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1"/>
  </p:notesMasterIdLst>
  <p:sldIdLst>
    <p:sldId id="455" r:id="rId12"/>
    <p:sldId id="260" r:id="rId13"/>
    <p:sldId id="456" r:id="rId14"/>
    <p:sldId id="457" r:id="rId15"/>
    <p:sldId id="458" r:id="rId16"/>
    <p:sldId id="459" r:id="rId17"/>
    <p:sldId id="461" r:id="rId18"/>
    <p:sldId id="460" r:id="rId19"/>
    <p:sldId id="32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99" autoAdjust="0"/>
    <p:restoredTop sz="93957" autoAdjust="0"/>
  </p:normalViewPr>
  <p:slideViewPr>
    <p:cSldViewPr snapToGrid="0">
      <p:cViewPr varScale="1">
        <p:scale>
          <a:sx n="59" d="100"/>
          <a:sy n="59" d="100"/>
        </p:scale>
        <p:origin x="9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CA4A07-0AF8-43A5-A09C-90E15F0E6006}" type="doc">
      <dgm:prSet loTypeId="urn:microsoft.com/office/officeart/2005/8/layout/arrow2" loCatId="process" qsTypeId="urn:microsoft.com/office/officeart/2005/8/quickstyle/simple1" qsCatId="simple" csTypeId="urn:microsoft.com/office/officeart/2005/8/colors/accent1_2" csCatId="accent1" phldr="1"/>
      <dgm:spPr/>
    </dgm:pt>
    <dgm:pt modelId="{BC668492-5EE3-4E7F-ADAE-57EE04522F03}">
      <dgm:prSet phldrT="[Text]" phldr="0" custT="1"/>
      <dgm:spPr/>
      <dgm:t>
        <a:bodyPr/>
        <a:lstStyle/>
        <a:p>
          <a:pPr algn="l">
            <a:lnSpc>
              <a:spcPct val="90000"/>
            </a:lnSpc>
          </a:pPr>
          <a:r>
            <a:rPr lang="en-US" sz="1800" dirty="0">
              <a:solidFill>
                <a:srgbClr val="000000"/>
              </a:solidFill>
              <a:latin typeface="Calibri"/>
              <a:cs typeface="Calibri"/>
            </a:rPr>
            <a:t>Educating guests (Haibo et al., 2020)</a:t>
          </a:r>
          <a:endParaRPr lang="en-US" sz="1800" dirty="0"/>
        </a:p>
      </dgm:t>
    </dgm:pt>
    <dgm:pt modelId="{C85C12CF-B35A-454D-B79C-4906B7CCEE3C}" type="parTrans" cxnId="{86B2D619-D48E-493D-8619-3A69271DD381}">
      <dgm:prSet/>
      <dgm:spPr/>
      <dgm:t>
        <a:bodyPr/>
        <a:lstStyle/>
        <a:p>
          <a:endParaRPr lang="en-GB" sz="2000"/>
        </a:p>
      </dgm:t>
    </dgm:pt>
    <dgm:pt modelId="{1EC918EC-7F78-4D31-9AC6-353CB2A7AEC5}" type="sibTrans" cxnId="{86B2D619-D48E-493D-8619-3A69271DD381}">
      <dgm:prSet/>
      <dgm:spPr/>
      <dgm:t>
        <a:bodyPr/>
        <a:lstStyle/>
        <a:p>
          <a:endParaRPr lang="en-GB" sz="2000"/>
        </a:p>
      </dgm:t>
    </dgm:pt>
    <dgm:pt modelId="{1691B155-8DA1-4702-AC4F-C730E6AE6259}">
      <dgm:prSet phldrT="[Text]" phldr="1"/>
      <dgm:spPr/>
      <dgm:t>
        <a:bodyPr/>
        <a:lstStyle/>
        <a:p>
          <a:endParaRPr lang="en-US" sz="2000"/>
        </a:p>
      </dgm:t>
    </dgm:pt>
    <dgm:pt modelId="{A1F9A26F-2F8D-4B1F-AB43-3246D0E5A51E}" type="parTrans" cxnId="{DE2B719A-6ECB-45CB-9B14-36101E77F6C4}">
      <dgm:prSet/>
      <dgm:spPr/>
      <dgm:t>
        <a:bodyPr/>
        <a:lstStyle/>
        <a:p>
          <a:endParaRPr lang="en-GB" sz="2000"/>
        </a:p>
      </dgm:t>
    </dgm:pt>
    <dgm:pt modelId="{66965585-3EA0-4195-A2CB-D0CBF99F1331}" type="sibTrans" cxnId="{DE2B719A-6ECB-45CB-9B14-36101E77F6C4}">
      <dgm:prSet/>
      <dgm:spPr/>
      <dgm:t>
        <a:bodyPr/>
        <a:lstStyle/>
        <a:p>
          <a:endParaRPr lang="en-GB" sz="2000"/>
        </a:p>
      </dgm:t>
    </dgm:pt>
    <dgm:pt modelId="{19FD6C57-4803-4EDB-A2DB-E546926EF7EE}">
      <dgm:prSet phldrT="[Text]" phldr="1"/>
      <dgm:spPr/>
      <dgm:t>
        <a:bodyPr/>
        <a:lstStyle/>
        <a:p>
          <a:endParaRPr lang="en-US" sz="2000"/>
        </a:p>
      </dgm:t>
    </dgm:pt>
    <dgm:pt modelId="{611048D6-D119-4023-BB6F-AF98DCC4A61B}" type="parTrans" cxnId="{65ABCD71-3B79-408E-907A-F78C06B78C96}">
      <dgm:prSet/>
      <dgm:spPr/>
      <dgm:t>
        <a:bodyPr/>
        <a:lstStyle/>
        <a:p>
          <a:endParaRPr lang="en-GB" sz="2000"/>
        </a:p>
      </dgm:t>
    </dgm:pt>
    <dgm:pt modelId="{646B84EC-79BF-4C83-A8A5-38DF4DA35583}" type="sibTrans" cxnId="{65ABCD71-3B79-408E-907A-F78C06B78C96}">
      <dgm:prSet/>
      <dgm:spPr/>
      <dgm:t>
        <a:bodyPr/>
        <a:lstStyle/>
        <a:p>
          <a:endParaRPr lang="en-GB" sz="2000"/>
        </a:p>
      </dgm:t>
    </dgm:pt>
    <dgm:pt modelId="{6567E34A-C603-411E-B975-38321928CD7C}">
      <dgm:prSet phldr="0" custT="1"/>
      <dgm:spPr/>
      <dgm:t>
        <a:bodyPr/>
        <a:lstStyle/>
        <a:p>
          <a:pPr algn="l" rtl="0">
            <a:lnSpc>
              <a:spcPct val="90000"/>
            </a:lnSpc>
          </a:pPr>
          <a:r>
            <a:rPr lang="en-US" sz="1800">
              <a:solidFill>
                <a:srgbClr val="000000"/>
              </a:solidFill>
              <a:latin typeface="Calibri"/>
              <a:cs typeface="Calibri"/>
            </a:rPr>
            <a:t>Installing low-flow fixtures</a:t>
          </a:r>
        </a:p>
      </dgm:t>
    </dgm:pt>
    <dgm:pt modelId="{8C30DE22-1293-4B61-9DD3-D45766816D81}" type="parTrans" cxnId="{AF59950C-BC7B-477B-9BDE-FDD555037ACA}">
      <dgm:prSet/>
      <dgm:spPr/>
      <dgm:t>
        <a:bodyPr/>
        <a:lstStyle/>
        <a:p>
          <a:endParaRPr lang="en-GB" sz="2000"/>
        </a:p>
      </dgm:t>
    </dgm:pt>
    <dgm:pt modelId="{D9153E18-8EFF-44D8-8CFD-3A1AE668B986}" type="sibTrans" cxnId="{AF59950C-BC7B-477B-9BDE-FDD555037ACA}">
      <dgm:prSet/>
      <dgm:spPr/>
      <dgm:t>
        <a:bodyPr/>
        <a:lstStyle/>
        <a:p>
          <a:endParaRPr lang="en-GB" sz="2000"/>
        </a:p>
      </dgm:t>
    </dgm:pt>
    <dgm:pt modelId="{53588F20-1121-4E2E-A320-82E7E8AD8D7B}">
      <dgm:prSet phldr="0" custT="1"/>
      <dgm:spPr/>
      <dgm:t>
        <a:bodyPr/>
        <a:lstStyle/>
        <a:p>
          <a:pPr algn="l">
            <a:lnSpc>
              <a:spcPct val="90000"/>
            </a:lnSpc>
          </a:pPr>
          <a:r>
            <a:rPr lang="en-US" sz="1800" dirty="0">
              <a:solidFill>
                <a:srgbClr val="000000"/>
              </a:solidFill>
              <a:latin typeface="Calibri"/>
              <a:cs typeface="Calibri"/>
            </a:rPr>
            <a:t>Water recycling systems (Faulkner et al., 2001)</a:t>
          </a:r>
        </a:p>
      </dgm:t>
    </dgm:pt>
    <dgm:pt modelId="{CE92E2BC-DB54-4919-8D96-F6F7281CF5C5}" type="parTrans" cxnId="{DF66BCA4-BCAA-41F1-9554-A0023A7E156A}">
      <dgm:prSet/>
      <dgm:spPr/>
      <dgm:t>
        <a:bodyPr/>
        <a:lstStyle/>
        <a:p>
          <a:endParaRPr lang="en-GB" sz="2000"/>
        </a:p>
      </dgm:t>
    </dgm:pt>
    <dgm:pt modelId="{377536D5-EFC4-4669-8776-67CE3E851237}" type="sibTrans" cxnId="{DF66BCA4-BCAA-41F1-9554-A0023A7E156A}">
      <dgm:prSet/>
      <dgm:spPr/>
      <dgm:t>
        <a:bodyPr/>
        <a:lstStyle/>
        <a:p>
          <a:endParaRPr lang="en-GB" sz="2000"/>
        </a:p>
      </dgm:t>
    </dgm:pt>
    <dgm:pt modelId="{A6FAED7D-BA7F-4DED-89DF-67396B8F15F7}">
      <dgm:prSet phldr="0" custT="1"/>
      <dgm:spPr/>
      <dgm:t>
        <a:bodyPr/>
        <a:lstStyle/>
        <a:p>
          <a:pPr algn="l">
            <a:lnSpc>
              <a:spcPct val="90000"/>
            </a:lnSpc>
          </a:pPr>
          <a:r>
            <a:rPr lang="en-US" sz="1800" dirty="0">
              <a:solidFill>
                <a:srgbClr val="000000"/>
              </a:solidFill>
              <a:latin typeface="Calibri"/>
              <a:cs typeface="Calibri"/>
            </a:rPr>
            <a:t>Smart irrigation systems(Ford &amp; Sturman, 2020)</a:t>
          </a:r>
        </a:p>
      </dgm:t>
    </dgm:pt>
    <dgm:pt modelId="{535A8288-BE53-430A-8793-EECE331E8FAD}" type="parTrans" cxnId="{48FB5D50-9241-4D96-ABF1-09F93FD10A6A}">
      <dgm:prSet/>
      <dgm:spPr/>
      <dgm:t>
        <a:bodyPr/>
        <a:lstStyle/>
        <a:p>
          <a:endParaRPr lang="en-GB" sz="2000"/>
        </a:p>
      </dgm:t>
    </dgm:pt>
    <dgm:pt modelId="{338AAD09-D39D-4704-B78A-FF7528E0AEF7}" type="sibTrans" cxnId="{48FB5D50-9241-4D96-ABF1-09F93FD10A6A}">
      <dgm:prSet/>
      <dgm:spPr/>
      <dgm:t>
        <a:bodyPr/>
        <a:lstStyle/>
        <a:p>
          <a:endParaRPr lang="en-GB" sz="2000"/>
        </a:p>
      </dgm:t>
    </dgm:pt>
    <dgm:pt modelId="{3A01C9B1-4A56-4835-A5F5-9E685DAD77CC}">
      <dgm:prSet phldr="0" custT="1"/>
      <dgm:spPr/>
      <dgm:t>
        <a:bodyPr/>
        <a:lstStyle/>
        <a:p>
          <a:pPr algn="l">
            <a:lnSpc>
              <a:spcPct val="90000"/>
            </a:lnSpc>
          </a:pPr>
          <a:r>
            <a:rPr lang="en-US" sz="1800" dirty="0">
              <a:solidFill>
                <a:srgbClr val="000000"/>
              </a:solidFill>
              <a:latin typeface="Calibri"/>
              <a:cs typeface="Calibri"/>
            </a:rPr>
            <a:t>Training staff on water conservation</a:t>
          </a:r>
        </a:p>
      </dgm:t>
    </dgm:pt>
    <dgm:pt modelId="{AA5810F5-B157-44D1-AC07-A8F4FCB8FC8C}" type="parTrans" cxnId="{71FEAEDC-411A-461F-9B99-1B83F03F540D}">
      <dgm:prSet/>
      <dgm:spPr/>
      <dgm:t>
        <a:bodyPr/>
        <a:lstStyle/>
        <a:p>
          <a:endParaRPr lang="en-GB" sz="2000"/>
        </a:p>
      </dgm:t>
    </dgm:pt>
    <dgm:pt modelId="{2BEB9A2E-18BB-49FA-AAC6-3C92B5573CEC}" type="sibTrans" cxnId="{71FEAEDC-411A-461F-9B99-1B83F03F540D}">
      <dgm:prSet/>
      <dgm:spPr/>
      <dgm:t>
        <a:bodyPr/>
        <a:lstStyle/>
        <a:p>
          <a:endParaRPr lang="en-GB" sz="2000"/>
        </a:p>
      </dgm:t>
    </dgm:pt>
    <dgm:pt modelId="{D20A02E4-A6BF-4739-838E-2CFCB4BBA056}" type="pres">
      <dgm:prSet presAssocID="{FCCA4A07-0AF8-43A5-A09C-90E15F0E6006}" presName="arrowDiagram" presStyleCnt="0">
        <dgm:presLayoutVars>
          <dgm:chMax val="5"/>
          <dgm:dir/>
          <dgm:resizeHandles val="exact"/>
        </dgm:presLayoutVars>
      </dgm:prSet>
      <dgm:spPr/>
    </dgm:pt>
    <dgm:pt modelId="{C5F24D87-D8EB-4D68-962F-4548D1C28F9E}" type="pres">
      <dgm:prSet presAssocID="{FCCA4A07-0AF8-43A5-A09C-90E15F0E6006}" presName="arrow" presStyleLbl="bgShp" presStyleIdx="0" presStyleCnt="1"/>
      <dgm:spPr/>
    </dgm:pt>
    <dgm:pt modelId="{74BDB8D9-2A6A-489B-9ED4-7772966B86AD}" type="pres">
      <dgm:prSet presAssocID="{FCCA4A07-0AF8-43A5-A09C-90E15F0E6006}" presName="arrowDiagram5" presStyleCnt="0"/>
      <dgm:spPr/>
    </dgm:pt>
    <dgm:pt modelId="{4C9D9CC2-D7F3-4438-B6BE-7E5889F8F399}" type="pres">
      <dgm:prSet presAssocID="{6567E34A-C603-411E-B975-38321928CD7C}" presName="bullet5a" presStyleLbl="node1" presStyleIdx="0" presStyleCnt="5"/>
      <dgm:spPr/>
    </dgm:pt>
    <dgm:pt modelId="{90D1B73B-F8F4-41B8-B293-07A55AC13DE0}" type="pres">
      <dgm:prSet presAssocID="{6567E34A-C603-411E-B975-38321928CD7C}" presName="textBox5a" presStyleLbl="revTx" presStyleIdx="0" presStyleCnt="5">
        <dgm:presLayoutVars>
          <dgm:bulletEnabled val="1"/>
        </dgm:presLayoutVars>
      </dgm:prSet>
      <dgm:spPr/>
    </dgm:pt>
    <dgm:pt modelId="{E3F768A6-0E61-4D99-9B51-9C17F6B983B0}" type="pres">
      <dgm:prSet presAssocID="{53588F20-1121-4E2E-A320-82E7E8AD8D7B}" presName="bullet5b" presStyleLbl="node1" presStyleIdx="1" presStyleCnt="5"/>
      <dgm:spPr/>
    </dgm:pt>
    <dgm:pt modelId="{5950ABE6-72C3-4123-8DB9-6C0191739B46}" type="pres">
      <dgm:prSet presAssocID="{53588F20-1121-4E2E-A320-82E7E8AD8D7B}" presName="textBox5b" presStyleLbl="revTx" presStyleIdx="1" presStyleCnt="5">
        <dgm:presLayoutVars>
          <dgm:bulletEnabled val="1"/>
        </dgm:presLayoutVars>
      </dgm:prSet>
      <dgm:spPr/>
    </dgm:pt>
    <dgm:pt modelId="{028B6052-431E-47FF-ADDC-180AA7EF7061}" type="pres">
      <dgm:prSet presAssocID="{A6FAED7D-BA7F-4DED-89DF-67396B8F15F7}" presName="bullet5c" presStyleLbl="node1" presStyleIdx="2" presStyleCnt="5"/>
      <dgm:spPr/>
    </dgm:pt>
    <dgm:pt modelId="{2B919D23-CAB8-484E-AAB1-BA1AE9836B0D}" type="pres">
      <dgm:prSet presAssocID="{A6FAED7D-BA7F-4DED-89DF-67396B8F15F7}" presName="textBox5c" presStyleLbl="revTx" presStyleIdx="2" presStyleCnt="5">
        <dgm:presLayoutVars>
          <dgm:bulletEnabled val="1"/>
        </dgm:presLayoutVars>
      </dgm:prSet>
      <dgm:spPr/>
    </dgm:pt>
    <dgm:pt modelId="{F8DC8335-2734-42D6-8DFB-E5B8C0FD55A3}" type="pres">
      <dgm:prSet presAssocID="{3A01C9B1-4A56-4835-A5F5-9E685DAD77CC}" presName="bullet5d" presStyleLbl="node1" presStyleIdx="3" presStyleCnt="5"/>
      <dgm:spPr/>
    </dgm:pt>
    <dgm:pt modelId="{94602E7B-BE99-467D-9473-192BB45EE621}" type="pres">
      <dgm:prSet presAssocID="{3A01C9B1-4A56-4835-A5F5-9E685DAD77CC}" presName="textBox5d" presStyleLbl="revTx" presStyleIdx="3" presStyleCnt="5">
        <dgm:presLayoutVars>
          <dgm:bulletEnabled val="1"/>
        </dgm:presLayoutVars>
      </dgm:prSet>
      <dgm:spPr/>
    </dgm:pt>
    <dgm:pt modelId="{D0C9E03B-690E-4088-BAE6-3345BB525E95}" type="pres">
      <dgm:prSet presAssocID="{BC668492-5EE3-4E7F-ADAE-57EE04522F03}" presName="bullet5e" presStyleLbl="node1" presStyleIdx="4" presStyleCnt="5"/>
      <dgm:spPr/>
    </dgm:pt>
    <dgm:pt modelId="{2BF088F5-E2DB-440A-8683-1A7BD76CEAF9}" type="pres">
      <dgm:prSet presAssocID="{BC668492-5EE3-4E7F-ADAE-57EE04522F03}" presName="textBox5e" presStyleLbl="revTx" presStyleIdx="4" presStyleCnt="5">
        <dgm:presLayoutVars>
          <dgm:bulletEnabled val="1"/>
        </dgm:presLayoutVars>
      </dgm:prSet>
      <dgm:spPr/>
    </dgm:pt>
  </dgm:ptLst>
  <dgm:cxnLst>
    <dgm:cxn modelId="{C8407007-8FDB-44E5-8E7F-E1F3E8056E46}" type="presOf" srcId="{6567E34A-C603-411E-B975-38321928CD7C}" destId="{90D1B73B-F8F4-41B8-B293-07A55AC13DE0}" srcOrd="0" destOrd="0" presId="urn:microsoft.com/office/officeart/2005/8/layout/arrow2"/>
    <dgm:cxn modelId="{AF59950C-BC7B-477B-9BDE-FDD555037ACA}" srcId="{FCCA4A07-0AF8-43A5-A09C-90E15F0E6006}" destId="{6567E34A-C603-411E-B975-38321928CD7C}" srcOrd="0" destOrd="0" parTransId="{8C30DE22-1293-4B61-9DD3-D45766816D81}" sibTransId="{D9153E18-8EFF-44D8-8CFD-3A1AE668B986}"/>
    <dgm:cxn modelId="{86B2D619-D48E-493D-8619-3A69271DD381}" srcId="{FCCA4A07-0AF8-43A5-A09C-90E15F0E6006}" destId="{BC668492-5EE3-4E7F-ADAE-57EE04522F03}" srcOrd="4" destOrd="0" parTransId="{C85C12CF-B35A-454D-B79C-4906B7CCEE3C}" sibTransId="{1EC918EC-7F78-4D31-9AC6-353CB2A7AEC5}"/>
    <dgm:cxn modelId="{B9B1E83B-A714-4E83-9A6B-C273D4040972}" type="presOf" srcId="{3A01C9B1-4A56-4835-A5F5-9E685DAD77CC}" destId="{94602E7B-BE99-467D-9473-192BB45EE621}" srcOrd="0" destOrd="0" presId="urn:microsoft.com/office/officeart/2005/8/layout/arrow2"/>
    <dgm:cxn modelId="{8DEBB25E-4989-434B-B4E5-7BC34D862FF5}" type="presOf" srcId="{A6FAED7D-BA7F-4DED-89DF-67396B8F15F7}" destId="{2B919D23-CAB8-484E-AAB1-BA1AE9836B0D}" srcOrd="0" destOrd="0" presId="urn:microsoft.com/office/officeart/2005/8/layout/arrow2"/>
    <dgm:cxn modelId="{48FB5D50-9241-4D96-ABF1-09F93FD10A6A}" srcId="{FCCA4A07-0AF8-43A5-A09C-90E15F0E6006}" destId="{A6FAED7D-BA7F-4DED-89DF-67396B8F15F7}" srcOrd="2" destOrd="0" parTransId="{535A8288-BE53-430A-8793-EECE331E8FAD}" sibTransId="{338AAD09-D39D-4704-B78A-FF7528E0AEF7}"/>
    <dgm:cxn modelId="{65ABCD71-3B79-408E-907A-F78C06B78C96}" srcId="{FCCA4A07-0AF8-43A5-A09C-90E15F0E6006}" destId="{19FD6C57-4803-4EDB-A2DB-E546926EF7EE}" srcOrd="6" destOrd="0" parTransId="{611048D6-D119-4023-BB6F-AF98DCC4A61B}" sibTransId="{646B84EC-79BF-4C83-A8A5-38DF4DA35583}"/>
    <dgm:cxn modelId="{E069778A-C799-4DF0-89AF-BF1C6827EB00}" type="presOf" srcId="{53588F20-1121-4E2E-A320-82E7E8AD8D7B}" destId="{5950ABE6-72C3-4123-8DB9-6C0191739B46}" srcOrd="0" destOrd="0" presId="urn:microsoft.com/office/officeart/2005/8/layout/arrow2"/>
    <dgm:cxn modelId="{DE2B719A-6ECB-45CB-9B14-36101E77F6C4}" srcId="{FCCA4A07-0AF8-43A5-A09C-90E15F0E6006}" destId="{1691B155-8DA1-4702-AC4F-C730E6AE6259}" srcOrd="5" destOrd="0" parTransId="{A1F9A26F-2F8D-4B1F-AB43-3246D0E5A51E}" sibTransId="{66965585-3EA0-4195-A2CB-D0CBF99F1331}"/>
    <dgm:cxn modelId="{0F32CA9B-63C7-4FD8-8B82-874D650F9442}" type="presOf" srcId="{BC668492-5EE3-4E7F-ADAE-57EE04522F03}" destId="{2BF088F5-E2DB-440A-8683-1A7BD76CEAF9}" srcOrd="0" destOrd="0" presId="urn:microsoft.com/office/officeart/2005/8/layout/arrow2"/>
    <dgm:cxn modelId="{DF66BCA4-BCAA-41F1-9554-A0023A7E156A}" srcId="{FCCA4A07-0AF8-43A5-A09C-90E15F0E6006}" destId="{53588F20-1121-4E2E-A320-82E7E8AD8D7B}" srcOrd="1" destOrd="0" parTransId="{CE92E2BC-DB54-4919-8D96-F6F7281CF5C5}" sibTransId="{377536D5-EFC4-4669-8776-67CE3E851237}"/>
    <dgm:cxn modelId="{71FEAEDC-411A-461F-9B99-1B83F03F540D}" srcId="{FCCA4A07-0AF8-43A5-A09C-90E15F0E6006}" destId="{3A01C9B1-4A56-4835-A5F5-9E685DAD77CC}" srcOrd="3" destOrd="0" parTransId="{AA5810F5-B157-44D1-AC07-A8F4FCB8FC8C}" sibTransId="{2BEB9A2E-18BB-49FA-AAC6-3C92B5573CEC}"/>
    <dgm:cxn modelId="{36D003E2-1454-4EF5-9D3E-BE50C0C1A11A}" type="presOf" srcId="{FCCA4A07-0AF8-43A5-A09C-90E15F0E6006}" destId="{D20A02E4-A6BF-4739-838E-2CFCB4BBA056}" srcOrd="0" destOrd="0" presId="urn:microsoft.com/office/officeart/2005/8/layout/arrow2"/>
    <dgm:cxn modelId="{211363B5-B7AC-4045-8998-B4AFEA725651}" type="presParOf" srcId="{D20A02E4-A6BF-4739-838E-2CFCB4BBA056}" destId="{C5F24D87-D8EB-4D68-962F-4548D1C28F9E}" srcOrd="0" destOrd="0" presId="urn:microsoft.com/office/officeart/2005/8/layout/arrow2"/>
    <dgm:cxn modelId="{DDEE3883-C803-496A-AC47-F08F24588CAF}" type="presParOf" srcId="{D20A02E4-A6BF-4739-838E-2CFCB4BBA056}" destId="{74BDB8D9-2A6A-489B-9ED4-7772966B86AD}" srcOrd="1" destOrd="0" presId="urn:microsoft.com/office/officeart/2005/8/layout/arrow2"/>
    <dgm:cxn modelId="{2E7F8086-4A66-447B-B746-74C0F29D98AC}" type="presParOf" srcId="{74BDB8D9-2A6A-489B-9ED4-7772966B86AD}" destId="{4C9D9CC2-D7F3-4438-B6BE-7E5889F8F399}" srcOrd="0" destOrd="0" presId="urn:microsoft.com/office/officeart/2005/8/layout/arrow2"/>
    <dgm:cxn modelId="{3F479832-8730-4449-B424-659BE2756D3E}" type="presParOf" srcId="{74BDB8D9-2A6A-489B-9ED4-7772966B86AD}" destId="{90D1B73B-F8F4-41B8-B293-07A55AC13DE0}" srcOrd="1" destOrd="0" presId="urn:microsoft.com/office/officeart/2005/8/layout/arrow2"/>
    <dgm:cxn modelId="{2A74E58E-CD3A-4813-A29A-37BF869AE514}" type="presParOf" srcId="{74BDB8D9-2A6A-489B-9ED4-7772966B86AD}" destId="{E3F768A6-0E61-4D99-9B51-9C17F6B983B0}" srcOrd="2" destOrd="0" presId="urn:microsoft.com/office/officeart/2005/8/layout/arrow2"/>
    <dgm:cxn modelId="{39C9C4D4-0BD7-4323-975A-02ECA134ACC3}" type="presParOf" srcId="{74BDB8D9-2A6A-489B-9ED4-7772966B86AD}" destId="{5950ABE6-72C3-4123-8DB9-6C0191739B46}" srcOrd="3" destOrd="0" presId="urn:microsoft.com/office/officeart/2005/8/layout/arrow2"/>
    <dgm:cxn modelId="{238017AF-8AB3-4E7C-BC6B-1AF4ABA04E33}" type="presParOf" srcId="{74BDB8D9-2A6A-489B-9ED4-7772966B86AD}" destId="{028B6052-431E-47FF-ADDC-180AA7EF7061}" srcOrd="4" destOrd="0" presId="urn:microsoft.com/office/officeart/2005/8/layout/arrow2"/>
    <dgm:cxn modelId="{FF850FCB-8AB2-4D05-81EB-6FEDF0DAB6B1}" type="presParOf" srcId="{74BDB8D9-2A6A-489B-9ED4-7772966B86AD}" destId="{2B919D23-CAB8-484E-AAB1-BA1AE9836B0D}" srcOrd="5" destOrd="0" presId="urn:microsoft.com/office/officeart/2005/8/layout/arrow2"/>
    <dgm:cxn modelId="{B1E37050-C8C9-4514-98DB-D02BF90595AF}" type="presParOf" srcId="{74BDB8D9-2A6A-489B-9ED4-7772966B86AD}" destId="{F8DC8335-2734-42D6-8DFB-E5B8C0FD55A3}" srcOrd="6" destOrd="0" presId="urn:microsoft.com/office/officeart/2005/8/layout/arrow2"/>
    <dgm:cxn modelId="{995D6CDE-13E1-4581-BC19-3DFBAE2FA54D}" type="presParOf" srcId="{74BDB8D9-2A6A-489B-9ED4-7772966B86AD}" destId="{94602E7B-BE99-467D-9473-192BB45EE621}" srcOrd="7" destOrd="0" presId="urn:microsoft.com/office/officeart/2005/8/layout/arrow2"/>
    <dgm:cxn modelId="{370365E0-5ACE-429A-B0F9-A6B094F2E309}" type="presParOf" srcId="{74BDB8D9-2A6A-489B-9ED4-7772966B86AD}" destId="{D0C9E03B-690E-4088-BAE6-3345BB525E95}" srcOrd="8" destOrd="0" presId="urn:microsoft.com/office/officeart/2005/8/layout/arrow2"/>
    <dgm:cxn modelId="{6B89D02C-72CB-498C-8275-CE2CE08DC7B9}" type="presParOf" srcId="{74BDB8D9-2A6A-489B-9ED4-7772966B86AD}" destId="{2BF088F5-E2DB-440A-8683-1A7BD76CEAF9}"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AA0241-DF7C-42F8-9C9A-477AEFA6994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BD029C1F-E5CD-4EFE-B108-5D79A577AAC1}">
      <dgm:prSet phldr="0"/>
      <dgm:spPr/>
      <dgm:t>
        <a:bodyPr/>
        <a:lstStyle/>
        <a:p>
          <a:pPr algn="l" rtl="0">
            <a:lnSpc>
              <a:spcPct val="90000"/>
            </a:lnSpc>
          </a:pPr>
          <a:r>
            <a:rPr lang="en-US" dirty="0">
              <a:solidFill>
                <a:srgbClr val="000000"/>
              </a:solidFill>
              <a:latin typeface="Calibri"/>
              <a:cs typeface="Calibri"/>
            </a:rPr>
            <a:t>Overconsumption Tendency of Tourists</a:t>
          </a:r>
        </a:p>
      </dgm:t>
    </dgm:pt>
    <dgm:pt modelId="{1DE20569-8FFB-4BC5-A361-F714CC0D7D16}" type="parTrans" cxnId="{AD2E2F0B-D1B4-48EA-8A73-667EFECD159B}">
      <dgm:prSet/>
      <dgm:spPr/>
    </dgm:pt>
    <dgm:pt modelId="{958CCC24-528C-4F74-A8AA-2FEBBDDEFE2D}" type="sibTrans" cxnId="{AD2E2F0B-D1B4-48EA-8A73-667EFECD159B}">
      <dgm:prSet/>
      <dgm:spPr/>
    </dgm:pt>
    <dgm:pt modelId="{87B7C7EE-648D-406D-A57C-01CEE5821DB0}">
      <dgm:prSet phldr="0"/>
      <dgm:spPr/>
      <dgm:t>
        <a:bodyPr/>
        <a:lstStyle/>
        <a:p>
          <a:pPr algn="l">
            <a:lnSpc>
              <a:spcPct val="90000"/>
            </a:lnSpc>
          </a:pPr>
          <a:r>
            <a:rPr lang="en-US" dirty="0">
              <a:solidFill>
                <a:srgbClr val="000000"/>
              </a:solidFill>
              <a:latin typeface="Calibri"/>
              <a:cs typeface="Calibri"/>
            </a:rPr>
            <a:t>Diversified Tour Category</a:t>
          </a:r>
        </a:p>
      </dgm:t>
    </dgm:pt>
    <dgm:pt modelId="{645FABE1-B5AD-4F87-B5A5-9235F88F2CA4}" type="parTrans" cxnId="{6F363594-A1B3-4C8D-B8B4-B53BA2105191}">
      <dgm:prSet/>
      <dgm:spPr/>
    </dgm:pt>
    <dgm:pt modelId="{485B5397-31D2-4571-8BD0-106CE9D5D011}" type="sibTrans" cxnId="{6F363594-A1B3-4C8D-B8B4-B53BA2105191}">
      <dgm:prSet/>
      <dgm:spPr/>
    </dgm:pt>
    <dgm:pt modelId="{D634DE14-F7FD-4304-A230-F30F878F2E12}">
      <dgm:prSet phldr="0"/>
      <dgm:spPr/>
      <dgm:t>
        <a:bodyPr/>
        <a:lstStyle/>
        <a:p>
          <a:pPr algn="l">
            <a:lnSpc>
              <a:spcPct val="90000"/>
            </a:lnSpc>
          </a:pPr>
          <a:r>
            <a:rPr lang="en-US" dirty="0">
              <a:solidFill>
                <a:srgbClr val="000000"/>
              </a:solidFill>
              <a:latin typeface="Calibri"/>
              <a:cs typeface="Calibri"/>
            </a:rPr>
            <a:t>Aligning Experience with Efficiency for Sustainability</a:t>
          </a:r>
        </a:p>
      </dgm:t>
    </dgm:pt>
    <dgm:pt modelId="{4FD669B6-0F0E-4FB1-9CB6-A879A99A45D9}" type="parTrans" cxnId="{F0835D8B-1120-4AC1-A589-8E93163507E5}">
      <dgm:prSet/>
      <dgm:spPr/>
    </dgm:pt>
    <dgm:pt modelId="{87B34457-A92F-4D02-A11B-6FD0DE08D5D4}" type="sibTrans" cxnId="{F0835D8B-1120-4AC1-A589-8E93163507E5}">
      <dgm:prSet/>
      <dgm:spPr/>
    </dgm:pt>
    <dgm:pt modelId="{5EDEB105-7F30-42AF-A62B-90AA369297E0}">
      <dgm:prSet phldr="0"/>
      <dgm:spPr/>
      <dgm:t>
        <a:bodyPr/>
        <a:lstStyle/>
        <a:p>
          <a:pPr algn="l">
            <a:lnSpc>
              <a:spcPct val="90000"/>
            </a:lnSpc>
          </a:pPr>
          <a:r>
            <a:rPr lang="en-US" dirty="0">
              <a:solidFill>
                <a:srgbClr val="000000"/>
              </a:solidFill>
              <a:latin typeface="Calibri"/>
              <a:cs typeface="Calibri"/>
            </a:rPr>
            <a:t>Tourism Life-Cycle theory</a:t>
          </a:r>
        </a:p>
      </dgm:t>
    </dgm:pt>
    <dgm:pt modelId="{34AB94E3-6B81-4DFA-90B8-08B44050F855}" type="parTrans" cxnId="{2B51C143-4EB6-4D5E-8E8E-702A5337C359}">
      <dgm:prSet/>
      <dgm:spPr/>
    </dgm:pt>
    <dgm:pt modelId="{C82BCDBB-DF60-4CEC-B40D-774968DB4FB1}" type="sibTrans" cxnId="{2B51C143-4EB6-4D5E-8E8E-702A5337C359}">
      <dgm:prSet/>
      <dgm:spPr/>
    </dgm:pt>
    <dgm:pt modelId="{1212BD1A-B81A-46CA-B9D5-767E646582A7}">
      <dgm:prSet phldr="0"/>
      <dgm:spPr/>
      <dgm:t>
        <a:bodyPr/>
        <a:lstStyle/>
        <a:p>
          <a:pPr algn="l">
            <a:lnSpc>
              <a:spcPct val="90000"/>
            </a:lnSpc>
          </a:pPr>
          <a:r>
            <a:rPr lang="en-US" dirty="0">
              <a:solidFill>
                <a:srgbClr val="000000"/>
              </a:solidFill>
              <a:latin typeface="Calibri"/>
              <a:cs typeface="Calibri"/>
            </a:rPr>
            <a:t>Reshaping the Carbon Footprint</a:t>
          </a:r>
        </a:p>
      </dgm:t>
    </dgm:pt>
    <dgm:pt modelId="{82BBCDE2-15D2-4008-BE94-0DD3111BAB0B}" type="parTrans" cxnId="{3C6E5D54-1F31-4C5D-98FF-8F2FDD4B4167}">
      <dgm:prSet/>
      <dgm:spPr/>
    </dgm:pt>
    <dgm:pt modelId="{70F1D106-2F1C-409D-A84F-49C11D3EE38D}" type="sibTrans" cxnId="{3C6E5D54-1F31-4C5D-98FF-8F2FDD4B4167}">
      <dgm:prSet/>
      <dgm:spPr/>
    </dgm:pt>
    <dgm:pt modelId="{E1A8EABC-13A5-4262-9E89-6CAD08A83A68}" type="pres">
      <dgm:prSet presAssocID="{FEAA0241-DF7C-42F8-9C9A-477AEFA69946}" presName="linear" presStyleCnt="0">
        <dgm:presLayoutVars>
          <dgm:dir/>
          <dgm:animLvl val="lvl"/>
          <dgm:resizeHandles val="exact"/>
        </dgm:presLayoutVars>
      </dgm:prSet>
      <dgm:spPr/>
    </dgm:pt>
    <dgm:pt modelId="{112F3F40-10EF-413F-A54B-A49292F2304C}" type="pres">
      <dgm:prSet presAssocID="{BD029C1F-E5CD-4EFE-B108-5D79A577AAC1}" presName="parentLin" presStyleCnt="0"/>
      <dgm:spPr/>
    </dgm:pt>
    <dgm:pt modelId="{F6E7E2D7-C3E7-4A64-8851-6663BEEBED42}" type="pres">
      <dgm:prSet presAssocID="{BD029C1F-E5CD-4EFE-B108-5D79A577AAC1}" presName="parentLeftMargin" presStyleLbl="node1" presStyleIdx="0" presStyleCnt="5"/>
      <dgm:spPr/>
    </dgm:pt>
    <dgm:pt modelId="{187987EF-890B-42DC-965D-AE2FA810E1C7}" type="pres">
      <dgm:prSet presAssocID="{BD029C1F-E5CD-4EFE-B108-5D79A577AAC1}" presName="parentText" presStyleLbl="node1" presStyleIdx="0" presStyleCnt="5">
        <dgm:presLayoutVars>
          <dgm:chMax val="0"/>
          <dgm:bulletEnabled val="1"/>
        </dgm:presLayoutVars>
      </dgm:prSet>
      <dgm:spPr>
        <a:solidFill>
          <a:schemeClr val="accent2">
            <a:lumMod val="60000"/>
            <a:lumOff val="40000"/>
          </a:schemeClr>
        </a:solidFill>
      </dgm:spPr>
    </dgm:pt>
    <dgm:pt modelId="{BAD61C6E-FF07-42E1-873E-6B31C87216BF}" type="pres">
      <dgm:prSet presAssocID="{BD029C1F-E5CD-4EFE-B108-5D79A577AAC1}" presName="negativeSpace" presStyleCnt="0"/>
      <dgm:spPr/>
    </dgm:pt>
    <dgm:pt modelId="{C9FC49EF-3E5F-4E2B-A4C4-56903B52AA6E}" type="pres">
      <dgm:prSet presAssocID="{BD029C1F-E5CD-4EFE-B108-5D79A577AAC1}" presName="childText" presStyleLbl="conFgAcc1" presStyleIdx="0" presStyleCnt="5">
        <dgm:presLayoutVars>
          <dgm:bulletEnabled val="1"/>
        </dgm:presLayoutVars>
      </dgm:prSet>
      <dgm:spPr/>
    </dgm:pt>
    <dgm:pt modelId="{77737DB2-309E-4F2C-A50B-C0444C1A9541}" type="pres">
      <dgm:prSet presAssocID="{958CCC24-528C-4F74-A8AA-2FEBBDDEFE2D}" presName="spaceBetweenRectangles" presStyleCnt="0"/>
      <dgm:spPr/>
    </dgm:pt>
    <dgm:pt modelId="{F8FDA886-7137-4619-9377-BA64BEB26AC6}" type="pres">
      <dgm:prSet presAssocID="{87B7C7EE-648D-406D-A57C-01CEE5821DB0}" presName="parentLin" presStyleCnt="0"/>
      <dgm:spPr/>
    </dgm:pt>
    <dgm:pt modelId="{9FA1700B-607C-483A-AACF-A48DC6F79997}" type="pres">
      <dgm:prSet presAssocID="{87B7C7EE-648D-406D-A57C-01CEE5821DB0}" presName="parentLeftMargin" presStyleLbl="node1" presStyleIdx="0" presStyleCnt="5"/>
      <dgm:spPr/>
    </dgm:pt>
    <dgm:pt modelId="{5F6AB7E6-1EAB-4276-8CA0-A7641C016789}" type="pres">
      <dgm:prSet presAssocID="{87B7C7EE-648D-406D-A57C-01CEE5821DB0}" presName="parentText" presStyleLbl="node1" presStyleIdx="1" presStyleCnt="5">
        <dgm:presLayoutVars>
          <dgm:chMax val="0"/>
          <dgm:bulletEnabled val="1"/>
        </dgm:presLayoutVars>
      </dgm:prSet>
      <dgm:spPr>
        <a:solidFill>
          <a:schemeClr val="accent2">
            <a:lumMod val="60000"/>
            <a:lumOff val="40000"/>
          </a:schemeClr>
        </a:solidFill>
      </dgm:spPr>
    </dgm:pt>
    <dgm:pt modelId="{F7941C66-19C4-462D-B570-917CF4873088}" type="pres">
      <dgm:prSet presAssocID="{87B7C7EE-648D-406D-A57C-01CEE5821DB0}" presName="negativeSpace" presStyleCnt="0"/>
      <dgm:spPr/>
    </dgm:pt>
    <dgm:pt modelId="{967A38C4-AFDF-4E92-9D10-72A80A157AEF}" type="pres">
      <dgm:prSet presAssocID="{87B7C7EE-648D-406D-A57C-01CEE5821DB0}" presName="childText" presStyleLbl="conFgAcc1" presStyleIdx="1" presStyleCnt="5">
        <dgm:presLayoutVars>
          <dgm:bulletEnabled val="1"/>
        </dgm:presLayoutVars>
      </dgm:prSet>
      <dgm:spPr/>
    </dgm:pt>
    <dgm:pt modelId="{5E687854-EFDF-410B-9E0F-0F1D99B324FB}" type="pres">
      <dgm:prSet presAssocID="{485B5397-31D2-4571-8BD0-106CE9D5D011}" presName="spaceBetweenRectangles" presStyleCnt="0"/>
      <dgm:spPr/>
    </dgm:pt>
    <dgm:pt modelId="{45615F5C-DDA8-4D8D-B9B9-5392B7BD75DC}" type="pres">
      <dgm:prSet presAssocID="{D634DE14-F7FD-4304-A230-F30F878F2E12}" presName="parentLin" presStyleCnt="0"/>
      <dgm:spPr/>
    </dgm:pt>
    <dgm:pt modelId="{D0714A2D-2080-4C86-9DC6-BC5884491254}" type="pres">
      <dgm:prSet presAssocID="{D634DE14-F7FD-4304-A230-F30F878F2E12}" presName="parentLeftMargin" presStyleLbl="node1" presStyleIdx="1" presStyleCnt="5"/>
      <dgm:spPr/>
    </dgm:pt>
    <dgm:pt modelId="{17D986C8-B64E-400F-B580-82D9C8B22C9C}" type="pres">
      <dgm:prSet presAssocID="{D634DE14-F7FD-4304-A230-F30F878F2E12}" presName="parentText" presStyleLbl="node1" presStyleIdx="2" presStyleCnt="5">
        <dgm:presLayoutVars>
          <dgm:chMax val="0"/>
          <dgm:bulletEnabled val="1"/>
        </dgm:presLayoutVars>
      </dgm:prSet>
      <dgm:spPr>
        <a:solidFill>
          <a:schemeClr val="accent2">
            <a:lumMod val="60000"/>
            <a:lumOff val="40000"/>
          </a:schemeClr>
        </a:solidFill>
      </dgm:spPr>
    </dgm:pt>
    <dgm:pt modelId="{B66DDF95-0C66-430D-A391-63C0DFBE3F01}" type="pres">
      <dgm:prSet presAssocID="{D634DE14-F7FD-4304-A230-F30F878F2E12}" presName="negativeSpace" presStyleCnt="0"/>
      <dgm:spPr/>
    </dgm:pt>
    <dgm:pt modelId="{A37F7F05-4F5E-490F-B610-A0E53D5497AF}" type="pres">
      <dgm:prSet presAssocID="{D634DE14-F7FD-4304-A230-F30F878F2E12}" presName="childText" presStyleLbl="conFgAcc1" presStyleIdx="2" presStyleCnt="5">
        <dgm:presLayoutVars>
          <dgm:bulletEnabled val="1"/>
        </dgm:presLayoutVars>
      </dgm:prSet>
      <dgm:spPr/>
    </dgm:pt>
    <dgm:pt modelId="{BA777BF1-9BD8-42E4-B850-0E4ED49C8E39}" type="pres">
      <dgm:prSet presAssocID="{87B34457-A92F-4D02-A11B-6FD0DE08D5D4}" presName="spaceBetweenRectangles" presStyleCnt="0"/>
      <dgm:spPr/>
    </dgm:pt>
    <dgm:pt modelId="{33EAE00D-F1FC-44D8-9B81-521BBD098968}" type="pres">
      <dgm:prSet presAssocID="{5EDEB105-7F30-42AF-A62B-90AA369297E0}" presName="parentLin" presStyleCnt="0"/>
      <dgm:spPr/>
    </dgm:pt>
    <dgm:pt modelId="{A6C65F99-D88E-431C-A9C7-516805395894}" type="pres">
      <dgm:prSet presAssocID="{5EDEB105-7F30-42AF-A62B-90AA369297E0}" presName="parentLeftMargin" presStyleLbl="node1" presStyleIdx="2" presStyleCnt="5"/>
      <dgm:spPr/>
    </dgm:pt>
    <dgm:pt modelId="{DDF10132-2287-4A86-9D74-C29064F31A2A}" type="pres">
      <dgm:prSet presAssocID="{5EDEB105-7F30-42AF-A62B-90AA369297E0}" presName="parentText" presStyleLbl="node1" presStyleIdx="3" presStyleCnt="5">
        <dgm:presLayoutVars>
          <dgm:chMax val="0"/>
          <dgm:bulletEnabled val="1"/>
        </dgm:presLayoutVars>
      </dgm:prSet>
      <dgm:spPr>
        <a:solidFill>
          <a:schemeClr val="accent2">
            <a:lumMod val="60000"/>
            <a:lumOff val="40000"/>
          </a:schemeClr>
        </a:solidFill>
      </dgm:spPr>
    </dgm:pt>
    <dgm:pt modelId="{BF0ADBD6-E97C-4CF8-812F-5225FA75953A}" type="pres">
      <dgm:prSet presAssocID="{5EDEB105-7F30-42AF-A62B-90AA369297E0}" presName="negativeSpace" presStyleCnt="0"/>
      <dgm:spPr/>
    </dgm:pt>
    <dgm:pt modelId="{08B3BDE4-7A19-4F8C-BAFE-53D8954D21F4}" type="pres">
      <dgm:prSet presAssocID="{5EDEB105-7F30-42AF-A62B-90AA369297E0}" presName="childText" presStyleLbl="conFgAcc1" presStyleIdx="3" presStyleCnt="5">
        <dgm:presLayoutVars>
          <dgm:bulletEnabled val="1"/>
        </dgm:presLayoutVars>
      </dgm:prSet>
      <dgm:spPr/>
    </dgm:pt>
    <dgm:pt modelId="{5CE0418A-D6D6-4B28-A7C5-820852193E74}" type="pres">
      <dgm:prSet presAssocID="{C82BCDBB-DF60-4CEC-B40D-774968DB4FB1}" presName="spaceBetweenRectangles" presStyleCnt="0"/>
      <dgm:spPr/>
    </dgm:pt>
    <dgm:pt modelId="{17E89FA1-143D-45BB-BCDB-65C290CA30D0}" type="pres">
      <dgm:prSet presAssocID="{1212BD1A-B81A-46CA-B9D5-767E646582A7}" presName="parentLin" presStyleCnt="0"/>
      <dgm:spPr/>
    </dgm:pt>
    <dgm:pt modelId="{EAD0064B-8AD9-41D7-99D1-818E2D11B969}" type="pres">
      <dgm:prSet presAssocID="{1212BD1A-B81A-46CA-B9D5-767E646582A7}" presName="parentLeftMargin" presStyleLbl="node1" presStyleIdx="3" presStyleCnt="5"/>
      <dgm:spPr/>
    </dgm:pt>
    <dgm:pt modelId="{3D9AD51D-65A0-4928-ACD5-DDD206575F39}" type="pres">
      <dgm:prSet presAssocID="{1212BD1A-B81A-46CA-B9D5-767E646582A7}" presName="parentText" presStyleLbl="node1" presStyleIdx="4" presStyleCnt="5">
        <dgm:presLayoutVars>
          <dgm:chMax val="0"/>
          <dgm:bulletEnabled val="1"/>
        </dgm:presLayoutVars>
      </dgm:prSet>
      <dgm:spPr>
        <a:solidFill>
          <a:schemeClr val="accent2">
            <a:lumMod val="60000"/>
            <a:lumOff val="40000"/>
          </a:schemeClr>
        </a:solidFill>
      </dgm:spPr>
    </dgm:pt>
    <dgm:pt modelId="{1A03C612-8BCB-4BAC-8613-AFA425CA515A}" type="pres">
      <dgm:prSet presAssocID="{1212BD1A-B81A-46CA-B9D5-767E646582A7}" presName="negativeSpace" presStyleCnt="0"/>
      <dgm:spPr/>
    </dgm:pt>
    <dgm:pt modelId="{5ED1CAC2-C796-42B8-8DFB-6FE30EDC976A}" type="pres">
      <dgm:prSet presAssocID="{1212BD1A-B81A-46CA-B9D5-767E646582A7}" presName="childText" presStyleLbl="conFgAcc1" presStyleIdx="4" presStyleCnt="5">
        <dgm:presLayoutVars>
          <dgm:bulletEnabled val="1"/>
        </dgm:presLayoutVars>
      </dgm:prSet>
      <dgm:spPr/>
    </dgm:pt>
  </dgm:ptLst>
  <dgm:cxnLst>
    <dgm:cxn modelId="{6283F904-CD24-440B-A1BE-D580C77BD33E}" type="presOf" srcId="{D634DE14-F7FD-4304-A230-F30F878F2E12}" destId="{17D986C8-B64E-400F-B580-82D9C8B22C9C}" srcOrd="1" destOrd="0" presId="urn:microsoft.com/office/officeart/2005/8/layout/list1"/>
    <dgm:cxn modelId="{AD2E2F0B-D1B4-48EA-8A73-667EFECD159B}" srcId="{FEAA0241-DF7C-42F8-9C9A-477AEFA69946}" destId="{BD029C1F-E5CD-4EFE-B108-5D79A577AAC1}" srcOrd="0" destOrd="0" parTransId="{1DE20569-8FFB-4BC5-A361-F714CC0D7D16}" sibTransId="{958CCC24-528C-4F74-A8AA-2FEBBDDEFE2D}"/>
    <dgm:cxn modelId="{CDF36712-FC64-4A19-9F8E-D198BFB37265}" type="presOf" srcId="{D634DE14-F7FD-4304-A230-F30F878F2E12}" destId="{D0714A2D-2080-4C86-9DC6-BC5884491254}" srcOrd="0" destOrd="0" presId="urn:microsoft.com/office/officeart/2005/8/layout/list1"/>
    <dgm:cxn modelId="{5A2ED522-DC2D-48D3-BD23-F7DB4AAB0DF5}" type="presOf" srcId="{FEAA0241-DF7C-42F8-9C9A-477AEFA69946}" destId="{E1A8EABC-13A5-4262-9E89-6CAD08A83A68}" srcOrd="0" destOrd="0" presId="urn:microsoft.com/office/officeart/2005/8/layout/list1"/>
    <dgm:cxn modelId="{9FD70D29-C3E2-4B29-8B84-C7B65100C277}" type="presOf" srcId="{1212BD1A-B81A-46CA-B9D5-767E646582A7}" destId="{EAD0064B-8AD9-41D7-99D1-818E2D11B969}" srcOrd="0" destOrd="0" presId="urn:microsoft.com/office/officeart/2005/8/layout/list1"/>
    <dgm:cxn modelId="{AAEB9A2D-CB98-48D8-A0C4-946E30F61AE3}" type="presOf" srcId="{5EDEB105-7F30-42AF-A62B-90AA369297E0}" destId="{A6C65F99-D88E-431C-A9C7-516805395894}" srcOrd="0" destOrd="0" presId="urn:microsoft.com/office/officeart/2005/8/layout/list1"/>
    <dgm:cxn modelId="{2B51C143-4EB6-4D5E-8E8E-702A5337C359}" srcId="{FEAA0241-DF7C-42F8-9C9A-477AEFA69946}" destId="{5EDEB105-7F30-42AF-A62B-90AA369297E0}" srcOrd="3" destOrd="0" parTransId="{34AB94E3-6B81-4DFA-90B8-08B44050F855}" sibTransId="{C82BCDBB-DF60-4CEC-B40D-774968DB4FB1}"/>
    <dgm:cxn modelId="{A1FC6A45-E76B-4D9B-A32B-5D75CD9458D5}" type="presOf" srcId="{BD029C1F-E5CD-4EFE-B108-5D79A577AAC1}" destId="{187987EF-890B-42DC-965D-AE2FA810E1C7}" srcOrd="1" destOrd="0" presId="urn:microsoft.com/office/officeart/2005/8/layout/list1"/>
    <dgm:cxn modelId="{7E9F906B-5713-4D1B-A547-DBEB8ED48C71}" type="presOf" srcId="{87B7C7EE-648D-406D-A57C-01CEE5821DB0}" destId="{9FA1700B-607C-483A-AACF-A48DC6F79997}" srcOrd="0" destOrd="0" presId="urn:microsoft.com/office/officeart/2005/8/layout/list1"/>
    <dgm:cxn modelId="{837FF850-6F9F-4D77-878B-0ACCCB1331FC}" type="presOf" srcId="{1212BD1A-B81A-46CA-B9D5-767E646582A7}" destId="{3D9AD51D-65A0-4928-ACD5-DDD206575F39}" srcOrd="1" destOrd="0" presId="urn:microsoft.com/office/officeart/2005/8/layout/list1"/>
    <dgm:cxn modelId="{3C6E5D54-1F31-4C5D-98FF-8F2FDD4B4167}" srcId="{FEAA0241-DF7C-42F8-9C9A-477AEFA69946}" destId="{1212BD1A-B81A-46CA-B9D5-767E646582A7}" srcOrd="4" destOrd="0" parTransId="{82BBCDE2-15D2-4008-BE94-0DD3111BAB0B}" sibTransId="{70F1D106-2F1C-409D-A84F-49C11D3EE38D}"/>
    <dgm:cxn modelId="{F0835D8B-1120-4AC1-A589-8E93163507E5}" srcId="{FEAA0241-DF7C-42F8-9C9A-477AEFA69946}" destId="{D634DE14-F7FD-4304-A230-F30F878F2E12}" srcOrd="2" destOrd="0" parTransId="{4FD669B6-0F0E-4FB1-9CB6-A879A99A45D9}" sibTransId="{87B34457-A92F-4D02-A11B-6FD0DE08D5D4}"/>
    <dgm:cxn modelId="{7A84398E-57B9-4CF0-AACF-331ADA1045CD}" type="presOf" srcId="{5EDEB105-7F30-42AF-A62B-90AA369297E0}" destId="{DDF10132-2287-4A86-9D74-C29064F31A2A}" srcOrd="1" destOrd="0" presId="urn:microsoft.com/office/officeart/2005/8/layout/list1"/>
    <dgm:cxn modelId="{6F363594-A1B3-4C8D-B8B4-B53BA2105191}" srcId="{FEAA0241-DF7C-42F8-9C9A-477AEFA69946}" destId="{87B7C7EE-648D-406D-A57C-01CEE5821DB0}" srcOrd="1" destOrd="0" parTransId="{645FABE1-B5AD-4F87-B5A5-9235F88F2CA4}" sibTransId="{485B5397-31D2-4571-8BD0-106CE9D5D011}"/>
    <dgm:cxn modelId="{C0112AEF-2F0B-4D79-89EF-D42E695C09CB}" type="presOf" srcId="{BD029C1F-E5CD-4EFE-B108-5D79A577AAC1}" destId="{F6E7E2D7-C3E7-4A64-8851-6663BEEBED42}" srcOrd="0" destOrd="0" presId="urn:microsoft.com/office/officeart/2005/8/layout/list1"/>
    <dgm:cxn modelId="{92CB57F5-D954-4B30-936F-E2ACE5A91C94}" type="presOf" srcId="{87B7C7EE-648D-406D-A57C-01CEE5821DB0}" destId="{5F6AB7E6-1EAB-4276-8CA0-A7641C016789}" srcOrd="1" destOrd="0" presId="urn:microsoft.com/office/officeart/2005/8/layout/list1"/>
    <dgm:cxn modelId="{0EFFB2DC-F919-4215-A3EA-AB64339AA163}" type="presParOf" srcId="{E1A8EABC-13A5-4262-9E89-6CAD08A83A68}" destId="{112F3F40-10EF-413F-A54B-A49292F2304C}" srcOrd="0" destOrd="0" presId="urn:microsoft.com/office/officeart/2005/8/layout/list1"/>
    <dgm:cxn modelId="{49CBC79F-7C4E-4EAC-BB35-713623A8DD01}" type="presParOf" srcId="{112F3F40-10EF-413F-A54B-A49292F2304C}" destId="{F6E7E2D7-C3E7-4A64-8851-6663BEEBED42}" srcOrd="0" destOrd="0" presId="urn:microsoft.com/office/officeart/2005/8/layout/list1"/>
    <dgm:cxn modelId="{E61E3B2C-6FFF-4F90-B99F-93C0AFFDDCFE}" type="presParOf" srcId="{112F3F40-10EF-413F-A54B-A49292F2304C}" destId="{187987EF-890B-42DC-965D-AE2FA810E1C7}" srcOrd="1" destOrd="0" presId="urn:microsoft.com/office/officeart/2005/8/layout/list1"/>
    <dgm:cxn modelId="{29E3ADF0-FAA0-4D65-9CDA-641AAA6B21F0}" type="presParOf" srcId="{E1A8EABC-13A5-4262-9E89-6CAD08A83A68}" destId="{BAD61C6E-FF07-42E1-873E-6B31C87216BF}" srcOrd="1" destOrd="0" presId="urn:microsoft.com/office/officeart/2005/8/layout/list1"/>
    <dgm:cxn modelId="{5A8FF12E-6B34-4840-8803-20119CA1A397}" type="presParOf" srcId="{E1A8EABC-13A5-4262-9E89-6CAD08A83A68}" destId="{C9FC49EF-3E5F-4E2B-A4C4-56903B52AA6E}" srcOrd="2" destOrd="0" presId="urn:microsoft.com/office/officeart/2005/8/layout/list1"/>
    <dgm:cxn modelId="{215AE5B9-0CCA-40E6-87F7-16655C1A21BB}" type="presParOf" srcId="{E1A8EABC-13A5-4262-9E89-6CAD08A83A68}" destId="{77737DB2-309E-4F2C-A50B-C0444C1A9541}" srcOrd="3" destOrd="0" presId="urn:microsoft.com/office/officeart/2005/8/layout/list1"/>
    <dgm:cxn modelId="{816C362A-F3D1-4439-85E5-F312DEA9883D}" type="presParOf" srcId="{E1A8EABC-13A5-4262-9E89-6CAD08A83A68}" destId="{F8FDA886-7137-4619-9377-BA64BEB26AC6}" srcOrd="4" destOrd="0" presId="urn:microsoft.com/office/officeart/2005/8/layout/list1"/>
    <dgm:cxn modelId="{E616DCE5-3CE5-469C-8775-0C2CDEFCB793}" type="presParOf" srcId="{F8FDA886-7137-4619-9377-BA64BEB26AC6}" destId="{9FA1700B-607C-483A-AACF-A48DC6F79997}" srcOrd="0" destOrd="0" presId="urn:microsoft.com/office/officeart/2005/8/layout/list1"/>
    <dgm:cxn modelId="{81917E89-EEB3-44B1-8BF4-E35670FC5BE5}" type="presParOf" srcId="{F8FDA886-7137-4619-9377-BA64BEB26AC6}" destId="{5F6AB7E6-1EAB-4276-8CA0-A7641C016789}" srcOrd="1" destOrd="0" presId="urn:microsoft.com/office/officeart/2005/8/layout/list1"/>
    <dgm:cxn modelId="{6BD658ED-DE4B-4173-99E4-7A4387BC2389}" type="presParOf" srcId="{E1A8EABC-13A5-4262-9E89-6CAD08A83A68}" destId="{F7941C66-19C4-462D-B570-917CF4873088}" srcOrd="5" destOrd="0" presId="urn:microsoft.com/office/officeart/2005/8/layout/list1"/>
    <dgm:cxn modelId="{93C383CB-C2C1-4127-95E0-9D26BB1ED7CD}" type="presParOf" srcId="{E1A8EABC-13A5-4262-9E89-6CAD08A83A68}" destId="{967A38C4-AFDF-4E92-9D10-72A80A157AEF}" srcOrd="6" destOrd="0" presId="urn:microsoft.com/office/officeart/2005/8/layout/list1"/>
    <dgm:cxn modelId="{123D5196-1507-448F-B82B-7A1BF5AF7C2F}" type="presParOf" srcId="{E1A8EABC-13A5-4262-9E89-6CAD08A83A68}" destId="{5E687854-EFDF-410B-9E0F-0F1D99B324FB}" srcOrd="7" destOrd="0" presId="urn:microsoft.com/office/officeart/2005/8/layout/list1"/>
    <dgm:cxn modelId="{C406082B-B950-4BA8-8A90-6CFDFEA95370}" type="presParOf" srcId="{E1A8EABC-13A5-4262-9E89-6CAD08A83A68}" destId="{45615F5C-DDA8-4D8D-B9B9-5392B7BD75DC}" srcOrd="8" destOrd="0" presId="urn:microsoft.com/office/officeart/2005/8/layout/list1"/>
    <dgm:cxn modelId="{1216BE8E-5739-40FF-A5F7-5F703B9374E6}" type="presParOf" srcId="{45615F5C-DDA8-4D8D-B9B9-5392B7BD75DC}" destId="{D0714A2D-2080-4C86-9DC6-BC5884491254}" srcOrd="0" destOrd="0" presId="urn:microsoft.com/office/officeart/2005/8/layout/list1"/>
    <dgm:cxn modelId="{3AA7BB1F-DA24-4342-A0C1-B999DEA6F82B}" type="presParOf" srcId="{45615F5C-DDA8-4D8D-B9B9-5392B7BD75DC}" destId="{17D986C8-B64E-400F-B580-82D9C8B22C9C}" srcOrd="1" destOrd="0" presId="urn:microsoft.com/office/officeart/2005/8/layout/list1"/>
    <dgm:cxn modelId="{86CDE55C-F365-48B1-BCDC-635D74B9C25F}" type="presParOf" srcId="{E1A8EABC-13A5-4262-9E89-6CAD08A83A68}" destId="{B66DDF95-0C66-430D-A391-63C0DFBE3F01}" srcOrd="9" destOrd="0" presId="urn:microsoft.com/office/officeart/2005/8/layout/list1"/>
    <dgm:cxn modelId="{CC8EAE87-984F-42ED-A5F5-5DC77CCF8FBC}" type="presParOf" srcId="{E1A8EABC-13A5-4262-9E89-6CAD08A83A68}" destId="{A37F7F05-4F5E-490F-B610-A0E53D5497AF}" srcOrd="10" destOrd="0" presId="urn:microsoft.com/office/officeart/2005/8/layout/list1"/>
    <dgm:cxn modelId="{4D21EB07-224F-4840-8AB0-374F902B4872}" type="presParOf" srcId="{E1A8EABC-13A5-4262-9E89-6CAD08A83A68}" destId="{BA777BF1-9BD8-42E4-B850-0E4ED49C8E39}" srcOrd="11" destOrd="0" presId="urn:microsoft.com/office/officeart/2005/8/layout/list1"/>
    <dgm:cxn modelId="{AD8F866B-2FD7-4E60-9493-2716F0302B81}" type="presParOf" srcId="{E1A8EABC-13A5-4262-9E89-6CAD08A83A68}" destId="{33EAE00D-F1FC-44D8-9B81-521BBD098968}" srcOrd="12" destOrd="0" presId="urn:microsoft.com/office/officeart/2005/8/layout/list1"/>
    <dgm:cxn modelId="{2F363EFF-4E72-4901-9D05-5D51B363A715}" type="presParOf" srcId="{33EAE00D-F1FC-44D8-9B81-521BBD098968}" destId="{A6C65F99-D88E-431C-A9C7-516805395894}" srcOrd="0" destOrd="0" presId="urn:microsoft.com/office/officeart/2005/8/layout/list1"/>
    <dgm:cxn modelId="{3228E511-5FE6-4756-8BCC-1822FFAE4962}" type="presParOf" srcId="{33EAE00D-F1FC-44D8-9B81-521BBD098968}" destId="{DDF10132-2287-4A86-9D74-C29064F31A2A}" srcOrd="1" destOrd="0" presId="urn:microsoft.com/office/officeart/2005/8/layout/list1"/>
    <dgm:cxn modelId="{0F6DCDC6-A5CA-46E6-8E93-3C4D14FC7025}" type="presParOf" srcId="{E1A8EABC-13A5-4262-9E89-6CAD08A83A68}" destId="{BF0ADBD6-E97C-4CF8-812F-5225FA75953A}" srcOrd="13" destOrd="0" presId="urn:microsoft.com/office/officeart/2005/8/layout/list1"/>
    <dgm:cxn modelId="{DB682E1A-B0E8-49EB-82BC-58D130253DDA}" type="presParOf" srcId="{E1A8EABC-13A5-4262-9E89-6CAD08A83A68}" destId="{08B3BDE4-7A19-4F8C-BAFE-53D8954D21F4}" srcOrd="14" destOrd="0" presId="urn:microsoft.com/office/officeart/2005/8/layout/list1"/>
    <dgm:cxn modelId="{002EC215-B989-418C-9D91-F27B1ED4231D}" type="presParOf" srcId="{E1A8EABC-13A5-4262-9E89-6CAD08A83A68}" destId="{5CE0418A-D6D6-4B28-A7C5-820852193E74}" srcOrd="15" destOrd="0" presId="urn:microsoft.com/office/officeart/2005/8/layout/list1"/>
    <dgm:cxn modelId="{102541B8-DAD9-4BB5-B7AC-BCE9B196055A}" type="presParOf" srcId="{E1A8EABC-13A5-4262-9E89-6CAD08A83A68}" destId="{17E89FA1-143D-45BB-BCDB-65C290CA30D0}" srcOrd="16" destOrd="0" presId="urn:microsoft.com/office/officeart/2005/8/layout/list1"/>
    <dgm:cxn modelId="{4B12188F-36D5-4733-8C99-2DD2FA71FFA7}" type="presParOf" srcId="{17E89FA1-143D-45BB-BCDB-65C290CA30D0}" destId="{EAD0064B-8AD9-41D7-99D1-818E2D11B969}" srcOrd="0" destOrd="0" presId="urn:microsoft.com/office/officeart/2005/8/layout/list1"/>
    <dgm:cxn modelId="{A7E6A381-8B81-4918-A5B5-E475B083C7E0}" type="presParOf" srcId="{17E89FA1-143D-45BB-BCDB-65C290CA30D0}" destId="{3D9AD51D-65A0-4928-ACD5-DDD206575F39}" srcOrd="1" destOrd="0" presId="urn:microsoft.com/office/officeart/2005/8/layout/list1"/>
    <dgm:cxn modelId="{C9BC7E0A-1AE5-456A-8E9D-94A1C8CC84EA}" type="presParOf" srcId="{E1A8EABC-13A5-4262-9E89-6CAD08A83A68}" destId="{1A03C612-8BCB-4BAC-8613-AFA425CA515A}" srcOrd="17" destOrd="0" presId="urn:microsoft.com/office/officeart/2005/8/layout/list1"/>
    <dgm:cxn modelId="{A0FE8DBE-E376-4D58-8E87-B70D53EAB890}" type="presParOf" srcId="{E1A8EABC-13A5-4262-9E89-6CAD08A83A68}" destId="{5ED1CAC2-C796-42B8-8DFB-6FE30EDC976A}"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027E02-68E8-43B4-86E3-8F34DE418BDE}" type="doc">
      <dgm:prSet loTypeId="urn:microsoft.com/office/officeart/2005/8/layout/chevron2" loCatId="process" qsTypeId="urn:microsoft.com/office/officeart/2005/8/quickstyle/3d4" qsCatId="3D" csTypeId="urn:microsoft.com/office/officeart/2005/8/colors/accent1_2" csCatId="accent1" phldr="1"/>
      <dgm:spPr/>
      <dgm:t>
        <a:bodyPr/>
        <a:lstStyle/>
        <a:p>
          <a:endParaRPr lang="en-US"/>
        </a:p>
      </dgm:t>
    </dgm:pt>
    <dgm:pt modelId="{BDC87267-3E02-4B4A-AAF6-F2A7BE59D137}">
      <dgm:prSet phldrT="[Text]" custT="1"/>
      <dgm:spPr>
        <a:solidFill>
          <a:schemeClr val="accent2">
            <a:lumMod val="75000"/>
          </a:schemeClr>
        </a:solidFill>
      </dgm:spPr>
      <dgm:t>
        <a:bodyPr/>
        <a:lstStyle/>
        <a:p>
          <a:endParaRPr lang="en-US" sz="1800" b="1" dirty="0"/>
        </a:p>
      </dgm:t>
    </dgm:pt>
    <dgm:pt modelId="{E15FBF95-A089-4F4E-A2A2-531A19599591}" type="parTrans" cxnId="{33191017-B74A-4660-BA13-FD72DBA1383B}">
      <dgm:prSet/>
      <dgm:spPr/>
      <dgm:t>
        <a:bodyPr/>
        <a:lstStyle/>
        <a:p>
          <a:endParaRPr lang="en-US"/>
        </a:p>
      </dgm:t>
    </dgm:pt>
    <dgm:pt modelId="{5D3F3888-ED21-4640-87F9-773F78D4F627}" type="sibTrans" cxnId="{33191017-B74A-4660-BA13-FD72DBA1383B}">
      <dgm:prSet/>
      <dgm:spPr/>
      <dgm:t>
        <a:bodyPr/>
        <a:lstStyle/>
        <a:p>
          <a:endParaRPr lang="en-US"/>
        </a:p>
      </dgm:t>
    </dgm:pt>
    <dgm:pt modelId="{E5A58BCA-FCCC-44AF-B522-278B73C62F40}">
      <dgm:prSet phldrT="[Text]" custT="1"/>
      <dgm:spPr/>
      <dgm:t>
        <a:bodyPr/>
        <a:lstStyle/>
        <a:p>
          <a:r>
            <a:rPr lang="en-US" sz="1800" b="1" dirty="0"/>
            <a:t>Water Pricing Policies for Encouragement</a:t>
          </a:r>
        </a:p>
      </dgm:t>
    </dgm:pt>
    <dgm:pt modelId="{BECDAA24-BADD-4F19-B5B5-4791C6C8F6F9}" type="parTrans" cxnId="{528EC430-44BC-4DBE-A183-A2E97D2AA761}">
      <dgm:prSet/>
      <dgm:spPr/>
      <dgm:t>
        <a:bodyPr/>
        <a:lstStyle/>
        <a:p>
          <a:endParaRPr lang="en-US"/>
        </a:p>
      </dgm:t>
    </dgm:pt>
    <dgm:pt modelId="{BF37FB49-457E-4A78-B3D9-674ABEED18F0}" type="sibTrans" cxnId="{528EC430-44BC-4DBE-A183-A2E97D2AA761}">
      <dgm:prSet/>
      <dgm:spPr/>
      <dgm:t>
        <a:bodyPr/>
        <a:lstStyle/>
        <a:p>
          <a:endParaRPr lang="en-US"/>
        </a:p>
      </dgm:t>
    </dgm:pt>
    <dgm:pt modelId="{FCECA3FE-17E4-4E1A-A7AF-BE3FFFF9C452}">
      <dgm:prSet phldrT="[Text]" custT="1"/>
      <dgm:spPr>
        <a:solidFill>
          <a:schemeClr val="accent2">
            <a:lumMod val="75000"/>
          </a:schemeClr>
        </a:solidFill>
      </dgm:spPr>
      <dgm:t>
        <a:bodyPr/>
        <a:lstStyle/>
        <a:p>
          <a:endParaRPr lang="en-US" sz="1800" b="1" dirty="0"/>
        </a:p>
      </dgm:t>
    </dgm:pt>
    <dgm:pt modelId="{C94FF1AB-63EB-49AE-975F-D5A179473032}" type="parTrans" cxnId="{19A96C9B-836F-44BD-AF66-3F039DE4464D}">
      <dgm:prSet/>
      <dgm:spPr/>
      <dgm:t>
        <a:bodyPr/>
        <a:lstStyle/>
        <a:p>
          <a:endParaRPr lang="en-US"/>
        </a:p>
      </dgm:t>
    </dgm:pt>
    <dgm:pt modelId="{0F867FAC-D1D8-491D-B615-EB8269437697}" type="sibTrans" cxnId="{19A96C9B-836F-44BD-AF66-3F039DE4464D}">
      <dgm:prSet/>
      <dgm:spPr/>
      <dgm:t>
        <a:bodyPr/>
        <a:lstStyle/>
        <a:p>
          <a:endParaRPr lang="en-US"/>
        </a:p>
      </dgm:t>
    </dgm:pt>
    <dgm:pt modelId="{32DB4BB6-B2F7-4F85-98C1-83F337C66FBC}">
      <dgm:prSet custT="1"/>
      <dgm:spPr/>
      <dgm:t>
        <a:bodyPr/>
        <a:lstStyle/>
        <a:p>
          <a:r>
            <a:rPr lang="en-US" sz="1800" b="1" dirty="0"/>
            <a:t>Regular Water Audits for Identifying Waste</a:t>
          </a:r>
        </a:p>
      </dgm:t>
    </dgm:pt>
    <dgm:pt modelId="{B256D172-9F49-4058-AED0-0E2B0DAA0460}" type="parTrans" cxnId="{705FB909-828D-43D4-B63D-C2E7E0529E2F}">
      <dgm:prSet/>
      <dgm:spPr/>
      <dgm:t>
        <a:bodyPr/>
        <a:lstStyle/>
        <a:p>
          <a:endParaRPr lang="en-US"/>
        </a:p>
      </dgm:t>
    </dgm:pt>
    <dgm:pt modelId="{40E2FAA7-7BA3-4718-B3A3-578299F400CC}" type="sibTrans" cxnId="{705FB909-828D-43D4-B63D-C2E7E0529E2F}">
      <dgm:prSet/>
      <dgm:spPr/>
      <dgm:t>
        <a:bodyPr/>
        <a:lstStyle/>
        <a:p>
          <a:endParaRPr lang="en-US"/>
        </a:p>
      </dgm:t>
    </dgm:pt>
    <dgm:pt modelId="{D07D1614-9EED-466E-A1B7-200769090081}">
      <dgm:prSet custT="1"/>
      <dgm:spPr/>
      <dgm:t>
        <a:bodyPr/>
        <a:lstStyle/>
        <a:p>
          <a:r>
            <a:rPr lang="en-US" sz="1800" b="1" dirty="0"/>
            <a:t>Establishing Water Conservation Goals</a:t>
          </a:r>
        </a:p>
      </dgm:t>
    </dgm:pt>
    <dgm:pt modelId="{7F4B0DA0-E7E7-416A-9F71-6B96E02BC992}" type="parTrans" cxnId="{3B0CECBE-63BE-40E8-8425-0B4B84BE0B42}">
      <dgm:prSet/>
      <dgm:spPr/>
      <dgm:t>
        <a:bodyPr/>
        <a:lstStyle/>
        <a:p>
          <a:endParaRPr lang="en-US"/>
        </a:p>
      </dgm:t>
    </dgm:pt>
    <dgm:pt modelId="{B1187333-53CB-447B-BF95-E1AF70939468}" type="sibTrans" cxnId="{3B0CECBE-63BE-40E8-8425-0B4B84BE0B42}">
      <dgm:prSet/>
      <dgm:spPr/>
      <dgm:t>
        <a:bodyPr/>
        <a:lstStyle/>
        <a:p>
          <a:endParaRPr lang="en-US"/>
        </a:p>
      </dgm:t>
    </dgm:pt>
    <dgm:pt modelId="{3CE6D7DD-4DC0-4F21-B588-1D40A48B64AD}">
      <dgm:prSet phldrT="[Text]" custT="1"/>
      <dgm:spPr>
        <a:solidFill>
          <a:schemeClr val="accent2">
            <a:lumMod val="75000"/>
          </a:schemeClr>
        </a:solidFill>
      </dgm:spPr>
      <dgm:t>
        <a:bodyPr/>
        <a:lstStyle/>
        <a:p>
          <a:endParaRPr lang="en-US" sz="1800" b="1" dirty="0"/>
        </a:p>
      </dgm:t>
    </dgm:pt>
    <dgm:pt modelId="{074BBCDD-FCD8-4F9F-8006-D0A6C4FE5EC4}" type="parTrans" cxnId="{E13905EC-0E07-468A-854D-A8B023B8A200}">
      <dgm:prSet/>
      <dgm:spPr/>
      <dgm:t>
        <a:bodyPr/>
        <a:lstStyle/>
        <a:p>
          <a:endParaRPr lang="en-US"/>
        </a:p>
      </dgm:t>
    </dgm:pt>
    <dgm:pt modelId="{F9B01B93-26D9-4BA3-AE0A-65C550B28FAE}" type="sibTrans" cxnId="{E13905EC-0E07-468A-854D-A8B023B8A200}">
      <dgm:prSet/>
      <dgm:spPr/>
      <dgm:t>
        <a:bodyPr/>
        <a:lstStyle/>
        <a:p>
          <a:endParaRPr lang="en-US"/>
        </a:p>
      </dgm:t>
    </dgm:pt>
    <dgm:pt modelId="{FD249F7E-5535-43BA-ABCC-6C71652E4BF0}">
      <dgm:prSet custT="1"/>
      <dgm:spPr/>
      <dgm:t>
        <a:bodyPr/>
        <a:lstStyle/>
        <a:p>
          <a:r>
            <a:rPr lang="en-US" sz="1800" b="1" dirty="0"/>
            <a:t>Tracking Sustainability</a:t>
          </a:r>
        </a:p>
      </dgm:t>
    </dgm:pt>
    <dgm:pt modelId="{4714228F-8F41-4595-8B6E-53903C17D963}" type="parTrans" cxnId="{B568939F-6E67-4E17-AEB2-CF7986EE3E89}">
      <dgm:prSet/>
      <dgm:spPr/>
      <dgm:t>
        <a:bodyPr/>
        <a:lstStyle/>
        <a:p>
          <a:endParaRPr lang="en-US"/>
        </a:p>
      </dgm:t>
    </dgm:pt>
    <dgm:pt modelId="{2FFDB112-8E6E-4D2B-B897-E691161BFCEC}" type="sibTrans" cxnId="{B568939F-6E67-4E17-AEB2-CF7986EE3E89}">
      <dgm:prSet/>
      <dgm:spPr/>
      <dgm:t>
        <a:bodyPr/>
        <a:lstStyle/>
        <a:p>
          <a:endParaRPr lang="en-US"/>
        </a:p>
      </dgm:t>
    </dgm:pt>
    <dgm:pt modelId="{C0957392-BB7E-4EDD-8C3C-F43E545F6EC7}">
      <dgm:prSet custT="1"/>
      <dgm:spPr>
        <a:solidFill>
          <a:schemeClr val="accent2">
            <a:lumMod val="75000"/>
          </a:schemeClr>
        </a:solidFill>
      </dgm:spPr>
      <dgm:t>
        <a:bodyPr/>
        <a:lstStyle/>
        <a:p>
          <a:endParaRPr lang="en-US" sz="1800" b="1" dirty="0"/>
        </a:p>
      </dgm:t>
    </dgm:pt>
    <dgm:pt modelId="{4EDF3766-1B38-453D-B476-29EC840B46EE}" type="parTrans" cxnId="{01E36D3E-0645-41A7-AD60-5AC7EA6A256C}">
      <dgm:prSet/>
      <dgm:spPr/>
      <dgm:t>
        <a:bodyPr/>
        <a:lstStyle/>
        <a:p>
          <a:endParaRPr lang="en-US"/>
        </a:p>
      </dgm:t>
    </dgm:pt>
    <dgm:pt modelId="{5EF8D425-F91C-4B20-AA00-281533A621DF}" type="sibTrans" cxnId="{01E36D3E-0645-41A7-AD60-5AC7EA6A256C}">
      <dgm:prSet/>
      <dgm:spPr/>
      <dgm:t>
        <a:bodyPr/>
        <a:lstStyle/>
        <a:p>
          <a:endParaRPr lang="en-US"/>
        </a:p>
      </dgm:t>
    </dgm:pt>
    <dgm:pt modelId="{6551ACE4-C2AC-4CA1-B3D3-A3541A3D6249}">
      <dgm:prSet phldrT="[Text]" custT="1"/>
      <dgm:spPr/>
      <dgm:t>
        <a:bodyPr/>
        <a:lstStyle/>
        <a:p>
          <a:endParaRPr lang="en-US" sz="1800" b="1" dirty="0"/>
        </a:p>
      </dgm:t>
    </dgm:pt>
    <dgm:pt modelId="{3F71D900-BA1A-4B71-A8B6-AD92271EAC2A}" type="parTrans" cxnId="{B5C00AF8-7543-4DA7-9F38-8D5FDC1BD0EB}">
      <dgm:prSet/>
      <dgm:spPr/>
      <dgm:t>
        <a:bodyPr/>
        <a:lstStyle/>
        <a:p>
          <a:endParaRPr lang="en-US"/>
        </a:p>
      </dgm:t>
    </dgm:pt>
    <dgm:pt modelId="{16A25915-2AFE-4B01-A576-C1919FD26FCB}" type="sibTrans" cxnId="{B5C00AF8-7543-4DA7-9F38-8D5FDC1BD0EB}">
      <dgm:prSet/>
      <dgm:spPr/>
      <dgm:t>
        <a:bodyPr/>
        <a:lstStyle/>
        <a:p>
          <a:endParaRPr lang="en-US"/>
        </a:p>
      </dgm:t>
    </dgm:pt>
    <dgm:pt modelId="{1CBD2C30-352A-49FE-8115-3F8DA1E900C1}">
      <dgm:prSet custT="1"/>
      <dgm:spPr/>
      <dgm:t>
        <a:bodyPr/>
        <a:lstStyle/>
        <a:p>
          <a:r>
            <a:rPr lang="en-US" sz="1800" b="1" dirty="0"/>
            <a:t>Collaboration with Water Utilities</a:t>
          </a:r>
        </a:p>
      </dgm:t>
    </dgm:pt>
    <dgm:pt modelId="{E0F6FCF0-8609-44AB-A551-9077DEA52611}" type="parTrans" cxnId="{02950ADC-FCE0-4BBF-932E-90E64D7C02C6}">
      <dgm:prSet/>
      <dgm:spPr/>
      <dgm:t>
        <a:bodyPr/>
        <a:lstStyle/>
        <a:p>
          <a:endParaRPr lang="en-US"/>
        </a:p>
      </dgm:t>
    </dgm:pt>
    <dgm:pt modelId="{5EC8BA46-77C6-4D31-BAB4-166CFFF68AE5}" type="sibTrans" cxnId="{02950ADC-FCE0-4BBF-932E-90E64D7C02C6}">
      <dgm:prSet/>
      <dgm:spPr/>
      <dgm:t>
        <a:bodyPr/>
        <a:lstStyle/>
        <a:p>
          <a:endParaRPr lang="en-US"/>
        </a:p>
      </dgm:t>
    </dgm:pt>
    <dgm:pt modelId="{5887A0DC-995B-40C8-892A-FE5D2CBCF61B}">
      <dgm:prSet custT="1"/>
      <dgm:spPr/>
      <dgm:t>
        <a:bodyPr/>
        <a:lstStyle/>
        <a:p>
          <a:r>
            <a:rPr lang="en-US" sz="1800" b="1" dirty="0"/>
            <a:t>Engaging with Local Government</a:t>
          </a:r>
        </a:p>
      </dgm:t>
    </dgm:pt>
    <dgm:pt modelId="{610E2665-34B3-4D19-9D54-99D70108FDFC}" type="parTrans" cxnId="{2F5D898C-FA02-41F8-9308-B1F68A7CD5FA}">
      <dgm:prSet/>
      <dgm:spPr/>
      <dgm:t>
        <a:bodyPr/>
        <a:lstStyle/>
        <a:p>
          <a:endParaRPr lang="en-US"/>
        </a:p>
      </dgm:t>
    </dgm:pt>
    <dgm:pt modelId="{F7D2E97C-F1D3-4D46-BA30-CC6F8EDA7F09}" type="sibTrans" cxnId="{2F5D898C-FA02-41F8-9308-B1F68A7CD5FA}">
      <dgm:prSet/>
      <dgm:spPr/>
      <dgm:t>
        <a:bodyPr/>
        <a:lstStyle/>
        <a:p>
          <a:endParaRPr lang="en-US"/>
        </a:p>
      </dgm:t>
    </dgm:pt>
    <dgm:pt modelId="{0B1E2EE9-C08F-4BFD-9D4D-2CDA716795F7}">
      <dgm:prSet custT="1"/>
      <dgm:spPr>
        <a:solidFill>
          <a:schemeClr val="accent2">
            <a:lumMod val="75000"/>
          </a:schemeClr>
        </a:solidFill>
      </dgm:spPr>
      <dgm:t>
        <a:bodyPr/>
        <a:lstStyle/>
        <a:p>
          <a:endParaRPr lang="en-US" sz="1800" b="1" dirty="0"/>
        </a:p>
      </dgm:t>
    </dgm:pt>
    <dgm:pt modelId="{74917073-0F00-44BE-827F-E10ADA0DDC7F}" type="parTrans" cxnId="{0DFBF382-6FE0-41E2-AAEC-2C92783D2B84}">
      <dgm:prSet/>
      <dgm:spPr/>
      <dgm:t>
        <a:bodyPr/>
        <a:lstStyle/>
        <a:p>
          <a:endParaRPr lang="en-US"/>
        </a:p>
      </dgm:t>
    </dgm:pt>
    <dgm:pt modelId="{0AE5C10D-38E4-4C0B-A789-78F3AA670F3B}" type="sibTrans" cxnId="{0DFBF382-6FE0-41E2-AAEC-2C92783D2B84}">
      <dgm:prSet/>
      <dgm:spPr/>
      <dgm:t>
        <a:bodyPr/>
        <a:lstStyle/>
        <a:p>
          <a:endParaRPr lang="en-US"/>
        </a:p>
      </dgm:t>
    </dgm:pt>
    <dgm:pt modelId="{EF7C43D8-EB8B-49F3-A51F-4D00BACCC83F}">
      <dgm:prSet phldrT="[Text]" custT="1"/>
      <dgm:spPr>
        <a:solidFill>
          <a:schemeClr val="accent2">
            <a:lumMod val="75000"/>
          </a:schemeClr>
        </a:solidFill>
      </dgm:spPr>
      <dgm:t>
        <a:bodyPr/>
        <a:lstStyle/>
        <a:p>
          <a:endParaRPr lang="en-US" sz="1800" b="1" dirty="0"/>
        </a:p>
      </dgm:t>
    </dgm:pt>
    <dgm:pt modelId="{BD92139B-35AE-410D-BB7B-99F1DA1DBE56}" type="sibTrans" cxnId="{F2B6CAB9-6629-48C6-AE1C-177FE036AD87}">
      <dgm:prSet/>
      <dgm:spPr/>
      <dgm:t>
        <a:bodyPr/>
        <a:lstStyle/>
        <a:p>
          <a:endParaRPr lang="en-US"/>
        </a:p>
      </dgm:t>
    </dgm:pt>
    <dgm:pt modelId="{DBD7EA35-ABCB-4BF9-87B3-A7BEFA8ED673}" type="parTrans" cxnId="{F2B6CAB9-6629-48C6-AE1C-177FE036AD87}">
      <dgm:prSet/>
      <dgm:spPr/>
      <dgm:t>
        <a:bodyPr/>
        <a:lstStyle/>
        <a:p>
          <a:endParaRPr lang="en-US"/>
        </a:p>
      </dgm:t>
    </dgm:pt>
    <dgm:pt modelId="{C95CA81B-9CBD-4958-8FF4-137724097F77}" type="pres">
      <dgm:prSet presAssocID="{07027E02-68E8-43B4-86E3-8F34DE418BDE}" presName="linearFlow" presStyleCnt="0">
        <dgm:presLayoutVars>
          <dgm:dir/>
          <dgm:animLvl val="lvl"/>
          <dgm:resizeHandles val="exact"/>
        </dgm:presLayoutVars>
      </dgm:prSet>
      <dgm:spPr/>
    </dgm:pt>
    <dgm:pt modelId="{1493517B-91B3-4FBE-96B2-725FEFB32244}" type="pres">
      <dgm:prSet presAssocID="{BDC87267-3E02-4B4A-AAF6-F2A7BE59D137}" presName="composite" presStyleCnt="0"/>
      <dgm:spPr/>
    </dgm:pt>
    <dgm:pt modelId="{280CBCF9-928D-4772-8A9B-43629C2180F5}" type="pres">
      <dgm:prSet presAssocID="{BDC87267-3E02-4B4A-AAF6-F2A7BE59D137}" presName="parentText" presStyleLbl="alignNode1" presStyleIdx="0" presStyleCnt="6">
        <dgm:presLayoutVars>
          <dgm:chMax val="1"/>
          <dgm:bulletEnabled val="1"/>
        </dgm:presLayoutVars>
      </dgm:prSet>
      <dgm:spPr/>
    </dgm:pt>
    <dgm:pt modelId="{DC7DA888-7E18-4B71-BF0E-6BB6774476ED}" type="pres">
      <dgm:prSet presAssocID="{BDC87267-3E02-4B4A-AAF6-F2A7BE59D137}" presName="descendantText" presStyleLbl="alignAcc1" presStyleIdx="0" presStyleCnt="6">
        <dgm:presLayoutVars>
          <dgm:bulletEnabled val="1"/>
        </dgm:presLayoutVars>
      </dgm:prSet>
      <dgm:spPr/>
    </dgm:pt>
    <dgm:pt modelId="{35FAAA67-3699-4BC0-8FE2-822AE8685E6D}" type="pres">
      <dgm:prSet presAssocID="{5D3F3888-ED21-4640-87F9-773F78D4F627}" presName="sp" presStyleCnt="0"/>
      <dgm:spPr/>
    </dgm:pt>
    <dgm:pt modelId="{0D6E30F3-11CE-468E-A8D5-954CA36C670D}" type="pres">
      <dgm:prSet presAssocID="{EF7C43D8-EB8B-49F3-A51F-4D00BACCC83F}" presName="composite" presStyleCnt="0"/>
      <dgm:spPr/>
    </dgm:pt>
    <dgm:pt modelId="{0826E991-D6D4-42AF-B7AD-DE5BF21503F6}" type="pres">
      <dgm:prSet presAssocID="{EF7C43D8-EB8B-49F3-A51F-4D00BACCC83F}" presName="parentText" presStyleLbl="alignNode1" presStyleIdx="1" presStyleCnt="6">
        <dgm:presLayoutVars>
          <dgm:chMax val="1"/>
          <dgm:bulletEnabled val="1"/>
        </dgm:presLayoutVars>
      </dgm:prSet>
      <dgm:spPr/>
    </dgm:pt>
    <dgm:pt modelId="{948B44FB-47C8-493C-9EAD-5E67D05A8EA5}" type="pres">
      <dgm:prSet presAssocID="{EF7C43D8-EB8B-49F3-A51F-4D00BACCC83F}" presName="descendantText" presStyleLbl="alignAcc1" presStyleIdx="1" presStyleCnt="6">
        <dgm:presLayoutVars>
          <dgm:bulletEnabled val="1"/>
        </dgm:presLayoutVars>
      </dgm:prSet>
      <dgm:spPr/>
    </dgm:pt>
    <dgm:pt modelId="{15A3B1FC-CD20-46BC-8642-A20AA098C1E9}" type="pres">
      <dgm:prSet presAssocID="{BD92139B-35AE-410D-BB7B-99F1DA1DBE56}" presName="sp" presStyleCnt="0"/>
      <dgm:spPr/>
    </dgm:pt>
    <dgm:pt modelId="{53F4277F-CDEC-4559-BE6C-4C81BF566450}" type="pres">
      <dgm:prSet presAssocID="{FCECA3FE-17E4-4E1A-A7AF-BE3FFFF9C452}" presName="composite" presStyleCnt="0"/>
      <dgm:spPr/>
    </dgm:pt>
    <dgm:pt modelId="{5AA8D295-7DDA-41BE-AD35-9D83ECA4FED7}" type="pres">
      <dgm:prSet presAssocID="{FCECA3FE-17E4-4E1A-A7AF-BE3FFFF9C452}" presName="parentText" presStyleLbl="alignNode1" presStyleIdx="2" presStyleCnt="6">
        <dgm:presLayoutVars>
          <dgm:chMax val="1"/>
          <dgm:bulletEnabled val="1"/>
        </dgm:presLayoutVars>
      </dgm:prSet>
      <dgm:spPr/>
    </dgm:pt>
    <dgm:pt modelId="{AA8E689B-98A2-4D22-8697-D3013C42FE65}" type="pres">
      <dgm:prSet presAssocID="{FCECA3FE-17E4-4E1A-A7AF-BE3FFFF9C452}" presName="descendantText" presStyleLbl="alignAcc1" presStyleIdx="2" presStyleCnt="6">
        <dgm:presLayoutVars>
          <dgm:bulletEnabled val="1"/>
        </dgm:presLayoutVars>
      </dgm:prSet>
      <dgm:spPr/>
    </dgm:pt>
    <dgm:pt modelId="{50D98719-B475-4864-BD2A-09BC08B4CEDA}" type="pres">
      <dgm:prSet presAssocID="{0F867FAC-D1D8-491D-B615-EB8269437697}" presName="sp" presStyleCnt="0"/>
      <dgm:spPr/>
    </dgm:pt>
    <dgm:pt modelId="{F38C55C6-34B8-4705-9ED5-0668534A13F1}" type="pres">
      <dgm:prSet presAssocID="{3CE6D7DD-4DC0-4F21-B588-1D40A48B64AD}" presName="composite" presStyleCnt="0"/>
      <dgm:spPr/>
    </dgm:pt>
    <dgm:pt modelId="{8E96F4FE-F61E-4E9C-9F43-B3F854978101}" type="pres">
      <dgm:prSet presAssocID="{3CE6D7DD-4DC0-4F21-B588-1D40A48B64AD}" presName="parentText" presStyleLbl="alignNode1" presStyleIdx="3" presStyleCnt="6">
        <dgm:presLayoutVars>
          <dgm:chMax val="1"/>
          <dgm:bulletEnabled val="1"/>
        </dgm:presLayoutVars>
      </dgm:prSet>
      <dgm:spPr/>
    </dgm:pt>
    <dgm:pt modelId="{9EDA15A7-5DE5-46FF-9613-F21ACAA47E41}" type="pres">
      <dgm:prSet presAssocID="{3CE6D7DD-4DC0-4F21-B588-1D40A48B64AD}" presName="descendantText" presStyleLbl="alignAcc1" presStyleIdx="3" presStyleCnt="6">
        <dgm:presLayoutVars>
          <dgm:bulletEnabled val="1"/>
        </dgm:presLayoutVars>
      </dgm:prSet>
      <dgm:spPr/>
    </dgm:pt>
    <dgm:pt modelId="{A89B1434-18D4-4ABE-A7A1-58FDD7AE8E4F}" type="pres">
      <dgm:prSet presAssocID="{F9B01B93-26D9-4BA3-AE0A-65C550B28FAE}" presName="sp" presStyleCnt="0"/>
      <dgm:spPr/>
    </dgm:pt>
    <dgm:pt modelId="{876B3D43-6D84-4DA8-8089-9E9B9F6BD054}" type="pres">
      <dgm:prSet presAssocID="{C0957392-BB7E-4EDD-8C3C-F43E545F6EC7}" presName="composite" presStyleCnt="0"/>
      <dgm:spPr/>
    </dgm:pt>
    <dgm:pt modelId="{90445266-8E76-4541-BEF9-786BEB2FCC3C}" type="pres">
      <dgm:prSet presAssocID="{C0957392-BB7E-4EDD-8C3C-F43E545F6EC7}" presName="parentText" presStyleLbl="alignNode1" presStyleIdx="4" presStyleCnt="6">
        <dgm:presLayoutVars>
          <dgm:chMax val="1"/>
          <dgm:bulletEnabled val="1"/>
        </dgm:presLayoutVars>
      </dgm:prSet>
      <dgm:spPr/>
    </dgm:pt>
    <dgm:pt modelId="{239E4823-AAFD-4624-9464-DF4A9BF4B2BF}" type="pres">
      <dgm:prSet presAssocID="{C0957392-BB7E-4EDD-8C3C-F43E545F6EC7}" presName="descendantText" presStyleLbl="alignAcc1" presStyleIdx="4" presStyleCnt="6">
        <dgm:presLayoutVars>
          <dgm:bulletEnabled val="1"/>
        </dgm:presLayoutVars>
      </dgm:prSet>
      <dgm:spPr/>
    </dgm:pt>
    <dgm:pt modelId="{C60DEFA1-FF15-4581-98DE-6AB0DBAB8028}" type="pres">
      <dgm:prSet presAssocID="{5EF8D425-F91C-4B20-AA00-281533A621DF}" presName="sp" presStyleCnt="0"/>
      <dgm:spPr/>
    </dgm:pt>
    <dgm:pt modelId="{17839D9A-94F5-4E06-8A69-3F4442029656}" type="pres">
      <dgm:prSet presAssocID="{0B1E2EE9-C08F-4BFD-9D4D-2CDA716795F7}" presName="composite" presStyleCnt="0"/>
      <dgm:spPr/>
    </dgm:pt>
    <dgm:pt modelId="{CFA6C511-2CD9-4296-BD18-AD6706CA214E}" type="pres">
      <dgm:prSet presAssocID="{0B1E2EE9-C08F-4BFD-9D4D-2CDA716795F7}" presName="parentText" presStyleLbl="alignNode1" presStyleIdx="5" presStyleCnt="6">
        <dgm:presLayoutVars>
          <dgm:chMax val="1"/>
          <dgm:bulletEnabled val="1"/>
        </dgm:presLayoutVars>
      </dgm:prSet>
      <dgm:spPr/>
    </dgm:pt>
    <dgm:pt modelId="{90C6ABC1-B619-4CBE-B49D-0302D9719A63}" type="pres">
      <dgm:prSet presAssocID="{0B1E2EE9-C08F-4BFD-9D4D-2CDA716795F7}" presName="descendantText" presStyleLbl="alignAcc1" presStyleIdx="5" presStyleCnt="6">
        <dgm:presLayoutVars>
          <dgm:bulletEnabled val="1"/>
        </dgm:presLayoutVars>
      </dgm:prSet>
      <dgm:spPr/>
    </dgm:pt>
  </dgm:ptLst>
  <dgm:cxnLst>
    <dgm:cxn modelId="{5176A007-AA56-4B39-8213-2387F19036F4}" type="presOf" srcId="{0B1E2EE9-C08F-4BFD-9D4D-2CDA716795F7}" destId="{CFA6C511-2CD9-4296-BD18-AD6706CA214E}" srcOrd="0" destOrd="0" presId="urn:microsoft.com/office/officeart/2005/8/layout/chevron2"/>
    <dgm:cxn modelId="{705FB909-828D-43D4-B63D-C2E7E0529E2F}" srcId="{EF7C43D8-EB8B-49F3-A51F-4D00BACCC83F}" destId="{32DB4BB6-B2F7-4F85-98C1-83F337C66FBC}" srcOrd="0" destOrd="0" parTransId="{B256D172-9F49-4058-AED0-0E2B0DAA0460}" sibTransId="{40E2FAA7-7BA3-4718-B3A3-578299F400CC}"/>
    <dgm:cxn modelId="{E568C316-5405-43CA-9002-4E6E1DA0BD9B}" type="presOf" srcId="{07027E02-68E8-43B4-86E3-8F34DE418BDE}" destId="{C95CA81B-9CBD-4958-8FF4-137724097F77}" srcOrd="0" destOrd="0" presId="urn:microsoft.com/office/officeart/2005/8/layout/chevron2"/>
    <dgm:cxn modelId="{33191017-B74A-4660-BA13-FD72DBA1383B}" srcId="{07027E02-68E8-43B4-86E3-8F34DE418BDE}" destId="{BDC87267-3E02-4B4A-AAF6-F2A7BE59D137}" srcOrd="0" destOrd="0" parTransId="{E15FBF95-A089-4F4E-A2A2-531A19599591}" sibTransId="{5D3F3888-ED21-4640-87F9-773F78D4F627}"/>
    <dgm:cxn modelId="{58495718-5714-4793-BBB5-52E0165D27AE}" type="presOf" srcId="{E5A58BCA-FCCC-44AF-B522-278B73C62F40}" destId="{DC7DA888-7E18-4B71-BF0E-6BB6774476ED}" srcOrd="0" destOrd="0" presId="urn:microsoft.com/office/officeart/2005/8/layout/chevron2"/>
    <dgm:cxn modelId="{7617AC1E-B9FA-41F4-8C22-5E29F7EB5709}" type="presOf" srcId="{BDC87267-3E02-4B4A-AAF6-F2A7BE59D137}" destId="{280CBCF9-928D-4772-8A9B-43629C2180F5}" srcOrd="0" destOrd="0" presId="urn:microsoft.com/office/officeart/2005/8/layout/chevron2"/>
    <dgm:cxn modelId="{85838C28-7C59-432D-8C90-3986F9CA55EE}" type="presOf" srcId="{D07D1614-9EED-466E-A1B7-200769090081}" destId="{AA8E689B-98A2-4D22-8697-D3013C42FE65}" srcOrd="0" destOrd="0" presId="urn:microsoft.com/office/officeart/2005/8/layout/chevron2"/>
    <dgm:cxn modelId="{528EC430-44BC-4DBE-A183-A2E97D2AA761}" srcId="{BDC87267-3E02-4B4A-AAF6-F2A7BE59D137}" destId="{E5A58BCA-FCCC-44AF-B522-278B73C62F40}" srcOrd="0" destOrd="0" parTransId="{BECDAA24-BADD-4F19-B5B5-4791C6C8F6F9}" sibTransId="{BF37FB49-457E-4A78-B3D9-674ABEED18F0}"/>
    <dgm:cxn modelId="{6652D935-D9BD-4DEA-9672-B7D4AA3D4566}" type="presOf" srcId="{32DB4BB6-B2F7-4F85-98C1-83F337C66FBC}" destId="{948B44FB-47C8-493C-9EAD-5E67D05A8EA5}" srcOrd="0" destOrd="0" presId="urn:microsoft.com/office/officeart/2005/8/layout/chevron2"/>
    <dgm:cxn modelId="{01E36D3E-0645-41A7-AD60-5AC7EA6A256C}" srcId="{07027E02-68E8-43B4-86E3-8F34DE418BDE}" destId="{C0957392-BB7E-4EDD-8C3C-F43E545F6EC7}" srcOrd="4" destOrd="0" parTransId="{4EDF3766-1B38-453D-B476-29EC840B46EE}" sibTransId="{5EF8D425-F91C-4B20-AA00-281533A621DF}"/>
    <dgm:cxn modelId="{B2C34C4F-DC57-455D-9E87-9DBDB2143D1B}" type="presOf" srcId="{3CE6D7DD-4DC0-4F21-B588-1D40A48B64AD}" destId="{8E96F4FE-F61E-4E9C-9F43-B3F854978101}" srcOrd="0" destOrd="0" presId="urn:microsoft.com/office/officeart/2005/8/layout/chevron2"/>
    <dgm:cxn modelId="{0DFBF382-6FE0-41E2-AAEC-2C92783D2B84}" srcId="{07027E02-68E8-43B4-86E3-8F34DE418BDE}" destId="{0B1E2EE9-C08F-4BFD-9D4D-2CDA716795F7}" srcOrd="5" destOrd="0" parTransId="{74917073-0F00-44BE-827F-E10ADA0DDC7F}" sibTransId="{0AE5C10D-38E4-4C0B-A789-78F3AA670F3B}"/>
    <dgm:cxn modelId="{38896486-582D-4017-BB36-2F5FCFBC2F96}" type="presOf" srcId="{FCECA3FE-17E4-4E1A-A7AF-BE3FFFF9C452}" destId="{5AA8D295-7DDA-41BE-AD35-9D83ECA4FED7}" srcOrd="0" destOrd="0" presId="urn:microsoft.com/office/officeart/2005/8/layout/chevron2"/>
    <dgm:cxn modelId="{3C5C598C-C8D9-40E6-B352-136943AB4FF3}" type="presOf" srcId="{EF7C43D8-EB8B-49F3-A51F-4D00BACCC83F}" destId="{0826E991-D6D4-42AF-B7AD-DE5BF21503F6}" srcOrd="0" destOrd="0" presId="urn:microsoft.com/office/officeart/2005/8/layout/chevron2"/>
    <dgm:cxn modelId="{2F5D898C-FA02-41F8-9308-B1F68A7CD5FA}" srcId="{0B1E2EE9-C08F-4BFD-9D4D-2CDA716795F7}" destId="{5887A0DC-995B-40C8-892A-FE5D2CBCF61B}" srcOrd="0" destOrd="0" parTransId="{610E2665-34B3-4D19-9D54-99D70108FDFC}" sibTransId="{F7D2E97C-F1D3-4D46-BA30-CC6F8EDA7F09}"/>
    <dgm:cxn modelId="{19A96C9B-836F-44BD-AF66-3F039DE4464D}" srcId="{07027E02-68E8-43B4-86E3-8F34DE418BDE}" destId="{FCECA3FE-17E4-4E1A-A7AF-BE3FFFF9C452}" srcOrd="2" destOrd="0" parTransId="{C94FF1AB-63EB-49AE-975F-D5A179473032}" sibTransId="{0F867FAC-D1D8-491D-B615-EB8269437697}"/>
    <dgm:cxn modelId="{B568939F-6E67-4E17-AEB2-CF7986EE3E89}" srcId="{3CE6D7DD-4DC0-4F21-B588-1D40A48B64AD}" destId="{FD249F7E-5535-43BA-ABCC-6C71652E4BF0}" srcOrd="0" destOrd="0" parTransId="{4714228F-8F41-4595-8B6E-53903C17D963}" sibTransId="{2FFDB112-8E6E-4D2B-B897-E691161BFCEC}"/>
    <dgm:cxn modelId="{9A3E49A7-0B71-4DAB-B44C-611A2E7FFEE5}" type="presOf" srcId="{C0957392-BB7E-4EDD-8C3C-F43E545F6EC7}" destId="{90445266-8E76-4541-BEF9-786BEB2FCC3C}" srcOrd="0" destOrd="0" presId="urn:microsoft.com/office/officeart/2005/8/layout/chevron2"/>
    <dgm:cxn modelId="{4E7695B8-FD3A-4CB8-B6E9-0128D813AFDF}" type="presOf" srcId="{FD249F7E-5535-43BA-ABCC-6C71652E4BF0}" destId="{9EDA15A7-5DE5-46FF-9613-F21ACAA47E41}" srcOrd="0" destOrd="0" presId="urn:microsoft.com/office/officeart/2005/8/layout/chevron2"/>
    <dgm:cxn modelId="{F2B6CAB9-6629-48C6-AE1C-177FE036AD87}" srcId="{07027E02-68E8-43B4-86E3-8F34DE418BDE}" destId="{EF7C43D8-EB8B-49F3-A51F-4D00BACCC83F}" srcOrd="1" destOrd="0" parTransId="{DBD7EA35-ABCB-4BF9-87B3-A7BEFA8ED673}" sibTransId="{BD92139B-35AE-410D-BB7B-99F1DA1DBE56}"/>
    <dgm:cxn modelId="{3B0CECBE-63BE-40E8-8425-0B4B84BE0B42}" srcId="{FCECA3FE-17E4-4E1A-A7AF-BE3FFFF9C452}" destId="{D07D1614-9EED-466E-A1B7-200769090081}" srcOrd="0" destOrd="0" parTransId="{7F4B0DA0-E7E7-416A-9F71-6B96E02BC992}" sibTransId="{B1187333-53CB-447B-BF95-E1AF70939468}"/>
    <dgm:cxn modelId="{2121A8C0-87FF-460A-9CBB-00A8B634B2B3}" type="presOf" srcId="{5887A0DC-995B-40C8-892A-FE5D2CBCF61B}" destId="{90C6ABC1-B619-4CBE-B49D-0302D9719A63}" srcOrd="0" destOrd="0" presId="urn:microsoft.com/office/officeart/2005/8/layout/chevron2"/>
    <dgm:cxn modelId="{02950ADC-FCE0-4BBF-932E-90E64D7C02C6}" srcId="{C0957392-BB7E-4EDD-8C3C-F43E545F6EC7}" destId="{1CBD2C30-352A-49FE-8115-3F8DA1E900C1}" srcOrd="1" destOrd="0" parTransId="{E0F6FCF0-8609-44AB-A551-9077DEA52611}" sibTransId="{5EC8BA46-77C6-4D31-BAB4-166CFFF68AE5}"/>
    <dgm:cxn modelId="{2B2113E9-82F3-430F-9412-8373CD5B082F}" type="presOf" srcId="{1CBD2C30-352A-49FE-8115-3F8DA1E900C1}" destId="{239E4823-AAFD-4624-9464-DF4A9BF4B2BF}" srcOrd="0" destOrd="1" presId="urn:microsoft.com/office/officeart/2005/8/layout/chevron2"/>
    <dgm:cxn modelId="{E13905EC-0E07-468A-854D-A8B023B8A200}" srcId="{07027E02-68E8-43B4-86E3-8F34DE418BDE}" destId="{3CE6D7DD-4DC0-4F21-B588-1D40A48B64AD}" srcOrd="3" destOrd="0" parTransId="{074BBCDD-FCD8-4F9F-8006-D0A6C4FE5EC4}" sibTransId="{F9B01B93-26D9-4BA3-AE0A-65C550B28FAE}"/>
    <dgm:cxn modelId="{B5C00AF8-7543-4DA7-9F38-8D5FDC1BD0EB}" srcId="{C0957392-BB7E-4EDD-8C3C-F43E545F6EC7}" destId="{6551ACE4-C2AC-4CA1-B3D3-A3541A3D6249}" srcOrd="0" destOrd="0" parTransId="{3F71D900-BA1A-4B71-A8B6-AD92271EAC2A}" sibTransId="{16A25915-2AFE-4B01-A576-C1919FD26FCB}"/>
    <dgm:cxn modelId="{4D0A7FF9-9D72-43F7-923F-7E5F1A6A5D22}" type="presOf" srcId="{6551ACE4-C2AC-4CA1-B3D3-A3541A3D6249}" destId="{239E4823-AAFD-4624-9464-DF4A9BF4B2BF}" srcOrd="0" destOrd="0" presId="urn:microsoft.com/office/officeart/2005/8/layout/chevron2"/>
    <dgm:cxn modelId="{17C0F598-B943-4F4B-B6BC-3E799C4CB5D5}" type="presParOf" srcId="{C95CA81B-9CBD-4958-8FF4-137724097F77}" destId="{1493517B-91B3-4FBE-96B2-725FEFB32244}" srcOrd="0" destOrd="0" presId="urn:microsoft.com/office/officeart/2005/8/layout/chevron2"/>
    <dgm:cxn modelId="{2868D7ED-C1F3-45D5-92D3-03A92C375773}" type="presParOf" srcId="{1493517B-91B3-4FBE-96B2-725FEFB32244}" destId="{280CBCF9-928D-4772-8A9B-43629C2180F5}" srcOrd="0" destOrd="0" presId="urn:microsoft.com/office/officeart/2005/8/layout/chevron2"/>
    <dgm:cxn modelId="{F2C3092B-E100-412D-ADCA-36F2F22D0723}" type="presParOf" srcId="{1493517B-91B3-4FBE-96B2-725FEFB32244}" destId="{DC7DA888-7E18-4B71-BF0E-6BB6774476ED}" srcOrd="1" destOrd="0" presId="urn:microsoft.com/office/officeart/2005/8/layout/chevron2"/>
    <dgm:cxn modelId="{365DEE03-E8D5-48C6-BDB0-17F2B1B6A4AB}" type="presParOf" srcId="{C95CA81B-9CBD-4958-8FF4-137724097F77}" destId="{35FAAA67-3699-4BC0-8FE2-822AE8685E6D}" srcOrd="1" destOrd="0" presId="urn:microsoft.com/office/officeart/2005/8/layout/chevron2"/>
    <dgm:cxn modelId="{E93DAD48-CE28-469E-A7C7-E3D6215AB4DC}" type="presParOf" srcId="{C95CA81B-9CBD-4958-8FF4-137724097F77}" destId="{0D6E30F3-11CE-468E-A8D5-954CA36C670D}" srcOrd="2" destOrd="0" presId="urn:microsoft.com/office/officeart/2005/8/layout/chevron2"/>
    <dgm:cxn modelId="{4A09AFCF-7833-495E-9E77-4789B09309A6}" type="presParOf" srcId="{0D6E30F3-11CE-468E-A8D5-954CA36C670D}" destId="{0826E991-D6D4-42AF-B7AD-DE5BF21503F6}" srcOrd="0" destOrd="0" presId="urn:microsoft.com/office/officeart/2005/8/layout/chevron2"/>
    <dgm:cxn modelId="{65AD85DE-E935-43F1-A819-78B938CACBAA}" type="presParOf" srcId="{0D6E30F3-11CE-468E-A8D5-954CA36C670D}" destId="{948B44FB-47C8-493C-9EAD-5E67D05A8EA5}" srcOrd="1" destOrd="0" presId="urn:microsoft.com/office/officeart/2005/8/layout/chevron2"/>
    <dgm:cxn modelId="{1465862C-1025-4032-B0E4-CC55196875CA}" type="presParOf" srcId="{C95CA81B-9CBD-4958-8FF4-137724097F77}" destId="{15A3B1FC-CD20-46BC-8642-A20AA098C1E9}" srcOrd="3" destOrd="0" presId="urn:microsoft.com/office/officeart/2005/8/layout/chevron2"/>
    <dgm:cxn modelId="{2A7B41BA-A840-4B1B-8074-C6A6FF5AD6C2}" type="presParOf" srcId="{C95CA81B-9CBD-4958-8FF4-137724097F77}" destId="{53F4277F-CDEC-4559-BE6C-4C81BF566450}" srcOrd="4" destOrd="0" presId="urn:microsoft.com/office/officeart/2005/8/layout/chevron2"/>
    <dgm:cxn modelId="{D5FBCC98-6933-405E-8920-7C0F1357E59A}" type="presParOf" srcId="{53F4277F-CDEC-4559-BE6C-4C81BF566450}" destId="{5AA8D295-7DDA-41BE-AD35-9D83ECA4FED7}" srcOrd="0" destOrd="0" presId="urn:microsoft.com/office/officeart/2005/8/layout/chevron2"/>
    <dgm:cxn modelId="{9FEEB2E4-147A-45F7-B7D5-0D7E36AB500B}" type="presParOf" srcId="{53F4277F-CDEC-4559-BE6C-4C81BF566450}" destId="{AA8E689B-98A2-4D22-8697-D3013C42FE65}" srcOrd="1" destOrd="0" presId="urn:microsoft.com/office/officeart/2005/8/layout/chevron2"/>
    <dgm:cxn modelId="{9985C451-FE23-4211-94C5-88CCEE2CD247}" type="presParOf" srcId="{C95CA81B-9CBD-4958-8FF4-137724097F77}" destId="{50D98719-B475-4864-BD2A-09BC08B4CEDA}" srcOrd="5" destOrd="0" presId="urn:microsoft.com/office/officeart/2005/8/layout/chevron2"/>
    <dgm:cxn modelId="{84BBEB12-1B32-4140-BAD0-0DE2945B3609}" type="presParOf" srcId="{C95CA81B-9CBD-4958-8FF4-137724097F77}" destId="{F38C55C6-34B8-4705-9ED5-0668534A13F1}" srcOrd="6" destOrd="0" presId="urn:microsoft.com/office/officeart/2005/8/layout/chevron2"/>
    <dgm:cxn modelId="{D63E98BB-1977-4B44-8B4B-13536F109E42}" type="presParOf" srcId="{F38C55C6-34B8-4705-9ED5-0668534A13F1}" destId="{8E96F4FE-F61E-4E9C-9F43-B3F854978101}" srcOrd="0" destOrd="0" presId="urn:microsoft.com/office/officeart/2005/8/layout/chevron2"/>
    <dgm:cxn modelId="{1D9732FA-E5B8-421C-A99C-CF3EED7C50BE}" type="presParOf" srcId="{F38C55C6-34B8-4705-9ED5-0668534A13F1}" destId="{9EDA15A7-5DE5-46FF-9613-F21ACAA47E41}" srcOrd="1" destOrd="0" presId="urn:microsoft.com/office/officeart/2005/8/layout/chevron2"/>
    <dgm:cxn modelId="{35E9F67B-368B-4677-98A0-AC1CCB0E66D5}" type="presParOf" srcId="{C95CA81B-9CBD-4958-8FF4-137724097F77}" destId="{A89B1434-18D4-4ABE-A7A1-58FDD7AE8E4F}" srcOrd="7" destOrd="0" presId="urn:microsoft.com/office/officeart/2005/8/layout/chevron2"/>
    <dgm:cxn modelId="{756170B1-8A22-4ED1-A436-60E61A9DF71C}" type="presParOf" srcId="{C95CA81B-9CBD-4958-8FF4-137724097F77}" destId="{876B3D43-6D84-4DA8-8089-9E9B9F6BD054}" srcOrd="8" destOrd="0" presId="urn:microsoft.com/office/officeart/2005/8/layout/chevron2"/>
    <dgm:cxn modelId="{A71C78C3-F058-403F-AD69-AE928EA98EDF}" type="presParOf" srcId="{876B3D43-6D84-4DA8-8089-9E9B9F6BD054}" destId="{90445266-8E76-4541-BEF9-786BEB2FCC3C}" srcOrd="0" destOrd="0" presId="urn:microsoft.com/office/officeart/2005/8/layout/chevron2"/>
    <dgm:cxn modelId="{BB1AD3A5-9BE5-480A-BB19-439D5FEC3BCE}" type="presParOf" srcId="{876B3D43-6D84-4DA8-8089-9E9B9F6BD054}" destId="{239E4823-AAFD-4624-9464-DF4A9BF4B2BF}" srcOrd="1" destOrd="0" presId="urn:microsoft.com/office/officeart/2005/8/layout/chevron2"/>
    <dgm:cxn modelId="{3F288F46-C357-4ACF-8007-A2DB31B71DD2}" type="presParOf" srcId="{C95CA81B-9CBD-4958-8FF4-137724097F77}" destId="{C60DEFA1-FF15-4581-98DE-6AB0DBAB8028}" srcOrd="9" destOrd="0" presId="urn:microsoft.com/office/officeart/2005/8/layout/chevron2"/>
    <dgm:cxn modelId="{8D214CFB-8856-4132-96F2-5BE10FC9BFBA}" type="presParOf" srcId="{C95CA81B-9CBD-4958-8FF4-137724097F77}" destId="{17839D9A-94F5-4E06-8A69-3F4442029656}" srcOrd="10" destOrd="0" presId="urn:microsoft.com/office/officeart/2005/8/layout/chevron2"/>
    <dgm:cxn modelId="{A946EBB3-CAB2-4EBE-BD8E-666AE318B098}" type="presParOf" srcId="{17839D9A-94F5-4E06-8A69-3F4442029656}" destId="{CFA6C511-2CD9-4296-BD18-AD6706CA214E}" srcOrd="0" destOrd="0" presId="urn:microsoft.com/office/officeart/2005/8/layout/chevron2"/>
    <dgm:cxn modelId="{8FC3D1DA-BA16-44B8-8D63-43E0358ADEB6}" type="presParOf" srcId="{17839D9A-94F5-4E06-8A69-3F4442029656}" destId="{90C6ABC1-B619-4CBE-B49D-0302D9719A63}"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24D87-D8EB-4D68-962F-4548D1C28F9E}">
      <dsp:nvSpPr>
        <dsp:cNvPr id="0" name=""/>
        <dsp:cNvSpPr/>
      </dsp:nvSpPr>
      <dsp:spPr>
        <a:xfrm>
          <a:off x="2186990" y="0"/>
          <a:ext cx="7199790" cy="449986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D9CC2-D7F3-4438-B6BE-7E5889F8F399}">
      <dsp:nvSpPr>
        <dsp:cNvPr id="0" name=""/>
        <dsp:cNvSpPr/>
      </dsp:nvSpPr>
      <dsp:spPr>
        <a:xfrm>
          <a:off x="2896170" y="3346102"/>
          <a:ext cx="165595" cy="1655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1B73B-F8F4-41B8-B293-07A55AC13DE0}">
      <dsp:nvSpPr>
        <dsp:cNvPr id="0" name=""/>
        <dsp:cNvSpPr/>
      </dsp:nvSpPr>
      <dsp:spPr>
        <a:xfrm>
          <a:off x="2978967" y="3428900"/>
          <a:ext cx="943172" cy="107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45" tIns="0" rIns="0" bIns="0" numCol="1" spcCol="1270" anchor="t" anchorCtr="0">
          <a:noAutofit/>
        </a:bodyPr>
        <a:lstStyle/>
        <a:p>
          <a:pPr marL="0" lvl="0" indent="0" algn="l" defTabSz="800100" rtl="0">
            <a:lnSpc>
              <a:spcPct val="90000"/>
            </a:lnSpc>
            <a:spcBef>
              <a:spcPct val="0"/>
            </a:spcBef>
            <a:spcAft>
              <a:spcPct val="35000"/>
            </a:spcAft>
            <a:buNone/>
          </a:pPr>
          <a:r>
            <a:rPr lang="en-US" sz="1800" kern="1200">
              <a:solidFill>
                <a:srgbClr val="000000"/>
              </a:solidFill>
              <a:latin typeface="Calibri"/>
              <a:cs typeface="Calibri"/>
            </a:rPr>
            <a:t>Installing low-flow fixtures</a:t>
          </a:r>
        </a:p>
      </dsp:txBody>
      <dsp:txXfrm>
        <a:off x="2978967" y="3428900"/>
        <a:ext cx="943172" cy="1070968"/>
      </dsp:txXfrm>
    </dsp:sp>
    <dsp:sp modelId="{E3F768A6-0E61-4D99-9B51-9C17F6B983B0}">
      <dsp:nvSpPr>
        <dsp:cNvPr id="0" name=""/>
        <dsp:cNvSpPr/>
      </dsp:nvSpPr>
      <dsp:spPr>
        <a:xfrm>
          <a:off x="3792544" y="2484827"/>
          <a:ext cx="259192" cy="25919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0ABE6-72C3-4123-8DB9-6C0191739B46}">
      <dsp:nvSpPr>
        <dsp:cNvPr id="0" name=""/>
        <dsp:cNvSpPr/>
      </dsp:nvSpPr>
      <dsp:spPr>
        <a:xfrm>
          <a:off x="3922140" y="2614423"/>
          <a:ext cx="1195165" cy="1885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341"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solidFill>
                <a:srgbClr val="000000"/>
              </a:solidFill>
              <a:latin typeface="Calibri"/>
              <a:cs typeface="Calibri"/>
            </a:rPr>
            <a:t>Water recycling systems (Faulkner et al., 2001)</a:t>
          </a:r>
        </a:p>
      </dsp:txBody>
      <dsp:txXfrm>
        <a:off x="3922140" y="2614423"/>
        <a:ext cx="1195165" cy="1885445"/>
      </dsp:txXfrm>
    </dsp:sp>
    <dsp:sp modelId="{028B6052-431E-47FF-ADDC-180AA7EF7061}">
      <dsp:nvSpPr>
        <dsp:cNvPr id="0" name=""/>
        <dsp:cNvSpPr/>
      </dsp:nvSpPr>
      <dsp:spPr>
        <a:xfrm>
          <a:off x="4944510" y="1798147"/>
          <a:ext cx="345589" cy="3455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919D23-CAB8-484E-AAB1-BA1AE9836B0D}">
      <dsp:nvSpPr>
        <dsp:cNvPr id="0" name=""/>
        <dsp:cNvSpPr/>
      </dsp:nvSpPr>
      <dsp:spPr>
        <a:xfrm>
          <a:off x="5117305" y="1970942"/>
          <a:ext cx="1389559" cy="252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121"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solidFill>
                <a:srgbClr val="000000"/>
              </a:solidFill>
              <a:latin typeface="Calibri"/>
              <a:cs typeface="Calibri"/>
            </a:rPr>
            <a:t>Smart irrigation systems(Ford &amp; Sturman, 2020)</a:t>
          </a:r>
        </a:p>
      </dsp:txBody>
      <dsp:txXfrm>
        <a:off x="5117305" y="1970942"/>
        <a:ext cx="1389559" cy="2528926"/>
      </dsp:txXfrm>
    </dsp:sp>
    <dsp:sp modelId="{F8DC8335-2734-42D6-8DFB-E5B8C0FD55A3}">
      <dsp:nvSpPr>
        <dsp:cNvPr id="0" name=""/>
        <dsp:cNvSpPr/>
      </dsp:nvSpPr>
      <dsp:spPr>
        <a:xfrm>
          <a:off x="6283671" y="1261763"/>
          <a:ext cx="446387" cy="4463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02E7B-BE99-467D-9473-192BB45EE621}">
      <dsp:nvSpPr>
        <dsp:cNvPr id="0" name=""/>
        <dsp:cNvSpPr/>
      </dsp:nvSpPr>
      <dsp:spPr>
        <a:xfrm>
          <a:off x="6506865" y="1484956"/>
          <a:ext cx="1439958" cy="3014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531"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solidFill>
                <a:srgbClr val="000000"/>
              </a:solidFill>
              <a:latin typeface="Calibri"/>
              <a:cs typeface="Calibri"/>
            </a:rPr>
            <a:t>Training staff on water conservation</a:t>
          </a:r>
        </a:p>
      </dsp:txBody>
      <dsp:txXfrm>
        <a:off x="6506865" y="1484956"/>
        <a:ext cx="1439958" cy="3014912"/>
      </dsp:txXfrm>
    </dsp:sp>
    <dsp:sp modelId="{D0C9E03B-690E-4088-BAE6-3345BB525E95}">
      <dsp:nvSpPr>
        <dsp:cNvPr id="0" name=""/>
        <dsp:cNvSpPr/>
      </dsp:nvSpPr>
      <dsp:spPr>
        <a:xfrm>
          <a:off x="7662431" y="903573"/>
          <a:ext cx="568783" cy="56878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F088F5-E2DB-440A-8683-1A7BD76CEAF9}">
      <dsp:nvSpPr>
        <dsp:cNvPr id="0" name=""/>
        <dsp:cNvSpPr/>
      </dsp:nvSpPr>
      <dsp:spPr>
        <a:xfrm>
          <a:off x="7946823" y="1187965"/>
          <a:ext cx="1439958" cy="3311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1387"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solidFill>
                <a:srgbClr val="000000"/>
              </a:solidFill>
              <a:latin typeface="Calibri"/>
              <a:cs typeface="Calibri"/>
            </a:rPr>
            <a:t>Educating guests (Haibo et al., 2020)</a:t>
          </a:r>
          <a:endParaRPr lang="en-US" sz="1800" kern="1200" dirty="0"/>
        </a:p>
      </dsp:txBody>
      <dsp:txXfrm>
        <a:off x="7946823" y="1187965"/>
        <a:ext cx="1439958" cy="33119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FC49EF-3E5F-4E2B-A4C4-56903B52AA6E}">
      <dsp:nvSpPr>
        <dsp:cNvPr id="0" name=""/>
        <dsp:cNvSpPr/>
      </dsp:nvSpPr>
      <dsp:spPr>
        <a:xfrm>
          <a:off x="0" y="878302"/>
          <a:ext cx="7291219"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7987EF-890B-42DC-965D-AE2FA810E1C7}">
      <dsp:nvSpPr>
        <dsp:cNvPr id="0" name=""/>
        <dsp:cNvSpPr/>
      </dsp:nvSpPr>
      <dsp:spPr>
        <a:xfrm>
          <a:off x="364560" y="627382"/>
          <a:ext cx="5103853" cy="50184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914" tIns="0" rIns="192914" bIns="0" numCol="1" spcCol="1270" anchor="ctr" anchorCtr="0">
          <a:noAutofit/>
        </a:bodyPr>
        <a:lstStyle/>
        <a:p>
          <a:pPr marL="0" lvl="0" indent="0" algn="l" defTabSz="755650" rtl="0">
            <a:lnSpc>
              <a:spcPct val="90000"/>
            </a:lnSpc>
            <a:spcBef>
              <a:spcPct val="0"/>
            </a:spcBef>
            <a:spcAft>
              <a:spcPct val="35000"/>
            </a:spcAft>
            <a:buNone/>
          </a:pPr>
          <a:r>
            <a:rPr lang="en-US" sz="1700" kern="1200" dirty="0">
              <a:solidFill>
                <a:srgbClr val="000000"/>
              </a:solidFill>
              <a:latin typeface="Calibri"/>
              <a:cs typeface="Calibri"/>
            </a:rPr>
            <a:t>Overconsumption Tendency of Tourists</a:t>
          </a:r>
        </a:p>
      </dsp:txBody>
      <dsp:txXfrm>
        <a:off x="389058" y="651880"/>
        <a:ext cx="5054857" cy="452844"/>
      </dsp:txXfrm>
    </dsp:sp>
    <dsp:sp modelId="{967A38C4-AFDF-4E92-9D10-72A80A157AEF}">
      <dsp:nvSpPr>
        <dsp:cNvPr id="0" name=""/>
        <dsp:cNvSpPr/>
      </dsp:nvSpPr>
      <dsp:spPr>
        <a:xfrm>
          <a:off x="0" y="1649422"/>
          <a:ext cx="7291219"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6AB7E6-1EAB-4276-8CA0-A7641C016789}">
      <dsp:nvSpPr>
        <dsp:cNvPr id="0" name=""/>
        <dsp:cNvSpPr/>
      </dsp:nvSpPr>
      <dsp:spPr>
        <a:xfrm>
          <a:off x="364560" y="1398502"/>
          <a:ext cx="5103853" cy="50184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914" tIns="0" rIns="192914"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000000"/>
              </a:solidFill>
              <a:latin typeface="Calibri"/>
              <a:cs typeface="Calibri"/>
            </a:rPr>
            <a:t>Diversified Tour Category</a:t>
          </a:r>
        </a:p>
      </dsp:txBody>
      <dsp:txXfrm>
        <a:off x="389058" y="1423000"/>
        <a:ext cx="5054857" cy="452844"/>
      </dsp:txXfrm>
    </dsp:sp>
    <dsp:sp modelId="{A37F7F05-4F5E-490F-B610-A0E53D5497AF}">
      <dsp:nvSpPr>
        <dsp:cNvPr id="0" name=""/>
        <dsp:cNvSpPr/>
      </dsp:nvSpPr>
      <dsp:spPr>
        <a:xfrm>
          <a:off x="0" y="2420543"/>
          <a:ext cx="7291219"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D986C8-B64E-400F-B580-82D9C8B22C9C}">
      <dsp:nvSpPr>
        <dsp:cNvPr id="0" name=""/>
        <dsp:cNvSpPr/>
      </dsp:nvSpPr>
      <dsp:spPr>
        <a:xfrm>
          <a:off x="364560" y="2169622"/>
          <a:ext cx="5103853" cy="50184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914" tIns="0" rIns="192914"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000000"/>
              </a:solidFill>
              <a:latin typeface="Calibri"/>
              <a:cs typeface="Calibri"/>
            </a:rPr>
            <a:t>Aligning Experience with Efficiency for Sustainability</a:t>
          </a:r>
        </a:p>
      </dsp:txBody>
      <dsp:txXfrm>
        <a:off x="389058" y="2194120"/>
        <a:ext cx="5054857" cy="452844"/>
      </dsp:txXfrm>
    </dsp:sp>
    <dsp:sp modelId="{08B3BDE4-7A19-4F8C-BAFE-53D8954D21F4}">
      <dsp:nvSpPr>
        <dsp:cNvPr id="0" name=""/>
        <dsp:cNvSpPr/>
      </dsp:nvSpPr>
      <dsp:spPr>
        <a:xfrm>
          <a:off x="0" y="3191663"/>
          <a:ext cx="7291219"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F10132-2287-4A86-9D74-C29064F31A2A}">
      <dsp:nvSpPr>
        <dsp:cNvPr id="0" name=""/>
        <dsp:cNvSpPr/>
      </dsp:nvSpPr>
      <dsp:spPr>
        <a:xfrm>
          <a:off x="364560" y="2940743"/>
          <a:ext cx="5103853" cy="50184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914" tIns="0" rIns="192914"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000000"/>
              </a:solidFill>
              <a:latin typeface="Calibri"/>
              <a:cs typeface="Calibri"/>
            </a:rPr>
            <a:t>Tourism Life-Cycle theory</a:t>
          </a:r>
        </a:p>
      </dsp:txBody>
      <dsp:txXfrm>
        <a:off x="389058" y="2965241"/>
        <a:ext cx="5054857" cy="452844"/>
      </dsp:txXfrm>
    </dsp:sp>
    <dsp:sp modelId="{5ED1CAC2-C796-42B8-8DFB-6FE30EDC976A}">
      <dsp:nvSpPr>
        <dsp:cNvPr id="0" name=""/>
        <dsp:cNvSpPr/>
      </dsp:nvSpPr>
      <dsp:spPr>
        <a:xfrm>
          <a:off x="0" y="3962783"/>
          <a:ext cx="7291219"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9AD51D-65A0-4928-ACD5-DDD206575F39}">
      <dsp:nvSpPr>
        <dsp:cNvPr id="0" name=""/>
        <dsp:cNvSpPr/>
      </dsp:nvSpPr>
      <dsp:spPr>
        <a:xfrm>
          <a:off x="364560" y="3711863"/>
          <a:ext cx="5103853" cy="50184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914" tIns="0" rIns="192914"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000000"/>
              </a:solidFill>
              <a:latin typeface="Calibri"/>
              <a:cs typeface="Calibri"/>
            </a:rPr>
            <a:t>Reshaping the Carbon Footprint</a:t>
          </a:r>
        </a:p>
      </dsp:txBody>
      <dsp:txXfrm>
        <a:off x="389058" y="3736361"/>
        <a:ext cx="5054857"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CBCF9-928D-4772-8A9B-43629C2180F5}">
      <dsp:nvSpPr>
        <dsp:cNvPr id="0" name=""/>
        <dsp:cNvSpPr/>
      </dsp:nvSpPr>
      <dsp:spPr>
        <a:xfrm rot="5400000">
          <a:off x="-116348" y="120205"/>
          <a:ext cx="775659" cy="542961"/>
        </a:xfrm>
        <a:prstGeom prst="chevron">
          <a:avLst/>
        </a:prstGeom>
        <a:solidFill>
          <a:schemeClr val="accent2">
            <a:lumMod val="7500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US" sz="1800" b="1" kern="1200" dirty="0"/>
        </a:p>
      </dsp:txBody>
      <dsp:txXfrm rot="-5400000">
        <a:off x="2" y="275337"/>
        <a:ext cx="542961" cy="232698"/>
      </dsp:txXfrm>
    </dsp:sp>
    <dsp:sp modelId="{DC7DA888-7E18-4B71-BF0E-6BB6774476ED}">
      <dsp:nvSpPr>
        <dsp:cNvPr id="0" name=""/>
        <dsp:cNvSpPr/>
      </dsp:nvSpPr>
      <dsp:spPr>
        <a:xfrm rot="5400000">
          <a:off x="3550898" y="-3004079"/>
          <a:ext cx="504178" cy="652005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t>Water Pricing Policies for Encouragement</a:t>
          </a:r>
        </a:p>
      </dsp:txBody>
      <dsp:txXfrm rot="-5400000">
        <a:off x="542961" y="28470"/>
        <a:ext cx="6495440" cy="454954"/>
      </dsp:txXfrm>
    </dsp:sp>
    <dsp:sp modelId="{0826E991-D6D4-42AF-B7AD-DE5BF21503F6}">
      <dsp:nvSpPr>
        <dsp:cNvPr id="0" name=""/>
        <dsp:cNvSpPr/>
      </dsp:nvSpPr>
      <dsp:spPr>
        <a:xfrm rot="5400000">
          <a:off x="-116348" y="796046"/>
          <a:ext cx="775659" cy="542961"/>
        </a:xfrm>
        <a:prstGeom prst="chevron">
          <a:avLst/>
        </a:prstGeom>
        <a:solidFill>
          <a:schemeClr val="accent2">
            <a:lumMod val="7500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US" sz="1800" b="1" kern="1200" dirty="0"/>
        </a:p>
      </dsp:txBody>
      <dsp:txXfrm rot="-5400000">
        <a:off x="2" y="951178"/>
        <a:ext cx="542961" cy="232698"/>
      </dsp:txXfrm>
    </dsp:sp>
    <dsp:sp modelId="{948B44FB-47C8-493C-9EAD-5E67D05A8EA5}">
      <dsp:nvSpPr>
        <dsp:cNvPr id="0" name=""/>
        <dsp:cNvSpPr/>
      </dsp:nvSpPr>
      <dsp:spPr>
        <a:xfrm rot="5400000">
          <a:off x="3550898" y="-2328239"/>
          <a:ext cx="504178" cy="652005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t>Regular Water Audits for Identifying Waste</a:t>
          </a:r>
        </a:p>
      </dsp:txBody>
      <dsp:txXfrm rot="-5400000">
        <a:off x="542961" y="704310"/>
        <a:ext cx="6495440" cy="454954"/>
      </dsp:txXfrm>
    </dsp:sp>
    <dsp:sp modelId="{5AA8D295-7DDA-41BE-AD35-9D83ECA4FED7}">
      <dsp:nvSpPr>
        <dsp:cNvPr id="0" name=""/>
        <dsp:cNvSpPr/>
      </dsp:nvSpPr>
      <dsp:spPr>
        <a:xfrm rot="5400000">
          <a:off x="-116348" y="1471886"/>
          <a:ext cx="775659" cy="542961"/>
        </a:xfrm>
        <a:prstGeom prst="chevron">
          <a:avLst/>
        </a:prstGeom>
        <a:solidFill>
          <a:schemeClr val="accent2">
            <a:lumMod val="7500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US" sz="1800" b="1" kern="1200" dirty="0"/>
        </a:p>
      </dsp:txBody>
      <dsp:txXfrm rot="-5400000">
        <a:off x="2" y="1627018"/>
        <a:ext cx="542961" cy="232698"/>
      </dsp:txXfrm>
    </dsp:sp>
    <dsp:sp modelId="{AA8E689B-98A2-4D22-8697-D3013C42FE65}">
      <dsp:nvSpPr>
        <dsp:cNvPr id="0" name=""/>
        <dsp:cNvSpPr/>
      </dsp:nvSpPr>
      <dsp:spPr>
        <a:xfrm rot="5400000">
          <a:off x="3550898" y="-1652398"/>
          <a:ext cx="504178" cy="652005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t>Establishing Water Conservation Goals</a:t>
          </a:r>
        </a:p>
      </dsp:txBody>
      <dsp:txXfrm rot="-5400000">
        <a:off x="542961" y="1380151"/>
        <a:ext cx="6495440" cy="454954"/>
      </dsp:txXfrm>
    </dsp:sp>
    <dsp:sp modelId="{8E96F4FE-F61E-4E9C-9F43-B3F854978101}">
      <dsp:nvSpPr>
        <dsp:cNvPr id="0" name=""/>
        <dsp:cNvSpPr/>
      </dsp:nvSpPr>
      <dsp:spPr>
        <a:xfrm rot="5400000">
          <a:off x="-116348" y="2147727"/>
          <a:ext cx="775659" cy="542961"/>
        </a:xfrm>
        <a:prstGeom prst="chevron">
          <a:avLst/>
        </a:prstGeom>
        <a:solidFill>
          <a:schemeClr val="accent2">
            <a:lumMod val="7500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US" sz="1800" b="1" kern="1200" dirty="0"/>
        </a:p>
      </dsp:txBody>
      <dsp:txXfrm rot="-5400000">
        <a:off x="2" y="2302859"/>
        <a:ext cx="542961" cy="232698"/>
      </dsp:txXfrm>
    </dsp:sp>
    <dsp:sp modelId="{9EDA15A7-5DE5-46FF-9613-F21ACAA47E41}">
      <dsp:nvSpPr>
        <dsp:cNvPr id="0" name=""/>
        <dsp:cNvSpPr/>
      </dsp:nvSpPr>
      <dsp:spPr>
        <a:xfrm rot="5400000">
          <a:off x="3550898" y="-976558"/>
          <a:ext cx="504178" cy="652005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t>Tracking Sustainability</a:t>
          </a:r>
        </a:p>
      </dsp:txBody>
      <dsp:txXfrm rot="-5400000">
        <a:off x="542961" y="2055991"/>
        <a:ext cx="6495440" cy="454954"/>
      </dsp:txXfrm>
    </dsp:sp>
    <dsp:sp modelId="{90445266-8E76-4541-BEF9-786BEB2FCC3C}">
      <dsp:nvSpPr>
        <dsp:cNvPr id="0" name=""/>
        <dsp:cNvSpPr/>
      </dsp:nvSpPr>
      <dsp:spPr>
        <a:xfrm rot="5400000">
          <a:off x="-116348" y="2823567"/>
          <a:ext cx="775659" cy="542961"/>
        </a:xfrm>
        <a:prstGeom prst="chevron">
          <a:avLst/>
        </a:prstGeom>
        <a:solidFill>
          <a:schemeClr val="accent2">
            <a:lumMod val="7500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US" sz="1800" b="1" kern="1200" dirty="0"/>
        </a:p>
      </dsp:txBody>
      <dsp:txXfrm rot="-5400000">
        <a:off x="2" y="2978699"/>
        <a:ext cx="542961" cy="232698"/>
      </dsp:txXfrm>
    </dsp:sp>
    <dsp:sp modelId="{239E4823-AAFD-4624-9464-DF4A9BF4B2BF}">
      <dsp:nvSpPr>
        <dsp:cNvPr id="0" name=""/>
        <dsp:cNvSpPr/>
      </dsp:nvSpPr>
      <dsp:spPr>
        <a:xfrm rot="5400000">
          <a:off x="3550898" y="-300717"/>
          <a:ext cx="504178" cy="652005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endParaRPr lang="en-US" sz="1800" b="1" kern="1200" dirty="0"/>
        </a:p>
        <a:p>
          <a:pPr marL="171450" lvl="1" indent="-171450" algn="l" defTabSz="800100">
            <a:lnSpc>
              <a:spcPct val="90000"/>
            </a:lnSpc>
            <a:spcBef>
              <a:spcPct val="0"/>
            </a:spcBef>
            <a:spcAft>
              <a:spcPct val="15000"/>
            </a:spcAft>
            <a:buChar char="•"/>
          </a:pPr>
          <a:r>
            <a:rPr lang="en-US" sz="1800" b="1" kern="1200" dirty="0"/>
            <a:t>Collaboration with Water Utilities</a:t>
          </a:r>
        </a:p>
      </dsp:txBody>
      <dsp:txXfrm rot="-5400000">
        <a:off x="542961" y="2731832"/>
        <a:ext cx="6495440" cy="454954"/>
      </dsp:txXfrm>
    </dsp:sp>
    <dsp:sp modelId="{CFA6C511-2CD9-4296-BD18-AD6706CA214E}">
      <dsp:nvSpPr>
        <dsp:cNvPr id="0" name=""/>
        <dsp:cNvSpPr/>
      </dsp:nvSpPr>
      <dsp:spPr>
        <a:xfrm rot="5400000">
          <a:off x="-116348" y="3499408"/>
          <a:ext cx="775659" cy="542961"/>
        </a:xfrm>
        <a:prstGeom prst="chevron">
          <a:avLst/>
        </a:prstGeom>
        <a:solidFill>
          <a:schemeClr val="accent2">
            <a:lumMod val="7500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US" sz="1800" b="1" kern="1200" dirty="0"/>
        </a:p>
      </dsp:txBody>
      <dsp:txXfrm rot="-5400000">
        <a:off x="2" y="3654540"/>
        <a:ext cx="542961" cy="232698"/>
      </dsp:txXfrm>
    </dsp:sp>
    <dsp:sp modelId="{90C6ABC1-B619-4CBE-B49D-0302D9719A63}">
      <dsp:nvSpPr>
        <dsp:cNvPr id="0" name=""/>
        <dsp:cNvSpPr/>
      </dsp:nvSpPr>
      <dsp:spPr>
        <a:xfrm rot="5400000">
          <a:off x="3550898" y="375122"/>
          <a:ext cx="504178" cy="652005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t>Engaging with Local Government</a:t>
          </a:r>
        </a:p>
      </dsp:txBody>
      <dsp:txXfrm rot="-5400000">
        <a:off x="542961" y="3407671"/>
        <a:ext cx="6495440" cy="454954"/>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a:t>
            </a:r>
            <a:r>
              <a:rPr lang="en-US" dirty="0" err="1"/>
              <a:t>presentaion</a:t>
            </a:r>
            <a:endParaRPr lang="en-US" dirty="0"/>
          </a:p>
        </p:txBody>
      </p:sp>
      <p:sp>
        <p:nvSpPr>
          <p:cNvPr id="4" name="Slide Number Placeholder 3"/>
          <p:cNvSpPr>
            <a:spLocks noGrp="1"/>
          </p:cNvSpPr>
          <p:nvPr>
            <p:ph type="sldNum" sz="quarter" idx="5"/>
          </p:nvPr>
        </p:nvSpPr>
        <p:spPr/>
        <p:txBody>
          <a:bodyPr/>
          <a:lstStyle/>
          <a:p>
            <a:fld id="{324661F1-DB81-44E4-BB5E-8CFA2BC56AE0}" type="slidenum">
              <a:rPr lang="en-GB" smtClean="0"/>
              <a:t>1</a:t>
            </a:fld>
            <a:endParaRPr lang="en-GB"/>
          </a:p>
        </p:txBody>
      </p:sp>
    </p:spTree>
    <p:extLst>
      <p:ext uri="{BB962C8B-B14F-4D97-AF65-F5344CB8AC3E}">
        <p14:creationId xmlns:p14="http://schemas.microsoft.com/office/powerpoint/2010/main" val="4044544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Water waste is a major hotel and hospitality issue for “</a:t>
            </a:r>
            <a:r>
              <a:rPr lang="en-US" dirty="0" err="1"/>
              <a:t>Sustainabilty</a:t>
            </a:r>
            <a:r>
              <a:rPr lang="en-US" dirty="0"/>
              <a:t>”. Hotels need a lot of water for guest rooms, laundry, kitchens, and gardening. Water consumption can harm the environment and cost hotels. Hotel and hospitality sustainability is a current issue. Hotels that prioritize sustainability are more likely to attract and retain customers as consumers seek sustainable products and services.</a:t>
            </a:r>
          </a:p>
          <a:p>
            <a:endParaRPr lang="en-US"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273797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GB" sz="1800" kern="100" dirty="0">
                <a:effectLst/>
                <a:latin typeface="Times New Roman" panose="02020603050405020304" pitchFamily="18" charset="0"/>
                <a:ea typeface="Calibri" panose="020F0502020204030204" pitchFamily="34" charset="0"/>
              </a:rPr>
              <a:t>Hotel and hospitality water waste study is expanding. Studies have identified water waste hotspots and assessed water conservation policies and management strategies. Average hotel guest uses 176 gallons of water each day, according to research. Hotels waste 50% of their water in guest rooms. Kitchens and laundry waste lots of water (Dawson et al., 2012). Water conservation methods can cut hotel water use by 50%, according to another study. Measures include:</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Installing low-flow fixtures in guest rooms and public restrooms</a:t>
            </a:r>
          </a:p>
          <a:p>
            <a:pPr marL="342900" marR="0" lvl="0" indent="-342900" algn="just">
              <a:lnSpc>
                <a:spcPct val="150000"/>
              </a:lnSpc>
              <a:spcBef>
                <a:spcPts val="0"/>
              </a:spcBef>
              <a:spcAft>
                <a:spcPts val="10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Implementing water recycling systems (Faulkner et al., 2001)</a:t>
            </a:r>
          </a:p>
          <a:p>
            <a:pPr marL="342900" marR="0" lvl="0" indent="-342900" algn="just">
              <a:lnSpc>
                <a:spcPct val="150000"/>
              </a:lnSpc>
              <a:spcBef>
                <a:spcPts val="0"/>
              </a:spcBef>
              <a:spcAft>
                <a:spcPts val="10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Using smart irrigation systems to water landscaping (Ford &amp; Sturman, 2020)</a:t>
            </a:r>
          </a:p>
          <a:p>
            <a:pPr marL="342900" marR="0" lvl="0" indent="-342900" algn="just">
              <a:lnSpc>
                <a:spcPct val="150000"/>
              </a:lnSpc>
              <a:spcBef>
                <a:spcPts val="0"/>
              </a:spcBef>
              <a:spcAft>
                <a:spcPts val="10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Training staff on water conservation practices</a:t>
            </a:r>
          </a:p>
          <a:p>
            <a:pPr marL="342900" marR="0" lvl="0" indent="-342900" algn="just">
              <a:lnSpc>
                <a:spcPct val="150000"/>
              </a:lnSpc>
              <a:spcBef>
                <a:spcPts val="0"/>
              </a:spcBef>
              <a:spcAft>
                <a:spcPts val="10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Educating guests about water conservation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Haibo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70590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Overconsumption Tendency of Tourists:</a:t>
            </a:r>
            <a:r>
              <a:rPr lang="en-GB" sz="1800" kern="100" dirty="0">
                <a:effectLst/>
                <a:latin typeface="Times New Roman" panose="02020603050405020304" pitchFamily="18" charset="0"/>
                <a:ea typeface="Calibri" panose="020F0502020204030204" pitchFamily="34" charset="0"/>
              </a:rPr>
              <a:t> According to the Cole et al., (2020) the tourist sometimes suffers from the tendency of consuming more while visiting a place. In this process they create a lot of wastes including water, fuels and so on harming the concept of sustainability.</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Diversified Tour Category:</a:t>
            </a:r>
            <a:r>
              <a:rPr lang="en-GB" sz="1800" kern="100" dirty="0">
                <a:effectLst/>
                <a:latin typeface="Times New Roman" panose="02020603050405020304" pitchFamily="18" charset="0"/>
                <a:ea typeface="Calibri" panose="020F0502020204030204" pitchFamily="34" charset="0"/>
              </a:rPr>
              <a:t> The diversified type of tourism including the Sports Tourism, religious tourism and so on is the new trend (Darcy et al., 2012). This trend has to be captured by the organizations to achieve sustainability.</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Aligning Experience with Efficiency for Sustainability:</a:t>
            </a:r>
            <a:r>
              <a:rPr lang="en-GB" sz="1800" kern="100" dirty="0">
                <a:effectLst/>
                <a:latin typeface="Times New Roman" panose="02020603050405020304" pitchFamily="18" charset="0"/>
                <a:ea typeface="Calibri" panose="020F0502020204030204" pitchFamily="34" charset="0"/>
              </a:rPr>
              <a:t> Reducing wastes at the same time of giving the best experience should be implemented in the tourism site to give the serenity to the tourist’s mind as they will enjoy the feeling of having something great (</a:t>
            </a:r>
            <a:r>
              <a:rPr lang="en-GB" sz="1800" kern="0" dirty="0">
                <a:effectLst/>
                <a:latin typeface="Times New Roman" panose="02020603050405020304" pitchFamily="18" charset="0"/>
                <a:ea typeface="Calibri" panose="020F0502020204030204" pitchFamily="34" charset="0"/>
              </a:rPr>
              <a:t>Faulkner et al., 2001). Thus, the sustainability will be fostered and practiced.</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Tourism Life-Cycle theory:</a:t>
            </a:r>
            <a:r>
              <a:rPr lang="en-GB" sz="1800" kern="100" dirty="0">
                <a:effectLst/>
                <a:latin typeface="Times New Roman" panose="02020603050405020304" pitchFamily="18" charset="0"/>
                <a:ea typeface="Calibri" panose="020F0502020204030204" pitchFamily="34" charset="0"/>
              </a:rPr>
              <a:t> According to Herrero et al., (2022) tourism is a resource. We should control wastes to make the life cycle longer by protecting the valuable assets. The most prominent way is to save the resources by eliminating wastes. </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Reshaping the Carbon Footprint:</a:t>
            </a:r>
            <a:r>
              <a:rPr lang="en-GB" sz="1800" kern="100" dirty="0">
                <a:effectLst/>
                <a:latin typeface="Times New Roman" panose="02020603050405020304" pitchFamily="18" charset="0"/>
                <a:ea typeface="Calibri" panose="020F0502020204030204" pitchFamily="34" charset="0"/>
              </a:rPr>
              <a:t> According to </a:t>
            </a:r>
            <a:r>
              <a:rPr lang="en-GB" sz="1800" kern="100" dirty="0" err="1">
                <a:effectLst/>
                <a:latin typeface="Times New Roman" panose="02020603050405020304" pitchFamily="18" charset="0"/>
                <a:ea typeface="Calibri" panose="020F0502020204030204" pitchFamily="34" charset="0"/>
              </a:rPr>
              <a:t>Paiano</a:t>
            </a:r>
            <a:r>
              <a:rPr lang="en-GB" sz="1800" kern="100" dirty="0">
                <a:effectLst/>
                <a:latin typeface="Times New Roman" panose="02020603050405020304" pitchFamily="18" charset="0"/>
                <a:ea typeface="Calibri" panose="020F0502020204030204" pitchFamily="34" charset="0"/>
              </a:rPr>
              <a:t> et al., (2020) managing the carbon footprint is one of the major portions of the sustainability from the perspective of the environmental factors. The carbon should be net zero by every stakeholder including the tourist, local and the business organizations.</a:t>
            </a:r>
            <a:endParaRPr lang="en-US" sz="1800" kern="1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895346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Low-Flow Fixtures for Guest Rooms:</a:t>
            </a:r>
            <a:r>
              <a:rPr lang="en-GB" sz="1800" kern="100" dirty="0">
                <a:effectLst/>
                <a:latin typeface="Times New Roman" panose="02020603050405020304" pitchFamily="18" charset="0"/>
                <a:ea typeface="Calibri" panose="020F0502020204030204" pitchFamily="34" charset="0"/>
              </a:rPr>
              <a:t> Hotel Premier Inn may conserve water by installing low-flow showerheads, faucets, and toilets (Cooper &amp; Hall, 2019). These fixtures conserve water without compromising guest comfort, supporting hotel sustainability.</a:t>
            </a:r>
            <a:endParaRPr lang="en-US" sz="1800" kern="1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Greywater Recycling for Sustainable Practices:</a:t>
            </a:r>
            <a:r>
              <a:rPr lang="en-GB" sz="1800" kern="100" dirty="0">
                <a:effectLst/>
                <a:latin typeface="Times New Roman" panose="02020603050405020304" pitchFamily="18" charset="0"/>
                <a:ea typeface="Calibri" panose="020F0502020204030204" pitchFamily="34" charset="0"/>
              </a:rPr>
              <a:t> Greywater Recycling for Sustainability: Hotel Premier Inn must explore greywater recycling (</a:t>
            </a:r>
            <a:r>
              <a:rPr lang="en-GB" sz="1800" kern="100" dirty="0" err="1">
                <a:effectLst/>
                <a:latin typeface="Times New Roman" panose="02020603050405020304" pitchFamily="18" charset="0"/>
                <a:ea typeface="Calibri" panose="020F0502020204030204" pitchFamily="34" charset="0"/>
              </a:rPr>
              <a:t>Conrady</a:t>
            </a:r>
            <a:r>
              <a:rPr lang="en-GB" sz="1800" kern="100" dirty="0">
                <a:effectLst/>
                <a:latin typeface="Times New Roman" panose="02020603050405020304" pitchFamily="18" charset="0"/>
                <a:ea typeface="Calibri" panose="020F0502020204030204" pitchFamily="34" charset="0"/>
              </a:rPr>
              <a:t> &amp; Buck, 2012). The hotel may recycle water from showers, sinks, and laundry facilities for irrigation, lowering water bills and their environmental impact.</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Efficient Landscaping with Smart Irrigation:</a:t>
            </a:r>
            <a:r>
              <a:rPr lang="en-GB" sz="1800" kern="100" dirty="0">
                <a:effectLst/>
                <a:latin typeface="Times New Roman" panose="02020603050405020304" pitchFamily="18" charset="0"/>
                <a:ea typeface="Calibri" panose="020F0502020204030204" pitchFamily="34" charset="0"/>
              </a:rPr>
              <a:t> Efficient Landscaping with Smart Irrigation: Hotel Premier Inn can conserve water with smart irrigation. Advanced sensors monitor soil moisture and weather to water plants only when needed, resulting in an effective landscaping strategy.</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Staff Training for Water Conservation:</a:t>
            </a:r>
            <a:r>
              <a:rPr lang="en-GB" sz="1800" kern="100" dirty="0">
                <a:effectLst/>
                <a:latin typeface="Times New Roman" panose="02020603050405020304" pitchFamily="18" charset="0"/>
                <a:ea typeface="Calibri" panose="020F0502020204030204" pitchFamily="34" charset="0"/>
              </a:rPr>
              <a:t> Hotel Premier Inn must train personnel on water conservation to create a complete water efficiency program. This involves teaching them how to find and fix water leaks, use water-efficient cleaning methods, and teach guests about water conservation.</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Guest Education and Incentives:</a:t>
            </a:r>
            <a:r>
              <a:rPr lang="en-GB" sz="1800" kern="100" dirty="0">
                <a:effectLst/>
                <a:latin typeface="Times New Roman" panose="02020603050405020304" pitchFamily="18" charset="0"/>
                <a:ea typeface="Calibri" panose="020F0502020204030204" pitchFamily="34" charset="0"/>
              </a:rPr>
              <a:t> Hotel Premier Inn can encourage water conservation by posting water-saving reminders in guest rooms and public spaces. The hotel might give room rate discounts to encourage water saving and promote shared responsibility for sustainability.</a:t>
            </a:r>
            <a:endParaRPr lang="en-US" sz="1800" kern="1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2587007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Water Pricing Policies for Encouragement:</a:t>
            </a:r>
            <a:r>
              <a:rPr lang="en-GB" sz="1800" kern="100" dirty="0">
                <a:effectLst/>
                <a:latin typeface="Times New Roman" panose="02020603050405020304" pitchFamily="18" charset="0"/>
                <a:ea typeface="Calibri" panose="020F0502020204030204" pitchFamily="34" charset="0"/>
              </a:rPr>
              <a:t> Hotel Premier Inn can use water pricing to encourage guests and staff to conserve water (Brotherton, 2015). The hotel might promote sustainability by charging visitors for excess water use or offering discounts to water conservationists.</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Regular Water Audits for Identifying Waste:</a:t>
            </a:r>
            <a:r>
              <a:rPr lang="en-GB" sz="1800" kern="100" dirty="0">
                <a:effectLst/>
                <a:latin typeface="Times New Roman" panose="02020603050405020304" pitchFamily="18" charset="0"/>
                <a:ea typeface="Calibri" panose="020F0502020204030204" pitchFamily="34" charset="0"/>
              </a:rPr>
              <a:t> Hotel Premier Inn should undertake frequent water audits to identify waste. These inspections will help the hotel discover water waste and efficiency issues and take targeted action.</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Establishing Water Conservation Goals:</a:t>
            </a:r>
            <a:r>
              <a:rPr lang="en-GB" sz="1800" kern="100" dirty="0">
                <a:effectLst/>
                <a:latin typeface="Times New Roman" panose="02020603050405020304" pitchFamily="18" charset="0"/>
                <a:ea typeface="Calibri" panose="020F0502020204030204" pitchFamily="34" charset="0"/>
              </a:rPr>
              <a:t> Setting Water Conservation Goals: Hotel Premier Inn can incorporate water conservation into their sustainability strategy. The hotel should set clear, quantifiable, and time-bound targets to track their success and reduce water consumption.</a:t>
            </a:r>
            <a:endParaRPr lang="en-US" sz="1800" kern="1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Tracking Sustainability:</a:t>
            </a:r>
            <a:r>
              <a:rPr lang="en-GB" sz="1800" kern="100" dirty="0">
                <a:effectLst/>
                <a:latin typeface="Times New Roman" panose="02020603050405020304" pitchFamily="18" charset="0"/>
                <a:ea typeface="Calibri" panose="020F0502020204030204" pitchFamily="34" charset="0"/>
              </a:rPr>
              <a:t> Water conservation goals are just the start. The hotel must monitor its progress to meet its goals (Baggio &amp; Valeri, 2022). The continuing evaluation will help Hotel Premier Inn stay focused on water saving and meet their sustainability goals.</a:t>
            </a:r>
            <a:endParaRPr lang="en-US"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Collaboration with Water Utilities:</a:t>
            </a:r>
            <a:r>
              <a:rPr lang="en-GB" sz="1800" kern="100" dirty="0">
                <a:effectLst/>
                <a:latin typeface="Times New Roman" panose="02020603050405020304" pitchFamily="18" charset="0"/>
                <a:ea typeface="Calibri" panose="020F0502020204030204" pitchFamily="34" charset="0"/>
              </a:rPr>
              <a:t> Hotel Premier Inn can implement water saving initiatives with local water utilities. Joint projects can benefit the hotel and the neighbourhood. Together with utilities, the hotel gains expertise and resources for better conservation.</a:t>
            </a:r>
            <a:endParaRPr lang="en-US" sz="1800" kern="1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1000"/>
              </a:spcAft>
            </a:pPr>
            <a:r>
              <a:rPr lang="en-GB" sz="1800" b="1" kern="100" dirty="0">
                <a:effectLst/>
                <a:latin typeface="Times New Roman" panose="02020603050405020304" pitchFamily="18" charset="0"/>
                <a:ea typeface="Calibri" panose="020F0502020204030204" pitchFamily="34" charset="0"/>
              </a:rPr>
              <a:t>Engaging with Local Governments:</a:t>
            </a:r>
            <a:r>
              <a:rPr lang="en-GB" sz="1800" kern="100" dirty="0">
                <a:effectLst/>
                <a:latin typeface="Times New Roman" panose="02020603050405020304" pitchFamily="18" charset="0"/>
                <a:ea typeface="Calibri" panose="020F0502020204030204" pitchFamily="34" charset="0"/>
              </a:rPr>
              <a:t> Hotel Premier Inn can work with local governments to promote water conservation (Amoah et al., 2023). The hotel may help create a sustainable environment and promote water conservation by engaging in policymaking.</a:t>
            </a:r>
            <a:endParaRPr lang="en-US" sz="1800" kern="1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2344995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Water waste must be reduced by hotels and hospitality. Hotel management can achieve this goal with water recycling systems, low-flow fixtures, smart irrigation systems, staff training and awareness, and guest engagement programs. Hotels may save money, water, and the environment by conserving water. They may also show their sustainability commitment, which consumers value more. Hotel water waste reduction has environmental, economic, and social benefits. Hotel water conservation helps maintain enough water for everyone, including future generations. They can safeguard aquatic habitats and biodiversity.</a:t>
            </a:r>
          </a:p>
          <a:p>
            <a:endParaRPr lang="en-US"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166688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1000"/>
              </a:spcAft>
              <a:buFont typeface="+mj-lt"/>
              <a:buAutoNum type="arabicPeriod"/>
            </a:pPr>
            <a:r>
              <a:rPr lang="en-GB" sz="1800" kern="100" dirty="0" err="1">
                <a:solidFill>
                  <a:srgbClr val="000000"/>
                </a:solidFill>
                <a:effectLst/>
                <a:latin typeface="Times New Roman" panose="02020603050405020304" pitchFamily="18" charset="0"/>
                <a:ea typeface="Calibri" panose="020F0502020204030204" pitchFamily="34" charset="0"/>
              </a:rPr>
              <a:t>Alarcón</a:t>
            </a:r>
            <a:r>
              <a:rPr lang="en-GB" sz="1800" kern="100" dirty="0">
                <a:solidFill>
                  <a:srgbClr val="000000"/>
                </a:solidFill>
                <a:effectLst/>
                <a:latin typeface="Times New Roman" panose="02020603050405020304" pitchFamily="18" charset="0"/>
                <a:ea typeface="Calibri" panose="020F0502020204030204" pitchFamily="34" charset="0"/>
              </a:rPr>
              <a:t>, D.M. and Cole, S., (2019). No sustainability for tourism without gender equality. Journal of Sustainable Tourism, 27(7), pp.903-919.</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Amoah, J., </a:t>
            </a:r>
            <a:r>
              <a:rPr lang="en-GB" sz="1800" kern="100" dirty="0" err="1">
                <a:solidFill>
                  <a:srgbClr val="000000"/>
                </a:solidFill>
                <a:effectLst/>
                <a:latin typeface="Times New Roman" panose="02020603050405020304" pitchFamily="18" charset="0"/>
                <a:ea typeface="Calibri" panose="020F0502020204030204" pitchFamily="34" charset="0"/>
              </a:rPr>
              <a:t>Bankuoru</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kern="100" dirty="0" err="1">
                <a:solidFill>
                  <a:srgbClr val="000000"/>
                </a:solidFill>
                <a:effectLst/>
                <a:latin typeface="Times New Roman" panose="02020603050405020304" pitchFamily="18" charset="0"/>
                <a:ea typeface="Calibri" panose="020F0502020204030204" pitchFamily="34" charset="0"/>
              </a:rPr>
              <a:t>Egala</a:t>
            </a:r>
            <a:r>
              <a:rPr lang="en-GB" sz="1800" kern="100" dirty="0">
                <a:solidFill>
                  <a:srgbClr val="000000"/>
                </a:solidFill>
                <a:effectLst/>
                <a:latin typeface="Times New Roman" panose="02020603050405020304" pitchFamily="18" charset="0"/>
                <a:ea typeface="Calibri" panose="020F0502020204030204" pitchFamily="34" charset="0"/>
              </a:rPr>
              <a:t>, S., Keelson, S., Bruce, E., </a:t>
            </a:r>
            <a:r>
              <a:rPr lang="en-GB" sz="1800" kern="100" dirty="0" err="1">
                <a:solidFill>
                  <a:srgbClr val="000000"/>
                </a:solidFill>
                <a:effectLst/>
                <a:latin typeface="Times New Roman" panose="02020603050405020304" pitchFamily="18" charset="0"/>
                <a:ea typeface="Calibri" panose="020F0502020204030204" pitchFamily="34" charset="0"/>
              </a:rPr>
              <a:t>Dziwornu</a:t>
            </a:r>
            <a:r>
              <a:rPr lang="en-GB" sz="1800" kern="100" dirty="0">
                <a:solidFill>
                  <a:srgbClr val="000000"/>
                </a:solidFill>
                <a:effectLst/>
                <a:latin typeface="Times New Roman" panose="02020603050405020304" pitchFamily="18" charset="0"/>
                <a:ea typeface="Calibri" panose="020F0502020204030204" pitchFamily="34" charset="0"/>
              </a:rPr>
              <a:t>, R. and Agyemang Duah, F., (2023). Driving factors to competitive sustainability of SMEs in the tourism sector: An introspective analysis. </a:t>
            </a:r>
            <a:r>
              <a:rPr lang="en-GB" sz="1800" i="1" kern="100" dirty="0">
                <a:solidFill>
                  <a:srgbClr val="000000"/>
                </a:solidFill>
                <a:effectLst/>
                <a:latin typeface="Times New Roman" panose="02020603050405020304" pitchFamily="18" charset="0"/>
                <a:ea typeface="Calibri" panose="020F0502020204030204" pitchFamily="34" charset="0"/>
              </a:rPr>
              <a:t>Cogent Business and Management</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10</a:t>
            </a:r>
            <a:r>
              <a:rPr lang="en-GB" sz="1800" kern="100" dirty="0">
                <a:solidFill>
                  <a:srgbClr val="000000"/>
                </a:solidFill>
                <a:effectLst/>
                <a:latin typeface="Times New Roman" panose="02020603050405020304" pitchFamily="18" charset="0"/>
                <a:ea typeface="Calibri" panose="020F0502020204030204" pitchFamily="34" charset="0"/>
              </a:rPr>
              <a:t>(1), p.2163796.</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Baggio, R. and Valeri, M., (2022). Network science and sustainable performance of family businesses in tourism. </a:t>
            </a:r>
            <a:r>
              <a:rPr lang="en-GB" sz="1800" i="1" kern="100" dirty="0">
                <a:solidFill>
                  <a:srgbClr val="000000"/>
                </a:solidFill>
                <a:effectLst/>
                <a:latin typeface="Times New Roman" panose="02020603050405020304" pitchFamily="18" charset="0"/>
                <a:ea typeface="Calibri" panose="020F0502020204030204" pitchFamily="34" charset="0"/>
              </a:rPr>
              <a:t>Journal of Family Business Management</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12</a:t>
            </a:r>
            <a:r>
              <a:rPr lang="en-GB" sz="1800" kern="100" dirty="0">
                <a:solidFill>
                  <a:srgbClr val="000000"/>
                </a:solidFill>
                <a:effectLst/>
                <a:latin typeface="Times New Roman" panose="02020603050405020304" pitchFamily="18" charset="0"/>
                <a:ea typeface="Calibri" panose="020F0502020204030204" pitchFamily="34" charset="0"/>
              </a:rPr>
              <a:t>(2), pp.200-213.</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Brotherton. B (2015) Researching Hospitality and Tourism 2nd </a:t>
            </a:r>
            <a:r>
              <a:rPr lang="en-GB" sz="1800" kern="100" dirty="0" err="1">
                <a:effectLst/>
                <a:latin typeface="Times New Roman" panose="02020603050405020304" pitchFamily="18" charset="0"/>
                <a:ea typeface="Calibri" panose="020F0502020204030204" pitchFamily="34" charset="0"/>
              </a:rPr>
              <a:t>Edn</a:t>
            </a:r>
            <a:r>
              <a:rPr lang="en-GB" sz="1800" kern="100" dirty="0">
                <a:effectLst/>
                <a:latin typeface="Times New Roman" panose="02020603050405020304" pitchFamily="18" charset="0"/>
                <a:ea typeface="Calibri" panose="020F0502020204030204" pitchFamily="34" charset="0"/>
              </a:rPr>
              <a:t>. Sage.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Clegg. S.R, </a:t>
            </a:r>
            <a:r>
              <a:rPr lang="en-GB" sz="1800" kern="100" dirty="0" err="1">
                <a:effectLst/>
                <a:latin typeface="Times New Roman" panose="02020603050405020304" pitchFamily="18" charset="0"/>
                <a:ea typeface="Calibri" panose="020F0502020204030204" pitchFamily="34" charset="0"/>
              </a:rPr>
              <a:t>Skyttermoen</a:t>
            </a:r>
            <a:r>
              <a:rPr lang="en-GB" sz="1800" kern="100" dirty="0">
                <a:effectLst/>
                <a:latin typeface="Times New Roman" panose="02020603050405020304" pitchFamily="18" charset="0"/>
                <a:ea typeface="Calibri" panose="020F0502020204030204" pitchFamily="34" charset="0"/>
              </a:rPr>
              <a:t>. T. </a:t>
            </a:r>
            <a:r>
              <a:rPr lang="en-GB" sz="1800" kern="100" dirty="0" err="1">
                <a:effectLst/>
                <a:latin typeface="Times New Roman" panose="02020603050405020304" pitchFamily="18" charset="0"/>
                <a:ea typeface="Calibri" panose="020F0502020204030204" pitchFamily="34" charset="0"/>
              </a:rPr>
              <a:t>Vaagaasar</a:t>
            </a:r>
            <a:r>
              <a:rPr lang="en-GB" sz="1800" kern="100" dirty="0">
                <a:effectLst/>
                <a:latin typeface="Times New Roman" panose="02020603050405020304" pitchFamily="18" charset="0"/>
                <a:ea typeface="Calibri" panose="020F0502020204030204" pitchFamily="34" charset="0"/>
              </a:rPr>
              <a:t> .A.L, (2021) Project Management: A Value Creation Approach. Sage,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Cole, S.K., </a:t>
            </a:r>
            <a:r>
              <a:rPr lang="en-GB" sz="1800" kern="100" dirty="0" err="1">
                <a:solidFill>
                  <a:srgbClr val="000000"/>
                </a:solidFill>
                <a:effectLst/>
                <a:latin typeface="Times New Roman" panose="02020603050405020304" pitchFamily="18" charset="0"/>
                <a:ea typeface="Calibri" panose="020F0502020204030204" pitchFamily="34" charset="0"/>
              </a:rPr>
              <a:t>Mullor</a:t>
            </a:r>
            <a:r>
              <a:rPr lang="en-GB" sz="1800" kern="100" dirty="0">
                <a:solidFill>
                  <a:srgbClr val="000000"/>
                </a:solidFill>
                <a:effectLst/>
                <a:latin typeface="Times New Roman" panose="02020603050405020304" pitchFamily="18" charset="0"/>
                <a:ea typeface="Calibri" panose="020F0502020204030204" pitchFamily="34" charset="0"/>
              </a:rPr>
              <a:t>, E.C., Ma, Y. and </a:t>
            </a:r>
            <a:r>
              <a:rPr lang="en-GB" sz="1800" kern="100" dirty="0" err="1">
                <a:solidFill>
                  <a:srgbClr val="000000"/>
                </a:solidFill>
                <a:effectLst/>
                <a:latin typeface="Times New Roman" panose="02020603050405020304" pitchFamily="18" charset="0"/>
                <a:ea typeface="Calibri" panose="020F0502020204030204" pitchFamily="34" charset="0"/>
              </a:rPr>
              <a:t>Sandang</a:t>
            </a:r>
            <a:r>
              <a:rPr lang="en-GB" sz="1800" kern="100" dirty="0">
                <a:solidFill>
                  <a:srgbClr val="000000"/>
                </a:solidFill>
                <a:effectLst/>
                <a:latin typeface="Times New Roman" panose="02020603050405020304" pitchFamily="18" charset="0"/>
                <a:ea typeface="Calibri" panose="020F0502020204030204" pitchFamily="34" charset="0"/>
              </a:rPr>
              <a:t>, Y., (2020). “Tourism, water, and gender”—An international review of an unexplored nexus. </a:t>
            </a:r>
            <a:r>
              <a:rPr lang="en-GB" sz="1800" i="1" kern="100" dirty="0">
                <a:solidFill>
                  <a:srgbClr val="000000"/>
                </a:solidFill>
                <a:effectLst/>
                <a:latin typeface="Times New Roman" panose="02020603050405020304" pitchFamily="18" charset="0"/>
                <a:ea typeface="Calibri" panose="020F0502020204030204" pitchFamily="34" charset="0"/>
              </a:rPr>
              <a:t>Wiley Interdisciplinary Reviews: Water</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7</a:t>
            </a:r>
            <a:r>
              <a:rPr lang="en-GB" sz="1800" kern="100" dirty="0">
                <a:solidFill>
                  <a:srgbClr val="000000"/>
                </a:solidFill>
                <a:effectLst/>
                <a:latin typeface="Times New Roman" panose="02020603050405020304" pitchFamily="18" charset="0"/>
                <a:ea typeface="Calibri" panose="020F0502020204030204" pitchFamily="34" charset="0"/>
              </a:rPr>
              <a:t>(4), p.e1442.</a:t>
            </a:r>
            <a:endParaRPr lang="en-US" sz="1800" kern="100" dirty="0">
              <a:solidFill>
                <a:srgbClr val="FF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effectLst/>
                <a:latin typeface="Times New Roman" panose="02020603050405020304" pitchFamily="18" charset="0"/>
                <a:ea typeface="Calibri" panose="020F0502020204030204" pitchFamily="34" charset="0"/>
              </a:rPr>
              <a:t>Conrady</a:t>
            </a:r>
            <a:r>
              <a:rPr lang="en-GB" sz="1800" kern="100" dirty="0">
                <a:effectLst/>
                <a:latin typeface="Times New Roman" panose="02020603050405020304" pitchFamily="18" charset="0"/>
                <a:ea typeface="Calibri" panose="020F0502020204030204" pitchFamily="34" charset="0"/>
              </a:rPr>
              <a:t>, R., Buck, M. (2012) Trends and Issues in Global Tourism, Springer</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Cooper, C. and Hall, M. (2019) Contemporary Tourism: An International Approach, 4th </a:t>
            </a:r>
            <a:r>
              <a:rPr lang="en-GB" sz="1800" kern="100" dirty="0" err="1">
                <a:effectLst/>
                <a:latin typeface="Times New Roman" panose="02020603050405020304" pitchFamily="18" charset="0"/>
                <a:ea typeface="Calibri" panose="020F0502020204030204" pitchFamily="34" charset="0"/>
              </a:rPr>
              <a:t>Edn</a:t>
            </a:r>
            <a:r>
              <a:rPr lang="en-GB" sz="1800" kern="100" dirty="0">
                <a:effectLst/>
                <a:latin typeface="Times New Roman" panose="02020603050405020304" pitchFamily="18" charset="0"/>
                <a:ea typeface="Calibri" panose="020F0502020204030204" pitchFamily="34" charset="0"/>
              </a:rPr>
              <a:t>. Goodfellows, Oxford.</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Darcy, S. Ambrose, J. </a:t>
            </a:r>
            <a:r>
              <a:rPr lang="en-GB" sz="1800" kern="100" dirty="0" err="1">
                <a:effectLst/>
                <a:latin typeface="Times New Roman" panose="02020603050405020304" pitchFamily="18" charset="0"/>
                <a:ea typeface="Calibri" panose="020F0502020204030204" pitchFamily="34" charset="0"/>
              </a:rPr>
              <a:t>Bulhalis</a:t>
            </a:r>
            <a:r>
              <a:rPr lang="en-GB" sz="1800" kern="100" dirty="0">
                <a:effectLst/>
                <a:latin typeface="Times New Roman" panose="02020603050405020304" pitchFamily="18" charset="0"/>
                <a:ea typeface="Calibri" panose="020F0502020204030204" pitchFamily="34" charset="0"/>
              </a:rPr>
              <a:t>, D. (2012) Best Practice in Accessible Tourism: Inclusion, Disability, Ageing Population and Tourism, Channel View,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Dawson, J. </a:t>
            </a:r>
            <a:r>
              <a:rPr lang="en-GB" sz="1800" kern="100" dirty="0" err="1">
                <a:effectLst/>
                <a:latin typeface="Times New Roman" panose="02020603050405020304" pitchFamily="18" charset="0"/>
                <a:ea typeface="Calibri" panose="020F0502020204030204" pitchFamily="34" charset="0"/>
              </a:rPr>
              <a:t>Lemelin</a:t>
            </a:r>
            <a:r>
              <a:rPr lang="en-GB" sz="1800" kern="100" dirty="0">
                <a:effectLst/>
                <a:latin typeface="Times New Roman" panose="02020603050405020304" pitchFamily="18" charset="0"/>
                <a:ea typeface="Calibri" panose="020F0502020204030204" pitchFamily="34" charset="0"/>
              </a:rPr>
              <a:t>, H. Stewart, E. (2012) Last Chance Tourism: Adapting Tourism Opportunities in a Changing World, Routledge,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Faulkner, B, </a:t>
            </a:r>
            <a:r>
              <a:rPr lang="en-GB" sz="1800" kern="100" dirty="0" err="1">
                <a:effectLst/>
                <a:latin typeface="Times New Roman" panose="02020603050405020304" pitchFamily="18" charset="0"/>
                <a:ea typeface="Calibri" panose="020F0502020204030204" pitchFamily="34" charset="0"/>
              </a:rPr>
              <a:t>Moscardo</a:t>
            </a:r>
            <a:r>
              <a:rPr lang="en-GB" sz="1800" kern="100" dirty="0">
                <a:effectLst/>
                <a:latin typeface="Times New Roman" panose="02020603050405020304" pitchFamily="18" charset="0"/>
                <a:ea typeface="Calibri" panose="020F0502020204030204" pitchFamily="34" charset="0"/>
              </a:rPr>
              <a:t>, G, Laws, E, (2001), Tourism in 21st  Century. Reflections on Experience. Continuum,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effectLst/>
                <a:latin typeface="Times New Roman" panose="02020603050405020304" pitchFamily="18" charset="0"/>
                <a:ea typeface="Calibri" panose="020F0502020204030204" pitchFamily="34" charset="0"/>
              </a:rPr>
              <a:t>Ford.R.C</a:t>
            </a:r>
            <a:r>
              <a:rPr lang="en-GB" sz="1800" kern="100" dirty="0">
                <a:effectLst/>
                <a:latin typeface="Times New Roman" panose="02020603050405020304" pitchFamily="18" charset="0"/>
                <a:ea typeface="Calibri" panose="020F0502020204030204" pitchFamily="34" charset="0"/>
              </a:rPr>
              <a:t>, </a:t>
            </a:r>
            <a:r>
              <a:rPr lang="en-GB" sz="1800" kern="100" dirty="0" err="1">
                <a:effectLst/>
                <a:latin typeface="Times New Roman" panose="02020603050405020304" pitchFamily="18" charset="0"/>
                <a:ea typeface="Calibri" panose="020F0502020204030204" pitchFamily="34" charset="0"/>
              </a:rPr>
              <a:t>Sturman.M.C</a:t>
            </a:r>
            <a:r>
              <a:rPr lang="en-GB" sz="1800" kern="100" dirty="0">
                <a:effectLst/>
                <a:latin typeface="Times New Roman" panose="02020603050405020304" pitchFamily="18" charset="0"/>
                <a:ea typeface="Calibri" panose="020F0502020204030204" pitchFamily="34" charset="0"/>
              </a:rPr>
              <a:t> (2020) Managing Hospitality Organizations 2nd </a:t>
            </a:r>
            <a:r>
              <a:rPr lang="en-GB" sz="1800" kern="100" dirty="0" err="1">
                <a:effectLst/>
                <a:latin typeface="Times New Roman" panose="02020603050405020304" pitchFamily="18" charset="0"/>
                <a:ea typeface="Calibri" panose="020F0502020204030204" pitchFamily="34" charset="0"/>
              </a:rPr>
              <a:t>Edn</a:t>
            </a:r>
            <a:r>
              <a:rPr lang="en-GB" sz="1800" kern="100" dirty="0">
                <a:effectLst/>
                <a:latin typeface="Times New Roman" panose="02020603050405020304" pitchFamily="18" charset="0"/>
                <a:ea typeface="Calibri" panose="020F0502020204030204" pitchFamily="34" charset="0"/>
              </a:rPr>
              <a:t>. Sage,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solidFill>
                  <a:srgbClr val="000000"/>
                </a:solidFill>
                <a:effectLst/>
                <a:latin typeface="Times New Roman" panose="02020603050405020304" pitchFamily="18" charset="0"/>
                <a:ea typeface="Calibri" panose="020F0502020204030204" pitchFamily="34" charset="0"/>
              </a:rPr>
              <a:t>Haibo</a:t>
            </a:r>
            <a:r>
              <a:rPr lang="en-GB" sz="1800" kern="100" dirty="0">
                <a:solidFill>
                  <a:srgbClr val="000000"/>
                </a:solidFill>
                <a:effectLst/>
                <a:latin typeface="Times New Roman" panose="02020603050405020304" pitchFamily="18" charset="0"/>
                <a:ea typeface="Calibri" panose="020F0502020204030204" pitchFamily="34" charset="0"/>
              </a:rPr>
              <a:t>, C., </a:t>
            </a:r>
            <a:r>
              <a:rPr lang="en-GB" sz="1800" kern="100" dirty="0" err="1">
                <a:solidFill>
                  <a:srgbClr val="000000"/>
                </a:solidFill>
                <a:effectLst/>
                <a:latin typeface="Times New Roman" panose="02020603050405020304" pitchFamily="18" charset="0"/>
                <a:ea typeface="Calibri" panose="020F0502020204030204" pitchFamily="34" charset="0"/>
              </a:rPr>
              <a:t>Ayamba</a:t>
            </a:r>
            <a:r>
              <a:rPr lang="en-GB" sz="1800" kern="100" dirty="0">
                <a:solidFill>
                  <a:srgbClr val="000000"/>
                </a:solidFill>
                <a:effectLst/>
                <a:latin typeface="Times New Roman" panose="02020603050405020304" pitchFamily="18" charset="0"/>
                <a:ea typeface="Calibri" panose="020F0502020204030204" pitchFamily="34" charset="0"/>
              </a:rPr>
              <a:t>, E.C., </a:t>
            </a:r>
            <a:r>
              <a:rPr lang="en-GB" sz="1800" kern="100" dirty="0" err="1">
                <a:solidFill>
                  <a:srgbClr val="000000"/>
                </a:solidFill>
                <a:effectLst/>
                <a:latin typeface="Times New Roman" panose="02020603050405020304" pitchFamily="18" charset="0"/>
                <a:ea typeface="Calibri" panose="020F0502020204030204" pitchFamily="34" charset="0"/>
              </a:rPr>
              <a:t>Udimal</a:t>
            </a:r>
            <a:r>
              <a:rPr lang="en-GB" sz="1800" kern="100" dirty="0">
                <a:solidFill>
                  <a:srgbClr val="000000"/>
                </a:solidFill>
                <a:effectLst/>
                <a:latin typeface="Times New Roman" panose="02020603050405020304" pitchFamily="18" charset="0"/>
                <a:ea typeface="Calibri" panose="020F0502020204030204" pitchFamily="34" charset="0"/>
              </a:rPr>
              <a:t>, T.B., Agyemang, A.O. and Ruth, A., (2020). Tourism and sustainable development in China: A review. </a:t>
            </a:r>
            <a:r>
              <a:rPr lang="en-GB" sz="1800" i="1" kern="100" dirty="0">
                <a:solidFill>
                  <a:srgbClr val="000000"/>
                </a:solidFill>
                <a:effectLst/>
                <a:latin typeface="Times New Roman" panose="02020603050405020304" pitchFamily="18" charset="0"/>
                <a:ea typeface="Calibri" panose="020F0502020204030204" pitchFamily="34" charset="0"/>
              </a:rPr>
              <a:t>Environmental Science and Pollution Research</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27</a:t>
            </a:r>
            <a:r>
              <a:rPr lang="en-GB" sz="1800" kern="100" dirty="0">
                <a:solidFill>
                  <a:srgbClr val="000000"/>
                </a:solidFill>
                <a:effectLst/>
                <a:latin typeface="Times New Roman" panose="02020603050405020304" pitchFamily="18" charset="0"/>
                <a:ea typeface="Calibri" panose="020F0502020204030204" pitchFamily="34" charset="0"/>
              </a:rPr>
              <a:t>, pp.39077-39093.</a:t>
            </a:r>
            <a:endParaRPr lang="en-US" sz="1800" kern="100" dirty="0">
              <a:solidFill>
                <a:srgbClr val="FF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Herrero, C.C., </a:t>
            </a:r>
            <a:r>
              <a:rPr lang="en-GB" sz="1800" kern="100" dirty="0" err="1">
                <a:solidFill>
                  <a:srgbClr val="000000"/>
                </a:solidFill>
                <a:effectLst/>
                <a:latin typeface="Times New Roman" panose="02020603050405020304" pitchFamily="18" charset="0"/>
                <a:ea typeface="Calibri" panose="020F0502020204030204" pitchFamily="34" charset="0"/>
              </a:rPr>
              <a:t>Laso</a:t>
            </a:r>
            <a:r>
              <a:rPr lang="en-GB" sz="1800" kern="100" dirty="0">
                <a:solidFill>
                  <a:srgbClr val="000000"/>
                </a:solidFill>
                <a:effectLst/>
                <a:latin typeface="Times New Roman" panose="02020603050405020304" pitchFamily="18" charset="0"/>
                <a:ea typeface="Calibri" panose="020F0502020204030204" pitchFamily="34" charset="0"/>
              </a:rPr>
              <a:t>, J., Cristóbal, J., </a:t>
            </a:r>
            <a:r>
              <a:rPr lang="en-GB" sz="1800" kern="100" dirty="0" err="1">
                <a:solidFill>
                  <a:srgbClr val="000000"/>
                </a:solidFill>
                <a:effectLst/>
                <a:latin typeface="Times New Roman" panose="02020603050405020304" pitchFamily="18" charset="0"/>
                <a:ea typeface="Calibri" panose="020F0502020204030204" pitchFamily="34" charset="0"/>
              </a:rPr>
              <a:t>Fullana</a:t>
            </a:r>
            <a:r>
              <a:rPr lang="en-GB" sz="1800" kern="100" dirty="0">
                <a:solidFill>
                  <a:srgbClr val="000000"/>
                </a:solidFill>
                <a:effectLst/>
                <a:latin typeface="Times New Roman" panose="02020603050405020304" pitchFamily="18" charset="0"/>
                <a:ea typeface="Calibri" panose="020F0502020204030204" pitchFamily="34" charset="0"/>
              </a:rPr>
              <a:t>-</a:t>
            </a:r>
            <a:r>
              <a:rPr lang="en-GB" sz="1800" kern="100" dirty="0" err="1">
                <a:solidFill>
                  <a:srgbClr val="000000"/>
                </a:solidFill>
                <a:effectLst/>
                <a:latin typeface="Times New Roman" panose="02020603050405020304" pitchFamily="18" charset="0"/>
                <a:ea typeface="Calibri" panose="020F0502020204030204" pitchFamily="34" charset="0"/>
              </a:rPr>
              <a:t>i</a:t>
            </a:r>
            <a:r>
              <a:rPr lang="en-GB" sz="1800" kern="100" dirty="0">
                <a:solidFill>
                  <a:srgbClr val="000000"/>
                </a:solidFill>
                <a:effectLst/>
                <a:latin typeface="Times New Roman" panose="02020603050405020304" pitchFamily="18" charset="0"/>
                <a:ea typeface="Calibri" panose="020F0502020204030204" pitchFamily="34" charset="0"/>
              </a:rPr>
              <a:t>-Palmer, P., </a:t>
            </a:r>
            <a:r>
              <a:rPr lang="en-GB" sz="1800" kern="100" dirty="0" err="1">
                <a:solidFill>
                  <a:srgbClr val="000000"/>
                </a:solidFill>
                <a:effectLst/>
                <a:latin typeface="Times New Roman" panose="02020603050405020304" pitchFamily="18" charset="0"/>
                <a:ea typeface="Calibri" panose="020F0502020204030204" pitchFamily="34" charset="0"/>
              </a:rPr>
              <a:t>Albertí</a:t>
            </a:r>
            <a:r>
              <a:rPr lang="en-GB" sz="1800" kern="100" dirty="0">
                <a:solidFill>
                  <a:srgbClr val="000000"/>
                </a:solidFill>
                <a:effectLst/>
                <a:latin typeface="Times New Roman" panose="02020603050405020304" pitchFamily="18" charset="0"/>
                <a:ea typeface="Calibri" panose="020F0502020204030204" pitchFamily="34" charset="0"/>
              </a:rPr>
              <a:t>, J., </a:t>
            </a:r>
            <a:r>
              <a:rPr lang="en-GB" sz="1800" kern="100" dirty="0" err="1">
                <a:solidFill>
                  <a:srgbClr val="000000"/>
                </a:solidFill>
                <a:effectLst/>
                <a:latin typeface="Times New Roman" panose="02020603050405020304" pitchFamily="18" charset="0"/>
                <a:ea typeface="Calibri" panose="020F0502020204030204" pitchFamily="34" charset="0"/>
              </a:rPr>
              <a:t>Fullana</a:t>
            </a:r>
            <a:r>
              <a:rPr lang="en-GB" sz="1800" kern="100" dirty="0">
                <a:solidFill>
                  <a:srgbClr val="000000"/>
                </a:solidFill>
                <a:effectLst/>
                <a:latin typeface="Times New Roman" panose="02020603050405020304" pitchFamily="18" charset="0"/>
                <a:ea typeface="Calibri" panose="020F0502020204030204" pitchFamily="34" charset="0"/>
              </a:rPr>
              <a:t>, M., Herrero, Á., Margallo, M. and </a:t>
            </a:r>
            <a:r>
              <a:rPr lang="en-GB" sz="1800" kern="100" dirty="0" err="1">
                <a:solidFill>
                  <a:srgbClr val="000000"/>
                </a:solidFill>
                <a:effectLst/>
                <a:latin typeface="Times New Roman" panose="02020603050405020304" pitchFamily="18" charset="0"/>
                <a:ea typeface="Calibri" panose="020F0502020204030204" pitchFamily="34" charset="0"/>
              </a:rPr>
              <a:t>Aldaco</a:t>
            </a:r>
            <a:r>
              <a:rPr lang="en-GB" sz="1800" kern="100" dirty="0">
                <a:solidFill>
                  <a:srgbClr val="000000"/>
                </a:solidFill>
                <a:effectLst/>
                <a:latin typeface="Times New Roman" panose="02020603050405020304" pitchFamily="18" charset="0"/>
                <a:ea typeface="Calibri" panose="020F0502020204030204" pitchFamily="34" charset="0"/>
              </a:rPr>
              <a:t>, R., (2022). Tourism under a life cycle thinking approach: A review of perspectives and new challenges for the tourism sector in the last decades. Science of the Total Environment, 845, p.157261.</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solidFill>
                  <a:srgbClr val="000000"/>
                </a:solidFill>
                <a:effectLst/>
                <a:latin typeface="Times New Roman" panose="02020603050405020304" pitchFamily="18" charset="0"/>
                <a:ea typeface="Calibri" panose="020F0502020204030204" pitchFamily="34" charset="0"/>
              </a:rPr>
              <a:t>Khaghaany</a:t>
            </a:r>
            <a:r>
              <a:rPr lang="en-GB" sz="1800" kern="100" dirty="0">
                <a:solidFill>
                  <a:srgbClr val="000000"/>
                </a:solidFill>
                <a:effectLst/>
                <a:latin typeface="Times New Roman" panose="02020603050405020304" pitchFamily="18" charset="0"/>
                <a:ea typeface="Calibri" panose="020F0502020204030204" pitchFamily="34" charset="0"/>
              </a:rPr>
              <a:t>, M., </a:t>
            </a:r>
            <a:r>
              <a:rPr lang="en-GB" sz="1800" kern="100" dirty="0" err="1">
                <a:solidFill>
                  <a:srgbClr val="000000"/>
                </a:solidFill>
                <a:effectLst/>
                <a:latin typeface="Times New Roman" panose="02020603050405020304" pitchFamily="18" charset="0"/>
                <a:ea typeface="Calibri" panose="020F0502020204030204" pitchFamily="34" charset="0"/>
              </a:rPr>
              <a:t>Kbelah</a:t>
            </a:r>
            <a:r>
              <a:rPr lang="en-GB" sz="1800" kern="100" dirty="0">
                <a:solidFill>
                  <a:srgbClr val="000000"/>
                </a:solidFill>
                <a:effectLst/>
                <a:latin typeface="Times New Roman" panose="02020603050405020304" pitchFamily="18" charset="0"/>
                <a:ea typeface="Calibri" panose="020F0502020204030204" pitchFamily="34" charset="0"/>
              </a:rPr>
              <a:t>, S. and </a:t>
            </a:r>
            <a:r>
              <a:rPr lang="en-GB" sz="1800" kern="100" dirty="0" err="1">
                <a:solidFill>
                  <a:srgbClr val="000000"/>
                </a:solidFill>
                <a:effectLst/>
                <a:latin typeface="Times New Roman" panose="02020603050405020304" pitchFamily="18" charset="0"/>
                <a:ea typeface="Calibri" panose="020F0502020204030204" pitchFamily="34" charset="0"/>
              </a:rPr>
              <a:t>Almagtome</a:t>
            </a:r>
            <a:r>
              <a:rPr lang="en-GB" sz="1800" kern="100" dirty="0">
                <a:solidFill>
                  <a:srgbClr val="000000"/>
                </a:solidFill>
                <a:effectLst/>
                <a:latin typeface="Times New Roman" panose="02020603050405020304" pitchFamily="18" charset="0"/>
                <a:ea typeface="Calibri" panose="020F0502020204030204" pitchFamily="34" charset="0"/>
              </a:rPr>
              <a:t>, A., (2019). Value relevance of sustainability reporting under an accounting information system: Evidence from the tourism industry. </a:t>
            </a:r>
            <a:r>
              <a:rPr lang="en-GB" sz="1800" i="1" kern="100" dirty="0">
                <a:solidFill>
                  <a:srgbClr val="000000"/>
                </a:solidFill>
                <a:effectLst/>
                <a:latin typeface="Times New Roman" panose="02020603050405020304" pitchFamily="18" charset="0"/>
                <a:ea typeface="Calibri" panose="020F0502020204030204" pitchFamily="34" charset="0"/>
              </a:rPr>
              <a:t>African Journal of Hospitality, Tourism and Leisure</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8</a:t>
            </a:r>
            <a:r>
              <a:rPr lang="en-GB" sz="1800" kern="100" dirty="0">
                <a:solidFill>
                  <a:srgbClr val="000000"/>
                </a:solidFill>
                <a:effectLst/>
                <a:latin typeface="Times New Roman" panose="02020603050405020304" pitchFamily="18" charset="0"/>
                <a:ea typeface="Calibri" panose="020F0502020204030204" pitchFamily="34" charset="0"/>
              </a:rPr>
              <a:t>, pp.1-12.</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effectLst/>
                <a:latin typeface="Times New Roman" panose="02020603050405020304" pitchFamily="18" charset="0"/>
                <a:ea typeface="Calibri" panose="020F0502020204030204" pitchFamily="34" charset="0"/>
              </a:rPr>
              <a:t>Krippendorf</a:t>
            </a:r>
            <a:r>
              <a:rPr lang="en-GB" sz="1800" kern="100" dirty="0">
                <a:effectLst/>
                <a:latin typeface="Times New Roman" panose="02020603050405020304" pitchFamily="18" charset="0"/>
                <a:ea typeface="Calibri" panose="020F0502020204030204" pitchFamily="34" charset="0"/>
              </a:rPr>
              <a:t>, J, (2011). The Holiday Makers: Understanding  the Impact of Leisure and Travel;</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effectLst/>
                <a:latin typeface="Times New Roman" panose="02020603050405020304" pitchFamily="18" charset="0"/>
                <a:ea typeface="Calibri" panose="020F0502020204030204" pitchFamily="34" charset="0"/>
              </a:rPr>
              <a:t>Laws,E</a:t>
            </a:r>
            <a:r>
              <a:rPr lang="en-GB" sz="1800" kern="100" dirty="0">
                <a:effectLst/>
                <a:latin typeface="Times New Roman" panose="02020603050405020304" pitchFamily="18" charset="0"/>
                <a:ea typeface="Calibri" panose="020F0502020204030204" pitchFamily="34" charset="0"/>
              </a:rPr>
              <a:t>. </a:t>
            </a:r>
            <a:r>
              <a:rPr lang="en-GB" sz="1800" kern="100" dirty="0" err="1">
                <a:effectLst/>
                <a:latin typeface="Times New Roman" panose="02020603050405020304" pitchFamily="18" charset="0"/>
                <a:ea typeface="Calibri" panose="020F0502020204030204" pitchFamily="34" charset="0"/>
              </a:rPr>
              <a:t>Prideaux</a:t>
            </a:r>
            <a:r>
              <a:rPr lang="en-GB" sz="1800" kern="100" dirty="0">
                <a:effectLst/>
                <a:latin typeface="Times New Roman" panose="02020603050405020304" pitchFamily="18" charset="0"/>
                <a:ea typeface="Calibri" panose="020F0502020204030204" pitchFamily="34" charset="0"/>
              </a:rPr>
              <a:t>, B. Chon, K. (2007) Crisis Management in  Tourism, CABI, Wallingford</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Mill, R. (2012) Resorts management and Operations (3rd Ed)  Wiley, London</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err="1">
                <a:solidFill>
                  <a:srgbClr val="000000"/>
                </a:solidFill>
                <a:effectLst/>
                <a:latin typeface="Times New Roman" panose="02020603050405020304" pitchFamily="18" charset="0"/>
                <a:ea typeface="Calibri" panose="020F0502020204030204" pitchFamily="34" charset="0"/>
              </a:rPr>
              <a:t>Paiano</a:t>
            </a:r>
            <a:r>
              <a:rPr lang="en-GB" sz="1800" kern="100" dirty="0">
                <a:solidFill>
                  <a:srgbClr val="000000"/>
                </a:solidFill>
                <a:effectLst/>
                <a:latin typeface="Times New Roman" panose="02020603050405020304" pitchFamily="18" charset="0"/>
                <a:ea typeface="Calibri" panose="020F0502020204030204" pitchFamily="34" charset="0"/>
              </a:rPr>
              <a:t>, A., </a:t>
            </a:r>
            <a:r>
              <a:rPr lang="en-GB" sz="1800" kern="100" dirty="0" err="1">
                <a:solidFill>
                  <a:srgbClr val="000000"/>
                </a:solidFill>
                <a:effectLst/>
                <a:latin typeface="Times New Roman" panose="02020603050405020304" pitchFamily="18" charset="0"/>
                <a:ea typeface="Calibri" panose="020F0502020204030204" pitchFamily="34" charset="0"/>
              </a:rPr>
              <a:t>Crovella</a:t>
            </a:r>
            <a:r>
              <a:rPr lang="en-GB" sz="1800" kern="100" dirty="0">
                <a:solidFill>
                  <a:srgbClr val="000000"/>
                </a:solidFill>
                <a:effectLst/>
                <a:latin typeface="Times New Roman" panose="02020603050405020304" pitchFamily="18" charset="0"/>
                <a:ea typeface="Calibri" panose="020F0502020204030204" pitchFamily="34" charset="0"/>
              </a:rPr>
              <a:t>, T. and </a:t>
            </a:r>
            <a:r>
              <a:rPr lang="en-GB" sz="1800" kern="100" dirty="0" err="1">
                <a:solidFill>
                  <a:srgbClr val="000000"/>
                </a:solidFill>
                <a:effectLst/>
                <a:latin typeface="Times New Roman" panose="02020603050405020304" pitchFamily="18" charset="0"/>
                <a:ea typeface="Calibri" panose="020F0502020204030204" pitchFamily="34" charset="0"/>
              </a:rPr>
              <a:t>Lagioia</a:t>
            </a:r>
            <a:r>
              <a:rPr lang="en-GB" sz="1800" kern="100" dirty="0">
                <a:solidFill>
                  <a:srgbClr val="000000"/>
                </a:solidFill>
                <a:effectLst/>
                <a:latin typeface="Times New Roman" panose="02020603050405020304" pitchFamily="18" charset="0"/>
                <a:ea typeface="Calibri" panose="020F0502020204030204" pitchFamily="34" charset="0"/>
              </a:rPr>
              <a:t>, G., (2020). Managing sustainable practices in cruise tourism: The assessment of carbon footprint and waste of water and beverage packaging. </a:t>
            </a:r>
            <a:r>
              <a:rPr lang="en-GB" sz="1800" i="1" kern="100" dirty="0">
                <a:solidFill>
                  <a:srgbClr val="000000"/>
                </a:solidFill>
                <a:effectLst/>
                <a:latin typeface="Times New Roman" panose="02020603050405020304" pitchFamily="18" charset="0"/>
                <a:ea typeface="Calibri" panose="020F0502020204030204" pitchFamily="34" charset="0"/>
              </a:rPr>
              <a:t>Tourism Management</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77</a:t>
            </a:r>
            <a:r>
              <a:rPr lang="en-GB" sz="1800" kern="100" dirty="0">
                <a:solidFill>
                  <a:srgbClr val="000000"/>
                </a:solidFill>
                <a:effectLst/>
                <a:latin typeface="Times New Roman" panose="02020603050405020304" pitchFamily="18" charset="0"/>
                <a:ea typeface="Calibri" panose="020F0502020204030204" pitchFamily="34" charset="0"/>
              </a:rPr>
              <a:t>, p.104016.</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Pérez, D.M.G., Martín, J.M.M., Martínez, J.M.G. and </a:t>
            </a:r>
            <a:r>
              <a:rPr lang="en-GB" sz="1800" kern="100" dirty="0" err="1">
                <a:solidFill>
                  <a:srgbClr val="000000"/>
                </a:solidFill>
                <a:effectLst/>
                <a:latin typeface="Times New Roman" panose="02020603050405020304" pitchFamily="18" charset="0"/>
                <a:ea typeface="Calibri" panose="020F0502020204030204" pitchFamily="34" charset="0"/>
              </a:rPr>
              <a:t>Sáez</a:t>
            </a:r>
            <a:r>
              <a:rPr lang="en-GB" sz="1800" kern="100" dirty="0">
                <a:solidFill>
                  <a:srgbClr val="000000"/>
                </a:solidFill>
                <a:effectLst/>
                <a:latin typeface="Times New Roman" panose="02020603050405020304" pitchFamily="18" charset="0"/>
                <a:ea typeface="Calibri" panose="020F0502020204030204" pitchFamily="34" charset="0"/>
              </a:rPr>
              <a:t>-Fernández, F.J., (2020). An analysis of the cost of water supply linked to the tourism industry. An application to the case of the Island of Ibiza in Spain. </a:t>
            </a:r>
            <a:r>
              <a:rPr lang="en-GB" sz="1800" i="1" kern="100" dirty="0">
                <a:solidFill>
                  <a:srgbClr val="000000"/>
                </a:solidFill>
                <a:effectLst/>
                <a:latin typeface="Times New Roman" panose="02020603050405020304" pitchFamily="18" charset="0"/>
                <a:ea typeface="Calibri" panose="020F0502020204030204" pitchFamily="34" charset="0"/>
              </a:rPr>
              <a:t>Water</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12</a:t>
            </a:r>
            <a:r>
              <a:rPr lang="en-GB" sz="1800" kern="100" dirty="0">
                <a:solidFill>
                  <a:srgbClr val="000000"/>
                </a:solidFill>
                <a:effectLst/>
                <a:latin typeface="Times New Roman" panose="02020603050405020304" pitchFamily="18" charset="0"/>
                <a:ea typeface="Calibri" panose="020F0502020204030204" pitchFamily="34" charset="0"/>
              </a:rPr>
              <a:t>(7), p.2006.</a:t>
            </a:r>
            <a:endParaRPr lang="en-US" sz="1800" kern="100" dirty="0">
              <a:solidFill>
                <a:srgbClr val="FF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Robson, C. (2016) Real World Research, Wiley, Chichester.</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Santos, V., Sousa, M.J., Costa, C. and Au-Yong-Oliveira, M., (2021). Tourism towards sustainability and innovation: A systematic literature review. </a:t>
            </a:r>
            <a:r>
              <a:rPr lang="en-GB" sz="1800" i="1" kern="100" dirty="0">
                <a:solidFill>
                  <a:srgbClr val="000000"/>
                </a:solidFill>
                <a:effectLst/>
                <a:latin typeface="Times New Roman" panose="02020603050405020304" pitchFamily="18" charset="0"/>
                <a:ea typeface="Calibri" panose="020F0502020204030204" pitchFamily="34" charset="0"/>
              </a:rPr>
              <a:t>Sustainability</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13</a:t>
            </a:r>
            <a:r>
              <a:rPr lang="en-GB" sz="1800" kern="100" dirty="0">
                <a:solidFill>
                  <a:srgbClr val="000000"/>
                </a:solidFill>
                <a:effectLst/>
                <a:latin typeface="Times New Roman" panose="02020603050405020304" pitchFamily="18" charset="0"/>
                <a:ea typeface="Calibri" panose="020F0502020204030204" pitchFamily="34" charset="0"/>
              </a:rPr>
              <a:t>(20), p.11440.</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solidFill>
                  <a:srgbClr val="000000"/>
                </a:solidFill>
                <a:effectLst/>
                <a:latin typeface="Times New Roman" panose="02020603050405020304" pitchFamily="18" charset="0"/>
                <a:ea typeface="Calibri" panose="020F0502020204030204" pitchFamily="34" charset="0"/>
              </a:rPr>
              <a:t>Tirado, D., Nilsson, W., </a:t>
            </a:r>
            <a:r>
              <a:rPr lang="en-GB" sz="1800" kern="100" dirty="0" err="1">
                <a:solidFill>
                  <a:srgbClr val="000000"/>
                </a:solidFill>
                <a:effectLst/>
                <a:latin typeface="Times New Roman" panose="02020603050405020304" pitchFamily="18" charset="0"/>
                <a:ea typeface="Calibri" panose="020F0502020204030204" pitchFamily="34" charset="0"/>
              </a:rPr>
              <a:t>Deya-Tortella</a:t>
            </a:r>
            <a:r>
              <a:rPr lang="en-GB" sz="1800" kern="100" dirty="0">
                <a:solidFill>
                  <a:srgbClr val="000000"/>
                </a:solidFill>
                <a:effectLst/>
                <a:latin typeface="Times New Roman" panose="02020603050405020304" pitchFamily="18" charset="0"/>
                <a:ea typeface="Calibri" panose="020F0502020204030204" pitchFamily="34" charset="0"/>
              </a:rPr>
              <a:t>, B., and García, C. (2019). Implementation of water-saving measures in hotels in Mallorca. </a:t>
            </a:r>
            <a:r>
              <a:rPr lang="en-GB" sz="1800" i="1" kern="100" dirty="0">
                <a:solidFill>
                  <a:srgbClr val="000000"/>
                </a:solidFill>
                <a:effectLst/>
                <a:latin typeface="Times New Roman" panose="02020603050405020304" pitchFamily="18" charset="0"/>
                <a:ea typeface="Calibri" panose="020F0502020204030204" pitchFamily="34" charset="0"/>
              </a:rPr>
              <a:t>Sustainability</a:t>
            </a:r>
            <a:r>
              <a:rPr lang="en-GB" sz="1800" kern="100" dirty="0">
                <a:solidFill>
                  <a:srgbClr val="000000"/>
                </a:solidFill>
                <a:effectLst/>
                <a:latin typeface="Times New Roman" panose="02020603050405020304" pitchFamily="18" charset="0"/>
                <a:ea typeface="Calibri" panose="020F0502020204030204" pitchFamily="34" charset="0"/>
              </a:rPr>
              <a:t>, </a:t>
            </a:r>
            <a:r>
              <a:rPr lang="en-GB" sz="1800" i="1" kern="100" dirty="0">
                <a:solidFill>
                  <a:srgbClr val="000000"/>
                </a:solidFill>
                <a:effectLst/>
                <a:latin typeface="Times New Roman" panose="02020603050405020304" pitchFamily="18" charset="0"/>
                <a:ea typeface="Calibri" panose="020F0502020204030204" pitchFamily="34" charset="0"/>
              </a:rPr>
              <a:t>11</a:t>
            </a:r>
            <a:r>
              <a:rPr lang="en-GB" sz="1800" kern="100" dirty="0">
                <a:solidFill>
                  <a:srgbClr val="000000"/>
                </a:solidFill>
                <a:effectLst/>
                <a:latin typeface="Times New Roman" panose="02020603050405020304" pitchFamily="18" charset="0"/>
                <a:ea typeface="Calibri" panose="020F0502020204030204" pitchFamily="34" charset="0"/>
              </a:rPr>
              <a:t>(23), 6880.</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Tribe J (2009) Philosophical issues in Tourism (Aspects of Tourism), Channel View</a:t>
            </a:r>
            <a:endParaRPr lang="en-US" sz="1800" kern="1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1000"/>
              </a:spcAft>
              <a:buFont typeface="+mj-lt"/>
              <a:buAutoNum type="arabicPeriod"/>
            </a:pPr>
            <a:r>
              <a:rPr lang="en-GB" sz="1800" kern="100" dirty="0">
                <a:effectLst/>
                <a:latin typeface="Times New Roman" panose="02020603050405020304" pitchFamily="18" charset="0"/>
                <a:ea typeface="Calibri" panose="020F0502020204030204" pitchFamily="34" charset="0"/>
              </a:rPr>
              <a:t>Wahab S. and Cooper C, 2005, Tourism in the Age of Globalisation, Routledge, Abingdon</a:t>
            </a:r>
            <a:endParaRPr lang="en-US" sz="1800" kern="1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72100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09/11/2023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5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5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5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512380" y="1516009"/>
            <a:ext cx="5583619" cy="3607785"/>
          </a:xfrm>
        </p:spPr>
        <p:txBody>
          <a:bodyPr/>
          <a:lstStyle/>
          <a:p>
            <a:r>
              <a:rPr lang="en-US" dirty="0"/>
              <a:t>Water Waste in the Hotel Industry: Contemporary Theme and Case Study of the Premier Inn London, Wimbledon South Hotel</a:t>
            </a:r>
            <a:br>
              <a:rPr lang="en-US" dirty="0"/>
            </a:br>
            <a:br>
              <a:rPr lang="en-US" dirty="0"/>
            </a:br>
            <a:r>
              <a:rPr lang="en-US" dirty="0"/>
              <a:t>Student’s Name: Eshrat Choudhury</a:t>
            </a:r>
            <a:br>
              <a:rPr lang="en-US" dirty="0"/>
            </a:br>
            <a:r>
              <a:rPr lang="en-US" dirty="0"/>
              <a:t>Student’s ID: 2017479</a:t>
            </a:r>
            <a:br>
              <a:rPr lang="en-US" dirty="0"/>
            </a:br>
            <a:r>
              <a:rPr lang="en-US" dirty="0"/>
              <a:t>Lecturer Name: Giulia </a:t>
            </a:r>
            <a:r>
              <a:rPr lang="en-US" dirty="0" err="1"/>
              <a:t>Chiffari</a:t>
            </a:r>
            <a:br>
              <a:rPr lang="en-US" dirty="0"/>
            </a:br>
            <a:r>
              <a:rPr lang="en-US" dirty="0"/>
              <a:t>Module No: BMIH6001</a:t>
            </a:r>
            <a:endParaRPr lang="en-GB" dirty="0"/>
          </a:p>
        </p:txBody>
      </p:sp>
      <p:pic>
        <p:nvPicPr>
          <p:cNvPr id="3" name="Picture 2">
            <a:extLst>
              <a:ext uri="{FF2B5EF4-FFF2-40B4-BE49-F238E27FC236}">
                <a16:creationId xmlns:a16="http://schemas.microsoft.com/office/drawing/2014/main" id="{D7C5D72D-ED63-F1BA-A9FF-FDD9EA0BD2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0815" y="1913504"/>
            <a:ext cx="5388430" cy="3030992"/>
          </a:xfrm>
          <a:prstGeom prst="rect">
            <a:avLst/>
          </a:prstGeom>
        </p:spPr>
      </p:pic>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48A06-8DF7-E9E4-4708-88580DA7B7BF}"/>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61DE2E6A-9EFA-3035-C56D-E3B8401EE2E2}"/>
              </a:ext>
            </a:extLst>
          </p:cNvPr>
          <p:cNvSpPr>
            <a:spLocks noGrp="1"/>
          </p:cNvSpPr>
          <p:nvPr>
            <p:ph idx="1"/>
          </p:nvPr>
        </p:nvSpPr>
        <p:spPr>
          <a:xfrm>
            <a:off x="838200" y="1825625"/>
            <a:ext cx="6966857" cy="4351338"/>
          </a:xfrm>
        </p:spPr>
        <p:txBody>
          <a:bodyPr/>
          <a:lstStyle/>
          <a:p>
            <a:r>
              <a:rPr lang="en-US" dirty="0"/>
              <a:t>Introduction</a:t>
            </a:r>
          </a:p>
          <a:p>
            <a:r>
              <a:rPr lang="en-US" dirty="0"/>
              <a:t>Overview of Literature</a:t>
            </a:r>
          </a:p>
          <a:p>
            <a:r>
              <a:rPr lang="en-US" dirty="0"/>
              <a:t>Application to the Hotel and Hospitality Sector</a:t>
            </a:r>
          </a:p>
          <a:p>
            <a:r>
              <a:rPr lang="en-US" dirty="0"/>
              <a:t>Evaluate Future Policy and Management Options</a:t>
            </a:r>
          </a:p>
          <a:p>
            <a:r>
              <a:rPr lang="en-US" dirty="0"/>
              <a:t>Conclusion</a:t>
            </a:r>
          </a:p>
        </p:txBody>
      </p:sp>
      <p:pic>
        <p:nvPicPr>
          <p:cNvPr id="4" name="Picture 3">
            <a:extLst>
              <a:ext uri="{FF2B5EF4-FFF2-40B4-BE49-F238E27FC236}">
                <a16:creationId xmlns:a16="http://schemas.microsoft.com/office/drawing/2014/main" id="{5067E5D6-9F6F-912C-2518-251B064F4761}"/>
              </a:ext>
            </a:extLst>
          </p:cNvPr>
          <p:cNvPicPr>
            <a:picLocks noChangeAspect="1"/>
          </p:cNvPicPr>
          <p:nvPr/>
        </p:nvPicPr>
        <p:blipFill>
          <a:blip r:embed="rId3"/>
          <a:stretch>
            <a:fillRect/>
          </a:stretch>
        </p:blipFill>
        <p:spPr>
          <a:xfrm>
            <a:off x="7620680" y="1379367"/>
            <a:ext cx="4099265" cy="4099265"/>
          </a:xfrm>
          <a:prstGeom prst="rect">
            <a:avLst/>
          </a:prstGeom>
        </p:spPr>
      </p:pic>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07963-372C-44BC-1962-0E22C5F5C69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451F878F-CDD7-8325-D886-1737FA9AF71B}"/>
              </a:ext>
            </a:extLst>
          </p:cNvPr>
          <p:cNvSpPr>
            <a:spLocks noGrp="1"/>
          </p:cNvSpPr>
          <p:nvPr>
            <p:ph idx="1"/>
          </p:nvPr>
        </p:nvSpPr>
        <p:spPr/>
        <p:txBody>
          <a:bodyPr/>
          <a:lstStyle/>
          <a:p>
            <a:pPr marL="0" indent="0" algn="just">
              <a:buNone/>
            </a:pPr>
            <a:r>
              <a:rPr lang="en-US" dirty="0"/>
              <a:t>Water waste is a major hotel and hospitality issue for “Sustainability”. Hotels need a lot of water for guest rooms, laundry, kitchens, and gardening. Water consumption can harm the environment and cost hotels. Hotel and hospitality sustainability is a current issue. Hotels that prioritize sustainability are more likely to attract and retain customers as consumers seek sustainable products and services.</a:t>
            </a:r>
          </a:p>
        </p:txBody>
      </p:sp>
    </p:spTree>
    <p:extLst>
      <p:ext uri="{BB962C8B-B14F-4D97-AF65-F5344CB8AC3E}">
        <p14:creationId xmlns:p14="http://schemas.microsoft.com/office/powerpoint/2010/main" val="1701588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06517-E51E-4013-EC2A-45C0342FE494}"/>
              </a:ext>
            </a:extLst>
          </p:cNvPr>
          <p:cNvSpPr>
            <a:spLocks noGrp="1"/>
          </p:cNvSpPr>
          <p:nvPr>
            <p:ph type="title"/>
          </p:nvPr>
        </p:nvSpPr>
        <p:spPr/>
        <p:txBody>
          <a:bodyPr/>
          <a:lstStyle/>
          <a:p>
            <a:r>
              <a:rPr lang="en-US" dirty="0"/>
              <a:t>Overview of Literature</a:t>
            </a:r>
          </a:p>
        </p:txBody>
      </p:sp>
      <p:graphicFrame>
        <p:nvGraphicFramePr>
          <p:cNvPr id="4" name="Diagram 3">
            <a:extLst>
              <a:ext uri="{FF2B5EF4-FFF2-40B4-BE49-F238E27FC236}">
                <a16:creationId xmlns:a16="http://schemas.microsoft.com/office/drawing/2014/main" id="{DE2C74A4-FF6A-DA3C-4899-DDA0E5AED0BA}"/>
              </a:ext>
            </a:extLst>
          </p:cNvPr>
          <p:cNvGraphicFramePr/>
          <p:nvPr>
            <p:extLst>
              <p:ext uri="{D42A27DB-BD31-4B8C-83A1-F6EECF244321}">
                <p14:modId xmlns:p14="http://schemas.microsoft.com/office/powerpoint/2010/main" val="1123097367"/>
              </p:ext>
            </p:extLst>
          </p:nvPr>
        </p:nvGraphicFramePr>
        <p:xfrm>
          <a:off x="309114" y="1311995"/>
          <a:ext cx="11573772" cy="4499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2461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16CD4-56A4-28C0-BE2D-7D44A363F826}"/>
              </a:ext>
            </a:extLst>
          </p:cNvPr>
          <p:cNvSpPr>
            <a:spLocks noGrp="1"/>
          </p:cNvSpPr>
          <p:nvPr>
            <p:ph type="title"/>
          </p:nvPr>
        </p:nvSpPr>
        <p:spPr/>
        <p:txBody>
          <a:bodyPr/>
          <a:lstStyle/>
          <a:p>
            <a:r>
              <a:rPr lang="en-US" dirty="0"/>
              <a:t>Application to the Hotel and Hospitality Sector</a:t>
            </a:r>
          </a:p>
        </p:txBody>
      </p:sp>
      <p:sp>
        <p:nvSpPr>
          <p:cNvPr id="3" name="Content Placeholder 2">
            <a:extLst>
              <a:ext uri="{FF2B5EF4-FFF2-40B4-BE49-F238E27FC236}">
                <a16:creationId xmlns:a16="http://schemas.microsoft.com/office/drawing/2014/main" id="{1716FEF5-D0C8-6A05-A69B-4204B51F0018}"/>
              </a:ext>
            </a:extLst>
          </p:cNvPr>
          <p:cNvSpPr>
            <a:spLocks noGrp="1"/>
          </p:cNvSpPr>
          <p:nvPr>
            <p:ph idx="1"/>
          </p:nvPr>
        </p:nvSpPr>
        <p:spPr>
          <a:xfrm>
            <a:off x="838200" y="1825625"/>
            <a:ext cx="6264729" cy="3258659"/>
          </a:xfrm>
        </p:spPr>
        <p:txBody>
          <a:bodyPr vert="horz" lIns="91440" tIns="45720" rIns="91440" bIns="45720" rtlCol="0" anchor="t">
            <a:normAutofit/>
          </a:bodyPr>
          <a:lstStyle/>
          <a:p>
            <a:endParaRPr lang="en-US" dirty="0"/>
          </a:p>
        </p:txBody>
      </p:sp>
      <p:graphicFrame>
        <p:nvGraphicFramePr>
          <p:cNvPr id="5" name="Diagram 4">
            <a:extLst>
              <a:ext uri="{FF2B5EF4-FFF2-40B4-BE49-F238E27FC236}">
                <a16:creationId xmlns:a16="http://schemas.microsoft.com/office/drawing/2014/main" id="{4F913221-329F-F5C2-DD89-4BDB712D6D04}"/>
              </a:ext>
            </a:extLst>
          </p:cNvPr>
          <p:cNvGraphicFramePr/>
          <p:nvPr>
            <p:extLst>
              <p:ext uri="{D42A27DB-BD31-4B8C-83A1-F6EECF244321}">
                <p14:modId xmlns:p14="http://schemas.microsoft.com/office/powerpoint/2010/main" val="1316827155"/>
              </p:ext>
            </p:extLst>
          </p:nvPr>
        </p:nvGraphicFramePr>
        <p:xfrm>
          <a:off x="833887" y="1096992"/>
          <a:ext cx="7291219" cy="5018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BCAFAF27-0928-6F39-390E-5DD16CE29884}"/>
              </a:ext>
            </a:extLst>
          </p:cNvPr>
          <p:cNvPicPr>
            <a:picLocks noChangeAspect="1"/>
          </p:cNvPicPr>
          <p:nvPr/>
        </p:nvPicPr>
        <p:blipFill>
          <a:blip r:embed="rId8"/>
          <a:stretch>
            <a:fillRect/>
          </a:stretch>
        </p:blipFill>
        <p:spPr>
          <a:xfrm>
            <a:off x="6515138" y="1710607"/>
            <a:ext cx="6136936" cy="3773221"/>
          </a:xfrm>
          <a:prstGeom prst="rect">
            <a:avLst/>
          </a:prstGeom>
        </p:spPr>
      </p:pic>
    </p:spTree>
    <p:extLst>
      <p:ext uri="{BB962C8B-B14F-4D97-AF65-F5344CB8AC3E}">
        <p14:creationId xmlns:p14="http://schemas.microsoft.com/office/powerpoint/2010/main" val="4070251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3527A-1B7A-1F46-57CF-DD2FD8E600D2}"/>
              </a:ext>
            </a:extLst>
          </p:cNvPr>
          <p:cNvSpPr>
            <a:spLocks noGrp="1"/>
          </p:cNvSpPr>
          <p:nvPr>
            <p:ph type="title"/>
          </p:nvPr>
        </p:nvSpPr>
        <p:spPr/>
        <p:txBody>
          <a:bodyPr/>
          <a:lstStyle/>
          <a:p>
            <a:r>
              <a:rPr lang="en-US" dirty="0"/>
              <a:t>Evaluate Future Policy and Management Options</a:t>
            </a:r>
          </a:p>
        </p:txBody>
      </p:sp>
      <p:sp>
        <p:nvSpPr>
          <p:cNvPr id="3" name="Content Placeholder 2">
            <a:extLst>
              <a:ext uri="{FF2B5EF4-FFF2-40B4-BE49-F238E27FC236}">
                <a16:creationId xmlns:a16="http://schemas.microsoft.com/office/drawing/2014/main" id="{A354E8F2-22B8-7F94-01A2-FDD23D56EB6D}"/>
              </a:ext>
            </a:extLst>
          </p:cNvPr>
          <p:cNvSpPr>
            <a:spLocks noGrp="1"/>
          </p:cNvSpPr>
          <p:nvPr>
            <p:ph idx="1"/>
          </p:nvPr>
        </p:nvSpPr>
        <p:spPr/>
        <p:txBody>
          <a:bodyPr/>
          <a:lstStyle/>
          <a:p>
            <a:r>
              <a:rPr lang="en-US" dirty="0"/>
              <a:t>Low-Flow Fixtures for Guest Rooms</a:t>
            </a:r>
          </a:p>
          <a:p>
            <a:r>
              <a:rPr lang="en-US" dirty="0"/>
              <a:t>Greywater Recycling for Sustainable Practices</a:t>
            </a:r>
          </a:p>
          <a:p>
            <a:r>
              <a:rPr lang="en-US" dirty="0"/>
              <a:t>Efficient Landscaping with Smart Irrigation</a:t>
            </a:r>
          </a:p>
          <a:p>
            <a:r>
              <a:rPr lang="en-US" dirty="0"/>
              <a:t>Staff Training for Water Conservation</a:t>
            </a:r>
          </a:p>
          <a:p>
            <a:r>
              <a:rPr lang="en-US" dirty="0"/>
              <a:t>Guest Education and Incentives</a:t>
            </a:r>
          </a:p>
          <a:p>
            <a:endParaRPr lang="en-US" dirty="0"/>
          </a:p>
          <a:p>
            <a:endParaRPr lang="en-US" dirty="0"/>
          </a:p>
        </p:txBody>
      </p:sp>
      <p:pic>
        <p:nvPicPr>
          <p:cNvPr id="4" name="Picture 3">
            <a:extLst>
              <a:ext uri="{FF2B5EF4-FFF2-40B4-BE49-F238E27FC236}">
                <a16:creationId xmlns:a16="http://schemas.microsoft.com/office/drawing/2014/main" id="{0E491FB0-8358-6AD7-56F8-99BE184D4B0A}"/>
              </a:ext>
            </a:extLst>
          </p:cNvPr>
          <p:cNvPicPr>
            <a:picLocks noChangeAspect="1"/>
          </p:cNvPicPr>
          <p:nvPr/>
        </p:nvPicPr>
        <p:blipFill>
          <a:blip r:embed="rId3"/>
          <a:stretch>
            <a:fillRect/>
          </a:stretch>
        </p:blipFill>
        <p:spPr>
          <a:xfrm>
            <a:off x="7801653" y="1690687"/>
            <a:ext cx="4413487" cy="3305855"/>
          </a:xfrm>
          <a:prstGeom prst="rect">
            <a:avLst/>
          </a:prstGeom>
        </p:spPr>
      </p:pic>
    </p:spTree>
    <p:extLst>
      <p:ext uri="{BB962C8B-B14F-4D97-AF65-F5344CB8AC3E}">
        <p14:creationId xmlns:p14="http://schemas.microsoft.com/office/powerpoint/2010/main" val="278616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020F-A627-9FFA-6FD4-57A9358DA516}"/>
              </a:ext>
            </a:extLst>
          </p:cNvPr>
          <p:cNvSpPr>
            <a:spLocks noGrp="1"/>
          </p:cNvSpPr>
          <p:nvPr>
            <p:ph type="title"/>
          </p:nvPr>
        </p:nvSpPr>
        <p:spPr/>
        <p:txBody>
          <a:bodyPr/>
          <a:lstStyle/>
          <a:p>
            <a:r>
              <a:rPr lang="en-US" dirty="0"/>
              <a:t>Risks of Future Policy and Management Options</a:t>
            </a:r>
          </a:p>
        </p:txBody>
      </p:sp>
      <p:graphicFrame>
        <p:nvGraphicFramePr>
          <p:cNvPr id="4" name="Diagram 3">
            <a:extLst>
              <a:ext uri="{FF2B5EF4-FFF2-40B4-BE49-F238E27FC236}">
                <a16:creationId xmlns:a16="http://schemas.microsoft.com/office/drawing/2014/main" id="{BD32064B-6344-497B-934A-E25AEA95D88E}"/>
              </a:ext>
            </a:extLst>
          </p:cNvPr>
          <p:cNvGraphicFramePr/>
          <p:nvPr>
            <p:extLst>
              <p:ext uri="{D42A27DB-BD31-4B8C-83A1-F6EECF244321}">
                <p14:modId xmlns:p14="http://schemas.microsoft.com/office/powerpoint/2010/main" val="2840961216"/>
              </p:ext>
            </p:extLst>
          </p:nvPr>
        </p:nvGraphicFramePr>
        <p:xfrm>
          <a:off x="996951" y="1699533"/>
          <a:ext cx="7063014" cy="4162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79EAAB4D-AC51-59D7-F55D-2C0988AACBD8}"/>
              </a:ext>
            </a:extLst>
          </p:cNvPr>
          <p:cNvPicPr>
            <a:picLocks noChangeAspect="1"/>
          </p:cNvPicPr>
          <p:nvPr/>
        </p:nvPicPr>
        <p:blipFill>
          <a:blip r:embed="rId8"/>
          <a:stretch>
            <a:fillRect/>
          </a:stretch>
        </p:blipFill>
        <p:spPr>
          <a:xfrm>
            <a:off x="8556172" y="1970315"/>
            <a:ext cx="3167743" cy="3167743"/>
          </a:xfrm>
          <a:prstGeom prst="rect">
            <a:avLst/>
          </a:prstGeom>
        </p:spPr>
      </p:pic>
    </p:spTree>
    <p:extLst>
      <p:ext uri="{BB962C8B-B14F-4D97-AF65-F5344CB8AC3E}">
        <p14:creationId xmlns:p14="http://schemas.microsoft.com/office/powerpoint/2010/main" val="2319410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D611-7F83-8E0D-DE05-781B2056CD5A}"/>
              </a:ext>
            </a:extLst>
          </p:cNvPr>
          <p:cNvSpPr>
            <a:spLocks noGrp="1"/>
          </p:cNvSpPr>
          <p:nvPr>
            <p:ph type="title"/>
          </p:nvPr>
        </p:nvSpPr>
        <p:spPr>
          <a:xfrm>
            <a:off x="838200" y="365126"/>
            <a:ext cx="10515600" cy="780146"/>
          </a:xfrm>
        </p:spPr>
        <p:txBody>
          <a:bodyPr/>
          <a:lstStyle/>
          <a:p>
            <a:r>
              <a:rPr lang="en-US" dirty="0"/>
              <a:t>Conclusion</a:t>
            </a:r>
          </a:p>
        </p:txBody>
      </p:sp>
      <p:sp>
        <p:nvSpPr>
          <p:cNvPr id="3" name="Content Placeholder 2">
            <a:extLst>
              <a:ext uri="{FF2B5EF4-FFF2-40B4-BE49-F238E27FC236}">
                <a16:creationId xmlns:a16="http://schemas.microsoft.com/office/drawing/2014/main" id="{56F28118-AC91-F998-92C9-CF924F0EF25C}"/>
              </a:ext>
            </a:extLst>
          </p:cNvPr>
          <p:cNvSpPr>
            <a:spLocks noGrp="1"/>
          </p:cNvSpPr>
          <p:nvPr>
            <p:ph idx="1"/>
          </p:nvPr>
        </p:nvSpPr>
        <p:spPr>
          <a:xfrm>
            <a:off x="838200" y="1361391"/>
            <a:ext cx="10515600" cy="4351338"/>
          </a:xfrm>
        </p:spPr>
        <p:txBody>
          <a:bodyPr/>
          <a:lstStyle/>
          <a:p>
            <a:pPr marL="0" indent="0" algn="just">
              <a:buNone/>
            </a:pPr>
            <a:r>
              <a:rPr lang="en-US" dirty="0"/>
              <a:t>Water waste must be reduced by hotels and hospitality. Hotel management can achieve this goal with water recycling systems, low-flow fixtures, smart irrigation systems, staff training and awareness, and guest engagement programs. Hotels may save money, water, and the environment by conserving water. They may also show their sustainability commitment, which consumers value more. Hotel water waste reduction has environmental, economic, and social benefits. Hotel water conservation helps maintain enough water for everyone, including future generations. They can safeguard aquatic habitats and biodiversity.</a:t>
            </a:r>
          </a:p>
        </p:txBody>
      </p:sp>
    </p:spTree>
    <p:extLst>
      <p:ext uri="{BB962C8B-B14F-4D97-AF65-F5344CB8AC3E}">
        <p14:creationId xmlns:p14="http://schemas.microsoft.com/office/powerpoint/2010/main" val="441309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512381" y="616227"/>
            <a:ext cx="10744199" cy="4507568"/>
          </a:xfrm>
        </p:spPr>
        <p:txBody>
          <a:bodyPr>
            <a:noAutofit/>
          </a:bodyPr>
          <a:lstStyle/>
          <a:p>
            <a:pPr marL="457200" marR="0" lvl="0" indent="-457200">
              <a:lnSpc>
                <a:spcPct val="150000"/>
              </a:lnSpc>
              <a:spcBef>
                <a:spcPts val="0"/>
              </a:spcBef>
              <a:spcAft>
                <a:spcPts val="1000"/>
              </a:spcAft>
              <a:buFont typeface="+mj-lt"/>
              <a:buAutoNum type="arabicPeriod"/>
            </a:pPr>
            <a:r>
              <a:rPr lang="en-GB" sz="2000" dirty="0"/>
              <a:t>References</a:t>
            </a:r>
            <a:br>
              <a:rPr lang="en-GB" sz="2000" dirty="0"/>
            </a:br>
            <a:r>
              <a:rPr lang="en-GB" sz="700" kern="100" dirty="0" err="1">
                <a:effectLst/>
                <a:latin typeface="Times New Roman" panose="02020603050405020304" pitchFamily="18" charset="0"/>
                <a:ea typeface="Calibri" panose="020F0502020204030204" pitchFamily="34" charset="0"/>
              </a:rPr>
              <a:t>Alarcón</a:t>
            </a:r>
            <a:r>
              <a:rPr lang="en-GB" sz="700" kern="100" dirty="0">
                <a:effectLst/>
                <a:latin typeface="Times New Roman" panose="02020603050405020304" pitchFamily="18" charset="0"/>
                <a:ea typeface="Calibri" panose="020F0502020204030204" pitchFamily="34" charset="0"/>
              </a:rPr>
              <a:t>, D.M. and Cole, S., (2019). No sustainability for tourism without gender equality. Journal of Sustainable Tourism, 27(7), pp.903-919.</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Amoah, J., </a:t>
            </a:r>
            <a:r>
              <a:rPr lang="en-GB" sz="700" kern="100" dirty="0" err="1">
                <a:effectLst/>
                <a:latin typeface="Times New Roman" panose="02020603050405020304" pitchFamily="18" charset="0"/>
                <a:ea typeface="Calibri" panose="020F0502020204030204" pitchFamily="34" charset="0"/>
              </a:rPr>
              <a:t>Bankuoru</a:t>
            </a:r>
            <a:r>
              <a:rPr lang="en-GB" sz="700" kern="100" dirty="0">
                <a:effectLst/>
                <a:latin typeface="Times New Roman" panose="02020603050405020304" pitchFamily="18" charset="0"/>
                <a:ea typeface="Calibri" panose="020F0502020204030204" pitchFamily="34" charset="0"/>
              </a:rPr>
              <a:t> </a:t>
            </a:r>
            <a:r>
              <a:rPr lang="en-GB" sz="700" kern="100" dirty="0" err="1">
                <a:effectLst/>
                <a:latin typeface="Times New Roman" panose="02020603050405020304" pitchFamily="18" charset="0"/>
                <a:ea typeface="Calibri" panose="020F0502020204030204" pitchFamily="34" charset="0"/>
              </a:rPr>
              <a:t>Egala</a:t>
            </a:r>
            <a:r>
              <a:rPr lang="en-GB" sz="700" kern="100" dirty="0">
                <a:effectLst/>
                <a:latin typeface="Times New Roman" panose="02020603050405020304" pitchFamily="18" charset="0"/>
                <a:ea typeface="Calibri" panose="020F0502020204030204" pitchFamily="34" charset="0"/>
              </a:rPr>
              <a:t>, S., Keelson, S., Bruce, E., </a:t>
            </a:r>
            <a:r>
              <a:rPr lang="en-GB" sz="700" kern="100" dirty="0" err="1">
                <a:effectLst/>
                <a:latin typeface="Times New Roman" panose="02020603050405020304" pitchFamily="18" charset="0"/>
                <a:ea typeface="Calibri" panose="020F0502020204030204" pitchFamily="34" charset="0"/>
              </a:rPr>
              <a:t>Dziwornu</a:t>
            </a:r>
            <a:r>
              <a:rPr lang="en-GB" sz="700" kern="100" dirty="0">
                <a:effectLst/>
                <a:latin typeface="Times New Roman" panose="02020603050405020304" pitchFamily="18" charset="0"/>
                <a:ea typeface="Calibri" panose="020F0502020204030204" pitchFamily="34" charset="0"/>
              </a:rPr>
              <a:t>, R. and Agyemang Duah, F., (2023). Driving factors to competitive sustainability of SMEs in the tourism sector: An introspective analysis. </a:t>
            </a:r>
            <a:r>
              <a:rPr lang="en-GB" sz="700" i="1" kern="100" dirty="0">
                <a:effectLst/>
                <a:latin typeface="Times New Roman" panose="02020603050405020304" pitchFamily="18" charset="0"/>
                <a:ea typeface="Calibri" panose="020F0502020204030204" pitchFamily="34" charset="0"/>
              </a:rPr>
              <a:t>Cogent Business and Management</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10</a:t>
            </a:r>
            <a:r>
              <a:rPr lang="en-GB" sz="700" kern="100" dirty="0">
                <a:effectLst/>
                <a:latin typeface="Times New Roman" panose="02020603050405020304" pitchFamily="18" charset="0"/>
                <a:ea typeface="Calibri" panose="020F0502020204030204" pitchFamily="34" charset="0"/>
              </a:rPr>
              <a:t>(1), p.2163796.</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Baggio, R. and Valeri, M., (2022). Network science and sustainable performance of family businesses in tourism. </a:t>
            </a:r>
            <a:r>
              <a:rPr lang="en-GB" sz="700" i="1" kern="100" dirty="0">
                <a:effectLst/>
                <a:latin typeface="Times New Roman" panose="02020603050405020304" pitchFamily="18" charset="0"/>
                <a:ea typeface="Calibri" panose="020F0502020204030204" pitchFamily="34" charset="0"/>
              </a:rPr>
              <a:t>Journal of Family Business Management</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12</a:t>
            </a:r>
            <a:r>
              <a:rPr lang="en-GB" sz="700" kern="100" dirty="0">
                <a:effectLst/>
                <a:latin typeface="Times New Roman" panose="02020603050405020304" pitchFamily="18" charset="0"/>
                <a:ea typeface="Calibri" panose="020F0502020204030204" pitchFamily="34" charset="0"/>
              </a:rPr>
              <a:t>(2), pp.200-213.</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Brotherton. B (2015) Researching Hospitality and Tourism 2nd </a:t>
            </a:r>
            <a:r>
              <a:rPr lang="en-GB" sz="700" kern="100" dirty="0" err="1">
                <a:effectLst/>
                <a:latin typeface="Times New Roman" panose="02020603050405020304" pitchFamily="18" charset="0"/>
                <a:ea typeface="Calibri" panose="020F0502020204030204" pitchFamily="34" charset="0"/>
              </a:rPr>
              <a:t>Edn</a:t>
            </a:r>
            <a:r>
              <a:rPr lang="en-GB" sz="700" kern="100" dirty="0">
                <a:effectLst/>
                <a:latin typeface="Times New Roman" panose="02020603050405020304" pitchFamily="18" charset="0"/>
                <a:ea typeface="Calibri" panose="020F0502020204030204" pitchFamily="34" charset="0"/>
              </a:rPr>
              <a:t>. Sage. London</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Clegg. S.R, </a:t>
            </a:r>
            <a:r>
              <a:rPr lang="en-GB" sz="700" kern="100" dirty="0" err="1">
                <a:effectLst/>
                <a:latin typeface="Times New Roman" panose="02020603050405020304" pitchFamily="18" charset="0"/>
                <a:ea typeface="Calibri" panose="020F0502020204030204" pitchFamily="34" charset="0"/>
              </a:rPr>
              <a:t>Skyttermoen</a:t>
            </a:r>
            <a:r>
              <a:rPr lang="en-GB" sz="700" kern="100" dirty="0">
                <a:effectLst/>
                <a:latin typeface="Times New Roman" panose="02020603050405020304" pitchFamily="18" charset="0"/>
                <a:ea typeface="Calibri" panose="020F0502020204030204" pitchFamily="34" charset="0"/>
              </a:rPr>
              <a:t>. T. </a:t>
            </a:r>
            <a:r>
              <a:rPr lang="en-GB" sz="700" kern="100" dirty="0" err="1">
                <a:effectLst/>
                <a:latin typeface="Times New Roman" panose="02020603050405020304" pitchFamily="18" charset="0"/>
                <a:ea typeface="Calibri" panose="020F0502020204030204" pitchFamily="34" charset="0"/>
              </a:rPr>
              <a:t>Vaagaasar</a:t>
            </a:r>
            <a:r>
              <a:rPr lang="en-GB" sz="700" kern="100" dirty="0">
                <a:effectLst/>
                <a:latin typeface="Times New Roman" panose="02020603050405020304" pitchFamily="18" charset="0"/>
                <a:ea typeface="Calibri" panose="020F0502020204030204" pitchFamily="34" charset="0"/>
              </a:rPr>
              <a:t> .A.L, (2021) Project Management: A Value Creation Approach. Sage, London.</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Cole, S.K., </a:t>
            </a:r>
            <a:r>
              <a:rPr lang="en-GB" sz="700" kern="100" dirty="0" err="1">
                <a:effectLst/>
                <a:latin typeface="Times New Roman" panose="02020603050405020304" pitchFamily="18" charset="0"/>
                <a:ea typeface="Calibri" panose="020F0502020204030204" pitchFamily="34" charset="0"/>
              </a:rPr>
              <a:t>Mullor</a:t>
            </a:r>
            <a:r>
              <a:rPr lang="en-GB" sz="700" kern="100" dirty="0">
                <a:effectLst/>
                <a:latin typeface="Times New Roman" panose="02020603050405020304" pitchFamily="18" charset="0"/>
                <a:ea typeface="Calibri" panose="020F0502020204030204" pitchFamily="34" charset="0"/>
              </a:rPr>
              <a:t>, E.C., Ma, Y. and </a:t>
            </a:r>
            <a:r>
              <a:rPr lang="en-GB" sz="700" kern="100" dirty="0" err="1">
                <a:effectLst/>
                <a:latin typeface="Times New Roman" panose="02020603050405020304" pitchFamily="18" charset="0"/>
                <a:ea typeface="Calibri" panose="020F0502020204030204" pitchFamily="34" charset="0"/>
              </a:rPr>
              <a:t>Sandang</a:t>
            </a:r>
            <a:r>
              <a:rPr lang="en-GB" sz="700" kern="100" dirty="0">
                <a:effectLst/>
                <a:latin typeface="Times New Roman" panose="02020603050405020304" pitchFamily="18" charset="0"/>
                <a:ea typeface="Calibri" panose="020F0502020204030204" pitchFamily="34" charset="0"/>
              </a:rPr>
              <a:t>, Y., (2020). “Tourism, water, and gender”—An international review of an unexplored nexus. </a:t>
            </a:r>
            <a:r>
              <a:rPr lang="en-GB" sz="700" i="1" kern="100" dirty="0">
                <a:effectLst/>
                <a:latin typeface="Times New Roman" panose="02020603050405020304" pitchFamily="18" charset="0"/>
                <a:ea typeface="Calibri" panose="020F0502020204030204" pitchFamily="34" charset="0"/>
              </a:rPr>
              <a:t>Wiley Interdisciplinary Reviews: Water</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7</a:t>
            </a:r>
            <a:r>
              <a:rPr lang="en-GB" sz="700" kern="100" dirty="0">
                <a:effectLst/>
                <a:latin typeface="Times New Roman" panose="02020603050405020304" pitchFamily="18" charset="0"/>
                <a:ea typeface="Calibri" panose="020F0502020204030204" pitchFamily="34" charset="0"/>
              </a:rPr>
              <a:t>(4), p.e1442.</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Conrady</a:t>
            </a:r>
            <a:r>
              <a:rPr lang="en-GB" sz="700" kern="100" dirty="0">
                <a:effectLst/>
                <a:latin typeface="Times New Roman" panose="02020603050405020304" pitchFamily="18" charset="0"/>
                <a:ea typeface="Calibri" panose="020F0502020204030204" pitchFamily="34" charset="0"/>
              </a:rPr>
              <a:t>, R., Buck, M. (2012) Trends and Issues in Global Tourism, Springer</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Cooper, C. and Hall, M. (2019) Contemporary Tourism: An International Approach, 4th </a:t>
            </a:r>
            <a:r>
              <a:rPr lang="en-GB" sz="700" kern="100" dirty="0" err="1">
                <a:effectLst/>
                <a:latin typeface="Times New Roman" panose="02020603050405020304" pitchFamily="18" charset="0"/>
                <a:ea typeface="Calibri" panose="020F0502020204030204" pitchFamily="34" charset="0"/>
              </a:rPr>
              <a:t>Edn</a:t>
            </a:r>
            <a:r>
              <a:rPr lang="en-GB" sz="700" kern="100" dirty="0">
                <a:effectLst/>
                <a:latin typeface="Times New Roman" panose="02020603050405020304" pitchFamily="18" charset="0"/>
                <a:ea typeface="Calibri" panose="020F0502020204030204" pitchFamily="34" charset="0"/>
              </a:rPr>
              <a:t>. Goodfellows, Oxford.</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Darcy, S. Ambrose, J. </a:t>
            </a:r>
            <a:r>
              <a:rPr lang="en-GB" sz="700" kern="100" dirty="0" err="1">
                <a:effectLst/>
                <a:latin typeface="Times New Roman" panose="02020603050405020304" pitchFamily="18" charset="0"/>
                <a:ea typeface="Calibri" panose="020F0502020204030204" pitchFamily="34" charset="0"/>
              </a:rPr>
              <a:t>Bulhalis</a:t>
            </a:r>
            <a:r>
              <a:rPr lang="en-GB" sz="700" kern="100" dirty="0">
                <a:effectLst/>
                <a:latin typeface="Times New Roman" panose="02020603050405020304" pitchFamily="18" charset="0"/>
                <a:ea typeface="Calibri" panose="020F0502020204030204" pitchFamily="34" charset="0"/>
              </a:rPr>
              <a:t>, D. (2012) Best Practice in Accessible Tourism: Inclusion, Disability, Ageing Population and Tourism, Channel View, London</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Dawson, J. </a:t>
            </a:r>
            <a:r>
              <a:rPr lang="en-GB" sz="700" kern="100" dirty="0" err="1">
                <a:effectLst/>
                <a:latin typeface="Times New Roman" panose="02020603050405020304" pitchFamily="18" charset="0"/>
                <a:ea typeface="Calibri" panose="020F0502020204030204" pitchFamily="34" charset="0"/>
              </a:rPr>
              <a:t>Lemelin</a:t>
            </a:r>
            <a:r>
              <a:rPr lang="en-GB" sz="700" kern="100" dirty="0">
                <a:effectLst/>
                <a:latin typeface="Times New Roman" panose="02020603050405020304" pitchFamily="18" charset="0"/>
                <a:ea typeface="Calibri" panose="020F0502020204030204" pitchFamily="34" charset="0"/>
              </a:rPr>
              <a:t>, H. Stewart, E. (2012) Last Chance Tourism: Adapting Tourism Opportunities in a Changing World, Routledge, London</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Faulkner, B, </a:t>
            </a:r>
            <a:r>
              <a:rPr lang="en-GB" sz="700" kern="100" dirty="0" err="1">
                <a:effectLst/>
                <a:latin typeface="Times New Roman" panose="02020603050405020304" pitchFamily="18" charset="0"/>
                <a:ea typeface="Calibri" panose="020F0502020204030204" pitchFamily="34" charset="0"/>
              </a:rPr>
              <a:t>Moscardo</a:t>
            </a:r>
            <a:r>
              <a:rPr lang="en-GB" sz="700" kern="100" dirty="0">
                <a:effectLst/>
                <a:latin typeface="Times New Roman" panose="02020603050405020304" pitchFamily="18" charset="0"/>
                <a:ea typeface="Calibri" panose="020F0502020204030204" pitchFamily="34" charset="0"/>
              </a:rPr>
              <a:t>, G, Laws, E, (2001), Tourism in 21st  Century. Reflections on Experience. Continuum, London</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Ford.R.C</a:t>
            </a:r>
            <a:r>
              <a:rPr lang="en-GB" sz="700" kern="100" dirty="0">
                <a:effectLst/>
                <a:latin typeface="Times New Roman" panose="02020603050405020304" pitchFamily="18" charset="0"/>
                <a:ea typeface="Calibri" panose="020F0502020204030204" pitchFamily="34" charset="0"/>
              </a:rPr>
              <a:t>, </a:t>
            </a:r>
            <a:r>
              <a:rPr lang="en-GB" sz="700" kern="100" dirty="0" err="1">
                <a:effectLst/>
                <a:latin typeface="Times New Roman" panose="02020603050405020304" pitchFamily="18" charset="0"/>
                <a:ea typeface="Calibri" panose="020F0502020204030204" pitchFamily="34" charset="0"/>
              </a:rPr>
              <a:t>Sturman.M.C</a:t>
            </a:r>
            <a:r>
              <a:rPr lang="en-GB" sz="700" kern="100" dirty="0">
                <a:effectLst/>
                <a:latin typeface="Times New Roman" panose="02020603050405020304" pitchFamily="18" charset="0"/>
                <a:ea typeface="Calibri" panose="020F0502020204030204" pitchFamily="34" charset="0"/>
              </a:rPr>
              <a:t> (2020) Managing Hospitality Organizations 2nd </a:t>
            </a:r>
            <a:r>
              <a:rPr lang="en-GB" sz="700" kern="100" dirty="0" err="1">
                <a:effectLst/>
                <a:latin typeface="Times New Roman" panose="02020603050405020304" pitchFamily="18" charset="0"/>
                <a:ea typeface="Calibri" panose="020F0502020204030204" pitchFamily="34" charset="0"/>
              </a:rPr>
              <a:t>Edn</a:t>
            </a:r>
            <a:r>
              <a:rPr lang="en-GB" sz="700" kern="100" dirty="0">
                <a:effectLst/>
                <a:latin typeface="Times New Roman" panose="02020603050405020304" pitchFamily="18" charset="0"/>
                <a:ea typeface="Calibri" panose="020F0502020204030204" pitchFamily="34" charset="0"/>
              </a:rPr>
              <a:t>. Sage, London.</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Haibo</a:t>
            </a:r>
            <a:r>
              <a:rPr lang="en-GB" sz="700" kern="100" dirty="0">
                <a:effectLst/>
                <a:latin typeface="Times New Roman" panose="02020603050405020304" pitchFamily="18" charset="0"/>
                <a:ea typeface="Calibri" panose="020F0502020204030204" pitchFamily="34" charset="0"/>
              </a:rPr>
              <a:t>, C., </a:t>
            </a:r>
            <a:r>
              <a:rPr lang="en-GB" sz="700" kern="100" dirty="0" err="1">
                <a:effectLst/>
                <a:latin typeface="Times New Roman" panose="02020603050405020304" pitchFamily="18" charset="0"/>
                <a:ea typeface="Calibri" panose="020F0502020204030204" pitchFamily="34" charset="0"/>
              </a:rPr>
              <a:t>Ayamba</a:t>
            </a:r>
            <a:r>
              <a:rPr lang="en-GB" sz="700" kern="100" dirty="0">
                <a:effectLst/>
                <a:latin typeface="Times New Roman" panose="02020603050405020304" pitchFamily="18" charset="0"/>
                <a:ea typeface="Calibri" panose="020F0502020204030204" pitchFamily="34" charset="0"/>
              </a:rPr>
              <a:t>, E.C., </a:t>
            </a:r>
            <a:r>
              <a:rPr lang="en-GB" sz="700" kern="100" dirty="0" err="1">
                <a:effectLst/>
                <a:latin typeface="Times New Roman" panose="02020603050405020304" pitchFamily="18" charset="0"/>
                <a:ea typeface="Calibri" panose="020F0502020204030204" pitchFamily="34" charset="0"/>
              </a:rPr>
              <a:t>Udimal</a:t>
            </a:r>
            <a:r>
              <a:rPr lang="en-GB" sz="700" kern="100" dirty="0">
                <a:effectLst/>
                <a:latin typeface="Times New Roman" panose="02020603050405020304" pitchFamily="18" charset="0"/>
                <a:ea typeface="Calibri" panose="020F0502020204030204" pitchFamily="34" charset="0"/>
              </a:rPr>
              <a:t>, T.B., Agyemang, A.O. and Ruth, A., (2020). Tourism and sustainable development in China: A review. </a:t>
            </a:r>
            <a:r>
              <a:rPr lang="en-GB" sz="700" i="1" kern="100" dirty="0">
                <a:effectLst/>
                <a:latin typeface="Times New Roman" panose="02020603050405020304" pitchFamily="18" charset="0"/>
                <a:ea typeface="Calibri" panose="020F0502020204030204" pitchFamily="34" charset="0"/>
              </a:rPr>
              <a:t>Environmental Science and Pollution Research</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27</a:t>
            </a:r>
            <a:r>
              <a:rPr lang="en-GB" sz="700" kern="100" dirty="0">
                <a:effectLst/>
                <a:latin typeface="Times New Roman" panose="02020603050405020304" pitchFamily="18" charset="0"/>
                <a:ea typeface="Calibri" panose="020F0502020204030204" pitchFamily="34" charset="0"/>
              </a:rPr>
              <a:t>, pp.39077-39093.</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Herrero, C.C., </a:t>
            </a:r>
            <a:r>
              <a:rPr lang="en-GB" sz="700" kern="100" dirty="0" err="1">
                <a:effectLst/>
                <a:latin typeface="Times New Roman" panose="02020603050405020304" pitchFamily="18" charset="0"/>
                <a:ea typeface="Calibri" panose="020F0502020204030204" pitchFamily="34" charset="0"/>
              </a:rPr>
              <a:t>Laso</a:t>
            </a:r>
            <a:r>
              <a:rPr lang="en-GB" sz="700" kern="100" dirty="0">
                <a:effectLst/>
                <a:latin typeface="Times New Roman" panose="02020603050405020304" pitchFamily="18" charset="0"/>
                <a:ea typeface="Calibri" panose="020F0502020204030204" pitchFamily="34" charset="0"/>
              </a:rPr>
              <a:t>, J., Cristóbal, J., </a:t>
            </a:r>
            <a:r>
              <a:rPr lang="en-GB" sz="700" kern="100" dirty="0" err="1">
                <a:effectLst/>
                <a:latin typeface="Times New Roman" panose="02020603050405020304" pitchFamily="18" charset="0"/>
                <a:ea typeface="Calibri" panose="020F0502020204030204" pitchFamily="34" charset="0"/>
              </a:rPr>
              <a:t>Fullana</a:t>
            </a:r>
            <a:r>
              <a:rPr lang="en-GB" sz="700" kern="100" dirty="0">
                <a:effectLst/>
                <a:latin typeface="Times New Roman" panose="02020603050405020304" pitchFamily="18" charset="0"/>
                <a:ea typeface="Calibri" panose="020F0502020204030204" pitchFamily="34" charset="0"/>
              </a:rPr>
              <a:t>-</a:t>
            </a:r>
            <a:r>
              <a:rPr lang="en-GB" sz="700" kern="100" dirty="0" err="1">
                <a:effectLst/>
                <a:latin typeface="Times New Roman" panose="02020603050405020304" pitchFamily="18" charset="0"/>
                <a:ea typeface="Calibri" panose="020F0502020204030204" pitchFamily="34" charset="0"/>
              </a:rPr>
              <a:t>i</a:t>
            </a:r>
            <a:r>
              <a:rPr lang="en-GB" sz="700" kern="100" dirty="0">
                <a:effectLst/>
                <a:latin typeface="Times New Roman" panose="02020603050405020304" pitchFamily="18" charset="0"/>
                <a:ea typeface="Calibri" panose="020F0502020204030204" pitchFamily="34" charset="0"/>
              </a:rPr>
              <a:t>-Palmer, P., </a:t>
            </a:r>
            <a:r>
              <a:rPr lang="en-GB" sz="700" kern="100" dirty="0" err="1">
                <a:effectLst/>
                <a:latin typeface="Times New Roman" panose="02020603050405020304" pitchFamily="18" charset="0"/>
                <a:ea typeface="Calibri" panose="020F0502020204030204" pitchFamily="34" charset="0"/>
              </a:rPr>
              <a:t>Albertí</a:t>
            </a:r>
            <a:r>
              <a:rPr lang="en-GB" sz="700" kern="100" dirty="0">
                <a:effectLst/>
                <a:latin typeface="Times New Roman" panose="02020603050405020304" pitchFamily="18" charset="0"/>
                <a:ea typeface="Calibri" panose="020F0502020204030204" pitchFamily="34" charset="0"/>
              </a:rPr>
              <a:t>, J., </a:t>
            </a:r>
            <a:r>
              <a:rPr lang="en-GB" sz="700" kern="100" dirty="0" err="1">
                <a:effectLst/>
                <a:latin typeface="Times New Roman" panose="02020603050405020304" pitchFamily="18" charset="0"/>
                <a:ea typeface="Calibri" panose="020F0502020204030204" pitchFamily="34" charset="0"/>
              </a:rPr>
              <a:t>Fullana</a:t>
            </a:r>
            <a:r>
              <a:rPr lang="en-GB" sz="700" kern="100" dirty="0">
                <a:effectLst/>
                <a:latin typeface="Times New Roman" panose="02020603050405020304" pitchFamily="18" charset="0"/>
                <a:ea typeface="Calibri" panose="020F0502020204030204" pitchFamily="34" charset="0"/>
              </a:rPr>
              <a:t>, M., Herrero, Á., Margallo, M. and </a:t>
            </a:r>
            <a:r>
              <a:rPr lang="en-GB" sz="700" kern="100" dirty="0" err="1">
                <a:effectLst/>
                <a:latin typeface="Times New Roman" panose="02020603050405020304" pitchFamily="18" charset="0"/>
                <a:ea typeface="Calibri" panose="020F0502020204030204" pitchFamily="34" charset="0"/>
              </a:rPr>
              <a:t>Aldaco</a:t>
            </a:r>
            <a:r>
              <a:rPr lang="en-GB" sz="700" kern="100" dirty="0">
                <a:effectLst/>
                <a:latin typeface="Times New Roman" panose="02020603050405020304" pitchFamily="18" charset="0"/>
                <a:ea typeface="Calibri" panose="020F0502020204030204" pitchFamily="34" charset="0"/>
              </a:rPr>
              <a:t>, R., (2022). Tourism under a life cycle thinking approach: A review of perspectives and new challenges for the tourism sector in the last decades. Science of the Total Environment, 845, p.157261.</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Khaghaany</a:t>
            </a:r>
            <a:r>
              <a:rPr lang="en-GB" sz="700" kern="100" dirty="0">
                <a:effectLst/>
                <a:latin typeface="Times New Roman" panose="02020603050405020304" pitchFamily="18" charset="0"/>
                <a:ea typeface="Calibri" panose="020F0502020204030204" pitchFamily="34" charset="0"/>
              </a:rPr>
              <a:t>, M., </a:t>
            </a:r>
            <a:r>
              <a:rPr lang="en-GB" sz="700" kern="100" dirty="0" err="1">
                <a:effectLst/>
                <a:latin typeface="Times New Roman" panose="02020603050405020304" pitchFamily="18" charset="0"/>
                <a:ea typeface="Calibri" panose="020F0502020204030204" pitchFamily="34" charset="0"/>
              </a:rPr>
              <a:t>Kbelah</a:t>
            </a:r>
            <a:r>
              <a:rPr lang="en-GB" sz="700" kern="100" dirty="0">
                <a:effectLst/>
                <a:latin typeface="Times New Roman" panose="02020603050405020304" pitchFamily="18" charset="0"/>
                <a:ea typeface="Calibri" panose="020F0502020204030204" pitchFamily="34" charset="0"/>
              </a:rPr>
              <a:t>, S. and </a:t>
            </a:r>
            <a:r>
              <a:rPr lang="en-GB" sz="700" kern="100" dirty="0" err="1">
                <a:effectLst/>
                <a:latin typeface="Times New Roman" panose="02020603050405020304" pitchFamily="18" charset="0"/>
                <a:ea typeface="Calibri" panose="020F0502020204030204" pitchFamily="34" charset="0"/>
              </a:rPr>
              <a:t>Almagtome</a:t>
            </a:r>
            <a:r>
              <a:rPr lang="en-GB" sz="700" kern="100" dirty="0">
                <a:effectLst/>
                <a:latin typeface="Times New Roman" panose="02020603050405020304" pitchFamily="18" charset="0"/>
                <a:ea typeface="Calibri" panose="020F0502020204030204" pitchFamily="34" charset="0"/>
              </a:rPr>
              <a:t>, A., (2019). Value relevance of sustainability reporting under an accounting information system: Evidence from the tourism industry. </a:t>
            </a:r>
            <a:r>
              <a:rPr lang="en-GB" sz="700" i="1" kern="100" dirty="0">
                <a:effectLst/>
                <a:latin typeface="Times New Roman" panose="02020603050405020304" pitchFamily="18" charset="0"/>
                <a:ea typeface="Calibri" panose="020F0502020204030204" pitchFamily="34" charset="0"/>
              </a:rPr>
              <a:t>African Journal of Hospitality, Tourism and Leisure</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8</a:t>
            </a:r>
            <a:r>
              <a:rPr lang="en-GB" sz="700" kern="100" dirty="0">
                <a:effectLst/>
                <a:latin typeface="Times New Roman" panose="02020603050405020304" pitchFamily="18" charset="0"/>
                <a:ea typeface="Calibri" panose="020F0502020204030204" pitchFamily="34" charset="0"/>
              </a:rPr>
              <a:t>, pp.1-12.</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Krippendorf</a:t>
            </a:r>
            <a:r>
              <a:rPr lang="en-GB" sz="700" kern="100" dirty="0">
                <a:effectLst/>
                <a:latin typeface="Times New Roman" panose="02020603050405020304" pitchFamily="18" charset="0"/>
                <a:ea typeface="Calibri" panose="020F0502020204030204" pitchFamily="34" charset="0"/>
              </a:rPr>
              <a:t>, J, (2011). The Holiday Makers: Understanding  the Impact of Leisure and Travel;</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Laws,E</a:t>
            </a:r>
            <a:r>
              <a:rPr lang="en-GB" sz="700" kern="100" dirty="0">
                <a:effectLst/>
                <a:latin typeface="Times New Roman" panose="02020603050405020304" pitchFamily="18" charset="0"/>
                <a:ea typeface="Calibri" panose="020F0502020204030204" pitchFamily="34" charset="0"/>
              </a:rPr>
              <a:t>. </a:t>
            </a:r>
            <a:r>
              <a:rPr lang="en-GB" sz="700" kern="100" dirty="0" err="1">
                <a:effectLst/>
                <a:latin typeface="Times New Roman" panose="02020603050405020304" pitchFamily="18" charset="0"/>
                <a:ea typeface="Calibri" panose="020F0502020204030204" pitchFamily="34" charset="0"/>
              </a:rPr>
              <a:t>Prideaux</a:t>
            </a:r>
            <a:r>
              <a:rPr lang="en-GB" sz="700" kern="100" dirty="0">
                <a:effectLst/>
                <a:latin typeface="Times New Roman" panose="02020603050405020304" pitchFamily="18" charset="0"/>
                <a:ea typeface="Calibri" panose="020F0502020204030204" pitchFamily="34" charset="0"/>
              </a:rPr>
              <a:t>, B. Chon, K. (2007) Crisis Management in  Tourism, CABI, Wallingford</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Mill, R. (2012) Resorts management and Operations (3rd Ed)  Wiley, London</a:t>
            </a:r>
            <a:br>
              <a:rPr lang="en-US" sz="700" kern="100" dirty="0">
                <a:effectLst/>
                <a:latin typeface="Times New Roman" panose="02020603050405020304" pitchFamily="18" charset="0"/>
                <a:ea typeface="Calibri" panose="020F0502020204030204" pitchFamily="34" charset="0"/>
              </a:rPr>
            </a:br>
            <a:r>
              <a:rPr lang="en-GB" sz="700" kern="100" dirty="0" err="1">
                <a:effectLst/>
                <a:latin typeface="Times New Roman" panose="02020603050405020304" pitchFamily="18" charset="0"/>
                <a:ea typeface="Calibri" panose="020F0502020204030204" pitchFamily="34" charset="0"/>
              </a:rPr>
              <a:t>Paiano</a:t>
            </a:r>
            <a:r>
              <a:rPr lang="en-GB" sz="700" kern="100" dirty="0">
                <a:effectLst/>
                <a:latin typeface="Times New Roman" panose="02020603050405020304" pitchFamily="18" charset="0"/>
                <a:ea typeface="Calibri" panose="020F0502020204030204" pitchFamily="34" charset="0"/>
              </a:rPr>
              <a:t>, A., </a:t>
            </a:r>
            <a:r>
              <a:rPr lang="en-GB" sz="700" kern="100" dirty="0" err="1">
                <a:effectLst/>
                <a:latin typeface="Times New Roman" panose="02020603050405020304" pitchFamily="18" charset="0"/>
                <a:ea typeface="Calibri" panose="020F0502020204030204" pitchFamily="34" charset="0"/>
              </a:rPr>
              <a:t>Crovella</a:t>
            </a:r>
            <a:r>
              <a:rPr lang="en-GB" sz="700" kern="100" dirty="0">
                <a:effectLst/>
                <a:latin typeface="Times New Roman" panose="02020603050405020304" pitchFamily="18" charset="0"/>
                <a:ea typeface="Calibri" panose="020F0502020204030204" pitchFamily="34" charset="0"/>
              </a:rPr>
              <a:t>, T. and </a:t>
            </a:r>
            <a:r>
              <a:rPr lang="en-GB" sz="700" kern="100" dirty="0" err="1">
                <a:effectLst/>
                <a:latin typeface="Times New Roman" panose="02020603050405020304" pitchFamily="18" charset="0"/>
                <a:ea typeface="Calibri" panose="020F0502020204030204" pitchFamily="34" charset="0"/>
              </a:rPr>
              <a:t>Lagioia</a:t>
            </a:r>
            <a:r>
              <a:rPr lang="en-GB" sz="700" kern="100" dirty="0">
                <a:effectLst/>
                <a:latin typeface="Times New Roman" panose="02020603050405020304" pitchFamily="18" charset="0"/>
                <a:ea typeface="Calibri" panose="020F0502020204030204" pitchFamily="34" charset="0"/>
              </a:rPr>
              <a:t>, G., (2020). Managing sustainable practices in cruise tourism: The assessment of carbon footprint and waste of water and beverage packaging. </a:t>
            </a:r>
            <a:r>
              <a:rPr lang="en-GB" sz="700" i="1" kern="100" dirty="0">
                <a:effectLst/>
                <a:latin typeface="Times New Roman" panose="02020603050405020304" pitchFamily="18" charset="0"/>
                <a:ea typeface="Calibri" panose="020F0502020204030204" pitchFamily="34" charset="0"/>
              </a:rPr>
              <a:t>Tourism Management</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77</a:t>
            </a:r>
            <a:r>
              <a:rPr lang="en-GB" sz="700" kern="100" dirty="0">
                <a:effectLst/>
                <a:latin typeface="Times New Roman" panose="02020603050405020304" pitchFamily="18" charset="0"/>
                <a:ea typeface="Calibri" panose="020F0502020204030204" pitchFamily="34" charset="0"/>
              </a:rPr>
              <a:t>, p.104016.</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Pérez, D.M.G., Martín, J.M.M., Martínez, J.M.G. and </a:t>
            </a:r>
            <a:r>
              <a:rPr lang="en-GB" sz="700" kern="100" dirty="0" err="1">
                <a:effectLst/>
                <a:latin typeface="Times New Roman" panose="02020603050405020304" pitchFamily="18" charset="0"/>
                <a:ea typeface="Calibri" panose="020F0502020204030204" pitchFamily="34" charset="0"/>
              </a:rPr>
              <a:t>Sáez</a:t>
            </a:r>
            <a:r>
              <a:rPr lang="en-GB" sz="700" kern="100" dirty="0">
                <a:effectLst/>
                <a:latin typeface="Times New Roman" panose="02020603050405020304" pitchFamily="18" charset="0"/>
                <a:ea typeface="Calibri" panose="020F0502020204030204" pitchFamily="34" charset="0"/>
              </a:rPr>
              <a:t>-Fernández, F.J., (2020). An analysis of the cost of water supply linked to the tourism industry. An application to the case of the Island of Ibiza in Spain. </a:t>
            </a:r>
            <a:r>
              <a:rPr lang="en-GB" sz="700" i="1" kern="100" dirty="0">
                <a:effectLst/>
                <a:latin typeface="Times New Roman" panose="02020603050405020304" pitchFamily="18" charset="0"/>
                <a:ea typeface="Calibri" panose="020F0502020204030204" pitchFamily="34" charset="0"/>
              </a:rPr>
              <a:t>Water</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12</a:t>
            </a:r>
            <a:r>
              <a:rPr lang="en-GB" sz="700" kern="100" dirty="0">
                <a:effectLst/>
                <a:latin typeface="Times New Roman" panose="02020603050405020304" pitchFamily="18" charset="0"/>
                <a:ea typeface="Calibri" panose="020F0502020204030204" pitchFamily="34" charset="0"/>
              </a:rPr>
              <a:t>(7), p.2006.</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Robson, C. (2016) Real World Research, Wiley, Chichester.</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Santos, V., Sousa, M.J., Costa, C. and Au-Yong-Oliveira, M., (2021). Tourism towards sustainability and innovation: A systematic literature review. </a:t>
            </a:r>
            <a:r>
              <a:rPr lang="en-GB" sz="700" i="1" kern="100" dirty="0">
                <a:effectLst/>
                <a:latin typeface="Times New Roman" panose="02020603050405020304" pitchFamily="18" charset="0"/>
                <a:ea typeface="Calibri" panose="020F0502020204030204" pitchFamily="34" charset="0"/>
              </a:rPr>
              <a:t>Sustainability</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13</a:t>
            </a:r>
            <a:r>
              <a:rPr lang="en-GB" sz="700" kern="100" dirty="0">
                <a:effectLst/>
                <a:latin typeface="Times New Roman" panose="02020603050405020304" pitchFamily="18" charset="0"/>
                <a:ea typeface="Calibri" panose="020F0502020204030204" pitchFamily="34" charset="0"/>
              </a:rPr>
              <a:t>(20), p.11440.</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Tirado, D., Nilsson, W., </a:t>
            </a:r>
            <a:r>
              <a:rPr lang="en-GB" sz="700" kern="100" dirty="0" err="1">
                <a:effectLst/>
                <a:latin typeface="Times New Roman" panose="02020603050405020304" pitchFamily="18" charset="0"/>
                <a:ea typeface="Calibri" panose="020F0502020204030204" pitchFamily="34" charset="0"/>
              </a:rPr>
              <a:t>Deya-Tortella</a:t>
            </a:r>
            <a:r>
              <a:rPr lang="en-GB" sz="700" kern="100" dirty="0">
                <a:effectLst/>
                <a:latin typeface="Times New Roman" panose="02020603050405020304" pitchFamily="18" charset="0"/>
                <a:ea typeface="Calibri" panose="020F0502020204030204" pitchFamily="34" charset="0"/>
              </a:rPr>
              <a:t>, B., and García, C. (2019). Implementation of water-saving measures in hotels in Mallorca. </a:t>
            </a:r>
            <a:r>
              <a:rPr lang="en-GB" sz="700" i="1" kern="100" dirty="0">
                <a:effectLst/>
                <a:latin typeface="Times New Roman" panose="02020603050405020304" pitchFamily="18" charset="0"/>
                <a:ea typeface="Calibri" panose="020F0502020204030204" pitchFamily="34" charset="0"/>
              </a:rPr>
              <a:t>Sustainability</a:t>
            </a:r>
            <a:r>
              <a:rPr lang="en-GB" sz="700" kern="100" dirty="0">
                <a:effectLst/>
                <a:latin typeface="Times New Roman" panose="02020603050405020304" pitchFamily="18" charset="0"/>
                <a:ea typeface="Calibri" panose="020F0502020204030204" pitchFamily="34" charset="0"/>
              </a:rPr>
              <a:t>, </a:t>
            </a:r>
            <a:r>
              <a:rPr lang="en-GB" sz="700" i="1" kern="100" dirty="0">
                <a:effectLst/>
                <a:latin typeface="Times New Roman" panose="02020603050405020304" pitchFamily="18" charset="0"/>
                <a:ea typeface="Calibri" panose="020F0502020204030204" pitchFamily="34" charset="0"/>
              </a:rPr>
              <a:t>11</a:t>
            </a:r>
            <a:r>
              <a:rPr lang="en-GB" sz="700" kern="100" dirty="0">
                <a:effectLst/>
                <a:latin typeface="Times New Roman" panose="02020603050405020304" pitchFamily="18" charset="0"/>
                <a:ea typeface="Calibri" panose="020F0502020204030204" pitchFamily="34" charset="0"/>
              </a:rPr>
              <a:t>(23), 6880.</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Tribe J (2009) Philosophical issues in Tourism (Aspects of Tourism), Channel View</a:t>
            </a:r>
            <a:br>
              <a:rPr lang="en-US" sz="700" kern="100" dirty="0">
                <a:effectLst/>
                <a:latin typeface="Times New Roman" panose="02020603050405020304" pitchFamily="18" charset="0"/>
                <a:ea typeface="Calibri" panose="020F0502020204030204" pitchFamily="34" charset="0"/>
              </a:rPr>
            </a:br>
            <a:r>
              <a:rPr lang="en-GB" sz="700" kern="100" dirty="0">
                <a:effectLst/>
                <a:latin typeface="Times New Roman" panose="02020603050405020304" pitchFamily="18" charset="0"/>
                <a:ea typeface="Calibri" panose="020F0502020204030204" pitchFamily="34" charset="0"/>
              </a:rPr>
              <a:t>Wahab S. and Cooper C, 2005, Tourism in the Age of Globalisation, Routledge, Abingdon</a:t>
            </a:r>
            <a:br>
              <a:rPr lang="en-US" sz="700" kern="100" dirty="0">
                <a:effectLst/>
                <a:latin typeface="Times New Roman" panose="02020603050405020304" pitchFamily="18" charset="0"/>
                <a:ea typeface="Calibri" panose="020F0502020204030204" pitchFamily="34" charset="0"/>
              </a:rPr>
            </a:br>
            <a:endParaRPr lang="en-GB" sz="700"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32BBAC-3698-4F05-9D8E-6B64CA681E85}">
  <ds:schemaRefs>
    <ds:schemaRef ds:uri="74243a2f-f39c-4e43-9810-58f2f548e0d4"/>
    <ds:schemaRef ds:uri="http://schemas.microsoft.com/office/2006/documentManagement/types"/>
    <ds:schemaRef ds:uri="http://purl.org/dc/elements/1.1/"/>
    <ds:schemaRef ds:uri="http://www.w3.org/XML/1998/namespace"/>
    <ds:schemaRef ds:uri="http://purl.org/dc/dcmitype/"/>
    <ds:schemaRef ds:uri="http://purl.org/dc/terms/"/>
    <ds:schemaRef ds:uri="http://schemas.microsoft.com/office/2006/metadata/properties"/>
    <ds:schemaRef ds:uri="http://schemas.microsoft.com/office/infopath/2007/PartnerControls"/>
    <ds:schemaRef ds:uri="http://schemas.openxmlformats.org/package/2006/metadata/core-properties"/>
    <ds:schemaRef ds:uri="32cf4773-4f40-40c5-b712-949156571374"/>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5371</TotalTime>
  <Words>3161</Words>
  <Application>Microsoft Office PowerPoint</Application>
  <PresentationFormat>Widescreen</PresentationFormat>
  <Paragraphs>96</Paragraphs>
  <Slides>9</Slides>
  <Notes>9</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9</vt:i4>
      </vt:variant>
    </vt:vector>
  </HeadingPairs>
  <TitlesOfParts>
    <vt:vector size="21" baseType="lpstr">
      <vt:lpstr>Arial</vt:lpstr>
      <vt:lpstr>Calibri</vt:lpstr>
      <vt:lpstr>Calibri Light</vt:lpstr>
      <vt:lpstr>Times New Roman</vt:lpstr>
      <vt:lpstr>Title Slide 1</vt:lpstr>
      <vt:lpstr>Sub Title 1</vt:lpstr>
      <vt:lpstr>1_Text Break Info Slide 2</vt:lpstr>
      <vt:lpstr>1_Title Slide 1</vt:lpstr>
      <vt:lpstr>Text 1</vt:lpstr>
      <vt:lpstr>Theme1</vt:lpstr>
      <vt:lpstr>Theme4</vt:lpstr>
      <vt:lpstr>Theme3</vt:lpstr>
      <vt:lpstr>Water Waste in the Hotel Industry: Contemporary Theme and Case Study of the Premier Inn London, Wimbledon South Hotel  Student’s Name: Eshrat Choudhury Student’s ID: 2017479 Lecturer Name: Giulia Chiffari Module No: BMIH6001</vt:lpstr>
      <vt:lpstr>Agenda</vt:lpstr>
      <vt:lpstr>Introduction</vt:lpstr>
      <vt:lpstr>Overview of Literature</vt:lpstr>
      <vt:lpstr>Application to the Hotel and Hospitality Sector</vt:lpstr>
      <vt:lpstr>Evaluate Future Policy and Management Options</vt:lpstr>
      <vt:lpstr>Risks of Future Policy and Management Options</vt:lpstr>
      <vt:lpstr>Conclusion</vt:lpstr>
      <vt:lpstr>References Alarcón, D.M. and Cole, S., (2019). No sustainability for tourism without gender equality. Journal of Sustainable Tourism, 27(7), pp.903-919. Amoah, J., Bankuoru Egala, S., Keelson, S., Bruce, E., Dziwornu, R. and Agyemang Duah, F., (2023). Driving factors to competitive sustainability of SMEs in the tourism sector: An introspective analysis. Cogent Business and Management, 10(1), p.2163796. Baggio, R. and Valeri, M., (2022). Network science and sustainable performance of family businesses in tourism. Journal of Family Business Management, 12(2), pp.200-213. Brotherton. B (2015) Researching Hospitality and Tourism 2nd Edn. Sage. London Clegg. S.R, Skyttermoen. T. Vaagaasar .A.L, (2021) Project Management: A Value Creation Approach. Sage, London. Cole, S.K., Mullor, E.C., Ma, Y. and Sandang, Y., (2020). “Tourism, water, and gender”—An international review of an unexplored nexus. Wiley Interdisciplinary Reviews: Water, 7(4), p.e1442. Conrady, R., Buck, M. (2012) Trends and Issues in Global Tourism, Springer Cooper, C. and Hall, M. (2019) Contemporary Tourism: An International Approach, 4th Edn. Goodfellows, Oxford. Darcy, S. Ambrose, J. Bulhalis, D. (2012) Best Practice in Accessible Tourism: Inclusion, Disability, Ageing Population and Tourism, Channel View, London Dawson, J. Lemelin, H. Stewart, E. (2012) Last Chance Tourism: Adapting Tourism Opportunities in a Changing World, Routledge, London Faulkner, B, Moscardo, G, Laws, E, (2001), Tourism in 21st  Century. Reflections on Experience. Continuum, London Ford.R.C, Sturman.M.C (2020) Managing Hospitality Organizations 2nd Edn. Sage, London. Haibo, C., Ayamba, E.C., Udimal, T.B., Agyemang, A.O. and Ruth, A., (2020). Tourism and sustainable development in China: A review. Environmental Science and Pollution Research, 27, pp.39077-39093. Herrero, C.C., Laso, J., Cristóbal, J., Fullana-i-Palmer, P., Albertí, J., Fullana, M., Herrero, Á., Margallo, M. and Aldaco, R., (2022). Tourism under a life cycle thinking approach: A review of perspectives and new challenges for the tourism sector in the last decades. Science of the Total Environment, 845, p.157261. Khaghaany, M., Kbelah, S. and Almagtome, A., (2019). Value relevance of sustainability reporting under an accounting information system: Evidence from the tourism industry. African Journal of Hospitality, Tourism and Leisure, 8, pp.1-12. Krippendorf, J, (2011). The Holiday Makers: Understanding  the Impact of Leisure and Travel; Laws,E. Prideaux, B. Chon, K. (2007) Crisis Management in  Tourism, CABI, Wallingford Mill, R. (2012) Resorts management and Operations (3rd Ed)  Wiley, London Paiano, A., Crovella, T. and Lagioia, G., (2020). Managing sustainable practices in cruise tourism: The assessment of carbon footprint and waste of water and beverage packaging. Tourism Management, 77, p.104016. Pérez, D.M.G., Martín, J.M.M., Martínez, J.M.G. and Sáez-Fernández, F.J., (2020). An analysis of the cost of water supply linked to the tourism industry. An application to the case of the Island of Ibiza in Spain. Water, 12(7), p.2006. Robson, C. (2016) Real World Research, Wiley, Chichester. Santos, V., Sousa, M.J., Costa, C. and Au-Yong-Oliveira, M., (2021). Tourism towards sustainability and innovation: A systematic literature review. Sustainability, 13(20), p.11440. Tirado, D., Nilsson, W., Deya-Tortella, B., and García, C. (2019). Implementation of water-saving measures in hotels in Mallorca. Sustainability, 11(23), 6880. Tribe J (2009) Philosophical issues in Tourism (Aspects of Tourism), Channel View Wahab S. and Cooper C, 2005, Tourism in the Age of Globalisation, Routledge, Abingdon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 Waste in the Hotel Industry: Contemporary Theme and Case Study of the Premier Inn London, Wimbledon South Hotel  Student’s Name: Eshrat Chowdhury Student’s ID:  Lecturer Name: </dc:title>
  <cp:lastModifiedBy>Eshrat Choudhury (2017479)</cp:lastModifiedBy>
  <cp:revision>2</cp:revision>
  <dcterms:created xsi:type="dcterms:W3CDTF">2023-01-31T21:01:37Z</dcterms:created>
  <dcterms:modified xsi:type="dcterms:W3CDTF">2023-11-09T22:45:56Z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