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257" r:id="rId4"/>
    <p:sldId id="272" r:id="rId5"/>
    <p:sldId id="258" r:id="rId6"/>
    <p:sldId id="259" r:id="rId7"/>
    <p:sldId id="261" r:id="rId8"/>
    <p:sldId id="263" r:id="rId9"/>
    <p:sldId id="267" r:id="rId10"/>
    <p:sldId id="266" r:id="rId11"/>
    <p:sldId id="268" r:id="rId12"/>
    <p:sldId id="264" r:id="rId13"/>
    <p:sldId id="275" r:id="rId14"/>
    <p:sldId id="262" r:id="rId15"/>
    <p:sldId id="276" r:id="rId16"/>
    <p:sldId id="270" r:id="rId17"/>
    <p:sldId id="260" r:id="rId18"/>
    <p:sldId id="269" r:id="rId19"/>
    <p:sldId id="265" r:id="rId20"/>
    <p:sldId id="271" r:id="rId21"/>
    <p:sldId id="273" r:id="rId22"/>
    <p:sldId id="27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94" autoAdjust="0"/>
    <p:restoredTop sz="94660"/>
  </p:normalViewPr>
  <p:slideViewPr>
    <p:cSldViewPr snapToGrid="0">
      <p:cViewPr varScale="1">
        <p:scale>
          <a:sx n="86" d="100"/>
          <a:sy n="86" d="100"/>
        </p:scale>
        <p:origin x="29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6E738-A800-4CB9-B772-4DF9E502301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6BF149-312E-4222-8E20-1DD7AB04F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575FF9-2F2C-4865-809D-0D8E8DB8CEA5}"/>
              </a:ext>
            </a:extLst>
          </p:cNvPr>
          <p:cNvSpPr>
            <a:spLocks noGrp="1"/>
          </p:cNvSpPr>
          <p:nvPr>
            <p:ph type="dt" sz="half" idx="10"/>
          </p:nvPr>
        </p:nvSpPr>
        <p:spPr/>
        <p:txBody>
          <a:bodyPr/>
          <a:lstStyle/>
          <a:p>
            <a:fld id="{BA9FE2DC-8B7B-4561-8F60-094E7485C1D8}" type="datetimeFigureOut">
              <a:rPr lang="en-GB" smtClean="0"/>
              <a:t>22/01/2021</a:t>
            </a:fld>
            <a:endParaRPr lang="en-GB"/>
          </a:p>
        </p:txBody>
      </p:sp>
      <p:sp>
        <p:nvSpPr>
          <p:cNvPr id="5" name="Footer Placeholder 4">
            <a:extLst>
              <a:ext uri="{FF2B5EF4-FFF2-40B4-BE49-F238E27FC236}">
                <a16:creationId xmlns:a16="http://schemas.microsoft.com/office/drawing/2014/main" id="{051B6E3F-A0B8-4603-A792-F10C04675C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292FFE-90E0-4F9A-B820-C0753EE0D595}"/>
              </a:ext>
            </a:extLst>
          </p:cNvPr>
          <p:cNvSpPr>
            <a:spLocks noGrp="1"/>
          </p:cNvSpPr>
          <p:nvPr>
            <p:ph type="sldNum" sz="quarter" idx="12"/>
          </p:nvPr>
        </p:nvSpPr>
        <p:spPr/>
        <p:txBody>
          <a:bodyPr/>
          <a:lstStyle/>
          <a:p>
            <a:fld id="{AEEEA03D-3786-4E4C-85FA-2EBF0969A96D}" type="slidenum">
              <a:rPr lang="en-GB" smtClean="0"/>
              <a:t>‹#›</a:t>
            </a:fld>
            <a:endParaRPr lang="en-GB"/>
          </a:p>
        </p:txBody>
      </p:sp>
    </p:spTree>
    <p:extLst>
      <p:ext uri="{BB962C8B-B14F-4D97-AF65-F5344CB8AC3E}">
        <p14:creationId xmlns:p14="http://schemas.microsoft.com/office/powerpoint/2010/main" val="2724470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18BE2-A63B-4711-B675-8564B7EC63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192CB4-7147-472A-B764-F648A3810B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D17553-61A1-4308-804E-20EB93D7336C}"/>
              </a:ext>
            </a:extLst>
          </p:cNvPr>
          <p:cNvSpPr>
            <a:spLocks noGrp="1"/>
          </p:cNvSpPr>
          <p:nvPr>
            <p:ph type="dt" sz="half" idx="10"/>
          </p:nvPr>
        </p:nvSpPr>
        <p:spPr/>
        <p:txBody>
          <a:bodyPr/>
          <a:lstStyle/>
          <a:p>
            <a:fld id="{BA9FE2DC-8B7B-4561-8F60-094E7485C1D8}" type="datetimeFigureOut">
              <a:rPr lang="en-GB" smtClean="0"/>
              <a:t>22/01/2021</a:t>
            </a:fld>
            <a:endParaRPr lang="en-GB"/>
          </a:p>
        </p:txBody>
      </p:sp>
      <p:sp>
        <p:nvSpPr>
          <p:cNvPr id="5" name="Footer Placeholder 4">
            <a:extLst>
              <a:ext uri="{FF2B5EF4-FFF2-40B4-BE49-F238E27FC236}">
                <a16:creationId xmlns:a16="http://schemas.microsoft.com/office/drawing/2014/main" id="{82E48C9D-6AEC-48BE-93D3-6B5E6BFFB5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1BC86E-2A3B-479C-BBFA-49CAF5649BD2}"/>
              </a:ext>
            </a:extLst>
          </p:cNvPr>
          <p:cNvSpPr>
            <a:spLocks noGrp="1"/>
          </p:cNvSpPr>
          <p:nvPr>
            <p:ph type="sldNum" sz="quarter" idx="12"/>
          </p:nvPr>
        </p:nvSpPr>
        <p:spPr/>
        <p:txBody>
          <a:bodyPr/>
          <a:lstStyle/>
          <a:p>
            <a:fld id="{AEEEA03D-3786-4E4C-85FA-2EBF0969A96D}" type="slidenum">
              <a:rPr lang="en-GB" smtClean="0"/>
              <a:t>‹#›</a:t>
            </a:fld>
            <a:endParaRPr lang="en-GB"/>
          </a:p>
        </p:txBody>
      </p:sp>
    </p:spTree>
    <p:extLst>
      <p:ext uri="{BB962C8B-B14F-4D97-AF65-F5344CB8AC3E}">
        <p14:creationId xmlns:p14="http://schemas.microsoft.com/office/powerpoint/2010/main" val="1741612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B0B7C-AD0E-4170-90FB-AC8A447552B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EC68BF-FF55-4978-81CF-308FF6B6FDA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5ABCAC-35D0-4B5E-B757-764771436383}"/>
              </a:ext>
            </a:extLst>
          </p:cNvPr>
          <p:cNvSpPr>
            <a:spLocks noGrp="1"/>
          </p:cNvSpPr>
          <p:nvPr>
            <p:ph type="dt" sz="half" idx="10"/>
          </p:nvPr>
        </p:nvSpPr>
        <p:spPr/>
        <p:txBody>
          <a:bodyPr/>
          <a:lstStyle/>
          <a:p>
            <a:fld id="{BA9FE2DC-8B7B-4561-8F60-094E7485C1D8}" type="datetimeFigureOut">
              <a:rPr lang="en-GB" smtClean="0"/>
              <a:t>22/01/2021</a:t>
            </a:fld>
            <a:endParaRPr lang="en-GB"/>
          </a:p>
        </p:txBody>
      </p:sp>
      <p:sp>
        <p:nvSpPr>
          <p:cNvPr id="5" name="Footer Placeholder 4">
            <a:extLst>
              <a:ext uri="{FF2B5EF4-FFF2-40B4-BE49-F238E27FC236}">
                <a16:creationId xmlns:a16="http://schemas.microsoft.com/office/drawing/2014/main" id="{25BDCEB8-D62D-4FBB-AACB-DA3451055D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808C96-DE64-4E86-9E7D-3402B697FE35}"/>
              </a:ext>
            </a:extLst>
          </p:cNvPr>
          <p:cNvSpPr>
            <a:spLocks noGrp="1"/>
          </p:cNvSpPr>
          <p:nvPr>
            <p:ph type="sldNum" sz="quarter" idx="12"/>
          </p:nvPr>
        </p:nvSpPr>
        <p:spPr/>
        <p:txBody>
          <a:bodyPr/>
          <a:lstStyle/>
          <a:p>
            <a:fld id="{AEEEA03D-3786-4E4C-85FA-2EBF0969A96D}" type="slidenum">
              <a:rPr lang="en-GB" smtClean="0"/>
              <a:t>‹#›</a:t>
            </a:fld>
            <a:endParaRPr lang="en-GB"/>
          </a:p>
        </p:txBody>
      </p:sp>
    </p:spTree>
    <p:extLst>
      <p:ext uri="{BB962C8B-B14F-4D97-AF65-F5344CB8AC3E}">
        <p14:creationId xmlns:p14="http://schemas.microsoft.com/office/powerpoint/2010/main" val="1981602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172BE-57C6-4104-9DBA-A7EC8001F5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0A1F9C-957D-4D46-AE49-DDDC074080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9C3F95B-FD1F-4031-B853-4CB3C51137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ACDE62-BEDB-4D40-AA8D-1062131B1C97}"/>
              </a:ext>
            </a:extLst>
          </p:cNvPr>
          <p:cNvSpPr>
            <a:spLocks noGrp="1"/>
          </p:cNvSpPr>
          <p:nvPr>
            <p:ph type="dt" sz="half" idx="10"/>
          </p:nvPr>
        </p:nvSpPr>
        <p:spPr/>
        <p:txBody>
          <a:bodyPr/>
          <a:lstStyle/>
          <a:p>
            <a:fld id="{BA9FE2DC-8B7B-4561-8F60-094E7485C1D8}" type="datetimeFigureOut">
              <a:rPr lang="en-GB" smtClean="0"/>
              <a:t>22/01/2021</a:t>
            </a:fld>
            <a:endParaRPr lang="en-GB"/>
          </a:p>
        </p:txBody>
      </p:sp>
      <p:sp>
        <p:nvSpPr>
          <p:cNvPr id="6" name="Footer Placeholder 5">
            <a:extLst>
              <a:ext uri="{FF2B5EF4-FFF2-40B4-BE49-F238E27FC236}">
                <a16:creationId xmlns:a16="http://schemas.microsoft.com/office/drawing/2014/main" id="{74890A95-2318-40D7-AFFB-5F20025849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C1190A-B0EF-4945-A06D-38BCD4988643}"/>
              </a:ext>
            </a:extLst>
          </p:cNvPr>
          <p:cNvSpPr>
            <a:spLocks noGrp="1"/>
          </p:cNvSpPr>
          <p:nvPr>
            <p:ph type="sldNum" sz="quarter" idx="12"/>
          </p:nvPr>
        </p:nvSpPr>
        <p:spPr/>
        <p:txBody>
          <a:bodyPr/>
          <a:lstStyle/>
          <a:p>
            <a:fld id="{AEEEA03D-3786-4E4C-85FA-2EBF0969A96D}" type="slidenum">
              <a:rPr lang="en-GB" smtClean="0"/>
              <a:t>‹#›</a:t>
            </a:fld>
            <a:endParaRPr lang="en-GB"/>
          </a:p>
        </p:txBody>
      </p:sp>
    </p:spTree>
    <p:extLst>
      <p:ext uri="{BB962C8B-B14F-4D97-AF65-F5344CB8AC3E}">
        <p14:creationId xmlns:p14="http://schemas.microsoft.com/office/powerpoint/2010/main" val="1613008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5F18D-59DE-4E60-A3D3-3A4D680E7A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CFF9A4-1484-4528-B03A-A3EA107EF0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B63A17-B692-47AD-B4A9-576518715B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6431F43-AD36-4626-B647-5C054B1D29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20D3A1E-BC4A-4D47-809F-95D0B389A0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29F339-A181-4101-8EEA-1E95D64D7CEC}"/>
              </a:ext>
            </a:extLst>
          </p:cNvPr>
          <p:cNvSpPr>
            <a:spLocks noGrp="1"/>
          </p:cNvSpPr>
          <p:nvPr>
            <p:ph type="dt" sz="half" idx="10"/>
          </p:nvPr>
        </p:nvSpPr>
        <p:spPr/>
        <p:txBody>
          <a:bodyPr/>
          <a:lstStyle/>
          <a:p>
            <a:fld id="{BA9FE2DC-8B7B-4561-8F60-094E7485C1D8}" type="datetimeFigureOut">
              <a:rPr lang="en-GB" smtClean="0"/>
              <a:t>22/01/2021</a:t>
            </a:fld>
            <a:endParaRPr lang="en-GB"/>
          </a:p>
        </p:txBody>
      </p:sp>
      <p:sp>
        <p:nvSpPr>
          <p:cNvPr id="8" name="Footer Placeholder 7">
            <a:extLst>
              <a:ext uri="{FF2B5EF4-FFF2-40B4-BE49-F238E27FC236}">
                <a16:creationId xmlns:a16="http://schemas.microsoft.com/office/drawing/2014/main" id="{42D8719E-9453-4F71-BF0B-34A46CBCD7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9559A4-14D0-4E29-AAF1-16143A8D811F}"/>
              </a:ext>
            </a:extLst>
          </p:cNvPr>
          <p:cNvSpPr>
            <a:spLocks noGrp="1"/>
          </p:cNvSpPr>
          <p:nvPr>
            <p:ph type="sldNum" sz="quarter" idx="12"/>
          </p:nvPr>
        </p:nvSpPr>
        <p:spPr/>
        <p:txBody>
          <a:bodyPr/>
          <a:lstStyle/>
          <a:p>
            <a:fld id="{AEEEA03D-3786-4E4C-85FA-2EBF0969A96D}" type="slidenum">
              <a:rPr lang="en-GB" smtClean="0"/>
              <a:t>‹#›</a:t>
            </a:fld>
            <a:endParaRPr lang="en-GB"/>
          </a:p>
        </p:txBody>
      </p:sp>
    </p:spTree>
    <p:extLst>
      <p:ext uri="{BB962C8B-B14F-4D97-AF65-F5344CB8AC3E}">
        <p14:creationId xmlns:p14="http://schemas.microsoft.com/office/powerpoint/2010/main" val="1504828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8741-E57D-438E-807C-B9E31CFB86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7755B97-3044-44A5-BB75-64439E07E2CC}"/>
              </a:ext>
            </a:extLst>
          </p:cNvPr>
          <p:cNvSpPr>
            <a:spLocks noGrp="1"/>
          </p:cNvSpPr>
          <p:nvPr>
            <p:ph type="dt" sz="half" idx="10"/>
          </p:nvPr>
        </p:nvSpPr>
        <p:spPr/>
        <p:txBody>
          <a:bodyPr/>
          <a:lstStyle/>
          <a:p>
            <a:fld id="{BA9FE2DC-8B7B-4561-8F60-094E7485C1D8}" type="datetimeFigureOut">
              <a:rPr lang="en-GB" smtClean="0"/>
              <a:t>22/01/2021</a:t>
            </a:fld>
            <a:endParaRPr lang="en-GB"/>
          </a:p>
        </p:txBody>
      </p:sp>
      <p:sp>
        <p:nvSpPr>
          <p:cNvPr id="4" name="Footer Placeholder 3">
            <a:extLst>
              <a:ext uri="{FF2B5EF4-FFF2-40B4-BE49-F238E27FC236}">
                <a16:creationId xmlns:a16="http://schemas.microsoft.com/office/drawing/2014/main" id="{8358225B-7D2B-49F5-82E0-6F15C93A3BB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A4337D-082A-45AD-A1A8-C0922AC80B7F}"/>
              </a:ext>
            </a:extLst>
          </p:cNvPr>
          <p:cNvSpPr>
            <a:spLocks noGrp="1"/>
          </p:cNvSpPr>
          <p:nvPr>
            <p:ph type="sldNum" sz="quarter" idx="12"/>
          </p:nvPr>
        </p:nvSpPr>
        <p:spPr/>
        <p:txBody>
          <a:bodyPr/>
          <a:lstStyle/>
          <a:p>
            <a:fld id="{AEEEA03D-3786-4E4C-85FA-2EBF0969A96D}" type="slidenum">
              <a:rPr lang="en-GB" smtClean="0"/>
              <a:t>‹#›</a:t>
            </a:fld>
            <a:endParaRPr lang="en-GB"/>
          </a:p>
        </p:txBody>
      </p:sp>
    </p:spTree>
    <p:extLst>
      <p:ext uri="{BB962C8B-B14F-4D97-AF65-F5344CB8AC3E}">
        <p14:creationId xmlns:p14="http://schemas.microsoft.com/office/powerpoint/2010/main" val="3771627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D5A782-90AF-40D1-972D-6D5A33956B45}"/>
              </a:ext>
            </a:extLst>
          </p:cNvPr>
          <p:cNvSpPr>
            <a:spLocks noGrp="1"/>
          </p:cNvSpPr>
          <p:nvPr>
            <p:ph type="dt" sz="half" idx="10"/>
          </p:nvPr>
        </p:nvSpPr>
        <p:spPr/>
        <p:txBody>
          <a:bodyPr/>
          <a:lstStyle/>
          <a:p>
            <a:fld id="{BA9FE2DC-8B7B-4561-8F60-094E7485C1D8}" type="datetimeFigureOut">
              <a:rPr lang="en-GB" smtClean="0"/>
              <a:t>22/01/2021</a:t>
            </a:fld>
            <a:endParaRPr lang="en-GB"/>
          </a:p>
        </p:txBody>
      </p:sp>
      <p:sp>
        <p:nvSpPr>
          <p:cNvPr id="3" name="Footer Placeholder 2">
            <a:extLst>
              <a:ext uri="{FF2B5EF4-FFF2-40B4-BE49-F238E27FC236}">
                <a16:creationId xmlns:a16="http://schemas.microsoft.com/office/drawing/2014/main" id="{04CE5735-4A15-4BB0-BBD8-42B43EAE6A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610B33-D600-4E17-990B-E6322557CA2C}"/>
              </a:ext>
            </a:extLst>
          </p:cNvPr>
          <p:cNvSpPr>
            <a:spLocks noGrp="1"/>
          </p:cNvSpPr>
          <p:nvPr>
            <p:ph type="sldNum" sz="quarter" idx="12"/>
          </p:nvPr>
        </p:nvSpPr>
        <p:spPr/>
        <p:txBody>
          <a:bodyPr/>
          <a:lstStyle/>
          <a:p>
            <a:fld id="{AEEEA03D-3786-4E4C-85FA-2EBF0969A96D}" type="slidenum">
              <a:rPr lang="en-GB" smtClean="0"/>
              <a:t>‹#›</a:t>
            </a:fld>
            <a:endParaRPr lang="en-GB"/>
          </a:p>
        </p:txBody>
      </p:sp>
    </p:spTree>
    <p:extLst>
      <p:ext uri="{BB962C8B-B14F-4D97-AF65-F5344CB8AC3E}">
        <p14:creationId xmlns:p14="http://schemas.microsoft.com/office/powerpoint/2010/main" val="1798083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67964-17A9-4429-A3A9-671704BAB1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26BD978-7793-4306-B23D-59542ECAB7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321058-A406-4619-BE58-AC10603A66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BAC06C-D453-4B5A-BFB6-05CFE5D51B66}"/>
              </a:ext>
            </a:extLst>
          </p:cNvPr>
          <p:cNvSpPr>
            <a:spLocks noGrp="1"/>
          </p:cNvSpPr>
          <p:nvPr>
            <p:ph type="dt" sz="half" idx="10"/>
          </p:nvPr>
        </p:nvSpPr>
        <p:spPr/>
        <p:txBody>
          <a:bodyPr/>
          <a:lstStyle/>
          <a:p>
            <a:fld id="{BA9FE2DC-8B7B-4561-8F60-094E7485C1D8}" type="datetimeFigureOut">
              <a:rPr lang="en-GB" smtClean="0"/>
              <a:t>22/01/2021</a:t>
            </a:fld>
            <a:endParaRPr lang="en-GB"/>
          </a:p>
        </p:txBody>
      </p:sp>
      <p:sp>
        <p:nvSpPr>
          <p:cNvPr id="6" name="Footer Placeholder 5">
            <a:extLst>
              <a:ext uri="{FF2B5EF4-FFF2-40B4-BE49-F238E27FC236}">
                <a16:creationId xmlns:a16="http://schemas.microsoft.com/office/drawing/2014/main" id="{5381138A-2CFD-45F1-A410-C292DDF36B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9F696B-4E6E-488E-80F6-FD7664D41A95}"/>
              </a:ext>
            </a:extLst>
          </p:cNvPr>
          <p:cNvSpPr>
            <a:spLocks noGrp="1"/>
          </p:cNvSpPr>
          <p:nvPr>
            <p:ph type="sldNum" sz="quarter" idx="12"/>
          </p:nvPr>
        </p:nvSpPr>
        <p:spPr/>
        <p:txBody>
          <a:bodyPr/>
          <a:lstStyle/>
          <a:p>
            <a:fld id="{AEEEA03D-3786-4E4C-85FA-2EBF0969A96D}" type="slidenum">
              <a:rPr lang="en-GB" smtClean="0"/>
              <a:t>‹#›</a:t>
            </a:fld>
            <a:endParaRPr lang="en-GB"/>
          </a:p>
        </p:txBody>
      </p:sp>
    </p:spTree>
    <p:extLst>
      <p:ext uri="{BB962C8B-B14F-4D97-AF65-F5344CB8AC3E}">
        <p14:creationId xmlns:p14="http://schemas.microsoft.com/office/powerpoint/2010/main" val="488172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973E0-005A-46B1-89B8-D2131CD9E2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F6DED3-CACA-411A-9D5C-9AB93597F4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3CF4A1A-DFEC-4947-8228-601A55B069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A10FE3-55BB-41EC-9155-8AD855C2E38F}"/>
              </a:ext>
            </a:extLst>
          </p:cNvPr>
          <p:cNvSpPr>
            <a:spLocks noGrp="1"/>
          </p:cNvSpPr>
          <p:nvPr>
            <p:ph type="dt" sz="half" idx="10"/>
          </p:nvPr>
        </p:nvSpPr>
        <p:spPr/>
        <p:txBody>
          <a:bodyPr/>
          <a:lstStyle/>
          <a:p>
            <a:fld id="{BA9FE2DC-8B7B-4561-8F60-094E7485C1D8}" type="datetimeFigureOut">
              <a:rPr lang="en-GB" smtClean="0"/>
              <a:t>22/01/2021</a:t>
            </a:fld>
            <a:endParaRPr lang="en-GB"/>
          </a:p>
        </p:txBody>
      </p:sp>
      <p:sp>
        <p:nvSpPr>
          <p:cNvPr id="6" name="Footer Placeholder 5">
            <a:extLst>
              <a:ext uri="{FF2B5EF4-FFF2-40B4-BE49-F238E27FC236}">
                <a16:creationId xmlns:a16="http://schemas.microsoft.com/office/drawing/2014/main" id="{99BCE027-0152-4366-80D8-43D62B6553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618CB0-B99B-470F-A650-498A64D7966E}"/>
              </a:ext>
            </a:extLst>
          </p:cNvPr>
          <p:cNvSpPr>
            <a:spLocks noGrp="1"/>
          </p:cNvSpPr>
          <p:nvPr>
            <p:ph type="sldNum" sz="quarter" idx="12"/>
          </p:nvPr>
        </p:nvSpPr>
        <p:spPr/>
        <p:txBody>
          <a:bodyPr/>
          <a:lstStyle/>
          <a:p>
            <a:fld id="{AEEEA03D-3786-4E4C-85FA-2EBF0969A96D}" type="slidenum">
              <a:rPr lang="en-GB" smtClean="0"/>
              <a:t>‹#›</a:t>
            </a:fld>
            <a:endParaRPr lang="en-GB"/>
          </a:p>
        </p:txBody>
      </p:sp>
    </p:spTree>
    <p:extLst>
      <p:ext uri="{BB962C8B-B14F-4D97-AF65-F5344CB8AC3E}">
        <p14:creationId xmlns:p14="http://schemas.microsoft.com/office/powerpoint/2010/main" val="186507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A562B-2310-49AE-B78B-4C39BB6760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5DD648-8B98-43BD-8B36-B1369A13DF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9EBF50-4B86-4E96-8DBA-F5B38C24B5E3}"/>
              </a:ext>
            </a:extLst>
          </p:cNvPr>
          <p:cNvSpPr>
            <a:spLocks noGrp="1"/>
          </p:cNvSpPr>
          <p:nvPr>
            <p:ph type="dt" sz="half" idx="10"/>
          </p:nvPr>
        </p:nvSpPr>
        <p:spPr/>
        <p:txBody>
          <a:bodyPr/>
          <a:lstStyle/>
          <a:p>
            <a:fld id="{BA9FE2DC-8B7B-4561-8F60-094E7485C1D8}" type="datetimeFigureOut">
              <a:rPr lang="en-GB" smtClean="0"/>
              <a:t>22/01/2021</a:t>
            </a:fld>
            <a:endParaRPr lang="en-GB"/>
          </a:p>
        </p:txBody>
      </p:sp>
      <p:sp>
        <p:nvSpPr>
          <p:cNvPr id="5" name="Footer Placeholder 4">
            <a:extLst>
              <a:ext uri="{FF2B5EF4-FFF2-40B4-BE49-F238E27FC236}">
                <a16:creationId xmlns:a16="http://schemas.microsoft.com/office/drawing/2014/main" id="{51EA385E-0325-4661-BF83-D18E3C77BE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AE7487-A50E-4B2B-A87F-D3A2A3C2B78A}"/>
              </a:ext>
            </a:extLst>
          </p:cNvPr>
          <p:cNvSpPr>
            <a:spLocks noGrp="1"/>
          </p:cNvSpPr>
          <p:nvPr>
            <p:ph type="sldNum" sz="quarter" idx="12"/>
          </p:nvPr>
        </p:nvSpPr>
        <p:spPr/>
        <p:txBody>
          <a:bodyPr/>
          <a:lstStyle/>
          <a:p>
            <a:fld id="{AEEEA03D-3786-4E4C-85FA-2EBF0969A96D}" type="slidenum">
              <a:rPr lang="en-GB" smtClean="0"/>
              <a:t>‹#›</a:t>
            </a:fld>
            <a:endParaRPr lang="en-GB"/>
          </a:p>
        </p:txBody>
      </p:sp>
    </p:spTree>
    <p:extLst>
      <p:ext uri="{BB962C8B-B14F-4D97-AF65-F5344CB8AC3E}">
        <p14:creationId xmlns:p14="http://schemas.microsoft.com/office/powerpoint/2010/main" val="2237758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FDF0C8-508F-4DDB-997A-BCAFA7036F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852BD9-529E-4A79-9444-230E7A0E0E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3184BC-89AA-47A8-8FA4-E4649301C8A9}"/>
              </a:ext>
            </a:extLst>
          </p:cNvPr>
          <p:cNvSpPr>
            <a:spLocks noGrp="1"/>
          </p:cNvSpPr>
          <p:nvPr>
            <p:ph type="dt" sz="half" idx="10"/>
          </p:nvPr>
        </p:nvSpPr>
        <p:spPr/>
        <p:txBody>
          <a:bodyPr/>
          <a:lstStyle/>
          <a:p>
            <a:fld id="{BA9FE2DC-8B7B-4561-8F60-094E7485C1D8}" type="datetimeFigureOut">
              <a:rPr lang="en-GB" smtClean="0"/>
              <a:t>22/01/2021</a:t>
            </a:fld>
            <a:endParaRPr lang="en-GB"/>
          </a:p>
        </p:txBody>
      </p:sp>
      <p:sp>
        <p:nvSpPr>
          <p:cNvPr id="5" name="Footer Placeholder 4">
            <a:extLst>
              <a:ext uri="{FF2B5EF4-FFF2-40B4-BE49-F238E27FC236}">
                <a16:creationId xmlns:a16="http://schemas.microsoft.com/office/drawing/2014/main" id="{296EA56E-7DF6-494C-B6D5-5CA4D23841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47EC6F-0757-41A3-84E6-EB50D3055867}"/>
              </a:ext>
            </a:extLst>
          </p:cNvPr>
          <p:cNvSpPr>
            <a:spLocks noGrp="1"/>
          </p:cNvSpPr>
          <p:nvPr>
            <p:ph type="sldNum" sz="quarter" idx="12"/>
          </p:nvPr>
        </p:nvSpPr>
        <p:spPr/>
        <p:txBody>
          <a:bodyPr/>
          <a:lstStyle/>
          <a:p>
            <a:fld id="{AEEEA03D-3786-4E4C-85FA-2EBF0969A96D}" type="slidenum">
              <a:rPr lang="en-GB" smtClean="0"/>
              <a:t>‹#›</a:t>
            </a:fld>
            <a:endParaRPr lang="en-GB"/>
          </a:p>
        </p:txBody>
      </p:sp>
    </p:spTree>
    <p:extLst>
      <p:ext uri="{BB962C8B-B14F-4D97-AF65-F5344CB8AC3E}">
        <p14:creationId xmlns:p14="http://schemas.microsoft.com/office/powerpoint/2010/main" val="3594297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D93CE1-84F4-4DA9-A8B6-3334AA75C0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311289-95E4-4C05-AF44-72B6EA6B4A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110A8A-4E83-4F66-9D6F-4899318EF4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9FE2DC-8B7B-4561-8F60-094E7485C1D8}" type="datetimeFigureOut">
              <a:rPr lang="en-GB" smtClean="0"/>
              <a:t>22/01/2021</a:t>
            </a:fld>
            <a:endParaRPr lang="en-GB"/>
          </a:p>
        </p:txBody>
      </p:sp>
      <p:sp>
        <p:nvSpPr>
          <p:cNvPr id="5" name="Footer Placeholder 4">
            <a:extLst>
              <a:ext uri="{FF2B5EF4-FFF2-40B4-BE49-F238E27FC236}">
                <a16:creationId xmlns:a16="http://schemas.microsoft.com/office/drawing/2014/main" id="{68CEA03D-CDBB-462E-BC5D-C9548CFD7B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4C3466-729A-495B-BDA2-F2F699081D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EEA03D-3786-4E4C-85FA-2EBF0969A96D}" type="slidenum">
              <a:rPr lang="en-GB" smtClean="0"/>
              <a:t>‹#›</a:t>
            </a:fld>
            <a:endParaRPr lang="en-GB"/>
          </a:p>
        </p:txBody>
      </p:sp>
    </p:spTree>
    <p:extLst>
      <p:ext uri="{BB962C8B-B14F-4D97-AF65-F5344CB8AC3E}">
        <p14:creationId xmlns:p14="http://schemas.microsoft.com/office/powerpoint/2010/main" val="14297375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3C47C2-33A2-44B2-BEAB-FEB679075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324"/>
            <a:ext cx="12192000" cy="6861324"/>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3">
            <a:extLst>
              <a:ext uri="{FF2B5EF4-FFF2-40B4-BE49-F238E27FC236}">
                <a16:creationId xmlns:a16="http://schemas.microsoft.com/office/drawing/2014/main" id="{AD182BA8-54AD-4D9F-8264-B0FA8BB47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16">
            <a:extLst>
              <a:ext uri="{FF2B5EF4-FFF2-40B4-BE49-F238E27FC236}">
                <a16:creationId xmlns:a16="http://schemas.microsoft.com/office/drawing/2014/main" id="{4ED83379-0499-45E1-AB78-6AA230F96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660287-43C0-4434-BB43-009543FCDF2D}"/>
              </a:ext>
            </a:extLst>
          </p:cNvPr>
          <p:cNvSpPr>
            <a:spLocks noGrp="1"/>
          </p:cNvSpPr>
          <p:nvPr>
            <p:ph type="ctrTitle"/>
          </p:nvPr>
        </p:nvSpPr>
        <p:spPr>
          <a:xfrm>
            <a:off x="804672" y="962246"/>
            <a:ext cx="6437700" cy="2611967"/>
          </a:xfrm>
        </p:spPr>
        <p:txBody>
          <a:bodyPr anchor="b">
            <a:normAutofit/>
          </a:bodyPr>
          <a:lstStyle/>
          <a:p>
            <a:pPr algn="l"/>
            <a:r>
              <a:rPr lang="en-GB" sz="5400"/>
              <a:t>Demeter around the Greek world</a:t>
            </a:r>
          </a:p>
        </p:txBody>
      </p:sp>
      <p:sp>
        <p:nvSpPr>
          <p:cNvPr id="3" name="Subtitle 2">
            <a:extLst>
              <a:ext uri="{FF2B5EF4-FFF2-40B4-BE49-F238E27FC236}">
                <a16:creationId xmlns:a16="http://schemas.microsoft.com/office/drawing/2014/main" id="{4D193211-4333-45EC-968D-F6767066C2CE}"/>
              </a:ext>
            </a:extLst>
          </p:cNvPr>
          <p:cNvSpPr>
            <a:spLocks noGrp="1"/>
          </p:cNvSpPr>
          <p:nvPr>
            <p:ph type="subTitle" idx="1"/>
          </p:nvPr>
        </p:nvSpPr>
        <p:spPr>
          <a:xfrm>
            <a:off x="804672" y="3719618"/>
            <a:ext cx="4167376" cy="1155525"/>
          </a:xfrm>
        </p:spPr>
        <p:txBody>
          <a:bodyPr anchor="t">
            <a:normAutofit/>
          </a:bodyPr>
          <a:lstStyle/>
          <a:p>
            <a:pPr algn="l"/>
            <a:endParaRPr lang="en-GB" sz="2000"/>
          </a:p>
        </p:txBody>
      </p:sp>
    </p:spTree>
    <p:extLst>
      <p:ext uri="{BB962C8B-B14F-4D97-AF65-F5344CB8AC3E}">
        <p14:creationId xmlns:p14="http://schemas.microsoft.com/office/powerpoint/2010/main" val="292311862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E9C411-7C92-4F6E-9B24-31C916E505D9}"/>
              </a:ext>
            </a:extLst>
          </p:cNvPr>
          <p:cNvSpPr>
            <a:spLocks noGrp="1"/>
          </p:cNvSpPr>
          <p:nvPr>
            <p:ph type="title"/>
          </p:nvPr>
        </p:nvSpPr>
        <p:spPr>
          <a:xfrm>
            <a:off x="804671" y="640263"/>
            <a:ext cx="3284331" cy="5254510"/>
          </a:xfrm>
        </p:spPr>
        <p:txBody>
          <a:bodyPr>
            <a:normAutofit/>
          </a:bodyPr>
          <a:lstStyle/>
          <a:p>
            <a:r>
              <a:rPr lang="en-GB" dirty="0"/>
              <a:t>Mysteries and the gods</a:t>
            </a:r>
          </a:p>
        </p:txBody>
      </p:sp>
      <p:sp>
        <p:nvSpPr>
          <p:cNvPr id="3" name="Content Placeholder 2">
            <a:extLst>
              <a:ext uri="{FF2B5EF4-FFF2-40B4-BE49-F238E27FC236}">
                <a16:creationId xmlns:a16="http://schemas.microsoft.com/office/drawing/2014/main" id="{823677D1-6BB3-4003-BA7C-BE459E01C62D}"/>
              </a:ext>
            </a:extLst>
          </p:cNvPr>
          <p:cNvSpPr>
            <a:spLocks noGrp="1"/>
          </p:cNvSpPr>
          <p:nvPr>
            <p:ph idx="1"/>
          </p:nvPr>
        </p:nvSpPr>
        <p:spPr>
          <a:xfrm>
            <a:off x="5358384" y="640263"/>
            <a:ext cx="6028944" cy="5254510"/>
          </a:xfrm>
        </p:spPr>
        <p:txBody>
          <a:bodyPr anchor="ctr">
            <a:normAutofit/>
          </a:bodyPr>
          <a:lstStyle/>
          <a:p>
            <a:r>
              <a:rPr lang="en-US" sz="1600" dirty="0">
                <a:solidFill>
                  <a:schemeClr val="bg1"/>
                </a:solidFill>
              </a:rPr>
              <a:t>And on this account Plato, and even before his time the </a:t>
            </a:r>
            <a:r>
              <a:rPr lang="en-US" sz="1600" dirty="0" err="1">
                <a:solidFill>
                  <a:schemeClr val="bg1"/>
                </a:solidFill>
              </a:rPr>
              <a:t>Pythagoreians</a:t>
            </a:r>
            <a:r>
              <a:rPr lang="en-US" sz="1600" dirty="0">
                <a:solidFill>
                  <a:schemeClr val="bg1"/>
                </a:solidFill>
              </a:rPr>
              <a:t>, called philosophy music;32 and they say that the universe is constituted in accordance with harmony,33 assuming that every form of music is the work of the gods. And in this sense, also, the Muses are goddesses, and Apollo is leader of the Muses, and poetry as a whole is laudatory of the gods. And by the same course of reasoning they also attribute to music the upbuilding of morals, believing that everything which tends to correct the mind is close to the gods. Now most of the Greeks assigned to Dionysus, Apollo, Hecate, the Muses, and above all to Demeter, everything of an orgiastic or Bacchic or choral nature, as well as the mystic element in initiations; and they give the name "</a:t>
            </a:r>
            <a:r>
              <a:rPr lang="en-US" sz="1600" dirty="0" err="1">
                <a:solidFill>
                  <a:schemeClr val="bg1"/>
                </a:solidFill>
              </a:rPr>
              <a:t>Iacchus</a:t>
            </a:r>
            <a:r>
              <a:rPr lang="en-US" sz="1600" dirty="0">
                <a:solidFill>
                  <a:schemeClr val="bg1"/>
                </a:solidFill>
              </a:rPr>
              <a:t>" not only to Dionysus but also to the leader-in-chief of the mysteries, who is the genius of Demeter. And branch-bearing, choral dancing, and initiations are common elements in the worship of these gods. As for the Muses and Apollo, the Muses preside over the choruses, whereas Apollo presides both over these and the rites of divination. But all educated men, and especially the musicians, are ministers of the Muses; and both these and those who have to do with divination are ministers of Apollo; and the initiated and torch-bearers and hierophants, of Demeter; and the </a:t>
            </a:r>
            <a:r>
              <a:rPr lang="en-US" sz="1600" dirty="0" err="1">
                <a:solidFill>
                  <a:schemeClr val="bg1"/>
                </a:solidFill>
              </a:rPr>
              <a:t>Sileni</a:t>
            </a:r>
            <a:r>
              <a:rPr lang="en-US" sz="1600" dirty="0">
                <a:solidFill>
                  <a:schemeClr val="bg1"/>
                </a:solidFill>
              </a:rPr>
              <a:t> and </a:t>
            </a:r>
            <a:r>
              <a:rPr lang="en-US" sz="1600" dirty="0" err="1">
                <a:solidFill>
                  <a:schemeClr val="bg1"/>
                </a:solidFill>
              </a:rPr>
              <a:t>Satyri</a:t>
            </a:r>
            <a:r>
              <a:rPr lang="en-US" sz="1600" dirty="0">
                <a:solidFill>
                  <a:schemeClr val="bg1"/>
                </a:solidFill>
              </a:rPr>
              <a:t> and Bacchae, and also the </a:t>
            </a:r>
            <a:r>
              <a:rPr lang="en-US" sz="1600" dirty="0" err="1">
                <a:solidFill>
                  <a:schemeClr val="bg1"/>
                </a:solidFill>
              </a:rPr>
              <a:t>Lenae</a:t>
            </a:r>
            <a:r>
              <a:rPr lang="en-US" sz="1600" dirty="0">
                <a:solidFill>
                  <a:schemeClr val="bg1"/>
                </a:solidFill>
              </a:rPr>
              <a:t> and </a:t>
            </a:r>
            <a:r>
              <a:rPr lang="en-US" sz="1600" dirty="0" err="1">
                <a:solidFill>
                  <a:schemeClr val="bg1"/>
                </a:solidFill>
              </a:rPr>
              <a:t>Thyiae</a:t>
            </a:r>
            <a:r>
              <a:rPr lang="en-US" sz="1600" dirty="0">
                <a:solidFill>
                  <a:schemeClr val="bg1"/>
                </a:solidFill>
              </a:rPr>
              <a:t> and </a:t>
            </a:r>
            <a:r>
              <a:rPr lang="en-US" sz="1600" dirty="0" err="1">
                <a:solidFill>
                  <a:schemeClr val="bg1"/>
                </a:solidFill>
              </a:rPr>
              <a:t>Mimallones</a:t>
            </a:r>
            <a:r>
              <a:rPr lang="en-US" sz="1600" dirty="0">
                <a:solidFill>
                  <a:schemeClr val="bg1"/>
                </a:solidFill>
              </a:rPr>
              <a:t> and </a:t>
            </a:r>
            <a:r>
              <a:rPr lang="en-US" sz="1600" dirty="0" err="1">
                <a:solidFill>
                  <a:schemeClr val="bg1"/>
                </a:solidFill>
              </a:rPr>
              <a:t>Naïdes</a:t>
            </a:r>
            <a:r>
              <a:rPr lang="en-US" sz="1600" dirty="0">
                <a:solidFill>
                  <a:schemeClr val="bg1"/>
                </a:solidFill>
              </a:rPr>
              <a:t> and </a:t>
            </a:r>
            <a:r>
              <a:rPr lang="en-US" sz="1600" dirty="0" err="1">
                <a:solidFill>
                  <a:schemeClr val="bg1"/>
                </a:solidFill>
              </a:rPr>
              <a:t>Nymphae</a:t>
            </a:r>
            <a:r>
              <a:rPr lang="en-US" sz="1600" dirty="0">
                <a:solidFill>
                  <a:schemeClr val="bg1"/>
                </a:solidFill>
              </a:rPr>
              <a:t> and the beings called </a:t>
            </a:r>
            <a:r>
              <a:rPr lang="en-US" sz="1600" dirty="0" err="1">
                <a:solidFill>
                  <a:schemeClr val="bg1"/>
                </a:solidFill>
              </a:rPr>
              <a:t>Tityri</a:t>
            </a:r>
            <a:r>
              <a:rPr lang="en-US" sz="1600" dirty="0">
                <a:solidFill>
                  <a:schemeClr val="bg1"/>
                </a:solidFill>
              </a:rPr>
              <a:t>, of Dionysus Str. 10.3.10</a:t>
            </a:r>
            <a:endParaRPr lang="en-GB" sz="1600" dirty="0">
              <a:solidFill>
                <a:schemeClr val="bg1"/>
              </a:solidFill>
            </a:endParaRPr>
          </a:p>
        </p:txBody>
      </p:sp>
    </p:spTree>
    <p:extLst>
      <p:ext uri="{BB962C8B-B14F-4D97-AF65-F5344CB8AC3E}">
        <p14:creationId xmlns:p14="http://schemas.microsoft.com/office/powerpoint/2010/main" val="140351191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3A58B3D-06CB-4AB6-864A-AEF9ACFC1162}"/>
              </a:ext>
            </a:extLst>
          </p:cNvPr>
          <p:cNvSpPr>
            <a:spLocks noGrp="1"/>
          </p:cNvSpPr>
          <p:nvPr>
            <p:ph type="title"/>
          </p:nvPr>
        </p:nvSpPr>
        <p:spPr>
          <a:xfrm>
            <a:off x="838200" y="365125"/>
            <a:ext cx="10515600" cy="1325563"/>
          </a:xfrm>
        </p:spPr>
        <p:txBody>
          <a:bodyPr>
            <a:normAutofit/>
          </a:bodyPr>
          <a:lstStyle/>
          <a:p>
            <a:r>
              <a:rPr lang="en-GB" dirty="0"/>
              <a:t>Historical Sanctuaries</a:t>
            </a:r>
          </a:p>
        </p:txBody>
      </p:sp>
      <p:sp>
        <p:nvSpPr>
          <p:cNvPr id="3" name="Content Placeholder 2">
            <a:extLst>
              <a:ext uri="{FF2B5EF4-FFF2-40B4-BE49-F238E27FC236}">
                <a16:creationId xmlns:a16="http://schemas.microsoft.com/office/drawing/2014/main" id="{ED68C152-57EA-440E-B082-AA6FF0946AAA}"/>
              </a:ext>
            </a:extLst>
          </p:cNvPr>
          <p:cNvSpPr>
            <a:spLocks noGrp="1"/>
          </p:cNvSpPr>
          <p:nvPr>
            <p:ph sz="half" idx="1"/>
          </p:nvPr>
        </p:nvSpPr>
        <p:spPr>
          <a:xfrm>
            <a:off x="838200" y="2010833"/>
            <a:ext cx="5096934" cy="4166130"/>
          </a:xfrm>
        </p:spPr>
        <p:txBody>
          <a:bodyPr>
            <a:normAutofit/>
          </a:bodyPr>
          <a:lstStyle/>
          <a:p>
            <a:r>
              <a:rPr lang="en-US" sz="1700" b="0" i="0">
                <a:effectLst/>
                <a:latin typeface="Georgia" panose="02040502050405020303" pitchFamily="18" charset="0"/>
              </a:rPr>
              <a:t>[8] When the fighting was now taking place by sanctuaries and houses, and in the narrow lanes, between detached bodies in different parts of the town, Pyrrhus left by himself was wounded in the head. It is said that his death was caused by a blow from a tile thrown by a woman. The Argives however declare that it was not a woman who killed him but Demeter in the likeness of a woman. This is what the Argives themselves relate about his end, and Lyceas, the guide for the neighborhood, has written a poem which confirms the story. They have a sanctuary of Demeter, built at the command of the oracle, on the spot where Pyrrhus died, and in it Pyrrhus is buried. Paus. 1.13.8</a:t>
            </a:r>
            <a:endParaRPr lang="en-GB" sz="1700"/>
          </a:p>
        </p:txBody>
      </p:sp>
      <p:sp>
        <p:nvSpPr>
          <p:cNvPr id="4" name="Content Placeholder 3">
            <a:extLst>
              <a:ext uri="{FF2B5EF4-FFF2-40B4-BE49-F238E27FC236}">
                <a16:creationId xmlns:a16="http://schemas.microsoft.com/office/drawing/2014/main" id="{83B50D8B-24D6-40A1-9117-19589D0A23D3}"/>
              </a:ext>
            </a:extLst>
          </p:cNvPr>
          <p:cNvSpPr>
            <a:spLocks noGrp="1"/>
          </p:cNvSpPr>
          <p:nvPr>
            <p:ph sz="half" idx="2"/>
          </p:nvPr>
        </p:nvSpPr>
        <p:spPr>
          <a:xfrm>
            <a:off x="6256866" y="2010833"/>
            <a:ext cx="5096933" cy="4166130"/>
          </a:xfrm>
        </p:spPr>
        <p:txBody>
          <a:bodyPr>
            <a:normAutofit/>
          </a:bodyPr>
          <a:lstStyle/>
          <a:p>
            <a:r>
              <a:rPr lang="en-US" sz="1900"/>
              <a:t>[4] The building of white marble in just about the middle of the marketplace is not, as the Argives declare, a trophy in honor of a victory over Pyrrhus of Epeirus, but it can be shown that his body was burnt here, and that this is his monument, on which are carved in relief the elephants and his other instruments of warfare. This building then was set up where the pyre stood, but the bones of Pyrrhus lie in the sanctuary of Demeter, beside which, as I have shown in my account of Attica, his death occurred. At the entrance to this sanctuary of Demeter you can see a bronze shield of Pyrrhus hanging dedicated over the door. Paus. 2.21.4</a:t>
            </a:r>
            <a:endParaRPr lang="en-GB" sz="1900"/>
          </a:p>
        </p:txBody>
      </p:sp>
    </p:spTree>
    <p:extLst>
      <p:ext uri="{BB962C8B-B14F-4D97-AF65-F5344CB8AC3E}">
        <p14:creationId xmlns:p14="http://schemas.microsoft.com/office/powerpoint/2010/main" val="84852663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306471B6-F406-4338-8524-B483AB04B9CA}"/>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Local Histories</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39FFD43-3965-4266-BB11-212B8BEE1FA7}"/>
              </a:ext>
            </a:extLst>
          </p:cNvPr>
          <p:cNvSpPr>
            <a:spLocks noGrp="1"/>
          </p:cNvSpPr>
          <p:nvPr>
            <p:ph idx="1"/>
          </p:nvPr>
        </p:nvSpPr>
        <p:spPr>
          <a:xfrm>
            <a:off x="6096000" y="374078"/>
            <a:ext cx="5008901" cy="6213749"/>
          </a:xfrm>
        </p:spPr>
        <p:txBody>
          <a:bodyPr anchor="ctr">
            <a:normAutofit/>
          </a:bodyPr>
          <a:lstStyle/>
          <a:p>
            <a:r>
              <a:rPr lang="en-US" sz="2000" dirty="0">
                <a:solidFill>
                  <a:schemeClr val="bg1"/>
                </a:solidFill>
              </a:rPr>
              <a:t>There is a place </a:t>
            </a:r>
            <a:r>
              <a:rPr lang="en-US" sz="2000" dirty="0" err="1">
                <a:solidFill>
                  <a:schemeClr val="bg1"/>
                </a:solidFill>
              </a:rPr>
              <a:t>Aegila</a:t>
            </a:r>
            <a:r>
              <a:rPr lang="en-US" sz="2000" dirty="0">
                <a:solidFill>
                  <a:schemeClr val="bg1"/>
                </a:solidFill>
              </a:rPr>
              <a:t> in Laconia, where is a sanctuary sacred to Demeter. </a:t>
            </a:r>
            <a:r>
              <a:rPr lang="en-US" sz="2000" dirty="0" err="1">
                <a:solidFill>
                  <a:schemeClr val="bg1"/>
                </a:solidFill>
              </a:rPr>
              <a:t>Aristomenes</a:t>
            </a:r>
            <a:r>
              <a:rPr lang="en-US" sz="2000" dirty="0">
                <a:solidFill>
                  <a:schemeClr val="bg1"/>
                </a:solidFill>
              </a:rPr>
              <a:t> and his men knowing that the women were keeping festival there . . . the women were inspired by the goddess to defend themselves, and most of the Messenians were wounded with the knives with which the women sacrificed the victims and the spits on which they pierced and roasted the meat. </a:t>
            </a:r>
            <a:r>
              <a:rPr lang="en-US" sz="2000" dirty="0" err="1">
                <a:solidFill>
                  <a:schemeClr val="bg1"/>
                </a:solidFill>
              </a:rPr>
              <a:t>Aristomenes</a:t>
            </a:r>
            <a:r>
              <a:rPr lang="en-US" sz="2000" dirty="0">
                <a:solidFill>
                  <a:schemeClr val="bg1"/>
                </a:solidFill>
              </a:rPr>
              <a:t> was struck with the torches and taken alive. Nevertheless he escaped to Messenia during the same night. </a:t>
            </a:r>
            <a:r>
              <a:rPr lang="en-US" sz="2000" dirty="0" err="1">
                <a:solidFill>
                  <a:schemeClr val="bg1"/>
                </a:solidFill>
              </a:rPr>
              <a:t>Archidameia</a:t>
            </a:r>
            <a:r>
              <a:rPr lang="en-US" sz="2000" dirty="0">
                <a:solidFill>
                  <a:schemeClr val="bg1"/>
                </a:solidFill>
              </a:rPr>
              <a:t>, the priestess of Demeter, was charged with having released him, not for a bribe but because she had been in love with him before; but she maintained that </a:t>
            </a:r>
            <a:r>
              <a:rPr lang="en-US" sz="2000" dirty="0" err="1">
                <a:solidFill>
                  <a:schemeClr val="bg1"/>
                </a:solidFill>
              </a:rPr>
              <a:t>Aristomenes</a:t>
            </a:r>
            <a:r>
              <a:rPr lang="en-US" sz="2000" dirty="0">
                <a:solidFill>
                  <a:schemeClr val="bg1"/>
                </a:solidFill>
              </a:rPr>
              <a:t> had escaped by burning through his bonds. Paus. 4.17.1</a:t>
            </a:r>
            <a:endParaRPr lang="en-GB" sz="2000" dirty="0">
              <a:solidFill>
                <a:schemeClr val="bg1"/>
              </a:solidFill>
            </a:endParaRPr>
          </a:p>
        </p:txBody>
      </p:sp>
    </p:spTree>
    <p:extLst>
      <p:ext uri="{BB962C8B-B14F-4D97-AF65-F5344CB8AC3E}">
        <p14:creationId xmlns:p14="http://schemas.microsoft.com/office/powerpoint/2010/main" val="4133820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F8A79-F3C5-48F2-B1B1-41510C6F6F9A}"/>
              </a:ext>
            </a:extLst>
          </p:cNvPr>
          <p:cNvSpPr>
            <a:spLocks noGrp="1"/>
          </p:cNvSpPr>
          <p:nvPr>
            <p:ph type="title"/>
          </p:nvPr>
        </p:nvSpPr>
        <p:spPr/>
        <p:txBody>
          <a:bodyPr/>
          <a:lstStyle/>
          <a:p>
            <a:r>
              <a:rPr lang="en-GB" dirty="0"/>
              <a:t>Sanctuary on the north slope of the Athenian Acropolis</a:t>
            </a:r>
          </a:p>
        </p:txBody>
      </p:sp>
      <p:sp>
        <p:nvSpPr>
          <p:cNvPr id="3" name="Content Placeholder 2">
            <a:extLst>
              <a:ext uri="{FF2B5EF4-FFF2-40B4-BE49-F238E27FC236}">
                <a16:creationId xmlns:a16="http://schemas.microsoft.com/office/drawing/2014/main" id="{43AC2596-7B6F-4BA6-91A4-4C35EAC219A5}"/>
              </a:ext>
            </a:extLst>
          </p:cNvPr>
          <p:cNvSpPr>
            <a:spLocks noGrp="1"/>
          </p:cNvSpPr>
          <p:nvPr>
            <p:ph idx="1"/>
          </p:nvPr>
        </p:nvSpPr>
        <p:spPr/>
        <p:txBody>
          <a:bodyPr/>
          <a:lstStyle/>
          <a:p>
            <a:r>
              <a:rPr lang="en-US" b="0" i="0" dirty="0">
                <a:solidFill>
                  <a:srgbClr val="000000"/>
                </a:solidFill>
                <a:effectLst/>
                <a:latin typeface="Georgia" panose="02040502050405020303" pitchFamily="18" charset="0"/>
              </a:rPr>
              <a:t>[3] When Theseus had united into one state the many Athenian parishes, he established the cults of Aphrodite </a:t>
            </a:r>
            <a:r>
              <a:rPr lang="en-US" b="0" i="0" dirty="0" err="1">
                <a:solidFill>
                  <a:srgbClr val="000000"/>
                </a:solidFill>
                <a:effectLst/>
                <a:latin typeface="Georgia" panose="02040502050405020303" pitchFamily="18" charset="0"/>
              </a:rPr>
              <a:t>Pandemos</a:t>
            </a:r>
            <a:r>
              <a:rPr lang="en-US" b="0" i="0" dirty="0">
                <a:solidFill>
                  <a:srgbClr val="000000"/>
                </a:solidFill>
                <a:effectLst/>
                <a:latin typeface="Georgia" panose="02040502050405020303" pitchFamily="18" charset="0"/>
              </a:rPr>
              <a:t> （Common） and of Persuasion. The old statues no longer existed in my time, but those I saw were the work of no inferior artists. There is also a sanctuary of Earth, Nurse of Youth, and of Demeter Chloe （Green）. You can learn all about their names by conversing with the priests. Paus. 1.22.3</a:t>
            </a:r>
            <a:endParaRPr lang="en-GB" dirty="0"/>
          </a:p>
        </p:txBody>
      </p:sp>
      <p:pic>
        <p:nvPicPr>
          <p:cNvPr id="4" name="Picture 3">
            <a:extLst>
              <a:ext uri="{FF2B5EF4-FFF2-40B4-BE49-F238E27FC236}">
                <a16:creationId xmlns:a16="http://schemas.microsoft.com/office/drawing/2014/main" id="{7D346778-FA9B-471A-90A4-8CF47CD60DDE}"/>
              </a:ext>
            </a:extLst>
          </p:cNvPr>
          <p:cNvPicPr>
            <a:picLocks noChangeAspect="1"/>
          </p:cNvPicPr>
          <p:nvPr/>
        </p:nvPicPr>
        <p:blipFill>
          <a:blip r:embed="rId2"/>
          <a:stretch>
            <a:fillRect/>
          </a:stretch>
        </p:blipFill>
        <p:spPr>
          <a:xfrm>
            <a:off x="7827818" y="4727864"/>
            <a:ext cx="2840181" cy="2130136"/>
          </a:xfrm>
          <a:prstGeom prst="rect">
            <a:avLst/>
          </a:prstGeom>
        </p:spPr>
      </p:pic>
      <p:sp>
        <p:nvSpPr>
          <p:cNvPr id="5" name="TextBox 4">
            <a:extLst>
              <a:ext uri="{FF2B5EF4-FFF2-40B4-BE49-F238E27FC236}">
                <a16:creationId xmlns:a16="http://schemas.microsoft.com/office/drawing/2014/main" id="{2E5EB0CE-7978-4389-A9FC-205E83B270CB}"/>
              </a:ext>
            </a:extLst>
          </p:cNvPr>
          <p:cNvSpPr txBox="1"/>
          <p:nvPr/>
        </p:nvSpPr>
        <p:spPr>
          <a:xfrm>
            <a:off x="5257800" y="5517573"/>
            <a:ext cx="1884217" cy="646331"/>
          </a:xfrm>
          <a:prstGeom prst="rect">
            <a:avLst/>
          </a:prstGeom>
          <a:noFill/>
        </p:spPr>
        <p:txBody>
          <a:bodyPr wrap="square" rtlCol="0">
            <a:spAutoFit/>
          </a:bodyPr>
          <a:lstStyle/>
          <a:p>
            <a:r>
              <a:rPr lang="en-GB" dirty="0"/>
              <a:t>Example of cave sanctuary</a:t>
            </a:r>
          </a:p>
        </p:txBody>
      </p:sp>
    </p:spTree>
    <p:extLst>
      <p:ext uri="{BB962C8B-B14F-4D97-AF65-F5344CB8AC3E}">
        <p14:creationId xmlns:p14="http://schemas.microsoft.com/office/powerpoint/2010/main" val="706960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0B6E4DC1-E428-4DEB-AB6C-1309FFE4CD5E}"/>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Local temples in Attika</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3492E6-24BC-4B97-B13D-BC7450B97B7F}"/>
              </a:ext>
            </a:extLst>
          </p:cNvPr>
          <p:cNvSpPr>
            <a:spLocks noGrp="1"/>
          </p:cNvSpPr>
          <p:nvPr>
            <p:ph idx="1"/>
          </p:nvPr>
        </p:nvSpPr>
        <p:spPr>
          <a:xfrm>
            <a:off x="6096000" y="1108061"/>
            <a:ext cx="5008901" cy="4571972"/>
          </a:xfrm>
        </p:spPr>
        <p:txBody>
          <a:bodyPr anchor="ctr">
            <a:normAutofit/>
          </a:bodyPr>
          <a:lstStyle/>
          <a:p>
            <a:r>
              <a:rPr lang="en-US" sz="1900">
                <a:solidFill>
                  <a:schemeClr val="bg1"/>
                </a:solidFill>
              </a:rPr>
              <a:t>The small parishes of Attica, which were founded severally as chance would have it, presented the following noteworthy features. At Alimus is a sanctuary of Demeter Lawgiver and of the Maid, and at Zoster （Girdle） on the coast is an altar to Athena, as well as to Apollo, to Artemis and to Leto. The story is that Leto did not give birth to her children here, but loosened her girdle with a view to her delivery, and the place received its name from this incident. Prospalta has also a sanctuary of the Maid and Demeter, and Anagyrus a sanctuary of the Mother of the gods. At Cephale the chief cult is that of the Dioscuri, for the in habitants call them the Great gods. Paus. 1.31.1</a:t>
            </a:r>
            <a:endParaRPr lang="en-GB" sz="1900">
              <a:solidFill>
                <a:schemeClr val="bg1"/>
              </a:solidFill>
            </a:endParaRPr>
          </a:p>
        </p:txBody>
      </p:sp>
    </p:spTree>
    <p:extLst>
      <p:ext uri="{BB962C8B-B14F-4D97-AF65-F5344CB8AC3E}">
        <p14:creationId xmlns:p14="http://schemas.microsoft.com/office/powerpoint/2010/main" val="2287465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ACFE4B7-FDFF-4466-91C0-B81D48C93104}"/>
              </a:ext>
            </a:extLst>
          </p:cNvPr>
          <p:cNvPicPr>
            <a:picLocks noGrp="1" noChangeAspect="1"/>
          </p:cNvPicPr>
          <p:nvPr>
            <p:ph sz="half" idx="2"/>
          </p:nvPr>
        </p:nvPicPr>
        <p:blipFill rotWithShape="1">
          <a:blip r:embed="rId2"/>
          <a:srcRect l="11696"/>
          <a:stretch/>
        </p:blipFill>
        <p:spPr>
          <a:xfrm>
            <a:off x="4117521" y="10"/>
            <a:ext cx="8074479" cy="6857990"/>
          </a:xfrm>
          <a:prstGeom prst="rect">
            <a:avLst/>
          </a:prstGeom>
        </p:spPr>
      </p:pic>
      <p:sp>
        <p:nvSpPr>
          <p:cNvPr id="10"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58AF445-B90B-4C3C-A2A0-8215559AE24C}"/>
              </a:ext>
            </a:extLst>
          </p:cNvPr>
          <p:cNvSpPr>
            <a:spLocks noGrp="1"/>
          </p:cNvSpPr>
          <p:nvPr>
            <p:ph type="title"/>
          </p:nvPr>
        </p:nvSpPr>
        <p:spPr>
          <a:xfrm>
            <a:off x="804672" y="365125"/>
            <a:ext cx="5266155" cy="1325563"/>
          </a:xfrm>
        </p:spPr>
        <p:txBody>
          <a:bodyPr vert="horz" lIns="91440" tIns="45720" rIns="91440" bIns="45720" rtlCol="0" anchor="ctr">
            <a:normAutofit/>
          </a:bodyPr>
          <a:lstStyle/>
          <a:p>
            <a:r>
              <a:rPr lang="en-US"/>
              <a:t>Local sanctuaries (Megara)</a:t>
            </a:r>
          </a:p>
        </p:txBody>
      </p:sp>
      <p:sp>
        <p:nvSpPr>
          <p:cNvPr id="3" name="Content Placeholder 2">
            <a:extLst>
              <a:ext uri="{FF2B5EF4-FFF2-40B4-BE49-F238E27FC236}">
                <a16:creationId xmlns:a16="http://schemas.microsoft.com/office/drawing/2014/main" id="{C6977F49-31F7-413F-B447-3108507BED91}"/>
              </a:ext>
            </a:extLst>
          </p:cNvPr>
          <p:cNvSpPr>
            <a:spLocks noGrp="1"/>
          </p:cNvSpPr>
          <p:nvPr>
            <p:ph sz="half" idx="1"/>
          </p:nvPr>
        </p:nvSpPr>
        <p:spPr>
          <a:xfrm>
            <a:off x="804672" y="2022601"/>
            <a:ext cx="3941499" cy="4154361"/>
          </a:xfrm>
        </p:spPr>
        <p:txBody>
          <a:bodyPr vert="horz" lIns="91440" tIns="45720" rIns="91440" bIns="45720" rtlCol="0">
            <a:normAutofit/>
          </a:bodyPr>
          <a:lstStyle/>
          <a:p>
            <a:endParaRPr lang="en-US" sz="1400"/>
          </a:p>
          <a:p>
            <a:r>
              <a:rPr lang="en-US" sz="1400"/>
              <a:t>[3] When you have gone down to the port, which to the present day is called Nisaea, you see a sanctuary of Demeter Malophorus （Sheep-bearer or Apple-bearer）. One of the accounts given of the surname is that those who first reared sheep in the land named Demeter Malophorus. The roof of the temple one might conclude has fallen in through age. There is a citadel here, which also is called Nisaea. Below the citadel near the sea is the tomb of Lelex, who they say arrived from Egypt and became king, being the son of Poseidon and of Libya, daughter of Epphus. Parallel to Nisaea lies the small island of Minoa, where in the war against Nisus anchored the fleet of the Cretans. Paus. 1.44.3</a:t>
            </a:r>
          </a:p>
        </p:txBody>
      </p:sp>
    </p:spTree>
    <p:extLst>
      <p:ext uri="{BB962C8B-B14F-4D97-AF65-F5344CB8AC3E}">
        <p14:creationId xmlns:p14="http://schemas.microsoft.com/office/powerpoint/2010/main" val="94553971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A41BFF5-1AFD-4B6B-B66B-DC9047315B72}"/>
              </a:ext>
            </a:extLst>
          </p:cNvPr>
          <p:cNvPicPr>
            <a:picLocks noGrp="1" noChangeAspect="1"/>
          </p:cNvPicPr>
          <p:nvPr>
            <p:ph sz="half" idx="2"/>
          </p:nvPr>
        </p:nvPicPr>
        <p:blipFill rotWithShape="1">
          <a:blip r:embed="rId2"/>
          <a:srcRect l="2675" r="19030"/>
          <a:stretch/>
        </p:blipFill>
        <p:spPr>
          <a:xfrm>
            <a:off x="4117521" y="10"/>
            <a:ext cx="8074479" cy="6857990"/>
          </a:xfrm>
          <a:prstGeom prst="rect">
            <a:avLst/>
          </a:prstGeom>
        </p:spPr>
      </p:pic>
      <p:sp>
        <p:nvSpPr>
          <p:cNvPr id="10"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417458A-AA2A-4435-870D-CD28AC7EC6F3}"/>
              </a:ext>
            </a:extLst>
          </p:cNvPr>
          <p:cNvSpPr>
            <a:spLocks noGrp="1"/>
          </p:cNvSpPr>
          <p:nvPr>
            <p:ph type="title"/>
          </p:nvPr>
        </p:nvSpPr>
        <p:spPr>
          <a:xfrm>
            <a:off x="804672" y="365125"/>
            <a:ext cx="5266155" cy="1325563"/>
          </a:xfrm>
        </p:spPr>
        <p:txBody>
          <a:bodyPr vert="horz" lIns="91440" tIns="45720" rIns="91440" bIns="45720" rtlCol="0" anchor="ctr">
            <a:normAutofit/>
          </a:bodyPr>
          <a:lstStyle/>
          <a:p>
            <a:r>
              <a:rPr lang="en-US"/>
              <a:t>Polis worship (Corinth)</a:t>
            </a:r>
          </a:p>
        </p:txBody>
      </p:sp>
      <p:sp>
        <p:nvSpPr>
          <p:cNvPr id="3" name="Content Placeholder 2">
            <a:extLst>
              <a:ext uri="{FF2B5EF4-FFF2-40B4-BE49-F238E27FC236}">
                <a16:creationId xmlns:a16="http://schemas.microsoft.com/office/drawing/2014/main" id="{8A2B1DCE-AB21-49BA-BB2F-4E75A051035C}"/>
              </a:ext>
            </a:extLst>
          </p:cNvPr>
          <p:cNvSpPr>
            <a:spLocks noGrp="1"/>
          </p:cNvSpPr>
          <p:nvPr>
            <p:ph sz="half" idx="1"/>
          </p:nvPr>
        </p:nvSpPr>
        <p:spPr>
          <a:xfrm>
            <a:off x="804672" y="2022601"/>
            <a:ext cx="3941499" cy="4154361"/>
          </a:xfrm>
        </p:spPr>
        <p:txBody>
          <a:bodyPr vert="horz" lIns="91440" tIns="45720" rIns="91440" bIns="45720" rtlCol="0">
            <a:normAutofit/>
          </a:bodyPr>
          <a:lstStyle/>
          <a:p>
            <a:r>
              <a:rPr lang="en-US" sz="1400"/>
              <a:t>[6] The Acrocorinthus is a mountain peak above the city, assigned to Helius by Briareos when he acted as adjudicator, and handed over, the Corinthians say, by Helius to Aphrodite. As you go up this Acrocorinthus you see two precincts of Isis, one if Isis surnamed Pelagian （Marine） and the other of Egyptian Isis, and two of Serapis, one of them being of Serapis called “in Canopus.” After these are altars to Helius, and a sanctuary of Necessity and Force, into which it is not customary to enter. [7] Above it are a temple of the Mother of the gods and a throne; the image and the throne are made of stone. The temple of the Fates and that of Demeter and the Maid have images that are not exposed to view. Here, too, is the temple of Hera Bunaea set up by Bunus the son of Hermes. It is for this reason that the goddess is called Bunaea. Paus. 2. 4.6-7</a:t>
            </a:r>
          </a:p>
        </p:txBody>
      </p:sp>
    </p:spTree>
    <p:extLst>
      <p:ext uri="{BB962C8B-B14F-4D97-AF65-F5344CB8AC3E}">
        <p14:creationId xmlns:p14="http://schemas.microsoft.com/office/powerpoint/2010/main" val="29976984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7C36AF4-6D20-4596-94FC-7F618F7593C1}"/>
              </a:ext>
            </a:extLst>
          </p:cNvPr>
          <p:cNvPicPr>
            <a:picLocks noGrp="1" noChangeAspect="1"/>
          </p:cNvPicPr>
          <p:nvPr>
            <p:ph sz="half" idx="2"/>
          </p:nvPr>
        </p:nvPicPr>
        <p:blipFill rotWithShape="1">
          <a:blip r:embed="rId2"/>
          <a:srcRect l="12054" r="9650"/>
          <a:stretch/>
        </p:blipFill>
        <p:spPr>
          <a:xfrm>
            <a:off x="4117521" y="10"/>
            <a:ext cx="8074479" cy="6857990"/>
          </a:xfrm>
          <a:prstGeom prst="rect">
            <a:avLst/>
          </a:prstGeom>
        </p:spPr>
      </p:pic>
      <p:sp>
        <p:nvSpPr>
          <p:cNvPr id="10"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19C432-357B-4F97-A4AD-CFE214C7E718}"/>
              </a:ext>
            </a:extLst>
          </p:cNvPr>
          <p:cNvSpPr>
            <a:spLocks noGrp="1"/>
          </p:cNvSpPr>
          <p:nvPr>
            <p:ph type="title"/>
          </p:nvPr>
        </p:nvSpPr>
        <p:spPr>
          <a:xfrm>
            <a:off x="804672" y="365125"/>
            <a:ext cx="5266155" cy="1325563"/>
          </a:xfrm>
        </p:spPr>
        <p:txBody>
          <a:bodyPr vert="horz" lIns="91440" tIns="45720" rIns="91440" bIns="45720" rtlCol="0" anchor="ctr">
            <a:normAutofit/>
          </a:bodyPr>
          <a:lstStyle/>
          <a:p>
            <a:r>
              <a:rPr lang="en-US"/>
              <a:t>Local temples (Hermione)</a:t>
            </a:r>
          </a:p>
        </p:txBody>
      </p:sp>
      <p:sp>
        <p:nvSpPr>
          <p:cNvPr id="3" name="Content Placeholder 2">
            <a:extLst>
              <a:ext uri="{FF2B5EF4-FFF2-40B4-BE49-F238E27FC236}">
                <a16:creationId xmlns:a16="http://schemas.microsoft.com/office/drawing/2014/main" id="{D9168454-3AC2-4572-9846-7F424C5B73EE}"/>
              </a:ext>
            </a:extLst>
          </p:cNvPr>
          <p:cNvSpPr>
            <a:spLocks noGrp="1"/>
          </p:cNvSpPr>
          <p:nvPr>
            <p:ph sz="half" idx="1"/>
          </p:nvPr>
        </p:nvSpPr>
        <p:spPr>
          <a:xfrm>
            <a:off x="804672" y="2022601"/>
            <a:ext cx="3941499" cy="4154361"/>
          </a:xfrm>
        </p:spPr>
        <p:txBody>
          <a:bodyPr vert="horz" lIns="91440" tIns="45720" rIns="91440" bIns="45720" rtlCol="0">
            <a:normAutofit/>
          </a:bodyPr>
          <a:lstStyle/>
          <a:p>
            <a:r>
              <a:rPr lang="en-US" sz="1700"/>
              <a:t>There is a road from Troezen to Hermion by way of the rock which aforetime was called the altar of Zeus Sthenius （Strong） but afterwards Theseus took up the tokens, and people now call it the Rock of Theseus. As you go, then, along a mountain road by way of this rock, you reach a temple of Apollo surnamed Platanistius （God of the Plane-tree Grove）, and a place called Eilei, where are sanctuaries of Demeter and of her daughter Core （Maid）. Seawards, on the borders of Hermionis, is a sanctuary of Demeter surnamed Thermasia （Warmth）. Paus. 2.34.6</a:t>
            </a:r>
          </a:p>
        </p:txBody>
      </p:sp>
    </p:spTree>
    <p:extLst>
      <p:ext uri="{BB962C8B-B14F-4D97-AF65-F5344CB8AC3E}">
        <p14:creationId xmlns:p14="http://schemas.microsoft.com/office/powerpoint/2010/main" val="30098061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2A60A1A-F643-4CC0-B22F-6D6A38B80C74}"/>
              </a:ext>
            </a:extLst>
          </p:cNvPr>
          <p:cNvSpPr>
            <a:spLocks noGrp="1"/>
          </p:cNvSpPr>
          <p:nvPr>
            <p:ph type="title"/>
          </p:nvPr>
        </p:nvSpPr>
        <p:spPr>
          <a:xfrm>
            <a:off x="841248" y="704850"/>
            <a:ext cx="3785616" cy="2978150"/>
          </a:xfrm>
        </p:spPr>
        <p:txBody>
          <a:bodyPr anchor="b">
            <a:normAutofit/>
          </a:bodyPr>
          <a:lstStyle/>
          <a:p>
            <a:r>
              <a:rPr lang="en-GB" dirty="0"/>
              <a:t>Temples and the journey of Demeter</a:t>
            </a:r>
          </a:p>
        </p:txBody>
      </p:sp>
      <p:sp>
        <p:nvSpPr>
          <p:cNvPr id="3" name="Content Placeholder 2">
            <a:extLst>
              <a:ext uri="{FF2B5EF4-FFF2-40B4-BE49-F238E27FC236}">
                <a16:creationId xmlns:a16="http://schemas.microsoft.com/office/drawing/2014/main" id="{996BF156-FC40-454B-8F71-05D4AE0EB841}"/>
              </a:ext>
            </a:extLst>
          </p:cNvPr>
          <p:cNvSpPr>
            <a:spLocks noGrp="1"/>
          </p:cNvSpPr>
          <p:nvPr>
            <p:ph idx="1"/>
          </p:nvPr>
        </p:nvSpPr>
        <p:spPr>
          <a:xfrm>
            <a:off x="6038850" y="704850"/>
            <a:ext cx="5314950" cy="5251450"/>
          </a:xfrm>
        </p:spPr>
        <p:txBody>
          <a:bodyPr anchor="ctr">
            <a:normAutofit/>
          </a:bodyPr>
          <a:lstStyle/>
          <a:p>
            <a:r>
              <a:rPr lang="en-US" sz="2100">
                <a:solidFill>
                  <a:schemeClr val="bg1"/>
                </a:solidFill>
              </a:rPr>
              <a:t>A little beyond the Rams—this is the name they give to the tomb of Thyestes—there is on the left a place called Mysia and a sanctuary of Mysian Demeter, so named from a man Mysius who, say the Argives, was one of those who entertained Demeter. Now this sanctuary has no roof, but in it is another temple, built of burnt brick, and wooden images of the Maid, Pluto and Demeter. Farther on is a river called Inachus, and on the other side of it an altar of Helius （the Sun）. After this you will come to a gate named after the sanctuary near it. This sanctuary belongs to Eileithyia. Paus. 2.18.3</a:t>
            </a:r>
            <a:endParaRPr lang="en-GB" sz="2100">
              <a:solidFill>
                <a:schemeClr val="bg1"/>
              </a:solidFill>
            </a:endParaRPr>
          </a:p>
        </p:txBody>
      </p:sp>
    </p:spTree>
    <p:extLst>
      <p:ext uri="{BB962C8B-B14F-4D97-AF65-F5344CB8AC3E}">
        <p14:creationId xmlns:p14="http://schemas.microsoft.com/office/powerpoint/2010/main" val="141216663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0B27A3-64E1-40DC-8704-3CDFA071B3A7}"/>
              </a:ext>
            </a:extLst>
          </p:cNvPr>
          <p:cNvSpPr>
            <a:spLocks noGrp="1"/>
          </p:cNvSpPr>
          <p:nvPr>
            <p:ph type="title"/>
          </p:nvPr>
        </p:nvSpPr>
        <p:spPr>
          <a:xfrm>
            <a:off x="804671" y="640263"/>
            <a:ext cx="3284331" cy="5254510"/>
          </a:xfrm>
        </p:spPr>
        <p:txBody>
          <a:bodyPr>
            <a:normAutofit/>
          </a:bodyPr>
          <a:lstStyle/>
          <a:p>
            <a:r>
              <a:rPr lang="en-GB" dirty="0"/>
              <a:t>Local Cult (Hermione)</a:t>
            </a:r>
          </a:p>
        </p:txBody>
      </p:sp>
      <p:sp>
        <p:nvSpPr>
          <p:cNvPr id="3" name="Content Placeholder 2">
            <a:extLst>
              <a:ext uri="{FF2B5EF4-FFF2-40B4-BE49-F238E27FC236}">
                <a16:creationId xmlns:a16="http://schemas.microsoft.com/office/drawing/2014/main" id="{4263C85E-18A6-4019-A121-B8517E539AF3}"/>
              </a:ext>
            </a:extLst>
          </p:cNvPr>
          <p:cNvSpPr>
            <a:spLocks noGrp="1"/>
          </p:cNvSpPr>
          <p:nvPr>
            <p:ph idx="1"/>
          </p:nvPr>
        </p:nvSpPr>
        <p:spPr>
          <a:xfrm>
            <a:off x="5358384" y="0"/>
            <a:ext cx="6736634" cy="6722917"/>
          </a:xfrm>
        </p:spPr>
        <p:txBody>
          <a:bodyPr anchor="ctr">
            <a:normAutofit/>
          </a:bodyPr>
          <a:lstStyle/>
          <a:p>
            <a:r>
              <a:rPr lang="en-US" sz="1400" dirty="0">
                <a:solidFill>
                  <a:schemeClr val="bg1"/>
                </a:solidFill>
              </a:rPr>
              <a:t>The object most worthy of mention is a sanctuary of Demeter on Pron. This sanctuary is said by the </a:t>
            </a:r>
            <a:r>
              <a:rPr lang="en-US" sz="1400" dirty="0" err="1">
                <a:solidFill>
                  <a:schemeClr val="bg1"/>
                </a:solidFill>
              </a:rPr>
              <a:t>Hermionians</a:t>
            </a:r>
            <a:r>
              <a:rPr lang="en-US" sz="1400" dirty="0">
                <a:solidFill>
                  <a:schemeClr val="bg1"/>
                </a:solidFill>
              </a:rPr>
              <a:t> to have been founded by </a:t>
            </a:r>
            <a:r>
              <a:rPr lang="en-US" sz="1400" dirty="0" err="1">
                <a:solidFill>
                  <a:schemeClr val="bg1"/>
                </a:solidFill>
              </a:rPr>
              <a:t>Clymenus</a:t>
            </a:r>
            <a:r>
              <a:rPr lang="en-US" sz="1400" dirty="0">
                <a:solidFill>
                  <a:schemeClr val="bg1"/>
                </a:solidFill>
              </a:rPr>
              <a:t>, son of </a:t>
            </a:r>
            <a:r>
              <a:rPr lang="en-US" sz="1400" dirty="0" err="1">
                <a:solidFill>
                  <a:schemeClr val="bg1"/>
                </a:solidFill>
              </a:rPr>
              <a:t>Phoroneus</a:t>
            </a:r>
            <a:r>
              <a:rPr lang="en-US" sz="1400" dirty="0">
                <a:solidFill>
                  <a:schemeClr val="bg1"/>
                </a:solidFill>
              </a:rPr>
              <a:t>, and Chthonia, sister of </a:t>
            </a:r>
            <a:r>
              <a:rPr lang="en-US" sz="1400" dirty="0" err="1">
                <a:solidFill>
                  <a:schemeClr val="bg1"/>
                </a:solidFill>
              </a:rPr>
              <a:t>Clymenus</a:t>
            </a:r>
            <a:r>
              <a:rPr lang="en-US" sz="1400" dirty="0">
                <a:solidFill>
                  <a:schemeClr val="bg1"/>
                </a:solidFill>
              </a:rPr>
              <a:t>. But the Argive account is that when Demeter came to Argolis, while </a:t>
            </a:r>
            <a:r>
              <a:rPr lang="en-US" sz="1400" dirty="0" err="1">
                <a:solidFill>
                  <a:schemeClr val="bg1"/>
                </a:solidFill>
              </a:rPr>
              <a:t>Atheras</a:t>
            </a:r>
            <a:r>
              <a:rPr lang="en-US" sz="1400" dirty="0">
                <a:solidFill>
                  <a:schemeClr val="bg1"/>
                </a:solidFill>
              </a:rPr>
              <a:t> and </a:t>
            </a:r>
            <a:r>
              <a:rPr lang="en-US" sz="1400" dirty="0" err="1">
                <a:solidFill>
                  <a:schemeClr val="bg1"/>
                </a:solidFill>
              </a:rPr>
              <a:t>Mysius</a:t>
            </a:r>
            <a:r>
              <a:rPr lang="en-US" sz="1400" dirty="0">
                <a:solidFill>
                  <a:schemeClr val="bg1"/>
                </a:solidFill>
              </a:rPr>
              <a:t> afforded hospitality to the goddess, </a:t>
            </a:r>
            <a:r>
              <a:rPr lang="en-US" sz="1400" dirty="0" err="1">
                <a:solidFill>
                  <a:schemeClr val="bg1"/>
                </a:solidFill>
              </a:rPr>
              <a:t>Colontas</a:t>
            </a:r>
            <a:r>
              <a:rPr lang="en-US" sz="1400" dirty="0">
                <a:solidFill>
                  <a:schemeClr val="bg1"/>
                </a:solidFill>
              </a:rPr>
              <a:t> neither received her into his home nor paid her any other mark of respect. His daughter </a:t>
            </a:r>
            <a:r>
              <a:rPr lang="en-US" sz="1400" dirty="0" err="1">
                <a:solidFill>
                  <a:schemeClr val="bg1"/>
                </a:solidFill>
              </a:rPr>
              <a:t>Chthoia</a:t>
            </a:r>
            <a:r>
              <a:rPr lang="en-US" sz="1400" dirty="0">
                <a:solidFill>
                  <a:schemeClr val="bg1"/>
                </a:solidFill>
              </a:rPr>
              <a:t> disapproved of this conduct. They say that </a:t>
            </a:r>
            <a:r>
              <a:rPr lang="en-US" sz="1400" dirty="0" err="1">
                <a:solidFill>
                  <a:schemeClr val="bg1"/>
                </a:solidFill>
              </a:rPr>
              <a:t>Colontas</a:t>
            </a:r>
            <a:r>
              <a:rPr lang="en-US" sz="1400" dirty="0">
                <a:solidFill>
                  <a:schemeClr val="bg1"/>
                </a:solidFill>
              </a:rPr>
              <a:t> was punished by being burnt up along with his house, while Chthonia was brought to </a:t>
            </a:r>
            <a:r>
              <a:rPr lang="en-US" sz="1400" dirty="0" err="1">
                <a:solidFill>
                  <a:schemeClr val="bg1"/>
                </a:solidFill>
              </a:rPr>
              <a:t>Hermion</a:t>
            </a:r>
            <a:r>
              <a:rPr lang="en-US" sz="1400" dirty="0">
                <a:solidFill>
                  <a:schemeClr val="bg1"/>
                </a:solidFill>
              </a:rPr>
              <a:t> by Demeter, and made the sanctuary for the </a:t>
            </a:r>
            <a:r>
              <a:rPr lang="en-US" sz="1400" dirty="0" err="1">
                <a:solidFill>
                  <a:schemeClr val="bg1"/>
                </a:solidFill>
              </a:rPr>
              <a:t>Hermionians</a:t>
            </a:r>
            <a:r>
              <a:rPr lang="en-US" sz="1400" dirty="0">
                <a:solidFill>
                  <a:schemeClr val="bg1"/>
                </a:solidFill>
              </a:rPr>
              <a:t>. [5] At any rate, the goddess herself is called Chthonia, and Chthonia is the name of the festival they hold in the summer of every year. The manner of it is this. The procession is headed by the priests of the gods and by all those who hold the annual magistracies; these are followed by both men and women. It is now a custom that some who are still children should honor the goddess in the procession. These are dressed in white, and wear wreaths upon their heads. Their wreaths are woven of the flower called by the natives </a:t>
            </a:r>
            <a:r>
              <a:rPr lang="en-US" sz="1400" dirty="0" err="1">
                <a:solidFill>
                  <a:schemeClr val="bg1"/>
                </a:solidFill>
              </a:rPr>
              <a:t>cosmosandalon</a:t>
            </a:r>
            <a:r>
              <a:rPr lang="en-US" sz="1400" dirty="0">
                <a:solidFill>
                  <a:schemeClr val="bg1"/>
                </a:solidFill>
              </a:rPr>
              <a:t>, which, from its size and color, seems to me to be an iris; it even has inscribed upon it the same letters of mourning. [6] Those who form the procession are followed by men leading from the herd a full-grown cow, fastened with ropes, and still untamed and frisky. Having driven the cow to the temple, some loose her from the ropes that she may rush into the sanctuary, others, who hitherto have been holding the doors open, when they see the cow within the temple, close the doors. [7] Four old women, left behind inside, are they who dispatch the cow. Whichever gets the chance cuts the throat of the cow with a sickle. Afterwards the doors are opened, and those who are appointed drive up a second cow, and a third after that, and yet a fourth. All are dispatched in the same way by the old women, and the sacrifice has yet another strange feature. On whichever of her sides the first cow falls, all the others must fall on the same. [8] Such is the manner in which the sacrifice is performed by the </a:t>
            </a:r>
            <a:r>
              <a:rPr lang="en-US" sz="1400" dirty="0" err="1">
                <a:solidFill>
                  <a:schemeClr val="bg1"/>
                </a:solidFill>
              </a:rPr>
              <a:t>Hermionians</a:t>
            </a:r>
            <a:r>
              <a:rPr lang="en-US" sz="1400" dirty="0">
                <a:solidFill>
                  <a:schemeClr val="bg1"/>
                </a:solidFill>
              </a:rPr>
              <a:t>. Before the temple stand a few statues of the women who have served Demeter as her priestess, and on passing inside you see seats on which the old women wait for the cows to be driven in one by one, and images, of no great age, of Athena and Demeter. But the thing itself that they worship more than all else, I never saw, nor yet has any other man, whether stranger or </a:t>
            </a:r>
            <a:r>
              <a:rPr lang="en-US" sz="1400" dirty="0" err="1">
                <a:solidFill>
                  <a:schemeClr val="bg1"/>
                </a:solidFill>
              </a:rPr>
              <a:t>Hermionian</a:t>
            </a:r>
            <a:r>
              <a:rPr lang="en-US" sz="1400" dirty="0">
                <a:solidFill>
                  <a:schemeClr val="bg1"/>
                </a:solidFill>
              </a:rPr>
              <a:t>. The old women may keep their knowledge of its nature to themselves. Paus. 2.35.4-8</a:t>
            </a:r>
            <a:endParaRPr lang="en-GB" sz="1400" dirty="0">
              <a:solidFill>
                <a:schemeClr val="bg1"/>
              </a:solidFill>
            </a:endParaRPr>
          </a:p>
        </p:txBody>
      </p:sp>
      <p:pic>
        <p:nvPicPr>
          <p:cNvPr id="4" name="Picture 3">
            <a:extLst>
              <a:ext uri="{FF2B5EF4-FFF2-40B4-BE49-F238E27FC236}">
                <a16:creationId xmlns:a16="http://schemas.microsoft.com/office/drawing/2014/main" id="{6392C78D-ACA6-4A74-9D2A-42368E3C4BD7}"/>
              </a:ext>
            </a:extLst>
          </p:cNvPr>
          <p:cNvPicPr>
            <a:picLocks noChangeAspect="1"/>
          </p:cNvPicPr>
          <p:nvPr/>
        </p:nvPicPr>
        <p:blipFill>
          <a:blip r:embed="rId2"/>
          <a:stretch>
            <a:fillRect/>
          </a:stretch>
        </p:blipFill>
        <p:spPr>
          <a:xfrm>
            <a:off x="543417" y="4947637"/>
            <a:ext cx="2095500" cy="1428750"/>
          </a:xfrm>
          <a:prstGeom prst="rect">
            <a:avLst/>
          </a:prstGeom>
        </p:spPr>
      </p:pic>
    </p:spTree>
    <p:extLst>
      <p:ext uri="{BB962C8B-B14F-4D97-AF65-F5344CB8AC3E}">
        <p14:creationId xmlns:p14="http://schemas.microsoft.com/office/powerpoint/2010/main" val="357840771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4F7BBE9-C244-40F9-BECB-AB8AEB11BD78}"/>
              </a:ext>
            </a:extLst>
          </p:cNvPr>
          <p:cNvSpPr>
            <a:spLocks noGrp="1"/>
          </p:cNvSpPr>
          <p:nvPr>
            <p:ph type="title"/>
          </p:nvPr>
        </p:nvSpPr>
        <p:spPr>
          <a:xfrm>
            <a:off x="804671" y="640263"/>
            <a:ext cx="3284331" cy="5254510"/>
          </a:xfrm>
        </p:spPr>
        <p:txBody>
          <a:bodyPr>
            <a:normAutofit/>
          </a:bodyPr>
          <a:lstStyle/>
          <a:p>
            <a:r>
              <a:rPr lang="en-GB" dirty="0"/>
              <a:t>Local Festivals</a:t>
            </a:r>
          </a:p>
        </p:txBody>
      </p:sp>
      <p:sp>
        <p:nvSpPr>
          <p:cNvPr id="3" name="Content Placeholder 2">
            <a:extLst>
              <a:ext uri="{FF2B5EF4-FFF2-40B4-BE49-F238E27FC236}">
                <a16:creationId xmlns:a16="http://schemas.microsoft.com/office/drawing/2014/main" id="{417AB633-5508-4CA5-9462-43C3ABE34206}"/>
              </a:ext>
            </a:extLst>
          </p:cNvPr>
          <p:cNvSpPr>
            <a:spLocks noGrp="1"/>
          </p:cNvSpPr>
          <p:nvPr>
            <p:ph idx="1"/>
          </p:nvPr>
        </p:nvSpPr>
        <p:spPr>
          <a:xfrm>
            <a:off x="5358384" y="640263"/>
            <a:ext cx="6028944" cy="5254510"/>
          </a:xfrm>
        </p:spPr>
        <p:txBody>
          <a:bodyPr anchor="ctr">
            <a:normAutofit/>
          </a:bodyPr>
          <a:lstStyle/>
          <a:p>
            <a:r>
              <a:rPr lang="en-US" sz="2200">
                <a:solidFill>
                  <a:schemeClr val="bg1"/>
                </a:solidFill>
              </a:rPr>
              <a:t>[3] On the direct road from Sicyon to Phlius, on the left of the road and just about ten stades from it, is a grove called Pyraea, and in it a sanctuary of Hera Protectress and the Maid. Here the men celebrate a festival by themselves, giving up to the women the temple called Nymphon for the purposes of their festival. In the Nymphon are images of Dionysus, Demeter, and the Maid, with only their faces exposed. The road to Titane is sixty stades long, and too narrow to be used by carriages drawn by a yoke. Paus. 2.11.3</a:t>
            </a:r>
            <a:endParaRPr lang="en-GB" sz="2200">
              <a:solidFill>
                <a:schemeClr val="bg1"/>
              </a:solidFill>
            </a:endParaRPr>
          </a:p>
        </p:txBody>
      </p:sp>
    </p:spTree>
    <p:extLst>
      <p:ext uri="{BB962C8B-B14F-4D97-AF65-F5344CB8AC3E}">
        <p14:creationId xmlns:p14="http://schemas.microsoft.com/office/powerpoint/2010/main" val="378048035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EBA46-95E3-42E6-AA08-502B7B603D61}"/>
              </a:ext>
            </a:extLst>
          </p:cNvPr>
          <p:cNvSpPr>
            <a:spLocks noGrp="1"/>
          </p:cNvSpPr>
          <p:nvPr>
            <p:ph type="title"/>
          </p:nvPr>
        </p:nvSpPr>
        <p:spPr>
          <a:xfrm>
            <a:off x="4965430" y="629268"/>
            <a:ext cx="6586491" cy="1286160"/>
          </a:xfrm>
        </p:spPr>
        <p:txBody>
          <a:bodyPr anchor="b">
            <a:normAutofit/>
          </a:bodyPr>
          <a:lstStyle/>
          <a:p>
            <a:r>
              <a:rPr lang="en-GB" sz="4100"/>
              <a:t>Local cult = local instantiation (</a:t>
            </a:r>
            <a:r>
              <a:rPr lang="en-GB" sz="4100" err="1"/>
              <a:t>Thelpusa</a:t>
            </a:r>
            <a:r>
              <a:rPr lang="en-GB" sz="4100"/>
              <a:t>)</a:t>
            </a:r>
          </a:p>
        </p:txBody>
      </p:sp>
      <p:sp>
        <p:nvSpPr>
          <p:cNvPr id="3" name="Content Placeholder 2">
            <a:extLst>
              <a:ext uri="{FF2B5EF4-FFF2-40B4-BE49-F238E27FC236}">
                <a16:creationId xmlns:a16="http://schemas.microsoft.com/office/drawing/2014/main" id="{B0BFFDF4-CF3D-42EC-A6F1-65C7B9A81CFB}"/>
              </a:ext>
            </a:extLst>
          </p:cNvPr>
          <p:cNvSpPr>
            <a:spLocks noGrp="1"/>
          </p:cNvSpPr>
          <p:nvPr>
            <p:ph idx="1"/>
          </p:nvPr>
        </p:nvSpPr>
        <p:spPr>
          <a:xfrm>
            <a:off x="4965431" y="2438400"/>
            <a:ext cx="7226549" cy="4419599"/>
          </a:xfrm>
        </p:spPr>
        <p:txBody>
          <a:bodyPr>
            <a:normAutofit/>
          </a:bodyPr>
          <a:lstStyle/>
          <a:p>
            <a:r>
              <a:rPr lang="en-US" sz="1200" dirty="0"/>
              <a:t>[2] </a:t>
            </a:r>
            <a:r>
              <a:rPr lang="en-US" sz="1200" dirty="0" err="1"/>
              <a:t>Thelpusa</a:t>
            </a:r>
            <a:r>
              <a:rPr lang="en-US" sz="1200" dirty="0"/>
              <a:t> is some forty </a:t>
            </a:r>
            <a:r>
              <a:rPr lang="en-US" sz="1200" dirty="0" err="1"/>
              <a:t>stades</a:t>
            </a:r>
            <a:r>
              <a:rPr lang="en-US" sz="1200" dirty="0"/>
              <a:t> distant from this sanctuary. It is said that it was named after </a:t>
            </a:r>
            <a:r>
              <a:rPr lang="en-US" sz="1200" dirty="0" err="1"/>
              <a:t>Thelpusa</a:t>
            </a:r>
            <a:r>
              <a:rPr lang="en-US" sz="1200" dirty="0"/>
              <a:t>, a nymph, and that she was a daughter of </a:t>
            </a:r>
            <a:r>
              <a:rPr lang="en-US" sz="1200" dirty="0" err="1"/>
              <a:t>Ladon</a:t>
            </a:r>
            <a:r>
              <a:rPr lang="en-US" sz="1200" dirty="0"/>
              <a:t>. The </a:t>
            </a:r>
            <a:r>
              <a:rPr lang="en-US" sz="1200" dirty="0" err="1"/>
              <a:t>Ladon</a:t>
            </a:r>
            <a:r>
              <a:rPr lang="en-US" sz="1200" dirty="0"/>
              <a:t> rises in springs within the territory of </a:t>
            </a:r>
            <a:r>
              <a:rPr lang="en-US" sz="1200" dirty="0" err="1"/>
              <a:t>Cleitor</a:t>
            </a:r>
            <a:r>
              <a:rPr lang="en-US" sz="1200" dirty="0"/>
              <a:t>, as my account has already set forth. It flows first beside a place </a:t>
            </a:r>
            <a:r>
              <a:rPr lang="en-US" sz="1200" dirty="0" err="1"/>
              <a:t>Leucasium</a:t>
            </a:r>
            <a:r>
              <a:rPr lang="en-US" sz="1200" dirty="0"/>
              <a:t> and </a:t>
            </a:r>
            <a:r>
              <a:rPr lang="en-US" sz="1200" dirty="0" err="1"/>
              <a:t>Mesoboa</a:t>
            </a:r>
            <a:r>
              <a:rPr lang="en-US" sz="1200" dirty="0"/>
              <a:t>, through Nasi to Oryx, also called </a:t>
            </a:r>
            <a:r>
              <a:rPr lang="en-US" sz="1200" dirty="0" err="1"/>
              <a:t>Halus</a:t>
            </a:r>
            <a:r>
              <a:rPr lang="en-US" sz="1200" dirty="0"/>
              <a:t>, and from </a:t>
            </a:r>
            <a:r>
              <a:rPr lang="en-US" sz="1200" dirty="0" err="1"/>
              <a:t>Halus</a:t>
            </a:r>
            <a:r>
              <a:rPr lang="en-US" sz="1200" dirty="0"/>
              <a:t> it descends to </a:t>
            </a:r>
            <a:r>
              <a:rPr lang="en-US" sz="1200" dirty="0" err="1"/>
              <a:t>Thaliades</a:t>
            </a:r>
            <a:r>
              <a:rPr lang="en-US" sz="1200" dirty="0"/>
              <a:t> and a sanctuary of Eleusinian Demeter. [3] This sanctuary is on the borders of </a:t>
            </a:r>
            <a:r>
              <a:rPr lang="en-US" sz="1200" dirty="0" err="1"/>
              <a:t>Thelpusa</a:t>
            </a:r>
            <a:r>
              <a:rPr lang="en-US" sz="1200" dirty="0"/>
              <a:t>. In it are images, each no less than seven feet high, of Demeter, her daughter, and Dionysus, all alike of stone. After the sanctuary of the Eleusinian goddess the </a:t>
            </a:r>
            <a:r>
              <a:rPr lang="en-US" sz="1200" dirty="0" err="1"/>
              <a:t>Ladon</a:t>
            </a:r>
            <a:r>
              <a:rPr lang="en-US" sz="1200" dirty="0"/>
              <a:t> flows by the city </a:t>
            </a:r>
            <a:r>
              <a:rPr lang="en-US" sz="1200" dirty="0" err="1"/>
              <a:t>Thelpusa</a:t>
            </a:r>
            <a:r>
              <a:rPr lang="en-US" sz="1200" dirty="0"/>
              <a:t> on the left, situated on a high hill, in modern times so deserted that the market-place, which is at the extremity of it, was originally, they say, right in the very middle of it. </a:t>
            </a:r>
            <a:r>
              <a:rPr lang="en-US" sz="1200" dirty="0" err="1"/>
              <a:t>Thelpusa</a:t>
            </a:r>
            <a:r>
              <a:rPr lang="en-US" sz="1200" dirty="0"/>
              <a:t> has a temple of Asclepius and a sanctuary of the twelve gods; the greater part of this, I found, lay level with the ground. [4] After </a:t>
            </a:r>
            <a:r>
              <a:rPr lang="en-US" sz="1200" dirty="0" err="1"/>
              <a:t>Thelpusa</a:t>
            </a:r>
            <a:r>
              <a:rPr lang="en-US" sz="1200" dirty="0"/>
              <a:t> the </a:t>
            </a:r>
            <a:r>
              <a:rPr lang="en-US" sz="1200" dirty="0" err="1"/>
              <a:t>Ladon</a:t>
            </a:r>
            <a:r>
              <a:rPr lang="en-US" sz="1200" dirty="0"/>
              <a:t> descends to the sanctuary of Demeter in </a:t>
            </a:r>
            <a:r>
              <a:rPr lang="en-US" sz="1200" dirty="0" err="1"/>
              <a:t>Onceium</a:t>
            </a:r>
            <a:r>
              <a:rPr lang="en-US" sz="1200" dirty="0"/>
              <a:t>. The </a:t>
            </a:r>
            <a:r>
              <a:rPr lang="en-US" sz="1200" dirty="0" err="1"/>
              <a:t>Thelpusians</a:t>
            </a:r>
            <a:r>
              <a:rPr lang="en-US" sz="1200" dirty="0"/>
              <a:t> call the goddess Fury, and with them agrees </a:t>
            </a:r>
            <a:r>
              <a:rPr lang="en-US" sz="1200" dirty="0" err="1"/>
              <a:t>Antimachus</a:t>
            </a:r>
            <a:r>
              <a:rPr lang="en-US" sz="1200" dirty="0"/>
              <a:t> also, who wrote a poem about the expedition of the Argives against Thebes. His verse runs thus:—“There, they say, is the seat of Demeter Fury.  Now </a:t>
            </a:r>
            <a:r>
              <a:rPr lang="en-US" sz="1200" dirty="0" err="1"/>
              <a:t>Oncius</a:t>
            </a:r>
            <a:r>
              <a:rPr lang="en-US" sz="1200" dirty="0"/>
              <a:t> was, according to tradition, a son of Apollo, and held sway in </a:t>
            </a:r>
            <a:r>
              <a:rPr lang="en-US" sz="1200" dirty="0" err="1"/>
              <a:t>Thelpusian</a:t>
            </a:r>
            <a:r>
              <a:rPr lang="en-US" sz="1200" dirty="0"/>
              <a:t> territory around the place </a:t>
            </a:r>
            <a:r>
              <a:rPr lang="en-US" sz="1200" dirty="0" err="1"/>
              <a:t>Oncium</a:t>
            </a:r>
            <a:r>
              <a:rPr lang="en-US" sz="1200" dirty="0"/>
              <a:t>; the goddess has the surname Fury for the following reason. [5] When Demeter was wandering in search of her daughter, she was followed, it is said, by Poseidon, who lusted after her. So she turned, the story runs, into a mare, and grazed with the mares of </a:t>
            </a:r>
            <a:r>
              <a:rPr lang="en-US" sz="1200" dirty="0" err="1"/>
              <a:t>Oncius</a:t>
            </a:r>
            <a:r>
              <a:rPr lang="en-US" sz="1200" dirty="0"/>
              <a:t>; realizing that he was outwitted, Poseidon too changed into a stallion and enjoyed Demeter. [6] At first, they say, Demeter was angry at what had happened, but later on she laid aside her wrath and wished to bathe in the </a:t>
            </a:r>
            <a:r>
              <a:rPr lang="en-US" sz="1200" dirty="0" err="1"/>
              <a:t>Ladon</a:t>
            </a:r>
            <a:r>
              <a:rPr lang="en-US" sz="1200" dirty="0"/>
              <a:t>. So the goddess has obtained two surnames, Fury because of her avenging anger, because the Arcadians call being wrathful “being furious,” and Bather （</a:t>
            </a:r>
            <a:r>
              <a:rPr lang="en-US" sz="1200" dirty="0" err="1"/>
              <a:t>Lusia</a:t>
            </a:r>
            <a:r>
              <a:rPr lang="en-US" sz="1200" dirty="0"/>
              <a:t>） because she bathed in the </a:t>
            </a:r>
            <a:r>
              <a:rPr lang="en-US" sz="1200" dirty="0" err="1"/>
              <a:t>Ladon</a:t>
            </a:r>
            <a:r>
              <a:rPr lang="en-US" sz="1200" dirty="0"/>
              <a:t>. The images in the temple are of wood, but their faces, hands and feet are of Parian marble.  [7] The image of Fury holds what is called the chest, and in her right hand a torch; her height I conjecture to be nine feet. </a:t>
            </a:r>
            <a:r>
              <a:rPr lang="en-US" sz="1200" dirty="0" err="1"/>
              <a:t>Lusia</a:t>
            </a:r>
            <a:r>
              <a:rPr lang="en-US" sz="1200" dirty="0"/>
              <a:t> seemed to be six feet high. Those who think the image to be Themis and not Demeter </a:t>
            </a:r>
            <a:r>
              <a:rPr lang="en-US" sz="1200" dirty="0" err="1"/>
              <a:t>Lusia</a:t>
            </a:r>
            <a:r>
              <a:rPr lang="en-US" sz="1200" dirty="0"/>
              <a:t> are, I would have them know, mistaken in their opinion. Demeter, they say, had by Poseidon a daughter, whose name they are not wont to divulge to the uninitiated, and a horse called </a:t>
            </a:r>
            <a:r>
              <a:rPr lang="en-US" sz="1200" dirty="0" err="1"/>
              <a:t>Areion</a:t>
            </a:r>
            <a:r>
              <a:rPr lang="en-US" sz="1200" dirty="0"/>
              <a:t>. For this reason they say that they were the first Arcadians to call Poseidon Horse. Paus. 8.25. 2-7</a:t>
            </a:r>
            <a:endParaRPr lang="en-GB" sz="1200" dirty="0"/>
          </a:p>
        </p:txBody>
      </p:sp>
      <p:pic>
        <p:nvPicPr>
          <p:cNvPr id="4" name="Picture 3">
            <a:extLst>
              <a:ext uri="{FF2B5EF4-FFF2-40B4-BE49-F238E27FC236}">
                <a16:creationId xmlns:a16="http://schemas.microsoft.com/office/drawing/2014/main" id="{2A1377EC-D07C-4CF6-BBA0-3687250F8108}"/>
              </a:ext>
            </a:extLst>
          </p:cNvPr>
          <p:cNvPicPr>
            <a:picLocks noChangeAspect="1"/>
          </p:cNvPicPr>
          <p:nvPr/>
        </p:nvPicPr>
        <p:blipFill rotWithShape="1">
          <a:blip r:embed="rId2"/>
          <a:srcRect l="31888" r="22316" b="-1"/>
          <a:stretch/>
        </p:blipFill>
        <p:spPr>
          <a:xfrm>
            <a:off x="20" y="10"/>
            <a:ext cx="4635571" cy="6857990"/>
          </a:xfrm>
          <a:prstGeom prst="rect">
            <a:avLst/>
          </a:prstGeom>
          <a:effectLst/>
        </p:spPr>
      </p:pic>
      <p:cxnSp>
        <p:nvCxnSpPr>
          <p:cNvPr id="13"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83B1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8672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56617FC-17C8-4DDB-909E-89C32DDEE47C}"/>
              </a:ext>
            </a:extLst>
          </p:cNvPr>
          <p:cNvSpPr>
            <a:spLocks noGrp="1"/>
          </p:cNvSpPr>
          <p:nvPr>
            <p:ph type="title"/>
          </p:nvPr>
        </p:nvSpPr>
        <p:spPr>
          <a:xfrm>
            <a:off x="804671" y="640263"/>
            <a:ext cx="3284331" cy="5254510"/>
          </a:xfrm>
        </p:spPr>
        <p:txBody>
          <a:bodyPr>
            <a:normAutofit/>
          </a:bodyPr>
          <a:lstStyle/>
          <a:p>
            <a:r>
              <a:rPr lang="en-GB" dirty="0"/>
              <a:t>Local instantiations (Corinth)</a:t>
            </a:r>
          </a:p>
        </p:txBody>
      </p:sp>
      <p:sp>
        <p:nvSpPr>
          <p:cNvPr id="3" name="Content Placeholder 2">
            <a:extLst>
              <a:ext uri="{FF2B5EF4-FFF2-40B4-BE49-F238E27FC236}">
                <a16:creationId xmlns:a16="http://schemas.microsoft.com/office/drawing/2014/main" id="{A773DE06-E959-4B40-8906-3E6959529733}"/>
              </a:ext>
            </a:extLst>
          </p:cNvPr>
          <p:cNvSpPr>
            <a:spLocks noGrp="1"/>
          </p:cNvSpPr>
          <p:nvPr>
            <p:ph idx="1"/>
          </p:nvPr>
        </p:nvSpPr>
        <p:spPr>
          <a:xfrm>
            <a:off x="5358384" y="640263"/>
            <a:ext cx="6028944" cy="5254510"/>
          </a:xfrm>
        </p:spPr>
        <p:txBody>
          <a:bodyPr anchor="ctr">
            <a:normAutofit/>
          </a:bodyPr>
          <a:lstStyle/>
          <a:p>
            <a:r>
              <a:rPr lang="en-US" sz="2000" dirty="0">
                <a:solidFill>
                  <a:schemeClr val="bg1"/>
                </a:solidFill>
              </a:rPr>
              <a:t>[7] This </a:t>
            </a:r>
            <a:r>
              <a:rPr lang="en-US" sz="2000" dirty="0" err="1">
                <a:solidFill>
                  <a:schemeClr val="bg1"/>
                </a:solidFill>
              </a:rPr>
              <a:t>Apis</a:t>
            </a:r>
            <a:r>
              <a:rPr lang="en-US" sz="2000" dirty="0">
                <a:solidFill>
                  <a:schemeClr val="bg1"/>
                </a:solidFill>
              </a:rPr>
              <a:t> reached such a height of power before Pelops came to Olympia that all the territory south of the Isthmus was called after him Apia. </a:t>
            </a:r>
            <a:r>
              <a:rPr lang="en-US" sz="2000" dirty="0" err="1">
                <a:solidFill>
                  <a:schemeClr val="bg1"/>
                </a:solidFill>
              </a:rPr>
              <a:t>Apis</a:t>
            </a:r>
            <a:r>
              <a:rPr lang="en-US" sz="2000" dirty="0">
                <a:solidFill>
                  <a:schemeClr val="bg1"/>
                </a:solidFill>
              </a:rPr>
              <a:t> begat </a:t>
            </a:r>
            <a:r>
              <a:rPr lang="en-US" sz="2000" dirty="0" err="1">
                <a:solidFill>
                  <a:schemeClr val="bg1"/>
                </a:solidFill>
              </a:rPr>
              <a:t>Thelxion</a:t>
            </a:r>
            <a:r>
              <a:rPr lang="en-US" sz="2000" dirty="0">
                <a:solidFill>
                  <a:schemeClr val="bg1"/>
                </a:solidFill>
              </a:rPr>
              <a:t>, </a:t>
            </a:r>
            <a:r>
              <a:rPr lang="en-US" sz="2000" dirty="0" err="1">
                <a:solidFill>
                  <a:schemeClr val="bg1"/>
                </a:solidFill>
              </a:rPr>
              <a:t>Thelxion</a:t>
            </a:r>
            <a:r>
              <a:rPr lang="en-US" sz="2000" dirty="0">
                <a:solidFill>
                  <a:schemeClr val="bg1"/>
                </a:solidFill>
              </a:rPr>
              <a:t> </a:t>
            </a:r>
            <a:r>
              <a:rPr lang="en-US" sz="2000" dirty="0" err="1">
                <a:solidFill>
                  <a:schemeClr val="bg1"/>
                </a:solidFill>
              </a:rPr>
              <a:t>Aegyrus</a:t>
            </a:r>
            <a:r>
              <a:rPr lang="en-US" sz="2000" dirty="0">
                <a:solidFill>
                  <a:schemeClr val="bg1"/>
                </a:solidFill>
              </a:rPr>
              <a:t>, the </a:t>
            </a:r>
            <a:r>
              <a:rPr lang="en-US" sz="2000" dirty="0" err="1">
                <a:solidFill>
                  <a:schemeClr val="bg1"/>
                </a:solidFill>
              </a:rPr>
              <a:t>Thurimachus</a:t>
            </a:r>
            <a:r>
              <a:rPr lang="en-US" sz="2000" dirty="0">
                <a:solidFill>
                  <a:schemeClr val="bg1"/>
                </a:solidFill>
              </a:rPr>
              <a:t>, and </a:t>
            </a:r>
            <a:r>
              <a:rPr lang="en-US" sz="2000" dirty="0" err="1">
                <a:solidFill>
                  <a:schemeClr val="bg1"/>
                </a:solidFill>
              </a:rPr>
              <a:t>Thurimachus</a:t>
            </a:r>
            <a:r>
              <a:rPr lang="en-US" sz="2000" dirty="0">
                <a:solidFill>
                  <a:schemeClr val="bg1"/>
                </a:solidFill>
              </a:rPr>
              <a:t> Leucippus. Leucippus had no male issue, only a daughter </a:t>
            </a:r>
            <a:r>
              <a:rPr lang="en-US" sz="2000" dirty="0" err="1">
                <a:solidFill>
                  <a:schemeClr val="bg1"/>
                </a:solidFill>
              </a:rPr>
              <a:t>Calchinia</a:t>
            </a:r>
            <a:r>
              <a:rPr lang="en-US" sz="2000" dirty="0">
                <a:solidFill>
                  <a:schemeClr val="bg1"/>
                </a:solidFill>
              </a:rPr>
              <a:t>. There is a story that this </a:t>
            </a:r>
            <a:r>
              <a:rPr lang="en-US" sz="2000" dirty="0" err="1">
                <a:solidFill>
                  <a:schemeClr val="bg1"/>
                </a:solidFill>
              </a:rPr>
              <a:t>Calchinia</a:t>
            </a:r>
            <a:r>
              <a:rPr lang="en-US" sz="2000" dirty="0">
                <a:solidFill>
                  <a:schemeClr val="bg1"/>
                </a:solidFill>
              </a:rPr>
              <a:t> mated with Poseidon; her child was reared by Leucippus, who at his death handed over to him the kingdom. His name was </a:t>
            </a:r>
            <a:r>
              <a:rPr lang="en-US" sz="2000" dirty="0" err="1">
                <a:solidFill>
                  <a:schemeClr val="bg1"/>
                </a:solidFill>
              </a:rPr>
              <a:t>Peratus</a:t>
            </a:r>
            <a:r>
              <a:rPr lang="en-US" sz="2000" dirty="0">
                <a:solidFill>
                  <a:schemeClr val="bg1"/>
                </a:solidFill>
              </a:rPr>
              <a:t>. 8]  What is reported of </a:t>
            </a:r>
            <a:r>
              <a:rPr lang="en-US" sz="2000" dirty="0" err="1">
                <a:solidFill>
                  <a:schemeClr val="bg1"/>
                </a:solidFill>
              </a:rPr>
              <a:t>Plemnaeus</a:t>
            </a:r>
            <a:r>
              <a:rPr lang="en-US" sz="2000" dirty="0">
                <a:solidFill>
                  <a:schemeClr val="bg1"/>
                </a:solidFill>
              </a:rPr>
              <a:t>, the son of </a:t>
            </a:r>
            <a:r>
              <a:rPr lang="en-US" sz="2000" dirty="0" err="1">
                <a:solidFill>
                  <a:schemeClr val="bg1"/>
                </a:solidFill>
              </a:rPr>
              <a:t>Peratus</a:t>
            </a:r>
            <a:r>
              <a:rPr lang="en-US" sz="2000" dirty="0">
                <a:solidFill>
                  <a:schemeClr val="bg1"/>
                </a:solidFill>
              </a:rPr>
              <a:t>, seemed to me very wonderful. All the children borne to him by his wife died the very first time they wailed. At last Demeter took pity on </a:t>
            </a:r>
            <a:r>
              <a:rPr lang="en-US" sz="2000" dirty="0" err="1">
                <a:solidFill>
                  <a:schemeClr val="bg1"/>
                </a:solidFill>
              </a:rPr>
              <a:t>Plemnaeus</a:t>
            </a:r>
            <a:r>
              <a:rPr lang="en-US" sz="2000" dirty="0">
                <a:solidFill>
                  <a:schemeClr val="bg1"/>
                </a:solidFill>
              </a:rPr>
              <a:t>, came to </a:t>
            </a:r>
            <a:r>
              <a:rPr lang="en-US" sz="2000" dirty="0" err="1">
                <a:solidFill>
                  <a:schemeClr val="bg1"/>
                </a:solidFill>
              </a:rPr>
              <a:t>Aegialea</a:t>
            </a:r>
            <a:r>
              <a:rPr lang="en-US" sz="2000" dirty="0">
                <a:solidFill>
                  <a:schemeClr val="bg1"/>
                </a:solidFill>
              </a:rPr>
              <a:t> in the guise of a strange woman, and reared for </a:t>
            </a:r>
            <a:r>
              <a:rPr lang="en-US" sz="2000" dirty="0" err="1">
                <a:solidFill>
                  <a:schemeClr val="bg1"/>
                </a:solidFill>
              </a:rPr>
              <a:t>Plemnaeus</a:t>
            </a:r>
            <a:r>
              <a:rPr lang="en-US" sz="2000" dirty="0">
                <a:solidFill>
                  <a:schemeClr val="bg1"/>
                </a:solidFill>
              </a:rPr>
              <a:t> his son </a:t>
            </a:r>
            <a:r>
              <a:rPr lang="en-US" sz="2000" dirty="0" err="1">
                <a:solidFill>
                  <a:schemeClr val="bg1"/>
                </a:solidFill>
              </a:rPr>
              <a:t>Orthopolis</a:t>
            </a:r>
            <a:r>
              <a:rPr lang="en-US" sz="2000" dirty="0">
                <a:solidFill>
                  <a:schemeClr val="bg1"/>
                </a:solidFill>
              </a:rPr>
              <a:t>. </a:t>
            </a:r>
            <a:r>
              <a:rPr lang="en-US" sz="2000" dirty="0" err="1">
                <a:solidFill>
                  <a:schemeClr val="bg1"/>
                </a:solidFill>
              </a:rPr>
              <a:t>Orthopolis</a:t>
            </a:r>
            <a:r>
              <a:rPr lang="en-US" sz="2000" dirty="0">
                <a:solidFill>
                  <a:schemeClr val="bg1"/>
                </a:solidFill>
              </a:rPr>
              <a:t> had a daughter </a:t>
            </a:r>
            <a:r>
              <a:rPr lang="en-US" sz="2000" dirty="0" err="1">
                <a:solidFill>
                  <a:schemeClr val="bg1"/>
                </a:solidFill>
              </a:rPr>
              <a:t>Chrysorthe</a:t>
            </a:r>
            <a:r>
              <a:rPr lang="en-US" sz="2000" dirty="0">
                <a:solidFill>
                  <a:schemeClr val="bg1"/>
                </a:solidFill>
              </a:rPr>
              <a:t>, who is thought to have borne a son named Coronus to Apollo. Coronus had two sons, Corax and a younger one Lamedon. Paus. 2.5.7-8</a:t>
            </a:r>
            <a:endParaRPr lang="en-GB" sz="2000" dirty="0">
              <a:solidFill>
                <a:schemeClr val="bg1"/>
              </a:solidFill>
            </a:endParaRPr>
          </a:p>
        </p:txBody>
      </p:sp>
    </p:spTree>
    <p:extLst>
      <p:ext uri="{BB962C8B-B14F-4D97-AF65-F5344CB8AC3E}">
        <p14:creationId xmlns:p14="http://schemas.microsoft.com/office/powerpoint/2010/main" val="231868826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41EC7-5E7A-4C15-9C2C-BF9BEFF8B720}"/>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a:t>Local instantiations (Pylos)</a:t>
            </a:r>
          </a:p>
        </p:txBody>
      </p:sp>
      <p:sp>
        <p:nvSpPr>
          <p:cNvPr id="3" name="Content Placeholder 2">
            <a:extLst>
              <a:ext uri="{FF2B5EF4-FFF2-40B4-BE49-F238E27FC236}">
                <a16:creationId xmlns:a16="http://schemas.microsoft.com/office/drawing/2014/main" id="{2795B9A6-8120-4680-A51A-5C37BFE09116}"/>
              </a:ext>
            </a:extLst>
          </p:cNvPr>
          <p:cNvSpPr>
            <a:spLocks noGrp="1"/>
          </p:cNvSpPr>
          <p:nvPr>
            <p:ph sz="half" idx="1"/>
          </p:nvPr>
        </p:nvSpPr>
        <p:spPr>
          <a:xfrm>
            <a:off x="4965431" y="2438400"/>
            <a:ext cx="6586489" cy="3785419"/>
          </a:xfrm>
        </p:spPr>
        <p:txBody>
          <a:bodyPr vert="horz" lIns="91440" tIns="45720" rIns="91440" bIns="45720" rtlCol="0">
            <a:normAutofit/>
          </a:bodyPr>
          <a:lstStyle/>
          <a:p>
            <a:r>
              <a:rPr lang="en-US" sz="1400"/>
              <a:t> Near Pylus, towards the east, is a mountain named after Minthe, who, according to myth, became the concubine of Hades, was trampled under foot by Core, and was transformed into garden-mint, the plant which some call Hedyosmos.65 Furthermore, near the mountain is a precinct sacred to Hades, which is revered by the Macistians too,66 and also a grove sacred to Demeter, which is situated above the Pylian plain. This plain is fertile; it borders on the sea and stretches along the whole distance between Samicum and the River Neda. But the shore of the sea is narrow and sandy, so that one could not refuse to believe that Pylus got its epithet "emathöeis" therefrom. [15]  Towards the north, on the borders of Pylus, were two little Triphylian cities, Hypana and Tympaneae; the former of these was incorporated into Elis, whereas the latter remained as it was. And further, two rivers flow near these places, the Dalion and the Acheron, both of them emptying into the Alpheius. The Acheron has been so named by virtue of its close relation to Hades; for, as we know, not only the temples of Demeter and Core have been held in very high honor there, but also those of Hades, perhaps because of "the contrariness of the soil," to use the phrase of Demetrius of Scepsis. For while Triphylia brings forth good fruit, it breeds red-rust and produces rush; and therefore in this region it is often the case that instead of a large crop there is no crop at all. Strabo 8.3.14-5</a:t>
            </a:r>
          </a:p>
        </p:txBody>
      </p:sp>
      <p:pic>
        <p:nvPicPr>
          <p:cNvPr id="5" name="Content Placeholder 4">
            <a:extLst>
              <a:ext uri="{FF2B5EF4-FFF2-40B4-BE49-F238E27FC236}">
                <a16:creationId xmlns:a16="http://schemas.microsoft.com/office/drawing/2014/main" id="{2003CA3A-4DE3-4AD2-99F8-C2048D444A74}"/>
              </a:ext>
            </a:extLst>
          </p:cNvPr>
          <p:cNvPicPr>
            <a:picLocks noGrp="1" noChangeAspect="1"/>
          </p:cNvPicPr>
          <p:nvPr>
            <p:ph sz="half" idx="2"/>
          </p:nvPr>
        </p:nvPicPr>
        <p:blipFill rotWithShape="1">
          <a:blip r:embed="rId2"/>
          <a:srcRect l="43035" r="25028"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9CC6F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69775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EB2D9F-6302-41B6-B643-BD8F5A23084E}"/>
              </a:ext>
            </a:extLst>
          </p:cNvPr>
          <p:cNvSpPr>
            <a:spLocks noGrp="1"/>
          </p:cNvSpPr>
          <p:nvPr>
            <p:ph type="title"/>
          </p:nvPr>
        </p:nvSpPr>
        <p:spPr>
          <a:xfrm>
            <a:off x="804671" y="640263"/>
            <a:ext cx="3284331" cy="5254510"/>
          </a:xfrm>
        </p:spPr>
        <p:txBody>
          <a:bodyPr>
            <a:normAutofit/>
          </a:bodyPr>
          <a:lstStyle/>
          <a:p>
            <a:r>
              <a:rPr lang="en-GB" dirty="0"/>
              <a:t>Local instantiations (Sparta)</a:t>
            </a:r>
          </a:p>
        </p:txBody>
      </p:sp>
      <p:sp>
        <p:nvSpPr>
          <p:cNvPr id="3" name="Content Placeholder 2">
            <a:extLst>
              <a:ext uri="{FF2B5EF4-FFF2-40B4-BE49-F238E27FC236}">
                <a16:creationId xmlns:a16="http://schemas.microsoft.com/office/drawing/2014/main" id="{01EC3134-428F-4FA3-860F-9688DA5CBA5E}"/>
              </a:ext>
            </a:extLst>
          </p:cNvPr>
          <p:cNvSpPr>
            <a:spLocks noGrp="1"/>
          </p:cNvSpPr>
          <p:nvPr>
            <p:ph idx="1"/>
          </p:nvPr>
        </p:nvSpPr>
        <p:spPr>
          <a:xfrm>
            <a:off x="5358384" y="640263"/>
            <a:ext cx="6028944" cy="5254510"/>
          </a:xfrm>
        </p:spPr>
        <p:txBody>
          <a:bodyPr anchor="ctr">
            <a:normAutofit/>
          </a:bodyPr>
          <a:lstStyle/>
          <a:p>
            <a:r>
              <a:rPr lang="en-US" sz="2200">
                <a:solidFill>
                  <a:schemeClr val="bg1"/>
                </a:solidFill>
              </a:rPr>
              <a:t>The cult of Demeter Chthonia （of the Lower World） the Lacedaemonians say was handed on to them by Orpheus, but in my opinion it was because of the sanctuary in Hermione that the Lacedaemonians also began to worship Demeter Chthonia. The Spartans have also a sanctuary of Serapis, the newest sanctuary in the city, and one of Zeus surnamed Olympian. Paus. 3.14.5</a:t>
            </a:r>
            <a:endParaRPr lang="en-GB" sz="2200">
              <a:solidFill>
                <a:schemeClr val="bg1"/>
              </a:solidFill>
            </a:endParaRPr>
          </a:p>
        </p:txBody>
      </p:sp>
    </p:spTree>
    <p:extLst>
      <p:ext uri="{BB962C8B-B14F-4D97-AF65-F5344CB8AC3E}">
        <p14:creationId xmlns:p14="http://schemas.microsoft.com/office/powerpoint/2010/main" val="149014991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AAF1D3E-3704-46B9-8D3E-0C1D58F919AD}"/>
              </a:ext>
            </a:extLst>
          </p:cNvPr>
          <p:cNvSpPr>
            <a:spLocks noGrp="1"/>
          </p:cNvSpPr>
          <p:nvPr>
            <p:ph type="title"/>
          </p:nvPr>
        </p:nvSpPr>
        <p:spPr>
          <a:xfrm>
            <a:off x="804671" y="640263"/>
            <a:ext cx="3284331" cy="5254510"/>
          </a:xfrm>
        </p:spPr>
        <p:txBody>
          <a:bodyPr>
            <a:normAutofit/>
          </a:bodyPr>
          <a:lstStyle/>
          <a:p>
            <a:r>
              <a:rPr lang="en-GB" dirty="0"/>
              <a:t>Stories in the landscape (Megara)</a:t>
            </a:r>
          </a:p>
        </p:txBody>
      </p:sp>
      <p:sp>
        <p:nvSpPr>
          <p:cNvPr id="3" name="Content Placeholder 2">
            <a:extLst>
              <a:ext uri="{FF2B5EF4-FFF2-40B4-BE49-F238E27FC236}">
                <a16:creationId xmlns:a16="http://schemas.microsoft.com/office/drawing/2014/main" id="{E532E5C6-918E-401D-8456-5AEFB76C7F7B}"/>
              </a:ext>
            </a:extLst>
          </p:cNvPr>
          <p:cNvSpPr>
            <a:spLocks noGrp="1"/>
          </p:cNvSpPr>
          <p:nvPr>
            <p:ph idx="1"/>
          </p:nvPr>
        </p:nvSpPr>
        <p:spPr>
          <a:xfrm>
            <a:off x="5358384" y="640263"/>
            <a:ext cx="6028944" cy="5254510"/>
          </a:xfrm>
        </p:spPr>
        <p:txBody>
          <a:bodyPr anchor="ctr">
            <a:normAutofit/>
          </a:bodyPr>
          <a:lstStyle/>
          <a:p>
            <a:r>
              <a:rPr lang="en-US" sz="2200" b="0" i="0" dirty="0">
                <a:solidFill>
                  <a:schemeClr val="bg1"/>
                </a:solidFill>
                <a:effectLst/>
                <a:latin typeface="Georgia" panose="02040502050405020303" pitchFamily="18" charset="0"/>
              </a:rPr>
              <a:t>[2] In the Town-hall are buried, they say, </a:t>
            </a:r>
            <a:r>
              <a:rPr lang="en-US" sz="2200" b="0" i="0" dirty="0" err="1">
                <a:solidFill>
                  <a:schemeClr val="bg1"/>
                </a:solidFill>
                <a:effectLst/>
                <a:latin typeface="Georgia" panose="02040502050405020303" pitchFamily="18" charset="0"/>
              </a:rPr>
              <a:t>Euippus</a:t>
            </a:r>
            <a:r>
              <a:rPr lang="en-US" sz="2200" b="0" i="0" dirty="0">
                <a:solidFill>
                  <a:schemeClr val="bg1"/>
                </a:solidFill>
                <a:effectLst/>
                <a:latin typeface="Georgia" panose="02040502050405020303" pitchFamily="18" charset="0"/>
              </a:rPr>
              <a:t> the son of </a:t>
            </a:r>
            <a:r>
              <a:rPr lang="en-US" sz="2200" b="0" i="0" dirty="0" err="1">
                <a:solidFill>
                  <a:schemeClr val="bg1"/>
                </a:solidFill>
                <a:effectLst/>
                <a:latin typeface="Georgia" panose="02040502050405020303" pitchFamily="18" charset="0"/>
              </a:rPr>
              <a:t>Megareus</a:t>
            </a:r>
            <a:r>
              <a:rPr lang="en-US" sz="2200" b="0" i="0" dirty="0">
                <a:solidFill>
                  <a:schemeClr val="bg1"/>
                </a:solidFill>
                <a:effectLst/>
                <a:latin typeface="Georgia" panose="02040502050405020303" pitchFamily="18" charset="0"/>
              </a:rPr>
              <a:t> and </a:t>
            </a:r>
            <a:r>
              <a:rPr lang="en-US" sz="2200" b="0" i="0" dirty="0" err="1">
                <a:solidFill>
                  <a:schemeClr val="bg1"/>
                </a:solidFill>
                <a:effectLst/>
                <a:latin typeface="Georgia" panose="02040502050405020303" pitchFamily="18" charset="0"/>
              </a:rPr>
              <a:t>Ischepolis</a:t>
            </a:r>
            <a:r>
              <a:rPr lang="en-US" sz="2200" b="0" i="0" dirty="0">
                <a:solidFill>
                  <a:schemeClr val="bg1"/>
                </a:solidFill>
                <a:effectLst/>
                <a:latin typeface="Georgia" panose="02040502050405020303" pitchFamily="18" charset="0"/>
              </a:rPr>
              <a:t> the son of </a:t>
            </a:r>
            <a:r>
              <a:rPr lang="en-US" sz="2200" b="0" i="0" dirty="0" err="1">
                <a:solidFill>
                  <a:schemeClr val="bg1"/>
                </a:solidFill>
                <a:effectLst/>
                <a:latin typeface="Georgia" panose="02040502050405020303" pitchFamily="18" charset="0"/>
              </a:rPr>
              <a:t>Alcathous</a:t>
            </a:r>
            <a:r>
              <a:rPr lang="en-US" sz="2200" b="0" i="0" dirty="0">
                <a:solidFill>
                  <a:schemeClr val="bg1"/>
                </a:solidFill>
                <a:effectLst/>
                <a:latin typeface="Georgia" panose="02040502050405020303" pitchFamily="18" charset="0"/>
              </a:rPr>
              <a:t>. Near the Town-hall is a rock. They name it </a:t>
            </a:r>
            <a:r>
              <a:rPr lang="en-US" sz="2200" b="0" i="0" dirty="0" err="1">
                <a:solidFill>
                  <a:schemeClr val="bg1"/>
                </a:solidFill>
                <a:effectLst/>
                <a:latin typeface="Georgia" panose="02040502050405020303" pitchFamily="18" charset="0"/>
              </a:rPr>
              <a:t>Anaclethris</a:t>
            </a:r>
            <a:r>
              <a:rPr lang="en-US" sz="2200" b="0" i="0" dirty="0">
                <a:solidFill>
                  <a:schemeClr val="bg1"/>
                </a:solidFill>
                <a:effectLst/>
                <a:latin typeface="Georgia" panose="02040502050405020303" pitchFamily="18" charset="0"/>
              </a:rPr>
              <a:t> （Recall）, because Demeter （if the story be credible） here too called her daughter back when she was wandering in search of her. Even in our day the Megarian women hold a performance that is a mimic representation of the legend. Paus. 1.43.2</a:t>
            </a:r>
            <a:endParaRPr lang="en-GB" sz="2200" dirty="0">
              <a:solidFill>
                <a:schemeClr val="bg1"/>
              </a:solidFill>
            </a:endParaRPr>
          </a:p>
        </p:txBody>
      </p:sp>
    </p:spTree>
    <p:extLst>
      <p:ext uri="{BB962C8B-B14F-4D97-AF65-F5344CB8AC3E}">
        <p14:creationId xmlns:p14="http://schemas.microsoft.com/office/powerpoint/2010/main" val="2594526090"/>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F5681F-7FCC-4937-90FD-6C604227EACE}"/>
              </a:ext>
            </a:extLst>
          </p:cNvPr>
          <p:cNvSpPr>
            <a:spLocks noGrp="1"/>
          </p:cNvSpPr>
          <p:nvPr>
            <p:ph type="title"/>
          </p:nvPr>
        </p:nvSpPr>
        <p:spPr>
          <a:xfrm>
            <a:off x="804671" y="640263"/>
            <a:ext cx="3284331" cy="5254510"/>
          </a:xfrm>
        </p:spPr>
        <p:txBody>
          <a:bodyPr>
            <a:normAutofit/>
          </a:bodyPr>
          <a:lstStyle/>
          <a:p>
            <a:r>
              <a:rPr lang="en-GB" dirty="0"/>
              <a:t>Stories in the landscape (</a:t>
            </a:r>
            <a:r>
              <a:rPr lang="en-GB" dirty="0" err="1"/>
              <a:t>Lerna</a:t>
            </a:r>
            <a:r>
              <a:rPr lang="en-GB" dirty="0"/>
              <a:t>)</a:t>
            </a:r>
          </a:p>
        </p:txBody>
      </p:sp>
      <p:sp>
        <p:nvSpPr>
          <p:cNvPr id="3" name="Content Placeholder 2">
            <a:extLst>
              <a:ext uri="{FF2B5EF4-FFF2-40B4-BE49-F238E27FC236}">
                <a16:creationId xmlns:a16="http://schemas.microsoft.com/office/drawing/2014/main" id="{CE2F6E16-9E69-4BF2-B20D-C3FBD4536E0A}"/>
              </a:ext>
            </a:extLst>
          </p:cNvPr>
          <p:cNvSpPr>
            <a:spLocks noGrp="1"/>
          </p:cNvSpPr>
          <p:nvPr>
            <p:ph idx="1"/>
          </p:nvPr>
        </p:nvSpPr>
        <p:spPr>
          <a:xfrm>
            <a:off x="5358384" y="640263"/>
            <a:ext cx="6028944" cy="5254510"/>
          </a:xfrm>
        </p:spPr>
        <p:txBody>
          <a:bodyPr anchor="ctr">
            <a:normAutofit/>
          </a:bodyPr>
          <a:lstStyle/>
          <a:p>
            <a:r>
              <a:rPr lang="en-US" sz="2200">
                <a:solidFill>
                  <a:schemeClr val="bg1"/>
                </a:solidFill>
              </a:rPr>
              <a:t>[7] On returning to the straight road, you will cross the Erasinus and reach the river Cheimarrus （Winter-torrent）. Near it is a circuit of stones, and they say that Pluto, after carrying off, according to the story, Core, the daughter of Demeter, descended here to his fabled kingdom underground. Lerna is, I have already stated, by the sea, and here they celebrate mysteries in honor of Lernaean Demeter. Paus. 2.36.7</a:t>
            </a:r>
            <a:endParaRPr lang="en-GB" sz="2200">
              <a:solidFill>
                <a:schemeClr val="bg1"/>
              </a:solidFill>
            </a:endParaRPr>
          </a:p>
        </p:txBody>
      </p:sp>
    </p:spTree>
    <p:extLst>
      <p:ext uri="{BB962C8B-B14F-4D97-AF65-F5344CB8AC3E}">
        <p14:creationId xmlns:p14="http://schemas.microsoft.com/office/powerpoint/2010/main" val="427190074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301AE79-6C1F-4C45-B44E-F3FE034AB4B7}"/>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rPr>
              <a:t>Local Mysteries</a:t>
            </a:r>
          </a:p>
        </p:txBody>
      </p:sp>
      <p:sp>
        <p:nvSpPr>
          <p:cNvPr id="3" name="Content Placeholder 2">
            <a:extLst>
              <a:ext uri="{FF2B5EF4-FFF2-40B4-BE49-F238E27FC236}">
                <a16:creationId xmlns:a16="http://schemas.microsoft.com/office/drawing/2014/main" id="{14B28056-4E6E-4039-925D-EBD2D04E38C6}"/>
              </a:ext>
            </a:extLst>
          </p:cNvPr>
          <p:cNvSpPr>
            <a:spLocks noGrp="1"/>
          </p:cNvSpPr>
          <p:nvPr>
            <p:ph idx="1"/>
          </p:nvPr>
        </p:nvSpPr>
        <p:spPr>
          <a:xfrm>
            <a:off x="5573864" y="259773"/>
            <a:ext cx="5716988" cy="6598227"/>
          </a:xfrm>
        </p:spPr>
        <p:txBody>
          <a:bodyPr anchor="ctr">
            <a:normAutofit/>
          </a:bodyPr>
          <a:lstStyle/>
          <a:p>
            <a:r>
              <a:rPr lang="en-US" sz="1400" dirty="0" err="1"/>
              <a:t>Celeae</a:t>
            </a:r>
            <a:r>
              <a:rPr lang="en-US" sz="1400" dirty="0"/>
              <a:t> is some five </a:t>
            </a:r>
            <a:r>
              <a:rPr lang="en-US" sz="1400" dirty="0" err="1"/>
              <a:t>stades</a:t>
            </a:r>
            <a:r>
              <a:rPr lang="en-US" sz="1400" dirty="0"/>
              <a:t> distant from the city, and here they celebrate the mysteries in honor of Demeter, not every year but every fourth year. The initiating priest is not appointed for life, but at each celebration they elect a fresh one, who takes, if he cares to do so, a wife. In this respect their custom differs from that at Eleusis, but the actual celebration is modelled on the Eleusinian rites. The </a:t>
            </a:r>
            <a:r>
              <a:rPr lang="en-US" sz="1400" dirty="0" err="1"/>
              <a:t>Phliasians</a:t>
            </a:r>
            <a:r>
              <a:rPr lang="en-US" sz="1400" dirty="0"/>
              <a:t> themselves admit that they copy the “performance” at Eleusis.  [2] They say that it was </a:t>
            </a:r>
            <a:r>
              <a:rPr lang="en-US" sz="1400" dirty="0" err="1"/>
              <a:t>Dysaules</a:t>
            </a:r>
            <a:r>
              <a:rPr lang="en-US" sz="1400" dirty="0"/>
              <a:t>, the brother of </a:t>
            </a:r>
            <a:r>
              <a:rPr lang="en-US" sz="1400" dirty="0" err="1"/>
              <a:t>Celeus</a:t>
            </a:r>
            <a:r>
              <a:rPr lang="en-US" sz="1400" dirty="0"/>
              <a:t>, who came to their land and established the mysteries, and that he had been expelled from Eleusis by Ion, when Ion, the son of Xuthus, was chosen by the Athenians to be commander-in-chief in the Eleusinian war. Now I cannot possibly agree with the </a:t>
            </a:r>
            <a:r>
              <a:rPr lang="en-US" sz="1400" dirty="0" err="1"/>
              <a:t>Phliasians</a:t>
            </a:r>
            <a:r>
              <a:rPr lang="en-US" sz="1400" dirty="0"/>
              <a:t> in supposing that an Eleusinian was conquered in battle and driven away into exile, for the war terminated in a treaty before it was fought out, and Eumolpus himself remained at Eleusis. [3] But it is possible that </a:t>
            </a:r>
            <a:r>
              <a:rPr lang="en-US" sz="1400" dirty="0" err="1"/>
              <a:t>Dysaules</a:t>
            </a:r>
            <a:r>
              <a:rPr lang="en-US" sz="1400" dirty="0"/>
              <a:t> came to </a:t>
            </a:r>
            <a:r>
              <a:rPr lang="en-US" sz="1400" dirty="0" err="1"/>
              <a:t>Phlius</a:t>
            </a:r>
            <a:r>
              <a:rPr lang="en-US" sz="1400" dirty="0"/>
              <a:t> for some other reason than that given by the </a:t>
            </a:r>
            <a:r>
              <a:rPr lang="en-US" sz="1400" dirty="0" err="1"/>
              <a:t>Phliasians</a:t>
            </a:r>
            <a:r>
              <a:rPr lang="en-US" sz="1400" dirty="0"/>
              <a:t>. I do not believe either that he was related to </a:t>
            </a:r>
            <a:r>
              <a:rPr lang="en-US" sz="1400" dirty="0" err="1"/>
              <a:t>Celeus</a:t>
            </a:r>
            <a:r>
              <a:rPr lang="en-US" sz="1400" dirty="0"/>
              <a:t>, or that he was in any way distinguished at Eleusis, otherwise Homer would never have passed him by in his poems. For Homer is one of those who have written in honor of Demeter, and when he is making a list of those to whom the goddess taught the mysteries he knows nothing of an Eleusinian named </a:t>
            </a:r>
            <a:r>
              <a:rPr lang="en-US" sz="1400" dirty="0" err="1"/>
              <a:t>Dysaules</a:t>
            </a:r>
            <a:r>
              <a:rPr lang="en-US" sz="1400" dirty="0"/>
              <a:t>. These are the verses:—“She to </a:t>
            </a:r>
            <a:r>
              <a:rPr lang="en-US" sz="1400" dirty="0" err="1"/>
              <a:t>Triptolemus</a:t>
            </a:r>
            <a:r>
              <a:rPr lang="en-US" sz="1400" dirty="0"/>
              <a:t> taught, and to </a:t>
            </a:r>
            <a:r>
              <a:rPr lang="en-US" sz="1400" dirty="0" err="1"/>
              <a:t>Diocles</a:t>
            </a:r>
            <a:r>
              <a:rPr lang="en-US" sz="1400" dirty="0"/>
              <a:t>, driver of horses, Also to mighty Eumolpus, to </a:t>
            </a:r>
            <a:r>
              <a:rPr lang="en-US" sz="1400" dirty="0" err="1"/>
              <a:t>Celeus</a:t>
            </a:r>
            <a:r>
              <a:rPr lang="en-US" sz="1400" dirty="0"/>
              <a:t>, leader of peoples, Cult of the holy rites, to them all her mystery telling. ”HH Dem. 474-476  [4] At all events, this </a:t>
            </a:r>
            <a:r>
              <a:rPr lang="en-US" sz="1400" dirty="0" err="1"/>
              <a:t>Dysaules</a:t>
            </a:r>
            <a:r>
              <a:rPr lang="en-US" sz="1400" dirty="0"/>
              <a:t>, according to the </a:t>
            </a:r>
            <a:r>
              <a:rPr lang="en-US" sz="1400" dirty="0" err="1"/>
              <a:t>Phliasians</a:t>
            </a:r>
            <a:r>
              <a:rPr lang="en-US" sz="1400" dirty="0"/>
              <a:t>, established the mysteries here, and he it was who gave to the place the name </a:t>
            </a:r>
            <a:r>
              <a:rPr lang="en-US" sz="1400" dirty="0" err="1"/>
              <a:t>Celeae</a:t>
            </a:r>
            <a:r>
              <a:rPr lang="en-US" sz="1400" dirty="0"/>
              <a:t>. I have already said that the tomb of </a:t>
            </a:r>
            <a:r>
              <a:rPr lang="en-US" sz="1400" dirty="0" err="1"/>
              <a:t>Dysaules</a:t>
            </a:r>
            <a:r>
              <a:rPr lang="en-US" sz="1400" dirty="0"/>
              <a:t> is here. So the grave of Aras was made earlier, for according to the account of the </a:t>
            </a:r>
            <a:r>
              <a:rPr lang="en-US" sz="1400" dirty="0" err="1"/>
              <a:t>Phliasians</a:t>
            </a:r>
            <a:r>
              <a:rPr lang="en-US" sz="1400" dirty="0"/>
              <a:t> </a:t>
            </a:r>
            <a:r>
              <a:rPr lang="en-US" sz="1400" dirty="0" err="1"/>
              <a:t>Dysaules</a:t>
            </a:r>
            <a:r>
              <a:rPr lang="en-US" sz="1400" dirty="0"/>
              <a:t> did not arrive in the reign of Aras, but later. For Aras, they say, was a contemporary of Prometheus, the son of Iapetus, and three generations of men older than </a:t>
            </a:r>
            <a:r>
              <a:rPr lang="en-US" sz="1400" dirty="0" err="1"/>
              <a:t>Pelasgus</a:t>
            </a:r>
            <a:r>
              <a:rPr lang="en-US" sz="1400" dirty="0"/>
              <a:t> the son of </a:t>
            </a:r>
            <a:r>
              <a:rPr lang="en-US" sz="1400" dirty="0" err="1"/>
              <a:t>Arcas</a:t>
            </a:r>
            <a:r>
              <a:rPr lang="en-US" sz="1400" dirty="0"/>
              <a:t> and those called at Athens aboriginals. On the roof of what is called the </a:t>
            </a:r>
            <a:r>
              <a:rPr lang="en-US" sz="1400" dirty="0" err="1"/>
              <a:t>Anactorum</a:t>
            </a:r>
            <a:r>
              <a:rPr lang="en-US" sz="1400" dirty="0"/>
              <a:t> they say is dedicated the chariot of Pelops. Paus. 2.14</a:t>
            </a:r>
            <a:endParaRPr lang="en-GB" sz="1400" dirty="0"/>
          </a:p>
        </p:txBody>
      </p:sp>
    </p:spTree>
    <p:extLst>
      <p:ext uri="{BB962C8B-B14F-4D97-AF65-F5344CB8AC3E}">
        <p14:creationId xmlns:p14="http://schemas.microsoft.com/office/powerpoint/2010/main" val="33278523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4604A6D-E63C-4CB9-A2A4-843F0A2AD3EF}"/>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rPr>
              <a:t>Local Mysteries (Messenia)</a:t>
            </a:r>
          </a:p>
        </p:txBody>
      </p:sp>
      <p:sp>
        <p:nvSpPr>
          <p:cNvPr id="3" name="Content Placeholder 2">
            <a:extLst>
              <a:ext uri="{FF2B5EF4-FFF2-40B4-BE49-F238E27FC236}">
                <a16:creationId xmlns:a16="http://schemas.microsoft.com/office/drawing/2014/main" id="{9671BB20-5901-4E5A-8436-4ACDF6C75982}"/>
              </a:ext>
            </a:extLst>
          </p:cNvPr>
          <p:cNvSpPr>
            <a:spLocks noGrp="1"/>
          </p:cNvSpPr>
          <p:nvPr>
            <p:ph idx="1"/>
          </p:nvPr>
        </p:nvSpPr>
        <p:spPr>
          <a:xfrm>
            <a:off x="5573864" y="426027"/>
            <a:ext cx="5716988" cy="6431973"/>
          </a:xfrm>
        </p:spPr>
        <p:txBody>
          <a:bodyPr anchor="ctr">
            <a:normAutofit lnSpcReduction="10000"/>
          </a:bodyPr>
          <a:lstStyle/>
          <a:p>
            <a:r>
              <a:rPr lang="en-US" sz="1600" dirty="0"/>
              <a:t>[5] The first rulers then in this country were </a:t>
            </a:r>
            <a:r>
              <a:rPr lang="en-US" sz="1600" dirty="0" err="1"/>
              <a:t>Polycaon</a:t>
            </a:r>
            <a:r>
              <a:rPr lang="en-US" sz="1600" dirty="0"/>
              <a:t>, the son of </a:t>
            </a:r>
            <a:r>
              <a:rPr lang="en-US" sz="1600" dirty="0" err="1"/>
              <a:t>Lelex</a:t>
            </a:r>
            <a:r>
              <a:rPr lang="en-US" sz="1600" dirty="0"/>
              <a:t>, and Messene his wife. It was to her that </a:t>
            </a:r>
            <a:r>
              <a:rPr lang="en-US" sz="1600" dirty="0" err="1"/>
              <a:t>Caucon</a:t>
            </a:r>
            <a:r>
              <a:rPr lang="en-US" sz="1600" dirty="0"/>
              <a:t>, the son of </a:t>
            </a:r>
            <a:r>
              <a:rPr lang="en-US" sz="1600" dirty="0" err="1"/>
              <a:t>Celaenus</a:t>
            </a:r>
            <a:r>
              <a:rPr lang="en-US" sz="1600" dirty="0"/>
              <a:t>, son of </a:t>
            </a:r>
            <a:r>
              <a:rPr lang="en-US" sz="1600" dirty="0" err="1"/>
              <a:t>Phlyus</a:t>
            </a:r>
            <a:r>
              <a:rPr lang="en-US" sz="1600" dirty="0"/>
              <a:t>, brought the rites of the Great Goddesses from Eleusis. </a:t>
            </a:r>
            <a:r>
              <a:rPr lang="en-US" sz="1600" dirty="0" err="1"/>
              <a:t>Phlyus</a:t>
            </a:r>
            <a:r>
              <a:rPr lang="en-US" sz="1600" dirty="0"/>
              <a:t> himself is said by the Athenians to have been the son of Earth, and the hymn of </a:t>
            </a:r>
            <a:r>
              <a:rPr lang="en-US" sz="1600" dirty="0" err="1"/>
              <a:t>Musaeus</a:t>
            </a:r>
            <a:r>
              <a:rPr lang="en-US" sz="1600" dirty="0"/>
              <a:t> to Demeter made for the </a:t>
            </a:r>
            <a:r>
              <a:rPr lang="en-US" sz="1600" dirty="0" err="1"/>
              <a:t>Lycomidae</a:t>
            </a:r>
            <a:r>
              <a:rPr lang="en-US" sz="1600" dirty="0"/>
              <a:t> agrees.  [6] But the mysteries of the Great Goddesses were raised to greater honor many years later than </a:t>
            </a:r>
            <a:r>
              <a:rPr lang="en-US" sz="1600" dirty="0" err="1"/>
              <a:t>Caucon</a:t>
            </a:r>
            <a:r>
              <a:rPr lang="en-US" sz="1600" dirty="0"/>
              <a:t> by Lycus, the son of Pandion, an oak-wood, where he purified the celebrants, being still called Lycus' wood. That there is a wood in this land so called is stated by </a:t>
            </a:r>
            <a:r>
              <a:rPr lang="en-US" sz="1600" dirty="0" err="1"/>
              <a:t>Rhianus</a:t>
            </a:r>
            <a:r>
              <a:rPr lang="en-US" sz="1600" dirty="0"/>
              <a:t> the Cretan:—“By rugged </a:t>
            </a:r>
            <a:r>
              <a:rPr lang="en-US" sz="1600" dirty="0" err="1"/>
              <a:t>Elaeum</a:t>
            </a:r>
            <a:r>
              <a:rPr lang="en-US" sz="1600" dirty="0"/>
              <a:t> above Lycus' wood.  [7] That this Lycus was the son of Pandion is made clear by the lines on the statue of </a:t>
            </a:r>
            <a:r>
              <a:rPr lang="en-US" sz="1600" dirty="0" err="1"/>
              <a:t>Methapus</a:t>
            </a:r>
            <a:r>
              <a:rPr lang="en-US" sz="1600" dirty="0"/>
              <a:t>, who made certain improvements in the mysteries. </a:t>
            </a:r>
            <a:r>
              <a:rPr lang="en-US" sz="1600" dirty="0" err="1"/>
              <a:t>Methapus</a:t>
            </a:r>
            <a:r>
              <a:rPr lang="en-US" sz="1600" dirty="0"/>
              <a:t> was an Athenian by birth, an expert in the mysteries and founder of all kinds of rites. It was he who established the mysteries of the Cabiri at Thebes, and dedicated in the hut of the </a:t>
            </a:r>
            <a:r>
              <a:rPr lang="en-US" sz="1600" dirty="0" err="1"/>
              <a:t>Lycomidae</a:t>
            </a:r>
            <a:r>
              <a:rPr lang="en-US" sz="1600" dirty="0"/>
              <a:t> a statue with an inscription that amongst other things helps to confirm my account:—  [8] “I sanctified houses of Hermes and paths of holy Demeter and Kore her firstborn, where they say that Messene established the feast of the Great Goddesses, taught by </a:t>
            </a:r>
            <a:r>
              <a:rPr lang="en-US" sz="1600" dirty="0" err="1"/>
              <a:t>Caucon</a:t>
            </a:r>
            <a:r>
              <a:rPr lang="en-US" sz="1600" dirty="0"/>
              <a:t>, sprung from </a:t>
            </a:r>
            <a:r>
              <a:rPr lang="en-US" sz="1600" dirty="0" err="1"/>
              <a:t>Phlyus</a:t>
            </a:r>
            <a:r>
              <a:rPr lang="en-US" sz="1600" dirty="0"/>
              <a:t>' noble son. And I wondered that Lycus, son of Pandion, brought all the Attic rite to wise </a:t>
            </a:r>
            <a:r>
              <a:rPr lang="en-US" sz="1600" dirty="0" err="1"/>
              <a:t>Andania</a:t>
            </a:r>
            <a:r>
              <a:rPr lang="en-US" sz="1600" dirty="0"/>
              <a:t>. ”  This inscription shows that </a:t>
            </a:r>
            <a:r>
              <a:rPr lang="en-US" sz="1600" dirty="0" err="1"/>
              <a:t>Caucon</a:t>
            </a:r>
            <a:r>
              <a:rPr lang="en-US" sz="1600" dirty="0"/>
              <a:t> who came to Messene was a descendant of </a:t>
            </a:r>
            <a:r>
              <a:rPr lang="en-US" sz="1600" dirty="0" err="1"/>
              <a:t>Phlyus</a:t>
            </a:r>
            <a:r>
              <a:rPr lang="en-US" sz="1600" dirty="0"/>
              <a:t>, and proves my other statements with regard to Lycus, and that the mysteries were originally at </a:t>
            </a:r>
            <a:r>
              <a:rPr lang="en-US" sz="1600" dirty="0" err="1"/>
              <a:t>Andania</a:t>
            </a:r>
            <a:r>
              <a:rPr lang="en-US" sz="1600" dirty="0"/>
              <a:t>. And it seems natural to me that Messene should have established the mysteries where she and </a:t>
            </a:r>
            <a:r>
              <a:rPr lang="en-US" sz="1600" dirty="0" err="1"/>
              <a:t>Polycaon</a:t>
            </a:r>
            <a:r>
              <a:rPr lang="en-US" sz="1600" dirty="0"/>
              <a:t> lived, not anywhere else. Paus. 4.1.5-9</a:t>
            </a:r>
            <a:endParaRPr lang="en-GB" sz="1600" dirty="0"/>
          </a:p>
        </p:txBody>
      </p:sp>
    </p:spTree>
    <p:extLst>
      <p:ext uri="{BB962C8B-B14F-4D97-AF65-F5344CB8AC3E}">
        <p14:creationId xmlns:p14="http://schemas.microsoft.com/office/powerpoint/2010/main" val="873425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F7E8349-B873-42F1-A227-070908CF42A9}"/>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rPr>
              <a:t>Local Mysteries (Oichalia)</a:t>
            </a:r>
          </a:p>
        </p:txBody>
      </p:sp>
      <p:sp>
        <p:nvSpPr>
          <p:cNvPr id="3" name="Content Placeholder 2">
            <a:extLst>
              <a:ext uri="{FF2B5EF4-FFF2-40B4-BE49-F238E27FC236}">
                <a16:creationId xmlns:a16="http://schemas.microsoft.com/office/drawing/2014/main" id="{0BFEC79A-E102-48F3-8460-D05747D2E06B}"/>
              </a:ext>
            </a:extLst>
          </p:cNvPr>
          <p:cNvSpPr>
            <a:spLocks noGrp="1"/>
          </p:cNvSpPr>
          <p:nvPr>
            <p:ph idx="1"/>
          </p:nvPr>
        </p:nvSpPr>
        <p:spPr>
          <a:xfrm>
            <a:off x="5573864" y="1166933"/>
            <a:ext cx="5716988" cy="4279709"/>
          </a:xfrm>
        </p:spPr>
        <p:txBody>
          <a:bodyPr anchor="ctr">
            <a:normAutofit/>
          </a:bodyPr>
          <a:lstStyle/>
          <a:p>
            <a:r>
              <a:rPr lang="en-US" sz="1500" dirty="0"/>
              <a:t>When these are crossed, there is a plain called the plain of </a:t>
            </a:r>
            <a:r>
              <a:rPr lang="en-US" sz="1500" dirty="0" err="1"/>
              <a:t>Stenyclerus</a:t>
            </a:r>
            <a:r>
              <a:rPr lang="en-US" sz="1500" dirty="0"/>
              <a:t>. </a:t>
            </a:r>
            <a:r>
              <a:rPr lang="en-US" sz="1500" dirty="0" err="1"/>
              <a:t>Stenyclerus</a:t>
            </a:r>
            <a:r>
              <a:rPr lang="en-US" sz="1500" dirty="0"/>
              <a:t> was a hero, it is said. Facing the plain is a site anciently called </a:t>
            </a:r>
            <a:r>
              <a:rPr lang="en-US" sz="1500" dirty="0" err="1"/>
              <a:t>Oechalia</a:t>
            </a:r>
            <a:r>
              <a:rPr lang="en-US" sz="1500" dirty="0"/>
              <a:t>, in our time the </a:t>
            </a:r>
            <a:r>
              <a:rPr lang="en-US" sz="1500" dirty="0" err="1"/>
              <a:t>Carnasian</a:t>
            </a:r>
            <a:r>
              <a:rPr lang="en-US" sz="1500" dirty="0"/>
              <a:t> grove, thickly grown with cypresses. There are statues of the gods Apollo </a:t>
            </a:r>
            <a:r>
              <a:rPr lang="en-US" sz="1500" dirty="0" err="1"/>
              <a:t>Carneius</a:t>
            </a:r>
            <a:r>
              <a:rPr lang="en-US" sz="1500" dirty="0"/>
              <a:t> &lt;and </a:t>
            </a:r>
            <a:r>
              <a:rPr lang="en-US" sz="1500" dirty="0" err="1"/>
              <a:t>Hagne</a:t>
            </a:r>
            <a:r>
              <a:rPr lang="en-US" sz="1500" dirty="0"/>
              <a:t>&gt;, also Hermes carrying a ram. </a:t>
            </a:r>
            <a:r>
              <a:rPr lang="en-US" sz="1500" dirty="0" err="1"/>
              <a:t>Hagne</a:t>
            </a:r>
            <a:r>
              <a:rPr lang="en-US" sz="1500" dirty="0"/>
              <a:t> （the holy one） is a title of Kore the daughter of Demeter. Water rises from a spring close to the statue.  [5] I may not reveal the rites of the Great Goddesses, for it is their mysteries which they celebrate in the </a:t>
            </a:r>
            <a:r>
              <a:rPr lang="en-US" sz="1500" dirty="0" err="1"/>
              <a:t>Carnasian</a:t>
            </a:r>
            <a:r>
              <a:rPr lang="en-US" sz="1500" dirty="0"/>
              <a:t> grove, and I regard them as second only to the Eleusinian in sanctity. But my dream did not prevent me from making known to all that the brazen urn, discovered by the Argive general, and the bones of </a:t>
            </a:r>
            <a:r>
              <a:rPr lang="en-US" sz="1500" dirty="0" err="1"/>
              <a:t>Eurytus</a:t>
            </a:r>
            <a:r>
              <a:rPr lang="en-US" sz="1500" dirty="0"/>
              <a:t> the son of </a:t>
            </a:r>
            <a:r>
              <a:rPr lang="en-US" sz="1500" dirty="0" err="1"/>
              <a:t>Melaneus</a:t>
            </a:r>
            <a:r>
              <a:rPr lang="en-US" sz="1500" dirty="0"/>
              <a:t> were kept here. A river </a:t>
            </a:r>
            <a:r>
              <a:rPr lang="en-US" sz="1500" dirty="0" err="1"/>
              <a:t>Charadrus</a:t>
            </a:r>
            <a:r>
              <a:rPr lang="en-US" sz="1500" dirty="0"/>
              <a:t> flows past the grove;  [6] about eight </a:t>
            </a:r>
            <a:r>
              <a:rPr lang="en-US" sz="1500" dirty="0" err="1"/>
              <a:t>stades</a:t>
            </a:r>
            <a:r>
              <a:rPr lang="en-US" sz="1500" dirty="0"/>
              <a:t> along the road to the left are the ruins of </a:t>
            </a:r>
            <a:r>
              <a:rPr lang="en-US" sz="1500" dirty="0" err="1"/>
              <a:t>Andania</a:t>
            </a:r>
            <a:r>
              <a:rPr lang="en-US" sz="1500" dirty="0"/>
              <a:t>. The guides agree that the city got its name from a woman </a:t>
            </a:r>
            <a:r>
              <a:rPr lang="en-US" sz="1500" dirty="0" err="1"/>
              <a:t>Andania</a:t>
            </a:r>
            <a:r>
              <a:rPr lang="en-US" sz="1500" dirty="0"/>
              <a:t>, but I can say nothing as to her parents or her husband. On the road from </a:t>
            </a:r>
            <a:r>
              <a:rPr lang="en-US" sz="1500" dirty="0" err="1"/>
              <a:t>Andania</a:t>
            </a:r>
            <a:r>
              <a:rPr lang="en-US" sz="1500" dirty="0"/>
              <a:t> towards </a:t>
            </a:r>
            <a:r>
              <a:rPr lang="en-US" sz="1500" dirty="0" err="1"/>
              <a:t>Cyparissiae</a:t>
            </a:r>
            <a:r>
              <a:rPr lang="en-US" sz="1500" dirty="0"/>
              <a:t> is </a:t>
            </a:r>
            <a:r>
              <a:rPr lang="en-US" sz="1500" dirty="0" err="1"/>
              <a:t>Polichne</a:t>
            </a:r>
            <a:r>
              <a:rPr lang="en-US" sz="1500" dirty="0"/>
              <a:t>, as it is called, and the streams of Electra and </a:t>
            </a:r>
            <a:r>
              <a:rPr lang="en-US" sz="1500" dirty="0" err="1"/>
              <a:t>Coeus</a:t>
            </a:r>
            <a:r>
              <a:rPr lang="en-US" sz="1500" dirty="0"/>
              <a:t>. The names perhaps are to be connected with Electra the daughter of Atlas and </a:t>
            </a:r>
            <a:r>
              <a:rPr lang="en-US" sz="1500" dirty="0" err="1"/>
              <a:t>Coeus</a:t>
            </a:r>
            <a:r>
              <a:rPr lang="en-US" sz="1500" dirty="0"/>
              <a:t> the father of Leto, or Electra and </a:t>
            </a:r>
            <a:r>
              <a:rPr lang="en-US" sz="1500" dirty="0" err="1"/>
              <a:t>Coeus</a:t>
            </a:r>
            <a:r>
              <a:rPr lang="en-US" sz="1500" dirty="0"/>
              <a:t> may be two local heroes.4.33.4-6</a:t>
            </a:r>
            <a:endParaRPr lang="en-GB" sz="1500" dirty="0"/>
          </a:p>
        </p:txBody>
      </p:sp>
    </p:spTree>
    <p:extLst>
      <p:ext uri="{BB962C8B-B14F-4D97-AF65-F5344CB8AC3E}">
        <p14:creationId xmlns:p14="http://schemas.microsoft.com/office/powerpoint/2010/main" val="19912890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E82250A-C552-4FBD-A0D5-17D3549DFCF3}"/>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rPr>
              <a:t>Local Mysteries (Pheneus)</a:t>
            </a:r>
          </a:p>
        </p:txBody>
      </p:sp>
      <p:sp>
        <p:nvSpPr>
          <p:cNvPr id="3" name="Content Placeholder 2">
            <a:extLst>
              <a:ext uri="{FF2B5EF4-FFF2-40B4-BE49-F238E27FC236}">
                <a16:creationId xmlns:a16="http://schemas.microsoft.com/office/drawing/2014/main" id="{1A09B3A4-9536-4652-8834-DB9AE0726F78}"/>
              </a:ext>
            </a:extLst>
          </p:cNvPr>
          <p:cNvSpPr>
            <a:spLocks noGrp="1"/>
          </p:cNvSpPr>
          <p:nvPr>
            <p:ph idx="1"/>
          </p:nvPr>
        </p:nvSpPr>
        <p:spPr>
          <a:xfrm>
            <a:off x="5573864" y="457200"/>
            <a:ext cx="5716988" cy="6265717"/>
          </a:xfrm>
        </p:spPr>
        <p:txBody>
          <a:bodyPr anchor="ctr">
            <a:normAutofit/>
          </a:bodyPr>
          <a:lstStyle/>
          <a:p>
            <a:r>
              <a:rPr lang="en-US" sz="1600" dirty="0"/>
              <a:t>The people of </a:t>
            </a:r>
            <a:r>
              <a:rPr lang="en-US" sz="1600" dirty="0" err="1"/>
              <a:t>Pheneus</a:t>
            </a:r>
            <a:r>
              <a:rPr lang="en-US" sz="1600" dirty="0"/>
              <a:t> have also a sanctuary of Demeter, surnamed Eleusinian, and they perform a ritual to the goddess, saying that the ceremonies at Eleusis are the same as those established among themselves. For </a:t>
            </a:r>
            <a:r>
              <a:rPr lang="en-US" sz="1600" dirty="0" err="1"/>
              <a:t>Naus</a:t>
            </a:r>
            <a:r>
              <a:rPr lang="en-US" sz="1600" dirty="0"/>
              <a:t>, they assert, came to them because of an oracle from Delphi, being a grandson of Eumolpus. Beside the sanctuary of the Eleusinian has been set up </a:t>
            </a:r>
            <a:r>
              <a:rPr lang="en-US" sz="1600" dirty="0" err="1"/>
              <a:t>Petroma</a:t>
            </a:r>
            <a:r>
              <a:rPr lang="en-US" sz="1600" dirty="0"/>
              <a:t>, as it is called, consisting of two large stones fitted one to the other.  [2] When every other year they celebrate what they call the Greater Rites, they open these stones. They take from out them writings that refer to the rites, read them in the hearing of the initiated, and return them on the same night. Most </a:t>
            </a:r>
            <a:r>
              <a:rPr lang="en-US" sz="1600" dirty="0" err="1"/>
              <a:t>Pheneatians</a:t>
            </a:r>
            <a:r>
              <a:rPr lang="en-US" sz="1600" dirty="0"/>
              <a:t>, too, I know, take an oath by the </a:t>
            </a:r>
            <a:r>
              <a:rPr lang="en-US" sz="1600" dirty="0" err="1"/>
              <a:t>Petroma</a:t>
            </a:r>
            <a:r>
              <a:rPr lang="en-US" sz="1600" dirty="0"/>
              <a:t> in the most important affairs. [3] On the top is a sphere, with a mask inside of Demeter </a:t>
            </a:r>
            <a:r>
              <a:rPr lang="en-US" sz="1600" dirty="0" err="1"/>
              <a:t>Cidaria</a:t>
            </a:r>
            <a:r>
              <a:rPr lang="en-US" sz="1600" dirty="0"/>
              <a:t>. This mask is put on by the priest at the Greater Rites, who for some reason or other beats with rods the Folk Underground. The </a:t>
            </a:r>
            <a:r>
              <a:rPr lang="en-US" sz="1600" dirty="0" err="1"/>
              <a:t>Pheneatians</a:t>
            </a:r>
            <a:r>
              <a:rPr lang="en-US" sz="1600" dirty="0"/>
              <a:t> have a story that even before </a:t>
            </a:r>
            <a:r>
              <a:rPr lang="en-US" sz="1600" dirty="0" err="1"/>
              <a:t>Naus</a:t>
            </a:r>
            <a:r>
              <a:rPr lang="en-US" sz="1600" dirty="0"/>
              <a:t> arrived the wanderings of Demeter brought her to their city also. To those </a:t>
            </a:r>
            <a:r>
              <a:rPr lang="en-US" sz="1600" dirty="0" err="1"/>
              <a:t>Pheneatians</a:t>
            </a:r>
            <a:r>
              <a:rPr lang="en-US" sz="1600" dirty="0"/>
              <a:t> who received her with hospitality into their homes the goddess gave all sorts of pulse save the bean only.  [4] There is a sacred story to explain why the bean in their eyes is an impure kind of pulse. Those who, the </a:t>
            </a:r>
            <a:r>
              <a:rPr lang="en-US" sz="1600" dirty="0" err="1"/>
              <a:t>Pheneatians</a:t>
            </a:r>
            <a:r>
              <a:rPr lang="en-US" sz="1600" dirty="0"/>
              <a:t> say, gave the goddess a welcome, </a:t>
            </a:r>
            <a:r>
              <a:rPr lang="en-US" sz="1600" dirty="0" err="1"/>
              <a:t>Trisaules</a:t>
            </a:r>
            <a:r>
              <a:rPr lang="en-US" sz="1600" dirty="0"/>
              <a:t> and </a:t>
            </a:r>
            <a:r>
              <a:rPr lang="en-US" sz="1600" dirty="0" err="1"/>
              <a:t>Damithales</a:t>
            </a:r>
            <a:r>
              <a:rPr lang="en-US" sz="1600" dirty="0"/>
              <a:t>, had a temple of Demeter </a:t>
            </a:r>
            <a:r>
              <a:rPr lang="en-US" sz="1600" dirty="0" err="1"/>
              <a:t>Thesmia</a:t>
            </a:r>
            <a:r>
              <a:rPr lang="en-US" sz="1600" dirty="0"/>
              <a:t> （Law-goddess） built under Mount Cyllene, and they established for her rites also, which they celebrate even to this day. This temple of the goddess </a:t>
            </a:r>
            <a:r>
              <a:rPr lang="en-US" sz="1600" dirty="0" err="1"/>
              <a:t>Thesmia</a:t>
            </a:r>
            <a:r>
              <a:rPr lang="en-US" sz="1600" dirty="0"/>
              <a:t> is just about fifteen </a:t>
            </a:r>
            <a:r>
              <a:rPr lang="en-US" sz="1600" dirty="0" err="1"/>
              <a:t>stades</a:t>
            </a:r>
            <a:r>
              <a:rPr lang="en-US" sz="1600" dirty="0"/>
              <a:t> away from the city. Paus. 8.15.1-4</a:t>
            </a:r>
            <a:endParaRPr lang="en-GB" sz="1600" dirty="0"/>
          </a:p>
        </p:txBody>
      </p:sp>
    </p:spTree>
    <p:extLst>
      <p:ext uri="{BB962C8B-B14F-4D97-AF65-F5344CB8AC3E}">
        <p14:creationId xmlns:p14="http://schemas.microsoft.com/office/powerpoint/2010/main" val="9113552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5035</Words>
  <Application>Microsoft Office PowerPoint</Application>
  <PresentationFormat>Widescreen</PresentationFormat>
  <Paragraphs>46</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Georgia</vt:lpstr>
      <vt:lpstr>Office Theme</vt:lpstr>
      <vt:lpstr>Demeter around the Greek world</vt:lpstr>
      <vt:lpstr>Mysteries and the gods</vt:lpstr>
      <vt:lpstr>Historical Sanctuaries</vt:lpstr>
      <vt:lpstr>Local Histories</vt:lpstr>
      <vt:lpstr>Sanctuary on the north slope of the Athenian Acropolis</vt:lpstr>
      <vt:lpstr>Local temples in Attika</vt:lpstr>
      <vt:lpstr>Local sanctuaries (Megara)</vt:lpstr>
      <vt:lpstr>Polis worship (Corinth)</vt:lpstr>
      <vt:lpstr>Local temples (Hermione)</vt:lpstr>
      <vt:lpstr>Temples and the journey of Demeter</vt:lpstr>
      <vt:lpstr>Local Cult (Hermione)</vt:lpstr>
      <vt:lpstr>Local Festivals</vt:lpstr>
      <vt:lpstr>Local cult = local instantiation (Thelpusa)</vt:lpstr>
      <vt:lpstr>Local instantiations (Corinth)</vt:lpstr>
      <vt:lpstr>Local instantiations (Pylos)</vt:lpstr>
      <vt:lpstr>Local instantiations (Sparta)</vt:lpstr>
      <vt:lpstr>Stories in the landscape (Megara)</vt:lpstr>
      <vt:lpstr>Stories in the landscape (Lerna)</vt:lpstr>
      <vt:lpstr>Local Mysteries</vt:lpstr>
      <vt:lpstr>Local Mysteries (Messenia)</vt:lpstr>
      <vt:lpstr>Local Mysteries (Oichalia)</vt:lpstr>
      <vt:lpstr>Local Mysteries (Pheneus)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Demeter around the Greek world</dc:title>
  <dc:creator>Errietta Bissa</dc:creator>
  <cp:lastModifiedBy>Errietta Bissa</cp:lastModifiedBy>
  <cp:revision>1</cp:revision>
  <dcterms:created xsi:type="dcterms:W3CDTF">2021-01-22T09:54:21Z</dcterms:created>
  <dcterms:modified xsi:type="dcterms:W3CDTF">2021-01-22T09:54:34Z</dcterms:modified>
</cp:coreProperties>
</file>