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2.xml" ContentType="application/vnd.openxmlformats-officedocument.drawingml.chart+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68" r:id="rId2"/>
    <p:sldId id="256" r:id="rId3"/>
    <p:sldId id="257" r:id="rId4"/>
    <p:sldId id="258" r:id="rId5"/>
    <p:sldId id="259" r:id="rId6"/>
    <p:sldId id="260" r:id="rId7"/>
    <p:sldId id="261" r:id="rId8"/>
    <p:sldId id="262" r:id="rId9"/>
    <p:sldId id="263" r:id="rId10"/>
    <p:sldId id="264" r:id="rId11"/>
    <p:sldId id="265" r:id="rId12"/>
    <p:sldId id="266" r:id="rId13"/>
    <p:sldId id="267" r:id="rId14"/>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219"/>
    <p:restoredTop sz="80650"/>
  </p:normalViewPr>
  <p:slideViewPr>
    <p:cSldViewPr snapToGrid="0" snapToObjects="1">
      <p:cViewPr varScale="1">
        <p:scale>
          <a:sx n="102" d="100"/>
          <a:sy n="102" d="100"/>
        </p:scale>
        <p:origin x="1147"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strRef>
              <c:f>Sheet1!$B$1</c:f>
              <c:strCache>
                <c:ptCount val="1"/>
                <c:pt idx="0">
                  <c:v>2024 Figures</c:v>
                </c:pt>
              </c:strCache>
            </c:strRef>
          </c:tx>
          <c:spPr>
            <a:solidFill>
              <a:srgbClr val="4472C4"/>
            </a:solidFill>
            <a:effectLst/>
          </c:spPr>
          <c:invertIfNegative val="0"/>
          <c:cat>
            <c:strRef>
              <c:f>Sheet1!$A$2:$A$4</c:f>
              <c:strCache>
                <c:ptCount val="3"/>
                <c:pt idx="0">
                  <c:v>Market size</c:v>
                </c:pt>
                <c:pt idx="1">
                  <c:v>GDP impact</c:v>
                </c:pt>
                <c:pt idx="2">
                  <c:v>Tourists</c:v>
                </c:pt>
              </c:strCache>
            </c:strRef>
          </c:cat>
          <c:val>
            <c:numRef>
              <c:f>Sheet1!$B$2:$B$4</c:f>
              <c:numCache>
                <c:formatCode>General</c:formatCode>
                <c:ptCount val="3"/>
                <c:pt idx="0">
                  <c:v>4.9000000000000004</c:v>
                </c:pt>
                <c:pt idx="1">
                  <c:v>11.1</c:v>
                </c:pt>
                <c:pt idx="2">
                  <c:v>1.1000000000000001</c:v>
                </c:pt>
              </c:numCache>
            </c:numRef>
          </c:val>
          <c:extLst>
            <c:ext xmlns:c16="http://schemas.microsoft.com/office/drawing/2014/chart" uri="{C3380CC4-5D6E-409C-BE32-E72D297353CC}">
              <c16:uniqueId val="{00000000-47B1-5247-8F65-2EAB94EB9F79}"/>
            </c:ext>
          </c:extLst>
        </c:ser>
        <c:dLbls>
          <c:showLegendKey val="0"/>
          <c:showVal val="0"/>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030A18"/>
            </a:solidFill>
            <a:prstDash val="solid"/>
            <a:round/>
          </a:ln>
        </c:spPr>
        <c:txPr>
          <a:bodyPr/>
          <a:lstStyle/>
          <a:p>
            <a:pPr>
              <a:defRPr sz="1200" b="0" i="0" u="none" strike="noStrike">
                <a:solidFill>
                  <a:srgbClr val="030A18"/>
                </a:solidFill>
                <a:latin typeface="Arial"/>
              </a:defRPr>
            </a:pPr>
            <a:endParaRPr lang="en-US"/>
          </a:p>
        </c:txPr>
        <c:crossAx val="2094734552"/>
        <c:crosses val="autoZero"/>
        <c:auto val="1"/>
        <c:lblAlgn val="ctr"/>
        <c:lblOffset val="100"/>
        <c:noMultiLvlLbl val="1"/>
      </c:catAx>
      <c:valAx>
        <c:axId val="2094734552"/>
        <c:scaling>
          <c:orientation val="minMax"/>
          <c:max val="12"/>
          <c:min val="0"/>
        </c:scaling>
        <c:delete val="0"/>
        <c:axPos val="l"/>
        <c:majorGridlines>
          <c:spPr>
            <a:ln w="12700" cap="flat">
              <a:solidFill>
                <a:srgbClr val="888888"/>
              </a:solidFill>
              <a:prstDash val="solid"/>
              <a:round/>
            </a:ln>
          </c:spPr>
        </c:majorGridlines>
        <c:numFmt formatCode="General" sourceLinked="0"/>
        <c:majorTickMark val="out"/>
        <c:minorTickMark val="none"/>
        <c:tickLblPos val="nextTo"/>
        <c:spPr>
          <a:ln w="12700" cap="flat">
            <a:solidFill>
              <a:srgbClr val="030A18"/>
            </a:solidFill>
            <a:prstDash val="solid"/>
            <a:round/>
          </a:ln>
        </c:spPr>
        <c:txPr>
          <a:bodyPr/>
          <a:lstStyle/>
          <a:p>
            <a:pPr>
              <a:defRPr sz="1200" b="0" i="0" u="none" strike="noStrike">
                <a:solidFill>
                  <a:srgbClr val="030A18"/>
                </a:solidFill>
                <a:latin typeface="Arial"/>
              </a:defRPr>
            </a:pPr>
            <a:endParaRPr lang="en-US"/>
          </a:p>
        </c:txPr>
        <c:crossAx val="2094734554"/>
        <c:crosses val="autoZero"/>
        <c:crossBetween val="between"/>
        <c:majorUnit val="2"/>
      </c:valAx>
      <c:spPr>
        <a:noFill/>
        <a:ln>
          <a:no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strRef>
              <c:f>Sheet1!$B$1</c:f>
              <c:strCache>
                <c:ptCount val="1"/>
                <c:pt idx="0">
                  <c:v>Income</c:v>
                </c:pt>
              </c:strCache>
            </c:strRef>
          </c:tx>
          <c:spPr>
            <a:solidFill>
              <a:srgbClr val="5B9BD5"/>
            </a:solidFill>
            <a:effectLst/>
          </c:spPr>
          <c:invertIfNegative val="0"/>
          <c:cat>
            <c:strRef>
              <c:f>Sheet1!$A$2:$A$6</c:f>
              <c:strCache>
                <c:ptCount val="5"/>
                <c:pt idx="0">
                  <c:v>Grants</c:v>
                </c:pt>
                <c:pt idx="1">
                  <c:v>Sponsors</c:v>
                </c:pt>
                <c:pt idx="2">
                  <c:v>Exhibitors</c:v>
                </c:pt>
                <c:pt idx="3">
                  <c:v>Packages</c:v>
                </c:pt>
                <c:pt idx="4">
                  <c:v>Premium</c:v>
                </c:pt>
              </c:strCache>
            </c:strRef>
          </c:cat>
          <c:val>
            <c:numRef>
              <c:f>Sheet1!$B$2:$B$6</c:f>
              <c:numCache>
                <c:formatCode>General</c:formatCode>
                <c:ptCount val="5"/>
                <c:pt idx="0">
                  <c:v>50</c:v>
                </c:pt>
                <c:pt idx="1">
                  <c:v>30</c:v>
                </c:pt>
                <c:pt idx="2">
                  <c:v>20</c:v>
                </c:pt>
                <c:pt idx="3">
                  <c:v>60</c:v>
                </c:pt>
                <c:pt idx="4">
                  <c:v>50</c:v>
                </c:pt>
              </c:numCache>
            </c:numRef>
          </c:val>
          <c:extLst>
            <c:ext xmlns:c16="http://schemas.microsoft.com/office/drawing/2014/chart" uri="{C3380CC4-5D6E-409C-BE32-E72D297353CC}">
              <c16:uniqueId val="{00000000-43CD-CE4D-9027-6F7001050F21}"/>
            </c:ext>
          </c:extLst>
        </c:ser>
        <c:ser>
          <c:idx val="1"/>
          <c:order val="1"/>
          <c:tx>
            <c:strRef>
              <c:f>Sheet1!$C$1</c:f>
              <c:strCache>
                <c:ptCount val="1"/>
                <c:pt idx="0">
                  <c:v>Expenditure</c:v>
                </c:pt>
              </c:strCache>
            </c:strRef>
          </c:tx>
          <c:spPr>
            <a:solidFill>
              <a:srgbClr val="ED7D31"/>
            </a:solidFill>
            <a:effectLst/>
          </c:spPr>
          <c:invertIfNegative val="0"/>
          <c:cat>
            <c:strRef>
              <c:f>Sheet1!$A$2:$A$7</c:f>
              <c:strCache>
                <c:ptCount val="6"/>
                <c:pt idx="0">
                  <c:v>Venue/AV</c:v>
                </c:pt>
                <c:pt idx="1">
                  <c:v>Marketing</c:v>
                </c:pt>
                <c:pt idx="2">
                  <c:v>Staff</c:v>
                </c:pt>
                <c:pt idx="3">
                  <c:v>Entertainment</c:v>
                </c:pt>
                <c:pt idx="4">
                  <c:v>Catering</c:v>
                </c:pt>
                <c:pt idx="5">
                  <c:v>Other</c:v>
                </c:pt>
              </c:strCache>
            </c:strRef>
          </c:cat>
          <c:val>
            <c:numRef>
              <c:f>Sheet1!$C$2:$C$7</c:f>
              <c:numCache>
                <c:formatCode>General</c:formatCode>
                <c:ptCount val="6"/>
                <c:pt idx="0">
                  <c:v>85</c:v>
                </c:pt>
                <c:pt idx="1">
                  <c:v>30</c:v>
                </c:pt>
                <c:pt idx="2">
                  <c:v>40</c:v>
                </c:pt>
                <c:pt idx="3">
                  <c:v>20</c:v>
                </c:pt>
                <c:pt idx="4">
                  <c:v>25</c:v>
                </c:pt>
                <c:pt idx="5">
                  <c:v>50</c:v>
                </c:pt>
              </c:numCache>
            </c:numRef>
          </c:val>
          <c:extLst>
            <c:ext xmlns:c16="http://schemas.microsoft.com/office/drawing/2014/chart" uri="{C3380CC4-5D6E-409C-BE32-E72D297353CC}">
              <c16:uniqueId val="{00000001-43CD-CE4D-9027-6F7001050F21}"/>
            </c:ext>
          </c:extLst>
        </c:ser>
        <c:dLbls>
          <c:showLegendKey val="0"/>
          <c:showVal val="0"/>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030A18"/>
            </a:solidFill>
            <a:prstDash val="solid"/>
            <a:round/>
          </a:ln>
        </c:spPr>
        <c:txPr>
          <a:bodyPr/>
          <a:lstStyle/>
          <a:p>
            <a:pPr>
              <a:defRPr sz="1200" b="0" i="0" u="none" strike="noStrike">
                <a:solidFill>
                  <a:srgbClr val="030A18"/>
                </a:solidFill>
                <a:latin typeface="Arial"/>
              </a:defRPr>
            </a:pPr>
            <a:endParaRPr lang="en-US"/>
          </a:p>
        </c:txPr>
        <c:crossAx val="2094734552"/>
        <c:crosses val="autoZero"/>
        <c:auto val="1"/>
        <c:lblAlgn val="ctr"/>
        <c:lblOffset val="100"/>
        <c:noMultiLvlLbl val="1"/>
      </c:catAx>
      <c:valAx>
        <c:axId val="2094734552"/>
        <c:scaling>
          <c:orientation val="minMax"/>
          <c:max val="100"/>
          <c:min val="0"/>
        </c:scaling>
        <c:delete val="0"/>
        <c:axPos val="l"/>
        <c:majorGridlines>
          <c:spPr>
            <a:ln w="12700" cap="flat">
              <a:solidFill>
                <a:srgbClr val="888888"/>
              </a:solidFill>
              <a:prstDash val="solid"/>
              <a:round/>
            </a:ln>
          </c:spPr>
        </c:majorGridlines>
        <c:numFmt formatCode="General" sourceLinked="0"/>
        <c:majorTickMark val="out"/>
        <c:minorTickMark val="none"/>
        <c:tickLblPos val="nextTo"/>
        <c:spPr>
          <a:ln w="12700" cap="flat">
            <a:solidFill>
              <a:srgbClr val="030A18"/>
            </a:solidFill>
            <a:prstDash val="solid"/>
            <a:round/>
          </a:ln>
        </c:spPr>
        <c:txPr>
          <a:bodyPr/>
          <a:lstStyle/>
          <a:p>
            <a:pPr>
              <a:defRPr sz="1200" b="0" i="0" u="none" strike="noStrike">
                <a:solidFill>
                  <a:srgbClr val="030A18"/>
                </a:solidFill>
                <a:latin typeface="Arial"/>
              </a:defRPr>
            </a:pPr>
            <a:endParaRPr lang="en-US"/>
          </a:p>
        </c:txPr>
        <c:crossAx val="2094734554"/>
        <c:crosses val="autoZero"/>
        <c:crossBetween val="between"/>
        <c:majorUnit val="20"/>
      </c:valAx>
      <c:spPr>
        <a:noFill/>
        <a:ln>
          <a:noFill/>
        </a:ln>
        <a:effectLst/>
      </c:spPr>
    </c:plotArea>
    <c:legend>
      <c:legendPos val="b"/>
      <c:overlay val="0"/>
    </c:legend>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99648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businesswales.gov.wales/tourism/sites/tourism/files/documents/YOL-2017-Industry-guide-EN-CY.pdf#:~:text=Mae%20Blwyddyn%20Chwedlau%20yn%20cyfuno%E2%80%99r,ac%20yn%20eithriadol%20yn%20rhyngwladol" TargetMode="External"/><Relationship Id="rId4" Type="http://schemas.openxmlformats.org/officeDocument/2006/relationships/hyperlink" Target="businesswales.gov.wales/tourism/sites/tourism/files/documents/YOL-2017-Industry-guide-EN-CY.pdf#:~:text=We%20want%20to%20celebrate%20a,uchel%20yn%20y%2021ain%20Ganrif"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hyperlink" Target="businesswales.gov.wales/tourism/sites/tourism/files/documents/YOL-2017-Industry-guide-EN-CY.pdf#:~:text=Mae%20Blwyddyn%20Chwedlau%20yn%20cyfuno%E2%80%99r,ac%20yn%20eithriadol%20yn%20rhyngwladol" TargetMode="External"/><Relationship Id="rId5" Type="http://schemas.openxmlformats.org/officeDocument/2006/relationships/hyperlink" Target="businesswales.gov.wales/tourism/sites/tourism/files/documents/YOL-2017-Industry-guide-EN-CY.pdf#:~:text=gyfle%20i%20ddod%20%C3%A2%E2%80%99n%20treftadaeth,eu%20cyfoethogi%20o%20fod%20yma" TargetMode="External"/><Relationship Id="rId4" Type="http://schemas.openxmlformats.org/officeDocument/2006/relationships/hyperlink" Target="businesswales.gov.wales/tourism/sites/tourism/files/documents/YOL-2017-Industry-guide-EN-CY.pdf#:~:text=We%20want%20to%20celebrate%20a,uchel%20yn%20y%2021ain%20Ganrif" TargetMode="External"/></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hyperlink" Target="https://hospitalityinsights.ehl.edu/hospitality-industry-trends#:~:text=Alpha%20travelers%2C%20the%20growing%20wellness,for%20continued%20transformation%20in%202025" TargetMode="External"/><Relationship Id="rId5" Type="http://schemas.openxmlformats.org/officeDocument/2006/relationships/hyperlink" Target="https://hospitalityinsights.ehl.edu/hospitality-industry-trends#:~:text=,7" TargetMode="External"/><Relationship Id="rId4" Type="http://schemas.openxmlformats.org/officeDocument/2006/relationships/hyperlink" Target="https://hospitalityinsights.ehl.edu/hospitality-industry-trends#:~:text=Key%20Data%20Highlights%20This%20Momentum%3A"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www.mitchryan23.com/wp-content/uploads/2025/05/2024-Course-Book.pdf#:~:text=B,Monitoring%2C%20Shutdown%2C%20and%20Evaluation" TargetMode="External"/><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hyperlink" Target="www.mitchryan23.com/wp-content/uploads/2025/05/2024-Course-Book.pdf#:~:text=6.%20Evaluation%20%28Post,reviews%2C%20and%20social%20media%20engagement" TargetMode="External"/><Relationship Id="rId4" Type="http://schemas.openxmlformats.org/officeDocument/2006/relationships/hyperlink" Target="www.mitchryan23.com/wp-content/uploads/2025/05/2024-Course-Book.pdf#:~:text=The%20planning%20stage%20transforms%20the,audiovisual%20setup%2C%20schedules%20keynote%20speakers"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hyperlink" Target="businesswales.gov.wales/tourism/sites/tourism/files/documents/YOL-2017-Industry-guide-EN-CY.pdf#:~:text=sy%E2%80%99n%20rhan%20o%20bob%20un,relevant%20and%20contemporary%2021C%20destination" TargetMode="External"/><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hyperlink" Target="businesswales.gov.wales/tourism/sites/tourism/files/documents/YOL-2017-Industry-guide-EN-CY.pdf#:~:text=The%20Year%20of%20Legends%20is,unmistakably%20Wales%20and%20internationally%20outstanding" TargetMode="External"/></Relationships>
</file>

<file path=ppt/slides/_rels/slide8.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cvent.com/en/blog/hospitality/event-hospitality-trends#:~:text=1,at%20scale" TargetMode="External"/><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hyperlink" Target="https://hospitalityinsights.ehl.edu/hospitality-industry-trends#:~:text=Employing%20over%20330%20million%20people,been%20finding%20and%20retaining%20staff" TargetMode="External"/><Relationship Id="rId5" Type="http://schemas.openxmlformats.org/officeDocument/2006/relationships/hyperlink" Target="https://www.cvent.com/en/blog/hospitality/event-hospitality-trends#:~:text=3,a%20challenge" TargetMode="External"/><Relationship Id="rId4" Type="http://schemas.openxmlformats.org/officeDocument/2006/relationships/hyperlink" Target="https://www.cvent.com/en/blog/hospitality/event-hospitality-trends#:~:text=2,for%20productivity%20and%20partnership"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businesswales.gov.wales/tourism/sites/tourism/files/documents/YOL-2017-Industry-guide-EN-CY.pdf#:~:text=Mae%20Blwyddyn%20Chwedlau%20yn%20cyfuno%E2%80%99r,ac%20yn%20eithriadol%20yn%20rhyngwladol" TargetMode="External"/><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hyperlink" Target="www.beacons-npa.gov.uk/wp-content/uploads/Brecon-Beacons-Sustainable-Tourism-Strategy-2017-2022.pdf#:~:text=For%20us%2C%20sustainability%20has%20to,social%2C%20cultural%20and%20economic%20value" TargetMode="External"/><Relationship Id="rId4" Type="http://schemas.openxmlformats.org/officeDocument/2006/relationships/hyperlink" Target="www.beacons-npa.gov.uk/wp-content/uploads/Brecon-Beacons-Sustainable-Tourism-Strategy-2017-2022.pdf#:~:text=There%20are%20two%20ways%20to,and%20access%20routes%20within%20it"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cvent.com/en/blog/hospitality/event-hospitality-trends#:~:text=1,at%20scale" TargetMode="External"/><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hyperlink" Target="www.beacons-npa.gov.uk/wp-content/uploads/Brecon-Beacons-Sustainable-Tourism-Strategy-2017-2022.pdf#:~:text=There%20are%20two%20ways%20to,and%20access%20routes%20within%20it" TargetMode="External"/><Relationship Id="rId5" Type="http://schemas.openxmlformats.org/officeDocument/2006/relationships/hyperlink" Target="businesswales.gov.wales/tourism/sites/tourism/files/documents/YOL-2017-Industry-guide-EN-CY.pdf#:~:text=But%20the%20Year%20of%20Legends,the%20legend%20within%20us%20all" TargetMode="External"/><Relationship Id="rId4" Type="http://schemas.openxmlformats.org/officeDocument/2006/relationships/hyperlink" Target="https://hospitalityinsights.ehl.edu/hospitality-industry-trends#:~:text=Alpha%20travelers%2C%20the%20growing%20wellness,for%20continued%20transformation%20in%202025"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hospitalityinsights.ehl.edu/" TargetMode="External"/><Relationship Id="rId13" Type="http://schemas.openxmlformats.org/officeDocument/2006/relationships/hyperlink" Target="https://www.walesonline.co.uk/business/business-news/themed-strategy-starting-year-adventure-10341304" TargetMode="External"/><Relationship Id="rId18" Type="http://schemas.openxmlformats.org/officeDocument/2006/relationships/hyperlink" Target="http://wer.cardiffuniversitypress.org/articles/10.18573/wer.228/galley/244/download/" TargetMode="External"/><Relationship Id="rId3" Type="http://schemas.openxmlformats.org/officeDocument/2006/relationships/hyperlink" Target="https://www.beacons-npa.gov.uk/wp-content/uploads/Brecon-Beacons-Sustainable-Tourism-Strategy-2017-2022.pdf" TargetMode="External"/><Relationship Id="rId7" Type="http://schemas.openxmlformats.org/officeDocument/2006/relationships/hyperlink" Target="https://www.ehlgroup.com/en/innovation-research/hospitality-outlook-2025" TargetMode="External"/><Relationship Id="rId12" Type="http://schemas.openxmlformats.org/officeDocument/2006/relationships/hyperlink" Target="https://industry.visitwales.com/get-involved/visit-wales-themed-year-campaigns/visit-wales-past-themed-year-campaigns" TargetMode="External"/><Relationship Id="rId17" Type="http://schemas.openxmlformats.org/officeDocument/2006/relationships/hyperlink" Target="https://www.bbc.com/news/uk-wales-38681903" TargetMode="External"/><Relationship Id="rId2" Type="http://schemas.openxmlformats.org/officeDocument/2006/relationships/notesSlide" Target="../notesSlides/notesSlide12.xml"/><Relationship Id="rId16" Type="http://schemas.openxmlformats.org/officeDocument/2006/relationships/hyperlink" Target="https://hotelvak.be/en/news/ehl-hospitality-business-school-where-future-top-talent-takes-shape/" TargetMode="External"/><Relationship Id="rId20" Type="http://schemas.openxmlformats.org/officeDocument/2006/relationships/hyperlink" Target="http://wer.cardiffuniversitypress.org/articles/10.18573/j.2005.10351/galley/20/download/" TargetMode="External"/><Relationship Id="rId1" Type="http://schemas.openxmlformats.org/officeDocument/2006/relationships/slideLayout" Target="../slideLayouts/slideLayout1.xml"/><Relationship Id="rId6" Type="http://schemas.openxmlformats.org/officeDocument/2006/relationships/hyperlink" Target="https://www.cm-eventsolutions.com/blog/what-is-ror/" TargetMode="External"/><Relationship Id="rId11" Type="http://schemas.openxmlformats.org/officeDocument/2006/relationships/hyperlink" Target="https://www.nsw.gov.au/sites/default/files/2022-08/RGETF%20Round%202%20Process%20Evaluation%20Report.pdf" TargetMode="External"/><Relationship Id="rId5" Type="http://schemas.openxmlformats.org/officeDocument/2006/relationships/hyperlink" Target="https://ctwevents.org/blog/year-of-ror-2025-ctw-events/" TargetMode="External"/><Relationship Id="rId15" Type="http://schemas.openxmlformats.org/officeDocument/2006/relationships/hyperlink" Target="https://www.hospitalitynet.org/news/4114806.html" TargetMode="External"/><Relationship Id="rId10" Type="http://schemas.openxmlformats.org/officeDocument/2006/relationships/hyperlink" Target="https://www.globenewswire.com/news-release/2016/07/18/856754/13609/en/GovDelivery-Publishes-Groundbreaking-Benchmarking-Report-for-the-Public-Sector-Leveraging-Data-From-Over-1-800-Government-Organizations.html" TargetMode="External"/><Relationship Id="rId19" Type="http://schemas.openxmlformats.org/officeDocument/2006/relationships/hyperlink" Target="http://wer.cardiffuniversitypress.org/articles/10.18573/wer.257/galley/276/download/" TargetMode="External"/><Relationship Id="rId4" Type="http://schemas.openxmlformats.org/officeDocument/2006/relationships/hyperlink" Target="https://www.hospitalitynet.org/article/122000409.html" TargetMode="External"/><Relationship Id="rId9" Type="http://schemas.openxmlformats.org/officeDocument/2006/relationships/hyperlink" Target="https://www.linkedin.com/posts/ehl-swiss-school-of-tourism-and-hospitality_ehl-insights-report-hospitality-trends-2025-activity-7275434714876776448-79pi" TargetMode="External"/><Relationship Id="rId14" Type="http://schemas.openxmlformats.org/officeDocument/2006/relationships/hyperlink" Target="https://www.youtube.com/watch?v=pXxZOl9xQs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CE3602D-2005-7029-87CB-B5A527CBDD07}"/>
              </a:ext>
            </a:extLst>
          </p:cNvPr>
          <p:cNvSpPr txBox="1"/>
          <p:nvPr/>
        </p:nvSpPr>
        <p:spPr>
          <a:xfrm>
            <a:off x="665430" y="2031759"/>
            <a:ext cx="4572000" cy="2400657"/>
          </a:xfrm>
          <a:prstGeom prst="rect">
            <a:avLst/>
          </a:prstGeom>
          <a:noFill/>
        </p:spPr>
        <p:txBody>
          <a:bodyPr wrap="square">
            <a:spAutoFit/>
          </a:bodyPr>
          <a:lstStyle/>
          <a:p>
            <a:r>
              <a:rPr lang="en-US" sz="4400" b="1" dirty="0">
                <a:solidFill>
                  <a:srgbClr val="030A18"/>
                </a:solidFill>
              </a:rPr>
              <a:t>Legends of Wales: MICE Summit 2025
</a:t>
            </a:r>
            <a:r>
              <a:rPr lang="en-US" sz="1800" i="1" dirty="0">
                <a:solidFill>
                  <a:srgbClr val="030A18"/>
                </a:solidFill>
              </a:rPr>
              <a:t>Feasibility Plan for Visit </a:t>
            </a:r>
            <a:r>
              <a:rPr lang="en-US" sz="1800" i="1" dirty="0" err="1">
                <a:solidFill>
                  <a:srgbClr val="030A18"/>
                </a:solidFill>
              </a:rPr>
              <a:t>Wales'</a:t>
            </a:r>
            <a:r>
              <a:rPr lang="en-US" sz="1800" i="1" dirty="0">
                <a:solidFill>
                  <a:srgbClr val="030A18"/>
                </a:solidFill>
              </a:rPr>
              <a:t> Year of Legends</a:t>
            </a:r>
            <a:endParaRPr lang="en-RO" dirty="0"/>
          </a:p>
        </p:txBody>
      </p:sp>
      <p:sp>
        <p:nvSpPr>
          <p:cNvPr id="5" name="TextBox 4">
            <a:extLst>
              <a:ext uri="{FF2B5EF4-FFF2-40B4-BE49-F238E27FC236}">
                <a16:creationId xmlns:a16="http://schemas.microsoft.com/office/drawing/2014/main" id="{F0F7E0C3-5C6C-5D75-DF10-FC2371BBD090}"/>
              </a:ext>
            </a:extLst>
          </p:cNvPr>
          <p:cNvSpPr txBox="1"/>
          <p:nvPr/>
        </p:nvSpPr>
        <p:spPr>
          <a:xfrm>
            <a:off x="3032909" y="596039"/>
            <a:ext cx="4160069" cy="1631216"/>
          </a:xfrm>
          <a:prstGeom prst="rect">
            <a:avLst/>
          </a:prstGeom>
          <a:noFill/>
        </p:spPr>
        <p:txBody>
          <a:bodyPr wrap="square">
            <a:spAutoFit/>
          </a:bodyPr>
          <a:lstStyle/>
          <a:p>
            <a:pPr algn="ctr"/>
            <a:r>
              <a:rPr lang="en-GB" sz="2000" dirty="0"/>
              <a:t>Programme: International Hotel Management (BA) Module: International Meetings Management for the Hotel </a:t>
            </a:r>
            <a:r>
              <a:rPr lang="en-GB" sz="2000" b="1" dirty="0"/>
              <a:t>Industry Module code: BMIH6007 </a:t>
            </a:r>
            <a:endParaRPr lang="en-RO" sz="2000" b="1" dirty="0"/>
          </a:p>
        </p:txBody>
      </p:sp>
      <p:pic>
        <p:nvPicPr>
          <p:cNvPr id="1026" name="Picture 2" descr="UWTSD logo | Discover Dylan Thomas">
            <a:extLst>
              <a:ext uri="{FF2B5EF4-FFF2-40B4-BE49-F238E27FC236}">
                <a16:creationId xmlns:a16="http://schemas.microsoft.com/office/drawing/2014/main" id="{8D09C85B-17E2-72AE-FF18-D83D6E75B2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534" y="234665"/>
            <a:ext cx="2381061" cy="952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05181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FFFFFF"/>
          </a:solidFill>
          <a:ln w="12700">
            <a:solidFill>
              <a:srgbClr val="FFFFFF"/>
            </a:solidFill>
            <a:prstDash val="solid"/>
          </a:ln>
        </p:spPr>
        <p:txBody>
          <a:bodyPr/>
          <a:lstStyle/>
          <a:p>
            <a:endParaRPr/>
          </a:p>
        </p:txBody>
      </p:sp>
      <p:pic>
        <p:nvPicPr>
          <p:cNvPr id="3" name="Image 0" descr="/home/oai/share/93366179-50af-49ce-86de-66f4c8614388.png"/>
          <p:cNvPicPr>
            <a:picLocks noChangeAspect="1"/>
          </p:cNvPicPr>
          <p:nvPr/>
        </p:nvPicPr>
        <p:blipFill>
          <a:blip r:embed="rId3"/>
          <a:srcRect l="16667" r="16667"/>
          <a:stretch/>
        </p:blipFill>
        <p:spPr>
          <a:xfrm>
            <a:off x="5029200" y="514350"/>
            <a:ext cx="4114800" cy="4114800"/>
          </a:xfrm>
          <a:prstGeom prst="rect">
            <a:avLst/>
          </a:prstGeom>
        </p:spPr>
      </p:pic>
      <p:sp>
        <p:nvSpPr>
          <p:cNvPr id="4" name="Text 1"/>
          <p:cNvSpPr/>
          <p:nvPr/>
        </p:nvSpPr>
        <p:spPr>
          <a:xfrm>
            <a:off x="274320" y="731520"/>
            <a:ext cx="4754880" cy="4114800"/>
          </a:xfrm>
          <a:prstGeom prst="rect">
            <a:avLst/>
          </a:prstGeom>
          <a:noFill/>
          <a:ln/>
        </p:spPr>
        <p:txBody>
          <a:bodyPr wrap="square" rtlCol="0" anchor="ctr"/>
          <a:lstStyle/>
          <a:p>
            <a:pPr marL="0" indent="0">
              <a:buNone/>
            </a:pPr>
            <a:r>
              <a:rPr lang="en-US" sz="1400" i="1" dirty="0">
                <a:solidFill>
                  <a:srgbClr val="030A18"/>
                </a:solidFill>
              </a:rPr>
              <a:t>Introduction :
</a:t>
            </a:r>
            <a:endParaRPr lang="en-US" sz="3600" dirty="0"/>
          </a:p>
          <a:p>
            <a:r>
              <a:rPr lang="en-US" sz="1000" dirty="0"/>
              <a:t>The Year of Legends initiative celebrates </a:t>
            </a:r>
            <a:r>
              <a:rPr lang="en-US" sz="1000" dirty="0" err="1"/>
              <a:t>Wales'</a:t>
            </a:r>
            <a:r>
              <a:rPr lang="en-US" sz="1000" dirty="0"/>
              <a:t> myths and culture and creates new stories for the 21st century. Our summit will immerse the worldwide meetings sector in history, storytelling, and hospitality to create unforgettable experiences. We want to present people a historic and fresh place through famous sites, modern Welsh art, and eco-friendly techniques. This feasibility assessment describes the market, timetable, costs, and other factors needed to host a world-class summit. We demonstrate how legends may boost the economy and foster partnerships (Visit Wales, 2016).</a:t>
            </a:r>
            <a:endParaRPr lang="en-US" sz="2400" dirty="0"/>
          </a:p>
        </p:txBody>
      </p:sp>
      <p:sp>
        <p:nvSpPr>
          <p:cNvPr id="5" name="Text 2"/>
          <p:cNvSpPr/>
          <p:nvPr/>
        </p:nvSpPr>
        <p:spPr>
          <a:xfrm>
            <a:off x="274320" y="4229100"/>
            <a:ext cx="2743200" cy="365760"/>
          </a:xfrm>
          <a:prstGeom prst="rect">
            <a:avLst/>
          </a:prstGeom>
          <a:noFill/>
          <a:ln/>
        </p:spPr>
        <p:txBody>
          <a:bodyPr wrap="square" rtlCol="0" anchor="ctr"/>
          <a:lstStyle/>
          <a:p>
            <a:pPr marL="0" indent="0">
              <a:buNone/>
            </a:pPr>
            <a:endParaRPr lang="en-US" sz="1200" dirty="0"/>
          </a:p>
        </p:txBody>
      </p:sp>
      <p:sp>
        <p:nvSpPr>
          <p:cNvPr id="6" name="Text 3"/>
          <p:cNvSpPr/>
          <p:nvPr/>
        </p:nvSpPr>
        <p:spPr>
          <a:xfrm>
            <a:off x="457200" y="4823460"/>
            <a:ext cx="8686800" cy="274320"/>
          </a:xfrm>
          <a:prstGeom prst="rect">
            <a:avLst/>
          </a:prstGeom>
          <a:noFill/>
          <a:ln/>
        </p:spPr>
        <p:txBody>
          <a:bodyPr wrap="square" lIns="0" tIns="0" rIns="0" bIns="0" rtlCol="0" anchor="ctr"/>
          <a:lstStyle/>
          <a:p>
            <a:pPr marL="0" indent="0">
              <a:buNone/>
            </a:pPr>
            <a:r>
              <a:rPr lang="en-US" sz="600" u="sng" dirty="0">
                <a:solidFill>
                  <a:srgbClr val="0A84FF"/>
                </a:solidFill>
                <a:hlinkClick r:id="rId4"/>
              </a:rPr>
              <a:t>[1] </a:t>
            </a:r>
            <a:r>
              <a:rPr lang="en-US" sz="600" u="sng" dirty="0">
                <a:solidFill>
                  <a:srgbClr val="0A84FF"/>
                </a:solidFill>
                <a:hlinkClick r:id="rId5"/>
              </a:rPr>
              <a:t>[2] </a:t>
            </a:r>
            <a:endParaRPr lang="en-US" sz="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274320" y="274320"/>
            <a:ext cx="8595360" cy="502920"/>
          </a:xfrm>
          <a:prstGeom prst="rect">
            <a:avLst/>
          </a:prstGeom>
          <a:noFill/>
          <a:ln/>
        </p:spPr>
        <p:txBody>
          <a:bodyPr wrap="square" rtlCol="0" anchor="ctr"/>
          <a:lstStyle/>
          <a:p>
            <a:pPr marL="0" indent="0">
              <a:buNone/>
            </a:pPr>
            <a:r>
              <a:rPr lang="en-US" sz="2400" dirty="0">
                <a:solidFill>
                  <a:srgbClr val="030A18"/>
                </a:solidFill>
                <a:latin typeface="Arial" pitchFamily="34" charset="0"/>
                <a:ea typeface="Arial" pitchFamily="34" charset="-122"/>
                <a:cs typeface="Arial" pitchFamily="34" charset="-120"/>
              </a:rPr>
              <a:t>Event Concept &amp; Rationale</a:t>
            </a:r>
            <a:endParaRPr lang="en-US" sz="2400" dirty="0"/>
          </a:p>
        </p:txBody>
      </p:sp>
      <p:sp>
        <p:nvSpPr>
          <p:cNvPr id="3" name="Text 1"/>
          <p:cNvSpPr/>
          <p:nvPr/>
        </p:nvSpPr>
        <p:spPr>
          <a:xfrm>
            <a:off x="274320" y="1188720"/>
            <a:ext cx="4572000" cy="3474720"/>
          </a:xfrm>
          <a:prstGeom prst="rect">
            <a:avLst/>
          </a:prstGeom>
          <a:noFill/>
          <a:ln/>
        </p:spPr>
        <p:txBody>
          <a:bodyPr wrap="square" lIns="1270" tIns="1270" rIns="1270" bIns="1270" rtlCol="0" anchor="ctr"/>
          <a:lstStyle/>
          <a:p>
            <a:r>
              <a:rPr lang="en-US" sz="1200" dirty="0"/>
              <a:t>Visit </a:t>
            </a:r>
            <a:r>
              <a:rPr lang="en-US" sz="1200" dirty="0" err="1"/>
              <a:t>Wales'</a:t>
            </a:r>
            <a:r>
              <a:rPr lang="en-US" sz="1200" dirty="0"/>
              <a:t> Year of Legends campaign </a:t>
            </a:r>
            <a:r>
              <a:rPr lang="en-US" sz="1200" dirty="0" err="1"/>
              <a:t>honours</a:t>
            </a:r>
            <a:r>
              <a:rPr lang="en-US" sz="1200" dirty="0"/>
              <a:t> legendary events nationwide. Combining old myths with contemporary concepts creates a unique national brand. Businesses are asked to bring </a:t>
            </a:r>
            <a:r>
              <a:rPr lang="en-US" sz="1200" dirty="0" err="1"/>
              <a:t>Wales'</a:t>
            </a:r>
            <a:r>
              <a:rPr lang="en-US" sz="1200" dirty="0"/>
              <a:t> rich history to life and create new stories, characters, and events that will be remembered worldwide(Wales Online,2016). Our Legends of Wales MICE Summit 2025 will showcase Welsh tales, hospitality, and new concepts to international meeting professionals over three days. In-depth site visits, language taster classes, and cuisine experiences complement plenary seminars on storytelling, branding a place, and sustainability. Delegates will visit historic landmarks, collaborate with local artists, and eat farm-to-table food while learning how Welsh mythology can improve event experiences. This approach creates a Welsh event that appeals to international audiences using the sense-of-place strategy ( Brecon Beacon ,2017).</a:t>
            </a:r>
          </a:p>
        </p:txBody>
      </p:sp>
      <p:pic>
        <p:nvPicPr>
          <p:cNvPr id="4" name="Image 0" descr="/home/oai/share/Caerphilly_Castle.jpg"/>
          <p:cNvPicPr>
            <a:picLocks noChangeAspect="1"/>
          </p:cNvPicPr>
          <p:nvPr/>
        </p:nvPicPr>
        <p:blipFill>
          <a:blip r:embed="rId3"/>
          <a:srcRect l="10000" r="10000"/>
          <a:stretch/>
        </p:blipFill>
        <p:spPr>
          <a:xfrm>
            <a:off x="4937760" y="1280160"/>
            <a:ext cx="3840480" cy="3200400"/>
          </a:xfrm>
          <a:prstGeom prst="rect">
            <a:avLst/>
          </a:prstGeom>
        </p:spPr>
      </p:pic>
      <p:sp>
        <p:nvSpPr>
          <p:cNvPr id="5" name="Text 2"/>
          <p:cNvSpPr/>
          <p:nvPr/>
        </p:nvSpPr>
        <p:spPr>
          <a:xfrm>
            <a:off x="457200" y="4823460"/>
            <a:ext cx="8686800" cy="274320"/>
          </a:xfrm>
          <a:prstGeom prst="rect">
            <a:avLst/>
          </a:prstGeom>
          <a:noFill/>
          <a:ln/>
        </p:spPr>
        <p:txBody>
          <a:bodyPr wrap="square" lIns="0" tIns="0" rIns="0" bIns="0" rtlCol="0" anchor="ctr"/>
          <a:lstStyle/>
          <a:p>
            <a:pPr marL="0" indent="0">
              <a:buNone/>
            </a:pPr>
            <a:r>
              <a:rPr lang="en-US" sz="600" u="sng" dirty="0">
                <a:solidFill>
                  <a:srgbClr val="0A84FF"/>
                </a:solidFill>
                <a:hlinkClick r:id="rId4"/>
              </a:rPr>
              <a:t>[1] </a:t>
            </a:r>
            <a:r>
              <a:rPr lang="en-US" sz="600" u="sng" dirty="0">
                <a:solidFill>
                  <a:srgbClr val="0A84FF"/>
                </a:solidFill>
                <a:hlinkClick r:id="rId5"/>
              </a:rPr>
              <a:t>[3] </a:t>
            </a:r>
            <a:r>
              <a:rPr lang="en-US" sz="600" u="sng" dirty="0">
                <a:solidFill>
                  <a:srgbClr val="0A84FF"/>
                </a:solidFill>
                <a:hlinkClick r:id="rId6"/>
              </a:rPr>
              <a:t>[2] </a:t>
            </a:r>
            <a:endParaRPr lang="en-US" sz="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274320" y="274320"/>
            <a:ext cx="8595360" cy="502920"/>
          </a:xfrm>
          <a:prstGeom prst="rect">
            <a:avLst/>
          </a:prstGeom>
          <a:noFill/>
          <a:ln/>
        </p:spPr>
        <p:txBody>
          <a:bodyPr wrap="square" rtlCol="0" anchor="ctr"/>
          <a:lstStyle/>
          <a:p>
            <a:pPr marL="0" indent="0">
              <a:buNone/>
            </a:pPr>
            <a:r>
              <a:rPr lang="en-US" sz="2400" dirty="0">
                <a:solidFill>
                  <a:srgbClr val="030A18"/>
                </a:solidFill>
                <a:latin typeface="Arial" pitchFamily="34" charset="0"/>
                <a:ea typeface="Arial" pitchFamily="34" charset="-122"/>
                <a:cs typeface="Arial" pitchFamily="34" charset="-120"/>
              </a:rPr>
              <a:t>Market &amp; Target Audience</a:t>
            </a:r>
            <a:endParaRPr lang="en-US" sz="2400" dirty="0"/>
          </a:p>
        </p:txBody>
      </p:sp>
      <p:sp>
        <p:nvSpPr>
          <p:cNvPr id="3" name="Text 1"/>
          <p:cNvSpPr/>
          <p:nvPr/>
        </p:nvSpPr>
        <p:spPr>
          <a:xfrm>
            <a:off x="274320" y="1280160"/>
            <a:ext cx="4663440" cy="3291840"/>
          </a:xfrm>
          <a:prstGeom prst="rect">
            <a:avLst/>
          </a:prstGeom>
          <a:noFill/>
          <a:ln/>
        </p:spPr>
        <p:txBody>
          <a:bodyPr wrap="square" lIns="1270" tIns="1270" rIns="1270" bIns="1270" rtlCol="0" anchor="ctr"/>
          <a:lstStyle/>
          <a:p>
            <a:r>
              <a:rPr lang="en-US" sz="1200" dirty="0"/>
              <a:t>The global hospitality and tourist industry grew quickly in 2024, reaching $4.9 trillion and 10% of the world's GDP, or $11.1 trillion (</a:t>
            </a:r>
            <a:r>
              <a:rPr lang="en-US" sz="1200" dirty="0" err="1"/>
              <a:t>hospitalityinsights.ehl.edu</a:t>
            </a:r>
            <a:r>
              <a:rPr lang="en-US" sz="1200" dirty="0"/>
              <a:t>). Between January and September 2024, 1.1 billion individuals visited abroad  worldwide. This number is predicted to climb 5.8% annually till 2032 (</a:t>
            </a:r>
            <a:r>
              <a:rPr lang="en-US" sz="1200" dirty="0" err="1"/>
              <a:t>hospitalityinsights.ehl.edu</a:t>
            </a:r>
            <a:r>
              <a:rPr lang="en-US" sz="1200" dirty="0"/>
              <a:t>). These trends indicate that visitors demand greater personal growth, leisure, and cultural immersion (VISIT WALES,2016). Our core clientele are meeting planners, event </a:t>
            </a:r>
            <a:r>
              <a:rPr lang="en-US" sz="1200" dirty="0" err="1"/>
              <a:t>organisers</a:t>
            </a:r>
            <a:r>
              <a:rPr lang="en-US" sz="1200" dirty="0"/>
              <a:t>, tour operators, and professionals seeking distinctive business facilities and memorable experiences. Travel journalists, hospitality students, and investors interested in Wales's new MICE business may also be interested. We seek at least 1,000 foreign delegates by advertising the summit as a chance to learn about Welsh legends and taking advantage of the increased desire for long-lasting, culturally rich events (BBC NEWS WALS,2017).</a:t>
            </a:r>
          </a:p>
        </p:txBody>
      </p:sp>
      <p:graphicFrame>
        <p:nvGraphicFramePr>
          <p:cNvPr id="4" name="Chart 0"/>
          <p:cNvGraphicFramePr/>
          <p:nvPr/>
        </p:nvGraphicFramePr>
        <p:xfrm>
          <a:off x="5120640" y="1645920"/>
          <a:ext cx="3749040" cy="2468880"/>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 2"/>
          <p:cNvSpPr/>
          <p:nvPr/>
        </p:nvSpPr>
        <p:spPr>
          <a:xfrm>
            <a:off x="5120640" y="1280160"/>
            <a:ext cx="3749040" cy="365760"/>
          </a:xfrm>
          <a:prstGeom prst="rect">
            <a:avLst/>
          </a:prstGeom>
          <a:noFill/>
          <a:ln/>
        </p:spPr>
        <p:txBody>
          <a:bodyPr wrap="square" rtlCol="0" anchor="ctr"/>
          <a:lstStyle/>
          <a:p>
            <a:pPr marL="0" indent="0">
              <a:buNone/>
            </a:pPr>
            <a:r>
              <a:rPr lang="en-US" sz="900" b="1" dirty="0">
                <a:solidFill>
                  <a:srgbClr val="030A18"/>
                </a:solidFill>
              </a:rPr>
              <a:t>Market metrics for 2024</a:t>
            </a:r>
            <a:endParaRPr lang="en-US" sz="900" dirty="0"/>
          </a:p>
        </p:txBody>
      </p:sp>
      <p:sp>
        <p:nvSpPr>
          <p:cNvPr id="6" name="Text 3"/>
          <p:cNvSpPr/>
          <p:nvPr/>
        </p:nvSpPr>
        <p:spPr>
          <a:xfrm>
            <a:off x="457200" y="4823460"/>
            <a:ext cx="8686800" cy="274320"/>
          </a:xfrm>
          <a:prstGeom prst="rect">
            <a:avLst/>
          </a:prstGeom>
          <a:noFill/>
          <a:ln/>
        </p:spPr>
        <p:txBody>
          <a:bodyPr wrap="square" lIns="0" tIns="0" rIns="0" bIns="0" rtlCol="0" anchor="ctr"/>
          <a:lstStyle/>
          <a:p>
            <a:pPr marL="0" indent="0">
              <a:buNone/>
            </a:pPr>
            <a:r>
              <a:rPr lang="en-US" sz="600" u="sng" dirty="0">
                <a:solidFill>
                  <a:srgbClr val="0A84FF"/>
                </a:solidFill>
                <a:hlinkClick r:id="rId4"/>
              </a:rPr>
              <a:t>[4] </a:t>
            </a:r>
            <a:r>
              <a:rPr lang="en-US" sz="600" u="sng" dirty="0">
                <a:solidFill>
                  <a:srgbClr val="0A84FF"/>
                </a:solidFill>
                <a:hlinkClick r:id="rId5"/>
              </a:rPr>
              <a:t>[5] </a:t>
            </a:r>
            <a:r>
              <a:rPr lang="en-US" sz="600" u="sng" dirty="0">
                <a:solidFill>
                  <a:srgbClr val="0A84FF"/>
                </a:solidFill>
                <a:hlinkClick r:id="rId6"/>
              </a:rPr>
              <a:t>[6] </a:t>
            </a:r>
            <a:endParaRPr lang="en-US" sz="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274320" y="274320"/>
            <a:ext cx="8595360" cy="502920"/>
          </a:xfrm>
          <a:prstGeom prst="rect">
            <a:avLst/>
          </a:prstGeom>
          <a:noFill/>
          <a:ln/>
        </p:spPr>
        <p:txBody>
          <a:bodyPr wrap="square" rtlCol="0" anchor="ctr"/>
          <a:lstStyle/>
          <a:p>
            <a:pPr marL="0" indent="0">
              <a:buNone/>
            </a:pPr>
            <a:r>
              <a:rPr lang="en-US" sz="2400" dirty="0">
                <a:solidFill>
                  <a:srgbClr val="030A18"/>
                </a:solidFill>
                <a:latin typeface="Arial" pitchFamily="34" charset="0"/>
                <a:ea typeface="Arial" pitchFamily="34" charset="-122"/>
                <a:cs typeface="Arial" pitchFamily="34" charset="-120"/>
              </a:rPr>
              <a:t>Event Cycle &amp; Planning</a:t>
            </a:r>
            <a:endParaRPr lang="en-US" sz="2400" dirty="0"/>
          </a:p>
        </p:txBody>
      </p:sp>
      <p:sp>
        <p:nvSpPr>
          <p:cNvPr id="3" name="Shape 1"/>
          <p:cNvSpPr/>
          <p:nvPr/>
        </p:nvSpPr>
        <p:spPr>
          <a:xfrm>
            <a:off x="457200" y="1371600"/>
            <a:ext cx="1463040" cy="548640"/>
          </a:xfrm>
          <a:prstGeom prst="roundRect">
            <a:avLst>
              <a:gd name="adj" fmla="val 13333"/>
            </a:avLst>
          </a:prstGeom>
          <a:solidFill>
            <a:srgbClr val="F5F5F5"/>
          </a:solidFill>
          <a:ln w="12700">
            <a:solidFill>
              <a:srgbClr val="030A18"/>
            </a:solidFill>
            <a:prstDash val="solid"/>
          </a:ln>
        </p:spPr>
        <p:txBody>
          <a:bodyPr/>
          <a:lstStyle/>
          <a:p>
            <a:endParaRPr/>
          </a:p>
        </p:txBody>
      </p:sp>
      <p:sp>
        <p:nvSpPr>
          <p:cNvPr id="4" name="Text 2"/>
          <p:cNvSpPr/>
          <p:nvPr/>
        </p:nvSpPr>
        <p:spPr>
          <a:xfrm>
            <a:off x="502920" y="1417320"/>
            <a:ext cx="1371600" cy="457200"/>
          </a:xfrm>
          <a:prstGeom prst="rect">
            <a:avLst/>
          </a:prstGeom>
          <a:noFill/>
          <a:ln/>
        </p:spPr>
        <p:txBody>
          <a:bodyPr wrap="square" rtlCol="0" anchor="ctr"/>
          <a:lstStyle/>
          <a:p>
            <a:pPr marL="0" indent="0" algn="ctr">
              <a:buNone/>
            </a:pPr>
            <a:r>
              <a:rPr lang="en-US" sz="1600" b="1" dirty="0">
                <a:solidFill>
                  <a:srgbClr val="030A18"/>
                </a:solidFill>
              </a:rPr>
              <a:t>Initiation
</a:t>
            </a:r>
            <a:r>
              <a:rPr lang="en-US" sz="900" dirty="0">
                <a:solidFill>
                  <a:srgbClr val="030A18"/>
                </a:solidFill>
              </a:rPr>
              <a:t>Define purpose, conduct feasibility and engage stakeholders</a:t>
            </a:r>
            <a:endParaRPr lang="en-US" sz="1600" dirty="0"/>
          </a:p>
        </p:txBody>
      </p:sp>
      <p:sp>
        <p:nvSpPr>
          <p:cNvPr id="5" name="Shape 3"/>
          <p:cNvSpPr/>
          <p:nvPr/>
        </p:nvSpPr>
        <p:spPr>
          <a:xfrm>
            <a:off x="1874520" y="1527048"/>
            <a:ext cx="182880" cy="228600"/>
          </a:xfrm>
          <a:prstGeom prst="rightArrow">
            <a:avLst/>
          </a:prstGeom>
          <a:solidFill>
            <a:srgbClr val="030A18"/>
          </a:solidFill>
          <a:ln w="12700">
            <a:solidFill>
              <a:srgbClr val="030A18"/>
            </a:solidFill>
            <a:prstDash val="solid"/>
          </a:ln>
        </p:spPr>
        <p:txBody>
          <a:bodyPr/>
          <a:lstStyle/>
          <a:p>
            <a:endParaRPr/>
          </a:p>
        </p:txBody>
      </p:sp>
      <p:sp>
        <p:nvSpPr>
          <p:cNvPr id="6" name="Shape 4"/>
          <p:cNvSpPr/>
          <p:nvPr/>
        </p:nvSpPr>
        <p:spPr>
          <a:xfrm>
            <a:off x="2011680" y="1371600"/>
            <a:ext cx="1463040" cy="548640"/>
          </a:xfrm>
          <a:prstGeom prst="roundRect">
            <a:avLst>
              <a:gd name="adj" fmla="val 13333"/>
            </a:avLst>
          </a:prstGeom>
          <a:solidFill>
            <a:srgbClr val="F5F5F5"/>
          </a:solidFill>
          <a:ln w="12700">
            <a:solidFill>
              <a:srgbClr val="030A18"/>
            </a:solidFill>
            <a:prstDash val="solid"/>
          </a:ln>
        </p:spPr>
        <p:txBody>
          <a:bodyPr/>
          <a:lstStyle/>
          <a:p>
            <a:endParaRPr/>
          </a:p>
        </p:txBody>
      </p:sp>
      <p:sp>
        <p:nvSpPr>
          <p:cNvPr id="7" name="Text 5"/>
          <p:cNvSpPr/>
          <p:nvPr/>
        </p:nvSpPr>
        <p:spPr>
          <a:xfrm>
            <a:off x="2057400" y="1417320"/>
            <a:ext cx="1371600" cy="457200"/>
          </a:xfrm>
          <a:prstGeom prst="rect">
            <a:avLst/>
          </a:prstGeom>
          <a:noFill/>
          <a:ln/>
        </p:spPr>
        <p:txBody>
          <a:bodyPr wrap="square" rtlCol="0" anchor="ctr"/>
          <a:lstStyle/>
          <a:p>
            <a:pPr marL="0" indent="0" algn="ctr">
              <a:buNone/>
            </a:pPr>
            <a:r>
              <a:rPr lang="en-US" sz="1600" b="1" dirty="0">
                <a:solidFill>
                  <a:srgbClr val="030A18"/>
                </a:solidFill>
              </a:rPr>
              <a:t>Planning
</a:t>
            </a:r>
            <a:r>
              <a:rPr lang="en-US" sz="900" dirty="0">
                <a:solidFill>
                  <a:srgbClr val="030A18"/>
                </a:solidFill>
              </a:rPr>
              <a:t>Develop budgets, timelines and risk mitigation strategies</a:t>
            </a:r>
            <a:endParaRPr lang="en-US" sz="1600" dirty="0"/>
          </a:p>
        </p:txBody>
      </p:sp>
      <p:sp>
        <p:nvSpPr>
          <p:cNvPr id="8" name="Shape 6"/>
          <p:cNvSpPr/>
          <p:nvPr/>
        </p:nvSpPr>
        <p:spPr>
          <a:xfrm>
            <a:off x="3429000" y="1527048"/>
            <a:ext cx="182880" cy="228600"/>
          </a:xfrm>
          <a:prstGeom prst="rightArrow">
            <a:avLst/>
          </a:prstGeom>
          <a:solidFill>
            <a:srgbClr val="030A18"/>
          </a:solidFill>
          <a:ln w="12700">
            <a:solidFill>
              <a:srgbClr val="030A18"/>
            </a:solidFill>
            <a:prstDash val="solid"/>
          </a:ln>
        </p:spPr>
        <p:txBody>
          <a:bodyPr/>
          <a:lstStyle/>
          <a:p>
            <a:endParaRPr/>
          </a:p>
        </p:txBody>
      </p:sp>
      <p:sp>
        <p:nvSpPr>
          <p:cNvPr id="9" name="Shape 7"/>
          <p:cNvSpPr/>
          <p:nvPr/>
        </p:nvSpPr>
        <p:spPr>
          <a:xfrm>
            <a:off x="3566160" y="1371600"/>
            <a:ext cx="1463040" cy="548640"/>
          </a:xfrm>
          <a:prstGeom prst="roundRect">
            <a:avLst>
              <a:gd name="adj" fmla="val 13333"/>
            </a:avLst>
          </a:prstGeom>
          <a:solidFill>
            <a:srgbClr val="F5F5F5"/>
          </a:solidFill>
          <a:ln w="12700">
            <a:solidFill>
              <a:srgbClr val="030A18"/>
            </a:solidFill>
            <a:prstDash val="solid"/>
          </a:ln>
        </p:spPr>
        <p:txBody>
          <a:bodyPr/>
          <a:lstStyle/>
          <a:p>
            <a:endParaRPr/>
          </a:p>
        </p:txBody>
      </p:sp>
      <p:sp>
        <p:nvSpPr>
          <p:cNvPr id="10" name="Text 8"/>
          <p:cNvSpPr/>
          <p:nvPr/>
        </p:nvSpPr>
        <p:spPr>
          <a:xfrm>
            <a:off x="3611880" y="1417320"/>
            <a:ext cx="1371600" cy="457200"/>
          </a:xfrm>
          <a:prstGeom prst="rect">
            <a:avLst/>
          </a:prstGeom>
          <a:noFill/>
          <a:ln/>
        </p:spPr>
        <p:txBody>
          <a:bodyPr wrap="square" rtlCol="0" anchor="ctr"/>
          <a:lstStyle/>
          <a:p>
            <a:pPr marL="0" indent="0" algn="ctr">
              <a:buNone/>
            </a:pPr>
            <a:r>
              <a:rPr lang="en-US" sz="1600" b="1" dirty="0">
                <a:solidFill>
                  <a:srgbClr val="030A18"/>
                </a:solidFill>
              </a:rPr>
              <a:t>Implementation
</a:t>
            </a:r>
            <a:r>
              <a:rPr lang="en-US" sz="900" dirty="0">
                <a:solidFill>
                  <a:srgbClr val="030A18"/>
                </a:solidFill>
              </a:rPr>
              <a:t>Coordinate logistics, suppliers and marketing rollouts</a:t>
            </a:r>
            <a:endParaRPr lang="en-US" sz="1600" dirty="0"/>
          </a:p>
        </p:txBody>
      </p:sp>
      <p:sp>
        <p:nvSpPr>
          <p:cNvPr id="11" name="Shape 9"/>
          <p:cNvSpPr/>
          <p:nvPr/>
        </p:nvSpPr>
        <p:spPr>
          <a:xfrm>
            <a:off x="4983480" y="1527048"/>
            <a:ext cx="182880" cy="228600"/>
          </a:xfrm>
          <a:prstGeom prst="rightArrow">
            <a:avLst/>
          </a:prstGeom>
          <a:solidFill>
            <a:srgbClr val="030A18"/>
          </a:solidFill>
          <a:ln w="12700">
            <a:solidFill>
              <a:srgbClr val="030A18"/>
            </a:solidFill>
            <a:prstDash val="solid"/>
          </a:ln>
        </p:spPr>
        <p:txBody>
          <a:bodyPr/>
          <a:lstStyle/>
          <a:p>
            <a:endParaRPr/>
          </a:p>
        </p:txBody>
      </p:sp>
      <p:sp>
        <p:nvSpPr>
          <p:cNvPr id="12" name="Shape 10"/>
          <p:cNvSpPr/>
          <p:nvPr/>
        </p:nvSpPr>
        <p:spPr>
          <a:xfrm>
            <a:off x="5120640" y="1371600"/>
            <a:ext cx="1463040" cy="548640"/>
          </a:xfrm>
          <a:prstGeom prst="roundRect">
            <a:avLst>
              <a:gd name="adj" fmla="val 13333"/>
            </a:avLst>
          </a:prstGeom>
          <a:solidFill>
            <a:srgbClr val="F5F5F5"/>
          </a:solidFill>
          <a:ln w="12700">
            <a:solidFill>
              <a:srgbClr val="030A18"/>
            </a:solidFill>
            <a:prstDash val="solid"/>
          </a:ln>
        </p:spPr>
        <p:txBody>
          <a:bodyPr/>
          <a:lstStyle/>
          <a:p>
            <a:endParaRPr/>
          </a:p>
        </p:txBody>
      </p:sp>
      <p:sp>
        <p:nvSpPr>
          <p:cNvPr id="13" name="Text 11"/>
          <p:cNvSpPr/>
          <p:nvPr/>
        </p:nvSpPr>
        <p:spPr>
          <a:xfrm>
            <a:off x="5166360" y="1417320"/>
            <a:ext cx="1371600" cy="457200"/>
          </a:xfrm>
          <a:prstGeom prst="rect">
            <a:avLst/>
          </a:prstGeom>
          <a:noFill/>
          <a:ln/>
        </p:spPr>
        <p:txBody>
          <a:bodyPr wrap="square" rtlCol="0" anchor="ctr"/>
          <a:lstStyle/>
          <a:p>
            <a:pPr marL="0" indent="0" algn="ctr">
              <a:buNone/>
            </a:pPr>
            <a:r>
              <a:rPr lang="en-US" sz="1600" b="1" dirty="0">
                <a:solidFill>
                  <a:srgbClr val="030A18"/>
                </a:solidFill>
              </a:rPr>
              <a:t>Execution
</a:t>
            </a:r>
            <a:r>
              <a:rPr lang="en-US" sz="900" dirty="0">
                <a:solidFill>
                  <a:srgbClr val="030A18"/>
                </a:solidFill>
              </a:rPr>
              <a:t>Deliver sessions, site visits and experiences seamlessly</a:t>
            </a:r>
            <a:endParaRPr lang="en-US" sz="1600" dirty="0"/>
          </a:p>
        </p:txBody>
      </p:sp>
      <p:sp>
        <p:nvSpPr>
          <p:cNvPr id="14" name="Shape 12"/>
          <p:cNvSpPr/>
          <p:nvPr/>
        </p:nvSpPr>
        <p:spPr>
          <a:xfrm>
            <a:off x="6537960" y="1527048"/>
            <a:ext cx="182880" cy="228600"/>
          </a:xfrm>
          <a:prstGeom prst="rightArrow">
            <a:avLst/>
          </a:prstGeom>
          <a:solidFill>
            <a:srgbClr val="030A18"/>
          </a:solidFill>
          <a:ln w="12700">
            <a:solidFill>
              <a:srgbClr val="030A18"/>
            </a:solidFill>
            <a:prstDash val="solid"/>
          </a:ln>
        </p:spPr>
        <p:txBody>
          <a:bodyPr/>
          <a:lstStyle/>
          <a:p>
            <a:endParaRPr/>
          </a:p>
        </p:txBody>
      </p:sp>
      <p:sp>
        <p:nvSpPr>
          <p:cNvPr id="15" name="Shape 13"/>
          <p:cNvSpPr/>
          <p:nvPr/>
        </p:nvSpPr>
        <p:spPr>
          <a:xfrm>
            <a:off x="6675120" y="1371600"/>
            <a:ext cx="1463040" cy="548640"/>
          </a:xfrm>
          <a:prstGeom prst="roundRect">
            <a:avLst>
              <a:gd name="adj" fmla="val 13333"/>
            </a:avLst>
          </a:prstGeom>
          <a:solidFill>
            <a:srgbClr val="F5F5F5"/>
          </a:solidFill>
          <a:ln w="12700">
            <a:solidFill>
              <a:srgbClr val="030A18"/>
            </a:solidFill>
            <a:prstDash val="solid"/>
          </a:ln>
        </p:spPr>
        <p:txBody>
          <a:bodyPr/>
          <a:lstStyle/>
          <a:p>
            <a:endParaRPr/>
          </a:p>
        </p:txBody>
      </p:sp>
      <p:sp>
        <p:nvSpPr>
          <p:cNvPr id="16" name="Text 14"/>
          <p:cNvSpPr/>
          <p:nvPr/>
        </p:nvSpPr>
        <p:spPr>
          <a:xfrm>
            <a:off x="6720840" y="1417320"/>
            <a:ext cx="1371600" cy="457200"/>
          </a:xfrm>
          <a:prstGeom prst="rect">
            <a:avLst/>
          </a:prstGeom>
          <a:noFill/>
          <a:ln/>
        </p:spPr>
        <p:txBody>
          <a:bodyPr wrap="square" rtlCol="0" anchor="ctr"/>
          <a:lstStyle/>
          <a:p>
            <a:pPr marL="0" indent="0" algn="ctr">
              <a:buNone/>
            </a:pPr>
            <a:r>
              <a:rPr lang="en-US" sz="1600" b="1" dirty="0">
                <a:solidFill>
                  <a:srgbClr val="030A18"/>
                </a:solidFill>
              </a:rPr>
              <a:t>Evaluation
</a:t>
            </a:r>
            <a:r>
              <a:rPr lang="en-US" sz="900" dirty="0">
                <a:solidFill>
                  <a:srgbClr val="030A18"/>
                </a:solidFill>
              </a:rPr>
              <a:t>Gather feedback, analyse ROI and document learnings</a:t>
            </a:r>
            <a:endParaRPr lang="en-US" sz="1600" dirty="0"/>
          </a:p>
        </p:txBody>
      </p:sp>
      <p:sp>
        <p:nvSpPr>
          <p:cNvPr id="17" name="Text 15"/>
          <p:cNvSpPr/>
          <p:nvPr/>
        </p:nvSpPr>
        <p:spPr>
          <a:xfrm>
            <a:off x="365760" y="2286000"/>
            <a:ext cx="8412480" cy="2286000"/>
          </a:xfrm>
          <a:prstGeom prst="rect">
            <a:avLst/>
          </a:prstGeom>
          <a:noFill/>
          <a:ln/>
        </p:spPr>
        <p:txBody>
          <a:bodyPr wrap="square" rtlCol="0" anchor="ctr"/>
          <a:lstStyle/>
          <a:p>
            <a:r>
              <a:rPr lang="en-US" sz="1200" dirty="0"/>
              <a:t>Planning a complex foreign event requires a step-by-step method. The event's objective, viability, and partners are determined at the commencement phase to ensure it meets Year of Legends aims. By booking venues, suppliers, and sponsors during planning, </a:t>
            </a:r>
            <a:r>
              <a:rPr lang="en-US" sz="1200" dirty="0" err="1"/>
              <a:t>organisers</a:t>
            </a:r>
            <a:r>
              <a:rPr lang="en-US" sz="1200" dirty="0"/>
              <a:t> estimate budgets, timeframes, and risk(FT MK,2025). To prepare for operations, implement registration systems, coordinate supply, </a:t>
            </a:r>
            <a:r>
              <a:rPr lang="en-US" sz="1200" dirty="0" err="1"/>
              <a:t>practise</a:t>
            </a:r>
            <a:r>
              <a:rPr lang="en-US" sz="1200" dirty="0"/>
              <a:t>, and launch marketing efforts. During execution, delegates experience the summit. Real-time administration ensures smooth sessions, travels, and cultural events. After events, evaluations assess attendance satisfaction, sponsor revenue, and event impact. This helps plan future events (Visit Wales, 2016).</a:t>
            </a:r>
          </a:p>
        </p:txBody>
      </p:sp>
      <p:sp>
        <p:nvSpPr>
          <p:cNvPr id="18" name="Text 16"/>
          <p:cNvSpPr/>
          <p:nvPr/>
        </p:nvSpPr>
        <p:spPr>
          <a:xfrm>
            <a:off x="457200" y="4823460"/>
            <a:ext cx="8686800" cy="274320"/>
          </a:xfrm>
          <a:prstGeom prst="rect">
            <a:avLst/>
          </a:prstGeom>
          <a:noFill/>
          <a:ln/>
        </p:spPr>
        <p:txBody>
          <a:bodyPr wrap="square" lIns="0" tIns="0" rIns="0" bIns="0" rtlCol="0" anchor="ctr"/>
          <a:lstStyle/>
          <a:p>
            <a:pPr marL="0" indent="0">
              <a:buNone/>
            </a:pPr>
            <a:r>
              <a:rPr lang="en-US" sz="600" u="sng" dirty="0">
                <a:solidFill>
                  <a:srgbClr val="0A84FF"/>
                </a:solidFill>
                <a:hlinkClick r:id="rId3"/>
              </a:rPr>
              <a:t>[7] </a:t>
            </a:r>
            <a:r>
              <a:rPr lang="en-US" sz="600" u="sng" dirty="0">
                <a:solidFill>
                  <a:srgbClr val="0A84FF"/>
                </a:solidFill>
                <a:hlinkClick r:id="rId4"/>
              </a:rPr>
              <a:t>[8] </a:t>
            </a:r>
            <a:r>
              <a:rPr lang="en-US" sz="600" u="sng" dirty="0">
                <a:solidFill>
                  <a:srgbClr val="0A84FF"/>
                </a:solidFill>
                <a:hlinkClick r:id="rId5"/>
              </a:rPr>
              <a:t>[9] </a:t>
            </a:r>
            <a:endParaRPr lang="en-US" sz="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274320" y="274320"/>
            <a:ext cx="8595360" cy="502920"/>
          </a:xfrm>
          <a:prstGeom prst="rect">
            <a:avLst/>
          </a:prstGeom>
          <a:noFill/>
          <a:ln/>
        </p:spPr>
        <p:txBody>
          <a:bodyPr wrap="square" rtlCol="0" anchor="ctr"/>
          <a:lstStyle/>
          <a:p>
            <a:pPr marL="0" indent="0">
              <a:buNone/>
            </a:pPr>
            <a:r>
              <a:rPr lang="en-US" sz="2400" dirty="0">
                <a:solidFill>
                  <a:srgbClr val="030A18"/>
                </a:solidFill>
                <a:latin typeface="Arial" pitchFamily="34" charset="0"/>
                <a:ea typeface="Arial" pitchFamily="34" charset="-122"/>
                <a:cs typeface="Arial" pitchFamily="34" charset="-120"/>
              </a:rPr>
              <a:t>Proposed Itinerary &amp; Programme</a:t>
            </a:r>
            <a:endParaRPr lang="en-US" sz="2400" dirty="0"/>
          </a:p>
        </p:txBody>
      </p:sp>
      <p:sp>
        <p:nvSpPr>
          <p:cNvPr id="3" name="Text 1"/>
          <p:cNvSpPr/>
          <p:nvPr/>
        </p:nvSpPr>
        <p:spPr>
          <a:xfrm>
            <a:off x="274320" y="1371600"/>
            <a:ext cx="4937760" cy="3200400"/>
          </a:xfrm>
          <a:prstGeom prst="rect">
            <a:avLst/>
          </a:prstGeom>
          <a:noFill/>
          <a:ln/>
        </p:spPr>
        <p:txBody>
          <a:bodyPr wrap="square" rtlCol="0" anchor="ctr"/>
          <a:lstStyle/>
          <a:p>
            <a:r>
              <a:rPr lang="en-US" sz="1200" dirty="0"/>
              <a:t>First day begins with welcoming ceremony and keynote lecture about leveraging legends to market a location. After that, panels discuss mythical storytelling and green tourism. People can learn simple Welsh phrases and attend interactive event technology and digital marketing seminars in the afternoon(</a:t>
            </a:r>
            <a:r>
              <a:rPr lang="en-US" sz="1200" dirty="0" err="1"/>
              <a:t>Hospiltality</a:t>
            </a:r>
            <a:r>
              <a:rPr lang="en-US" sz="1200" dirty="0"/>
              <a:t> Net,2025). Modern Eisteddfod entertainment includes music, dance, and spoken word shows </a:t>
            </a:r>
            <a:r>
              <a:rPr lang="en-US" sz="1200" dirty="0" err="1"/>
              <a:t>honouring</a:t>
            </a:r>
            <a:r>
              <a:rPr lang="en-US" sz="1200" dirty="0"/>
              <a:t> old stories at night. Delegates visit Caerphilly Castle and Brecon Beacons on Day 2. Guided tours, pop-up storytelling, and local legend-based augmented reality trails are planned. Afternoon workshops on eco-friendly sources, culture preservation, and hybrid event technologies encourage participation and collaboration. A business bazaar and networking brunch on the last day brings food, housing, and tourism exhibitors together with planners. A closing ceremony appeals for future partnerships (Visit Wales, 2016).</a:t>
            </a:r>
          </a:p>
        </p:txBody>
      </p:sp>
      <p:graphicFrame>
        <p:nvGraphicFramePr>
          <p:cNvPr id="6" name="Table 0"/>
          <p:cNvGraphicFramePr>
            <a:graphicFrameLocks noGrp="1"/>
          </p:cNvGraphicFramePr>
          <p:nvPr>
            <p:extLst>
              <p:ext uri="{D42A27DB-BD31-4B8C-83A1-F6EECF244321}">
                <p14:modId xmlns:p14="http://schemas.microsoft.com/office/powerpoint/2010/main" val="3657744745"/>
              </p:ext>
            </p:extLst>
          </p:nvPr>
        </p:nvGraphicFramePr>
        <p:xfrm>
          <a:off x="5212080" y="1554480"/>
          <a:ext cx="3406139" cy="2194560"/>
        </p:xfrm>
        <a:graphic>
          <a:graphicData uri="http://schemas.openxmlformats.org/drawingml/2006/table">
            <a:tbl>
              <a:tblPr/>
              <a:tblGrid>
                <a:gridCol w="444279">
                  <a:extLst>
                    <a:ext uri="{9D8B030D-6E8A-4147-A177-3AD203B41FA5}">
                      <a16:colId xmlns:a16="http://schemas.microsoft.com/office/drawing/2014/main" val="20000"/>
                    </a:ext>
                  </a:extLst>
                </a:gridCol>
                <a:gridCol w="888558">
                  <a:extLst>
                    <a:ext uri="{9D8B030D-6E8A-4147-A177-3AD203B41FA5}">
                      <a16:colId xmlns:a16="http://schemas.microsoft.com/office/drawing/2014/main" val="20001"/>
                    </a:ext>
                  </a:extLst>
                </a:gridCol>
                <a:gridCol w="1036651">
                  <a:extLst>
                    <a:ext uri="{9D8B030D-6E8A-4147-A177-3AD203B41FA5}">
                      <a16:colId xmlns:a16="http://schemas.microsoft.com/office/drawing/2014/main" val="20002"/>
                    </a:ext>
                  </a:extLst>
                </a:gridCol>
                <a:gridCol w="1036651">
                  <a:extLst>
                    <a:ext uri="{9D8B030D-6E8A-4147-A177-3AD203B41FA5}">
                      <a16:colId xmlns:a16="http://schemas.microsoft.com/office/drawing/2014/main" val="20003"/>
                    </a:ext>
                  </a:extLst>
                </a:gridCol>
              </a:tblGrid>
              <a:tr h="548640">
                <a:tc>
                  <a:txBody>
                    <a:bodyPr/>
                    <a:lstStyle/>
                    <a:p>
                      <a:pPr marL="0" indent="0">
                        <a:buNone/>
                      </a:pPr>
                      <a:r>
                        <a:rPr lang="en-US" sz="900" b="1" dirty="0">
                          <a:solidFill>
                            <a:srgbClr val="030A18"/>
                          </a:solidFill>
                        </a:rPr>
                        <a:t>Day</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solidFill>
                      <a:srgbClr val="D9E1F2"/>
                    </a:solidFill>
                  </a:tcPr>
                </a:tc>
                <a:tc>
                  <a:txBody>
                    <a:bodyPr/>
                    <a:lstStyle/>
                    <a:p>
                      <a:pPr marL="0" indent="0">
                        <a:buNone/>
                      </a:pPr>
                      <a:r>
                        <a:rPr lang="en-US" sz="900" b="1" dirty="0">
                          <a:solidFill>
                            <a:srgbClr val="030A18"/>
                          </a:solidFill>
                        </a:rPr>
                        <a:t>Morning</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solidFill>
                      <a:srgbClr val="D9E1F2"/>
                    </a:solidFill>
                  </a:tcPr>
                </a:tc>
                <a:tc>
                  <a:txBody>
                    <a:bodyPr/>
                    <a:lstStyle/>
                    <a:p>
                      <a:pPr marL="0" indent="0">
                        <a:buNone/>
                      </a:pPr>
                      <a:r>
                        <a:rPr lang="en-US" sz="900" b="1" dirty="0">
                          <a:solidFill>
                            <a:srgbClr val="030A18"/>
                          </a:solidFill>
                        </a:rPr>
                        <a:t>Afternoon</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solidFill>
                      <a:srgbClr val="D9E1F2"/>
                    </a:solidFill>
                  </a:tcPr>
                </a:tc>
                <a:tc>
                  <a:txBody>
                    <a:bodyPr/>
                    <a:lstStyle/>
                    <a:p>
                      <a:pPr marL="0" indent="0">
                        <a:buNone/>
                      </a:pPr>
                      <a:r>
                        <a:rPr lang="en-US" sz="900" b="1" dirty="0">
                          <a:solidFill>
                            <a:srgbClr val="030A18"/>
                          </a:solidFill>
                        </a:rPr>
                        <a:t>Evening</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solidFill>
                      <a:srgbClr val="D9E1F2"/>
                    </a:solidFill>
                  </a:tcPr>
                </a:tc>
                <a:extLst>
                  <a:ext uri="{0D108BD9-81ED-4DB2-BD59-A6C34878D82A}">
                    <a16:rowId xmlns:a16="http://schemas.microsoft.com/office/drawing/2014/main" val="10000"/>
                  </a:ext>
                </a:extLst>
              </a:tr>
              <a:tr h="548640">
                <a:tc>
                  <a:txBody>
                    <a:bodyPr/>
                    <a:lstStyle/>
                    <a:p>
                      <a:pPr marL="0" indent="0">
                        <a:buNone/>
                      </a:pPr>
                      <a:r>
                        <a:rPr lang="en-US" sz="900" dirty="0">
                          <a:solidFill>
                            <a:srgbClr val="000000"/>
                          </a:solidFill>
                        </a:rPr>
                        <a:t>1</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solidFill>
                      <a:srgbClr val="FFFFFF"/>
                    </a:solidFill>
                  </a:tcPr>
                </a:tc>
                <a:tc>
                  <a:txBody>
                    <a:bodyPr/>
                    <a:lstStyle/>
                    <a:p>
                      <a:pPr marL="0" indent="0">
                        <a:buNone/>
                      </a:pPr>
                      <a:r>
                        <a:rPr lang="en-US" sz="900" dirty="0">
                          <a:solidFill>
                            <a:srgbClr val="000000"/>
                          </a:solidFill>
                        </a:rPr>
                        <a:t>Welcome &amp; Keynote</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solidFill>
                      <a:srgbClr val="FFFFFF"/>
                    </a:solidFill>
                  </a:tcPr>
                </a:tc>
                <a:tc>
                  <a:txBody>
                    <a:bodyPr/>
                    <a:lstStyle/>
                    <a:p>
                      <a:pPr marL="0" indent="0">
                        <a:buNone/>
                      </a:pPr>
                      <a:r>
                        <a:rPr lang="en-US" sz="900" dirty="0">
                          <a:solidFill>
                            <a:srgbClr val="000000"/>
                          </a:solidFill>
                        </a:rPr>
                        <a:t>Language &amp; Workshops</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solidFill>
                      <a:srgbClr val="FFFFFF"/>
                    </a:solidFill>
                  </a:tcPr>
                </a:tc>
                <a:tc>
                  <a:txBody>
                    <a:bodyPr/>
                    <a:lstStyle/>
                    <a:p>
                      <a:pPr marL="0" indent="0">
                        <a:buNone/>
                      </a:pPr>
                      <a:r>
                        <a:rPr lang="en-US" sz="900" dirty="0">
                          <a:solidFill>
                            <a:srgbClr val="000000"/>
                          </a:solidFill>
                        </a:rPr>
                        <a:t>Eisteddfod Gala</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48640">
                <a:tc>
                  <a:txBody>
                    <a:bodyPr/>
                    <a:lstStyle/>
                    <a:p>
                      <a:pPr marL="0" indent="0">
                        <a:buNone/>
                      </a:pPr>
                      <a:r>
                        <a:rPr lang="en-US" sz="900" dirty="0">
                          <a:solidFill>
                            <a:srgbClr val="000000"/>
                          </a:solidFill>
                        </a:rPr>
                        <a:t>2</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solidFill>
                      <a:srgbClr val="FFFFFF"/>
                    </a:solidFill>
                  </a:tcPr>
                </a:tc>
                <a:tc>
                  <a:txBody>
                    <a:bodyPr/>
                    <a:lstStyle/>
                    <a:p>
                      <a:pPr marL="0" indent="0">
                        <a:buNone/>
                      </a:pPr>
                      <a:r>
                        <a:rPr lang="en-US" sz="900" dirty="0">
                          <a:solidFill>
                            <a:srgbClr val="030A18"/>
                          </a:solidFill>
                        </a:rPr>
                        <a:t>Site Tours</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solidFill>
                      <a:srgbClr val="FFFFFF"/>
                    </a:solidFill>
                  </a:tcPr>
                </a:tc>
                <a:tc>
                  <a:txBody>
                    <a:bodyPr/>
                    <a:lstStyle/>
                    <a:p>
                      <a:pPr marL="0" indent="0">
                        <a:buNone/>
                      </a:pPr>
                      <a:r>
                        <a:rPr lang="en-US" sz="900" dirty="0">
                          <a:solidFill>
                            <a:srgbClr val="030A18"/>
                          </a:solidFill>
                        </a:rPr>
                        <a:t>Eco &amp; Tech Sessions</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solidFill>
                      <a:srgbClr val="FFFFFF"/>
                    </a:solidFill>
                  </a:tcPr>
                </a:tc>
                <a:tc>
                  <a:txBody>
                    <a:bodyPr/>
                    <a:lstStyle/>
                    <a:p>
                      <a:pPr marL="0" indent="0">
                        <a:buNone/>
                      </a:pPr>
                      <a:r>
                        <a:rPr lang="en-US" sz="900" dirty="0">
                          <a:solidFill>
                            <a:srgbClr val="030A18"/>
                          </a:solidFill>
                        </a:rPr>
                        <a:t>Free Explore</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48640">
                <a:tc>
                  <a:txBody>
                    <a:bodyPr/>
                    <a:lstStyle/>
                    <a:p>
                      <a:pPr marL="0" indent="0">
                        <a:buNone/>
                      </a:pPr>
                      <a:r>
                        <a:rPr lang="en-US" sz="900" dirty="0">
                          <a:solidFill>
                            <a:srgbClr val="000000"/>
                          </a:solidFill>
                        </a:rPr>
                        <a:t>3</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solidFill>
                      <a:srgbClr val="FFFFFF"/>
                    </a:solidFill>
                  </a:tcPr>
                </a:tc>
                <a:tc>
                  <a:txBody>
                    <a:bodyPr/>
                    <a:lstStyle/>
                    <a:p>
                      <a:pPr marL="0" indent="0">
                        <a:buNone/>
                      </a:pPr>
                      <a:r>
                        <a:rPr lang="en-US" sz="900" dirty="0">
                          <a:solidFill>
                            <a:srgbClr val="030A18"/>
                          </a:solidFill>
                        </a:rPr>
                        <a:t>Marketplace</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solidFill>
                      <a:srgbClr val="FFFFFF"/>
                    </a:solidFill>
                  </a:tcPr>
                </a:tc>
                <a:tc>
                  <a:txBody>
                    <a:bodyPr/>
                    <a:lstStyle/>
                    <a:p>
                      <a:pPr marL="0" indent="0">
                        <a:buNone/>
                      </a:pPr>
                      <a:r>
                        <a:rPr lang="en-US" sz="900" dirty="0">
                          <a:solidFill>
                            <a:srgbClr val="030A18"/>
                          </a:solidFill>
                        </a:rPr>
                        <a:t>Networking Brunch</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solidFill>
                      <a:srgbClr val="FFFFFF"/>
                    </a:solidFill>
                  </a:tcPr>
                </a:tc>
                <a:tc>
                  <a:txBody>
                    <a:bodyPr/>
                    <a:lstStyle/>
                    <a:p>
                      <a:pPr marL="0" indent="0">
                        <a:buNone/>
                      </a:pPr>
                      <a:r>
                        <a:rPr lang="en-US" sz="900" dirty="0">
                          <a:solidFill>
                            <a:srgbClr val="030A18"/>
                          </a:solidFill>
                        </a:rPr>
                        <a:t>Closing Ceremony</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274320" y="274320"/>
            <a:ext cx="8595360" cy="502920"/>
          </a:xfrm>
          <a:prstGeom prst="rect">
            <a:avLst/>
          </a:prstGeom>
          <a:noFill/>
          <a:ln/>
        </p:spPr>
        <p:txBody>
          <a:bodyPr wrap="square" rtlCol="0" anchor="ctr"/>
          <a:lstStyle/>
          <a:p>
            <a:pPr marL="0" indent="0">
              <a:buNone/>
            </a:pPr>
            <a:r>
              <a:rPr lang="en-US" sz="2400" dirty="0">
                <a:solidFill>
                  <a:srgbClr val="030A18"/>
                </a:solidFill>
                <a:latin typeface="Arial" pitchFamily="34" charset="0"/>
                <a:ea typeface="Arial" pitchFamily="34" charset="-122"/>
                <a:cs typeface="Arial" pitchFamily="34" charset="-120"/>
              </a:rPr>
              <a:t>Aim &amp; SMART Objectives</a:t>
            </a:r>
            <a:endParaRPr lang="en-US" sz="2400" dirty="0"/>
          </a:p>
        </p:txBody>
      </p:sp>
      <p:sp>
        <p:nvSpPr>
          <p:cNvPr id="3" name="Text 1"/>
          <p:cNvSpPr/>
          <p:nvPr/>
        </p:nvSpPr>
        <p:spPr>
          <a:xfrm>
            <a:off x="274320" y="1188720"/>
            <a:ext cx="8229600" cy="731520"/>
          </a:xfrm>
          <a:prstGeom prst="rect">
            <a:avLst/>
          </a:prstGeom>
          <a:noFill/>
          <a:ln/>
        </p:spPr>
        <p:txBody>
          <a:bodyPr wrap="square" rtlCol="0" anchor="ctr"/>
          <a:lstStyle/>
          <a:p>
            <a:pPr marL="0" indent="0">
              <a:buNone/>
            </a:pPr>
            <a:r>
              <a:rPr lang="en-US" sz="1600" b="1" dirty="0">
                <a:solidFill>
                  <a:srgbClr val="030A18"/>
                </a:solidFill>
              </a:rPr>
              <a:t>Aim
</a:t>
            </a:r>
            <a:r>
              <a:rPr lang="en-US" sz="1200" dirty="0">
                <a:solidFill>
                  <a:srgbClr val="030A18"/>
                </a:solidFill>
              </a:rPr>
              <a:t>To position Wales as a premier international MICE destination by delivering an immersive summit that celebrates legends, fosters cross‑cultural understanding and encourages repeat visitation.
</a:t>
            </a:r>
            <a:endParaRPr lang="en-US" sz="1600" dirty="0"/>
          </a:p>
        </p:txBody>
      </p:sp>
      <p:sp>
        <p:nvSpPr>
          <p:cNvPr id="4" name="Shape 2"/>
          <p:cNvSpPr/>
          <p:nvPr/>
        </p:nvSpPr>
        <p:spPr>
          <a:xfrm>
            <a:off x="365760" y="2011680"/>
            <a:ext cx="8229600" cy="640080"/>
          </a:xfrm>
          <a:prstGeom prst="roundRect">
            <a:avLst>
              <a:gd name="adj" fmla="val 7143"/>
            </a:avLst>
          </a:prstGeom>
          <a:solidFill>
            <a:srgbClr val="F5F8FD"/>
          </a:solidFill>
          <a:ln w="12700">
            <a:solidFill>
              <a:srgbClr val="030A18"/>
            </a:solidFill>
            <a:prstDash val="solid"/>
          </a:ln>
        </p:spPr>
        <p:txBody>
          <a:bodyPr/>
          <a:lstStyle/>
          <a:p>
            <a:endParaRPr/>
          </a:p>
        </p:txBody>
      </p:sp>
      <p:sp>
        <p:nvSpPr>
          <p:cNvPr id="5" name="Text 3"/>
          <p:cNvSpPr/>
          <p:nvPr/>
        </p:nvSpPr>
        <p:spPr>
          <a:xfrm>
            <a:off x="457200" y="2057400"/>
            <a:ext cx="8046720" cy="548640"/>
          </a:xfrm>
          <a:prstGeom prst="rect">
            <a:avLst/>
          </a:prstGeom>
          <a:noFill/>
          <a:ln/>
        </p:spPr>
        <p:txBody>
          <a:bodyPr wrap="square" rtlCol="0" anchor="ctr"/>
          <a:lstStyle/>
          <a:p>
            <a:pPr marL="0" indent="0">
              <a:buNone/>
            </a:pPr>
            <a:r>
              <a:rPr lang="en-US" sz="1400" b="1" dirty="0">
                <a:solidFill>
                  <a:srgbClr val="030A18"/>
                </a:solidFill>
              </a:rPr>
              <a:t>1. Increase international delegate attendance by 20 %
</a:t>
            </a:r>
            <a:r>
              <a:rPr lang="en-US" sz="1200" dirty="0">
                <a:solidFill>
                  <a:srgbClr val="030A18"/>
                </a:solidFill>
              </a:rPr>
              <a:t>At least 1,000 delegates from key markets (e.g., US, Germany, Ireland, Asia) by the event date</a:t>
            </a:r>
            <a:endParaRPr lang="en-US" sz="1400" dirty="0"/>
          </a:p>
        </p:txBody>
      </p:sp>
      <p:sp>
        <p:nvSpPr>
          <p:cNvPr id="6" name="Shape 4"/>
          <p:cNvSpPr/>
          <p:nvPr/>
        </p:nvSpPr>
        <p:spPr>
          <a:xfrm>
            <a:off x="365760" y="2697480"/>
            <a:ext cx="8229600" cy="640080"/>
          </a:xfrm>
          <a:prstGeom prst="roundRect">
            <a:avLst>
              <a:gd name="adj" fmla="val 7143"/>
            </a:avLst>
          </a:prstGeom>
          <a:solidFill>
            <a:srgbClr val="EDF3FA"/>
          </a:solidFill>
          <a:ln w="12700">
            <a:solidFill>
              <a:srgbClr val="030A18"/>
            </a:solidFill>
            <a:prstDash val="solid"/>
          </a:ln>
        </p:spPr>
        <p:txBody>
          <a:bodyPr/>
          <a:lstStyle/>
          <a:p>
            <a:endParaRPr/>
          </a:p>
        </p:txBody>
      </p:sp>
      <p:sp>
        <p:nvSpPr>
          <p:cNvPr id="7" name="Text 5"/>
          <p:cNvSpPr/>
          <p:nvPr/>
        </p:nvSpPr>
        <p:spPr>
          <a:xfrm>
            <a:off x="457200" y="2743200"/>
            <a:ext cx="8046720" cy="548640"/>
          </a:xfrm>
          <a:prstGeom prst="rect">
            <a:avLst/>
          </a:prstGeom>
          <a:noFill/>
          <a:ln/>
        </p:spPr>
        <p:txBody>
          <a:bodyPr wrap="square" rtlCol="0" anchor="ctr"/>
          <a:lstStyle/>
          <a:p>
            <a:pPr marL="0" indent="0">
              <a:buNone/>
            </a:pPr>
            <a:r>
              <a:rPr lang="en-US" sz="1400" b="1" dirty="0">
                <a:solidFill>
                  <a:srgbClr val="030A18"/>
                </a:solidFill>
              </a:rPr>
              <a:t>2. Secure £100 k in sponsorship
</a:t>
            </a:r>
            <a:r>
              <a:rPr lang="en-US" sz="1200" dirty="0">
                <a:solidFill>
                  <a:srgbClr val="030A18"/>
                </a:solidFill>
              </a:rPr>
              <a:t>Generate £100k from Welsh food &amp; drink associations, hotel exhibitors and partners by the end of budgeting</a:t>
            </a:r>
            <a:endParaRPr lang="en-US" sz="1400" dirty="0"/>
          </a:p>
        </p:txBody>
      </p:sp>
      <p:sp>
        <p:nvSpPr>
          <p:cNvPr id="8" name="Shape 6"/>
          <p:cNvSpPr/>
          <p:nvPr/>
        </p:nvSpPr>
        <p:spPr>
          <a:xfrm>
            <a:off x="365760" y="3383280"/>
            <a:ext cx="8229600" cy="640080"/>
          </a:xfrm>
          <a:prstGeom prst="roundRect">
            <a:avLst>
              <a:gd name="adj" fmla="val 7143"/>
            </a:avLst>
          </a:prstGeom>
          <a:solidFill>
            <a:srgbClr val="F5F8FD"/>
          </a:solidFill>
          <a:ln w="12700">
            <a:solidFill>
              <a:srgbClr val="030A18"/>
            </a:solidFill>
            <a:prstDash val="solid"/>
          </a:ln>
        </p:spPr>
        <p:txBody>
          <a:bodyPr/>
          <a:lstStyle/>
          <a:p>
            <a:endParaRPr/>
          </a:p>
        </p:txBody>
      </p:sp>
      <p:sp>
        <p:nvSpPr>
          <p:cNvPr id="9" name="Text 7"/>
          <p:cNvSpPr/>
          <p:nvPr/>
        </p:nvSpPr>
        <p:spPr>
          <a:xfrm>
            <a:off x="457200" y="3429000"/>
            <a:ext cx="8046720" cy="548640"/>
          </a:xfrm>
          <a:prstGeom prst="rect">
            <a:avLst/>
          </a:prstGeom>
          <a:noFill/>
          <a:ln/>
        </p:spPr>
        <p:txBody>
          <a:bodyPr wrap="square" rtlCol="0" anchor="ctr"/>
          <a:lstStyle/>
          <a:p>
            <a:pPr marL="0" indent="0">
              <a:buNone/>
            </a:pPr>
            <a:r>
              <a:rPr lang="en-US" sz="1400" b="1" dirty="0">
                <a:solidFill>
                  <a:srgbClr val="030A18"/>
                </a:solidFill>
              </a:rPr>
              <a:t>3. Achieve 85 % delegate satisfaction
</a:t>
            </a:r>
            <a:r>
              <a:rPr lang="en-US" sz="1200" dirty="0">
                <a:solidFill>
                  <a:srgbClr val="030A18"/>
                </a:solidFill>
              </a:rPr>
              <a:t>Attain an 85 % satisfaction rating on cultural immersion, networking and sustainability</a:t>
            </a:r>
            <a:endParaRPr lang="en-US" sz="1400" dirty="0"/>
          </a:p>
        </p:txBody>
      </p:sp>
      <p:sp>
        <p:nvSpPr>
          <p:cNvPr id="10" name="Text 8"/>
          <p:cNvSpPr/>
          <p:nvPr/>
        </p:nvSpPr>
        <p:spPr>
          <a:xfrm>
            <a:off x="274320" y="4206240"/>
            <a:ext cx="8595360" cy="822960"/>
          </a:xfrm>
          <a:prstGeom prst="rect">
            <a:avLst/>
          </a:prstGeom>
          <a:noFill/>
          <a:ln/>
        </p:spPr>
        <p:txBody>
          <a:bodyPr wrap="square" rtlCol="0" anchor="ctr"/>
          <a:lstStyle/>
          <a:p>
            <a:r>
              <a:rPr lang="en-US" sz="1200" dirty="0"/>
              <a:t>The purpose is to boost </a:t>
            </a:r>
            <a:r>
              <a:rPr lang="en-US" sz="1200" dirty="0" err="1"/>
              <a:t>Wales'</a:t>
            </a:r>
            <a:r>
              <a:rPr lang="en-US" sz="1200" dirty="0"/>
              <a:t> image by hosting an innovative and authentic event. The initial target is 1,000 foreign delegates from Europe, North America, and Asia, a 20% increase. The second aim asks for £100k to cover AV equipment, culture displays, and an emergency fund. Third, achieve 85% culture absorption, networking, and long-term success satisfaction. These goals are successful because they are quantifiable, achievable, important, and time-bound. Their collaboration ensures the summit benefits sponsors, participants, and </a:t>
            </a:r>
            <a:r>
              <a:rPr lang="en-US" sz="1200" dirty="0" err="1"/>
              <a:t>Wales'</a:t>
            </a:r>
            <a:r>
              <a:rPr lang="en-US" sz="1200" dirty="0"/>
              <a:t> tourism industry (GovDelivery, 2016).</a:t>
            </a:r>
          </a:p>
        </p:txBody>
      </p:sp>
      <p:sp>
        <p:nvSpPr>
          <p:cNvPr id="11" name="Text 9"/>
          <p:cNvSpPr/>
          <p:nvPr/>
        </p:nvSpPr>
        <p:spPr>
          <a:xfrm>
            <a:off x="457200" y="4823460"/>
            <a:ext cx="8686800" cy="274320"/>
          </a:xfrm>
          <a:prstGeom prst="rect">
            <a:avLst/>
          </a:prstGeom>
          <a:noFill/>
          <a:ln/>
        </p:spPr>
        <p:txBody>
          <a:bodyPr wrap="square" lIns="0" tIns="0" rIns="0" bIns="0" rtlCol="0" anchor="ctr"/>
          <a:lstStyle/>
          <a:p>
            <a:pPr marL="0" indent="0">
              <a:buNone/>
            </a:pPr>
            <a:r>
              <a:rPr lang="en-US" sz="600" u="sng" dirty="0">
                <a:solidFill>
                  <a:srgbClr val="0A84FF"/>
                </a:solidFill>
                <a:hlinkClick r:id="rId3"/>
              </a:rPr>
              <a:t>[10] </a:t>
            </a:r>
            <a:r>
              <a:rPr lang="en-US" sz="600" u="sng" dirty="0">
                <a:solidFill>
                  <a:srgbClr val="0A84FF"/>
                </a:solidFill>
                <a:hlinkClick r:id="rId4"/>
              </a:rPr>
              <a:t>[11] </a:t>
            </a:r>
            <a:endParaRPr lang="en-US" sz="6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274320" y="274320"/>
            <a:ext cx="8595360" cy="502920"/>
          </a:xfrm>
          <a:prstGeom prst="rect">
            <a:avLst/>
          </a:prstGeom>
          <a:noFill/>
          <a:ln/>
        </p:spPr>
        <p:txBody>
          <a:bodyPr wrap="square" rtlCol="0" anchor="ctr"/>
          <a:lstStyle/>
          <a:p>
            <a:pPr marL="0" indent="0">
              <a:buNone/>
            </a:pPr>
            <a:r>
              <a:rPr lang="en-US" sz="2400" dirty="0">
                <a:solidFill>
                  <a:srgbClr val="030A18"/>
                </a:solidFill>
                <a:latin typeface="Arial" pitchFamily="34" charset="0"/>
                <a:ea typeface="Arial" pitchFamily="34" charset="-122"/>
                <a:cs typeface="Arial" pitchFamily="34" charset="-120"/>
              </a:rPr>
              <a:t>Event Management &amp; Skills</a:t>
            </a:r>
            <a:endParaRPr lang="en-US" sz="2400" dirty="0"/>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7200" y="1371600"/>
            <a:ext cx="365760" cy="365760"/>
          </a:xfrm>
          <a:prstGeom prst="rect">
            <a:avLst/>
          </a:prstGeom>
        </p:spPr>
      </p:pic>
      <p:sp>
        <p:nvSpPr>
          <p:cNvPr id="4" name="Text 1"/>
          <p:cNvSpPr/>
          <p:nvPr/>
        </p:nvSpPr>
        <p:spPr>
          <a:xfrm>
            <a:off x="914400" y="1371600"/>
            <a:ext cx="3657600" cy="457200"/>
          </a:xfrm>
          <a:prstGeom prst="rect">
            <a:avLst/>
          </a:prstGeom>
          <a:noFill/>
          <a:ln/>
        </p:spPr>
        <p:txBody>
          <a:bodyPr wrap="square" rtlCol="0" anchor="ctr"/>
          <a:lstStyle/>
          <a:p>
            <a:pPr marL="0" indent="0">
              <a:buNone/>
            </a:pPr>
            <a:r>
              <a:rPr lang="en-US" sz="1400" b="1" dirty="0">
                <a:solidFill>
                  <a:srgbClr val="030A18"/>
                </a:solidFill>
              </a:rPr>
              <a:t>Project Management
</a:t>
            </a:r>
            <a:r>
              <a:rPr lang="en-US" sz="1200" dirty="0">
                <a:solidFill>
                  <a:srgbClr val="030A18"/>
                </a:solidFill>
              </a:rPr>
              <a:t>Oversees schedule, budgeting and stakeholder coordination to keep the summit on track</a:t>
            </a:r>
            <a:endParaRPr lang="en-US" sz="1400" dirty="0"/>
          </a:p>
        </p:txBody>
      </p:sp>
      <p:pic>
        <p:nvPicPr>
          <p:cNvPr id="5"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846320" y="1371600"/>
            <a:ext cx="365760" cy="365760"/>
          </a:xfrm>
          <a:prstGeom prst="rect">
            <a:avLst/>
          </a:prstGeom>
        </p:spPr>
      </p:pic>
      <p:sp>
        <p:nvSpPr>
          <p:cNvPr id="6" name="Text 2"/>
          <p:cNvSpPr/>
          <p:nvPr/>
        </p:nvSpPr>
        <p:spPr>
          <a:xfrm>
            <a:off x="5303520" y="1371600"/>
            <a:ext cx="3657600" cy="457200"/>
          </a:xfrm>
          <a:prstGeom prst="rect">
            <a:avLst/>
          </a:prstGeom>
          <a:noFill/>
          <a:ln/>
        </p:spPr>
        <p:txBody>
          <a:bodyPr wrap="square" rtlCol="0" anchor="ctr"/>
          <a:lstStyle/>
          <a:p>
            <a:pPr marL="0" indent="0">
              <a:buNone/>
            </a:pPr>
            <a:r>
              <a:rPr lang="en-US" sz="1400" b="1" dirty="0">
                <a:solidFill>
                  <a:srgbClr val="030A18"/>
                </a:solidFill>
              </a:rPr>
              <a:t>Marketing &amp; Outreach
</a:t>
            </a:r>
            <a:r>
              <a:rPr lang="en-US" sz="1200" dirty="0">
                <a:solidFill>
                  <a:srgbClr val="030A18"/>
                </a:solidFill>
              </a:rPr>
              <a:t>Leads media campaigns, digital promotions and partnership development to attract delegates</a:t>
            </a:r>
            <a:endParaRPr lang="en-US" sz="1400" dirty="0"/>
          </a:p>
        </p:txBody>
      </p:sp>
      <p:pic>
        <p:nvPicPr>
          <p:cNvPr id="7"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57200" y="2468880"/>
            <a:ext cx="365760" cy="365760"/>
          </a:xfrm>
          <a:prstGeom prst="rect">
            <a:avLst/>
          </a:prstGeom>
        </p:spPr>
      </p:pic>
      <p:sp>
        <p:nvSpPr>
          <p:cNvPr id="8" name="Text 3"/>
          <p:cNvSpPr/>
          <p:nvPr/>
        </p:nvSpPr>
        <p:spPr>
          <a:xfrm>
            <a:off x="914400" y="2468880"/>
            <a:ext cx="3657600" cy="457200"/>
          </a:xfrm>
          <a:prstGeom prst="rect">
            <a:avLst/>
          </a:prstGeom>
          <a:noFill/>
          <a:ln/>
        </p:spPr>
        <p:txBody>
          <a:bodyPr wrap="square" rtlCol="0" anchor="ctr"/>
          <a:lstStyle/>
          <a:p>
            <a:pPr marL="0" indent="0">
              <a:buNone/>
            </a:pPr>
            <a:r>
              <a:rPr lang="en-US" sz="1400" b="1" dirty="0">
                <a:solidFill>
                  <a:srgbClr val="030A18"/>
                </a:solidFill>
              </a:rPr>
              <a:t>Technical &amp; Hybrid
</a:t>
            </a:r>
            <a:r>
              <a:rPr lang="en-US" sz="1200" dirty="0">
                <a:solidFill>
                  <a:srgbClr val="030A18"/>
                </a:solidFill>
              </a:rPr>
              <a:t>Manages audiovisual systems, translation booths and virtual engagement tools</a:t>
            </a:r>
            <a:endParaRPr lang="en-US" sz="1400" dirty="0"/>
          </a:p>
        </p:txBody>
      </p:sp>
      <p:pic>
        <p:nvPicPr>
          <p:cNvPr id="9"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846320" y="2468880"/>
            <a:ext cx="365760" cy="365760"/>
          </a:xfrm>
          <a:prstGeom prst="rect">
            <a:avLst/>
          </a:prstGeom>
        </p:spPr>
      </p:pic>
      <p:sp>
        <p:nvSpPr>
          <p:cNvPr id="10" name="Text 4"/>
          <p:cNvSpPr/>
          <p:nvPr/>
        </p:nvSpPr>
        <p:spPr>
          <a:xfrm>
            <a:off x="5303520" y="2468880"/>
            <a:ext cx="3657600" cy="457200"/>
          </a:xfrm>
          <a:prstGeom prst="rect">
            <a:avLst/>
          </a:prstGeom>
          <a:noFill/>
          <a:ln/>
        </p:spPr>
        <p:txBody>
          <a:bodyPr wrap="square" rtlCol="0" anchor="ctr"/>
          <a:lstStyle/>
          <a:p>
            <a:pPr marL="0" indent="0">
              <a:buNone/>
            </a:pPr>
            <a:r>
              <a:rPr lang="en-US" sz="1400" b="1" dirty="0">
                <a:solidFill>
                  <a:srgbClr val="030A18"/>
                </a:solidFill>
              </a:rPr>
              <a:t>Venue Liaison
</a:t>
            </a:r>
            <a:r>
              <a:rPr lang="en-US" sz="1200" dirty="0">
                <a:solidFill>
                  <a:srgbClr val="030A18"/>
                </a:solidFill>
              </a:rPr>
              <a:t>Negotiates with ICC Wales and site owners on layouts, safety and on‑site logistics</a:t>
            </a:r>
            <a:endParaRPr lang="en-US" sz="1400" dirty="0"/>
          </a:p>
        </p:txBody>
      </p:sp>
      <p:pic>
        <p:nvPicPr>
          <p:cNvPr id="11" name="Image 4" descr="preencoded.png"/>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57200" y="3566160"/>
            <a:ext cx="365760" cy="365760"/>
          </a:xfrm>
          <a:prstGeom prst="rect">
            <a:avLst/>
          </a:prstGeom>
        </p:spPr>
      </p:pic>
      <p:sp>
        <p:nvSpPr>
          <p:cNvPr id="12" name="Text 5"/>
          <p:cNvSpPr/>
          <p:nvPr/>
        </p:nvSpPr>
        <p:spPr>
          <a:xfrm>
            <a:off x="914400" y="3566160"/>
            <a:ext cx="3657600" cy="457200"/>
          </a:xfrm>
          <a:prstGeom prst="rect">
            <a:avLst/>
          </a:prstGeom>
          <a:noFill/>
          <a:ln/>
        </p:spPr>
        <p:txBody>
          <a:bodyPr wrap="square" rtlCol="0" anchor="ctr"/>
          <a:lstStyle/>
          <a:p>
            <a:pPr marL="0" indent="0">
              <a:buNone/>
            </a:pPr>
            <a:r>
              <a:rPr lang="en-US" sz="1400" b="1" dirty="0">
                <a:solidFill>
                  <a:srgbClr val="030A18"/>
                </a:solidFill>
              </a:rPr>
              <a:t>Cultural &amp; Operations
</a:t>
            </a:r>
            <a:r>
              <a:rPr lang="en-US" sz="1200" dirty="0">
                <a:solidFill>
                  <a:srgbClr val="030A18"/>
                </a:solidFill>
              </a:rPr>
              <a:t>Co‑ordinates local experts, interpreters and volunteers to deliver authentic experiences</a:t>
            </a:r>
            <a:endParaRPr lang="en-US" sz="1400" dirty="0"/>
          </a:p>
        </p:txBody>
      </p:sp>
      <p:sp>
        <p:nvSpPr>
          <p:cNvPr id="13" name="Text 6"/>
          <p:cNvSpPr/>
          <p:nvPr/>
        </p:nvSpPr>
        <p:spPr>
          <a:xfrm>
            <a:off x="457200" y="4046220"/>
            <a:ext cx="8686800" cy="1097280"/>
          </a:xfrm>
          <a:prstGeom prst="rect">
            <a:avLst/>
          </a:prstGeom>
          <a:noFill/>
          <a:ln/>
        </p:spPr>
        <p:txBody>
          <a:bodyPr wrap="square" rtlCol="0" anchor="ctr"/>
          <a:lstStyle/>
          <a:p>
            <a:r>
              <a:rPr lang="en-US" sz="1200" dirty="0"/>
              <a:t>You need a talented, collaborative group to host the Legends of Wales gathering. The project manager aligns deadlines, budgets, and stakeholder expectations with the Year of Legends mission(</a:t>
            </a:r>
            <a:r>
              <a:rPr lang="en-US" sz="1200" dirty="0" err="1"/>
              <a:t>Cadiff</a:t>
            </a:r>
            <a:r>
              <a:rPr lang="en-US" sz="1200" dirty="0"/>
              <a:t> University Press,2011)</a:t>
            </a:r>
            <a:r>
              <a:rPr lang="en-US" sz="1200" b="1" dirty="0"/>
              <a:t>.</a:t>
            </a:r>
            <a:r>
              <a:rPr lang="en-US" sz="1200" dirty="0"/>
              <a:t> Marketing gurus create memorable messages, build relationships, and use social media to reach global audiences. Technical staff run audiovisual tools, translation booths, and hybrid platforms to simplify and entertain. Venue liaisons arrange room layouts, health and safety requirements, and last-minute alterations with ICC Wales and historic site management. Cultural consultants and operational personnel collaborate with local artists, volunteers, and schools to provide authentic Welsh experiences and excellent service (Visit Wales, 2016).</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274320" y="274320"/>
            <a:ext cx="8595360" cy="502920"/>
          </a:xfrm>
          <a:prstGeom prst="rect">
            <a:avLst/>
          </a:prstGeom>
          <a:noFill/>
          <a:ln/>
        </p:spPr>
        <p:txBody>
          <a:bodyPr wrap="square" rtlCol="0" anchor="ctr"/>
          <a:lstStyle/>
          <a:p>
            <a:pPr marL="0" indent="0">
              <a:buNone/>
            </a:pPr>
            <a:r>
              <a:rPr lang="en-US" sz="2400" dirty="0">
                <a:solidFill>
                  <a:srgbClr val="030A18"/>
                </a:solidFill>
                <a:latin typeface="Arial" pitchFamily="34" charset="0"/>
                <a:ea typeface="Arial" pitchFamily="34" charset="-122"/>
                <a:cs typeface="Arial" pitchFamily="34" charset="-120"/>
              </a:rPr>
              <a:t>Budget &amp; Financial Plan</a:t>
            </a:r>
            <a:endParaRPr lang="en-US" sz="2400" dirty="0"/>
          </a:p>
        </p:txBody>
      </p:sp>
      <p:graphicFrame>
        <p:nvGraphicFramePr>
          <p:cNvPr id="3" name="Chart 0"/>
          <p:cNvGraphicFramePr/>
          <p:nvPr/>
        </p:nvGraphicFramePr>
        <p:xfrm>
          <a:off x="274320" y="1463040"/>
          <a:ext cx="4572000" cy="2194560"/>
        </p:xfrm>
        <a:graphic>
          <a:graphicData uri="http://schemas.openxmlformats.org/drawingml/2006/chart">
            <c:chart xmlns:c="http://schemas.openxmlformats.org/drawingml/2006/chart" xmlns:r="http://schemas.openxmlformats.org/officeDocument/2006/relationships" r:id="rId3"/>
          </a:graphicData>
        </a:graphic>
      </p:graphicFrame>
      <p:sp>
        <p:nvSpPr>
          <p:cNvPr id="4" name="Text 1"/>
          <p:cNvSpPr/>
          <p:nvPr/>
        </p:nvSpPr>
        <p:spPr>
          <a:xfrm>
            <a:off x="274320" y="1188720"/>
            <a:ext cx="4572000" cy="274320"/>
          </a:xfrm>
          <a:prstGeom prst="rect">
            <a:avLst/>
          </a:prstGeom>
          <a:noFill/>
          <a:ln/>
        </p:spPr>
        <p:txBody>
          <a:bodyPr wrap="square" rtlCol="0" anchor="ctr"/>
          <a:lstStyle/>
          <a:p>
            <a:pPr marL="0" indent="0">
              <a:buNone/>
            </a:pPr>
            <a:r>
              <a:rPr lang="en-US" sz="900" b="1" dirty="0">
                <a:solidFill>
                  <a:srgbClr val="030A18"/>
                </a:solidFill>
              </a:rPr>
              <a:t>Projected Income &amp; Expenditure (£k)</a:t>
            </a:r>
            <a:endParaRPr lang="en-US" sz="900" dirty="0"/>
          </a:p>
        </p:txBody>
      </p:sp>
      <p:graphicFrame>
        <p:nvGraphicFramePr>
          <p:cNvPr id="9" name="Table 0"/>
          <p:cNvGraphicFramePr>
            <a:graphicFrameLocks noGrp="1"/>
          </p:cNvGraphicFramePr>
          <p:nvPr>
            <p:extLst>
              <p:ext uri="{D42A27DB-BD31-4B8C-83A1-F6EECF244321}">
                <p14:modId xmlns:p14="http://schemas.microsoft.com/office/powerpoint/2010/main" val="1796225778"/>
              </p:ext>
            </p:extLst>
          </p:nvPr>
        </p:nvGraphicFramePr>
        <p:xfrm>
          <a:off x="5029200" y="1463040"/>
          <a:ext cx="3840481" cy="1645920"/>
        </p:xfrm>
        <a:graphic>
          <a:graphicData uri="http://schemas.openxmlformats.org/drawingml/2006/table">
            <a:tbl>
              <a:tblPr/>
              <a:tblGrid>
                <a:gridCol w="1117231">
                  <a:extLst>
                    <a:ext uri="{9D8B030D-6E8A-4147-A177-3AD203B41FA5}">
                      <a16:colId xmlns:a16="http://schemas.microsoft.com/office/drawing/2014/main" val="20000"/>
                    </a:ext>
                  </a:extLst>
                </a:gridCol>
                <a:gridCol w="1117231">
                  <a:extLst>
                    <a:ext uri="{9D8B030D-6E8A-4147-A177-3AD203B41FA5}">
                      <a16:colId xmlns:a16="http://schemas.microsoft.com/office/drawing/2014/main" val="20001"/>
                    </a:ext>
                  </a:extLst>
                </a:gridCol>
                <a:gridCol w="768096">
                  <a:extLst>
                    <a:ext uri="{9D8B030D-6E8A-4147-A177-3AD203B41FA5}">
                      <a16:colId xmlns:a16="http://schemas.microsoft.com/office/drawing/2014/main" val="20002"/>
                    </a:ext>
                  </a:extLst>
                </a:gridCol>
                <a:gridCol w="837923">
                  <a:extLst>
                    <a:ext uri="{9D8B030D-6E8A-4147-A177-3AD203B41FA5}">
                      <a16:colId xmlns:a16="http://schemas.microsoft.com/office/drawing/2014/main" val="20003"/>
                    </a:ext>
                  </a:extLst>
                </a:gridCol>
              </a:tblGrid>
              <a:tr h="411480">
                <a:tc>
                  <a:txBody>
                    <a:bodyPr/>
                    <a:lstStyle/>
                    <a:p>
                      <a:pPr marL="0" indent="0">
                        <a:buNone/>
                      </a:pPr>
                      <a:r>
                        <a:rPr lang="en-US" sz="900" b="1" dirty="0">
                          <a:solidFill>
                            <a:srgbClr val="030A18"/>
                          </a:solidFill>
                        </a:rPr>
                        <a:t>Company</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solidFill>
                      <a:srgbClr val="D9E1F2"/>
                    </a:solidFill>
                  </a:tcPr>
                </a:tc>
                <a:tc>
                  <a:txBody>
                    <a:bodyPr/>
                    <a:lstStyle/>
                    <a:p>
                      <a:pPr marL="0" indent="0">
                        <a:buNone/>
                      </a:pPr>
                      <a:r>
                        <a:rPr lang="en-US" sz="900" b="1" dirty="0">
                          <a:solidFill>
                            <a:srgbClr val="030A18"/>
                          </a:solidFill>
                        </a:rPr>
                        <a:t>Min–Max</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solidFill>
                      <a:srgbClr val="D9E1F2"/>
                    </a:solidFill>
                  </a:tcPr>
                </a:tc>
                <a:tc>
                  <a:txBody>
                    <a:bodyPr/>
                    <a:lstStyle/>
                    <a:p>
                      <a:pPr marL="0" indent="0">
                        <a:buNone/>
                      </a:pPr>
                      <a:r>
                        <a:rPr lang="en-US" sz="900" b="1" dirty="0">
                          <a:solidFill>
                            <a:srgbClr val="030A18"/>
                          </a:solidFill>
                        </a:rPr>
                        <a:t>Fluctuation</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solidFill>
                      <a:srgbClr val="D9E1F2"/>
                    </a:solidFill>
                  </a:tcPr>
                </a:tc>
                <a:tc>
                  <a:txBody>
                    <a:bodyPr/>
                    <a:lstStyle/>
                    <a:p>
                      <a:pPr marL="0" indent="0">
                        <a:buNone/>
                      </a:pPr>
                      <a:r>
                        <a:rPr lang="en-US" sz="900" b="1" dirty="0">
                          <a:solidFill>
                            <a:srgbClr val="030A18"/>
                          </a:solidFill>
                        </a:rPr>
                        <a:t>Trend</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solidFill>
                      <a:srgbClr val="D9E1F2"/>
                    </a:solidFill>
                  </a:tcPr>
                </a:tc>
                <a:extLst>
                  <a:ext uri="{0D108BD9-81ED-4DB2-BD59-A6C34878D82A}">
                    <a16:rowId xmlns:a16="http://schemas.microsoft.com/office/drawing/2014/main" val="10000"/>
                  </a:ext>
                </a:extLst>
              </a:tr>
              <a:tr h="411480">
                <a:tc>
                  <a:txBody>
                    <a:bodyPr/>
                    <a:lstStyle/>
                    <a:p>
                      <a:pPr marL="0" indent="0">
                        <a:buNone/>
                      </a:pPr>
                      <a:r>
                        <a:rPr lang="en-US" sz="900" dirty="0">
                          <a:solidFill>
                            <a:srgbClr val="000000"/>
                          </a:solidFill>
                        </a:rPr>
                        <a:t>Tesco</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tcPr>
                </a:tc>
                <a:tc>
                  <a:txBody>
                    <a:bodyPr/>
                    <a:lstStyle/>
                    <a:p>
                      <a:pPr marL="0" indent="0">
                        <a:buNone/>
                      </a:pPr>
                      <a:r>
                        <a:rPr lang="en-US" sz="900" dirty="0">
                          <a:solidFill>
                            <a:srgbClr val="000000"/>
                          </a:solidFill>
                        </a:rPr>
                        <a:t>388–395.4</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tcPr>
                </a:tc>
                <a:tc>
                  <a:txBody>
                    <a:bodyPr/>
                    <a:lstStyle/>
                    <a:p>
                      <a:pPr marL="0" indent="0">
                        <a:buNone/>
                      </a:pPr>
                      <a:r>
                        <a:rPr lang="en-US" sz="900" dirty="0">
                          <a:solidFill>
                            <a:srgbClr val="000000"/>
                          </a:solidFill>
                        </a:rPr>
                        <a:t>Low</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tcPr>
                </a:tc>
                <a:tc>
                  <a:txBody>
                    <a:bodyPr/>
                    <a:lstStyle/>
                    <a:p>
                      <a:pPr marL="0" indent="0">
                        <a:buNone/>
                      </a:pPr>
                      <a:r>
                        <a:rPr lang="en-US" sz="900" dirty="0">
                          <a:solidFill>
                            <a:srgbClr val="000000"/>
                          </a:solidFill>
                        </a:rPr>
                        <a:t>Stable</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tcPr>
                </a:tc>
                <a:extLst>
                  <a:ext uri="{0D108BD9-81ED-4DB2-BD59-A6C34878D82A}">
                    <a16:rowId xmlns:a16="http://schemas.microsoft.com/office/drawing/2014/main" val="10001"/>
                  </a:ext>
                </a:extLst>
              </a:tr>
              <a:tr h="411480">
                <a:tc>
                  <a:txBody>
                    <a:bodyPr/>
                    <a:lstStyle/>
                    <a:p>
                      <a:pPr marL="0" indent="0">
                        <a:buNone/>
                      </a:pPr>
                      <a:r>
                        <a:rPr lang="en-US" sz="900" dirty="0">
                          <a:solidFill>
                            <a:srgbClr val="000000"/>
                          </a:solidFill>
                        </a:rPr>
                        <a:t>BP</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tcPr>
                </a:tc>
                <a:tc>
                  <a:txBody>
                    <a:bodyPr/>
                    <a:lstStyle/>
                    <a:p>
                      <a:pPr marL="0" indent="0">
                        <a:buNone/>
                      </a:pPr>
                      <a:r>
                        <a:rPr lang="en-US" sz="900" dirty="0">
                          <a:solidFill>
                            <a:srgbClr val="000000"/>
                          </a:solidFill>
                        </a:rPr>
                        <a:t>368.3–467</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tcPr>
                </a:tc>
                <a:tc>
                  <a:txBody>
                    <a:bodyPr/>
                    <a:lstStyle/>
                    <a:p>
                      <a:pPr marL="0" indent="0">
                        <a:buNone/>
                      </a:pPr>
                      <a:r>
                        <a:rPr lang="en-US" sz="900" dirty="0">
                          <a:solidFill>
                            <a:srgbClr val="000000"/>
                          </a:solidFill>
                        </a:rPr>
                        <a:t>High</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tcPr>
                </a:tc>
                <a:tc>
                  <a:txBody>
                    <a:bodyPr/>
                    <a:lstStyle/>
                    <a:p>
                      <a:pPr marL="0" indent="0">
                        <a:buNone/>
                      </a:pPr>
                      <a:r>
                        <a:rPr lang="en-US" sz="900" dirty="0">
                          <a:solidFill>
                            <a:srgbClr val="000000"/>
                          </a:solidFill>
                        </a:rPr>
                        <a:t>Volatile</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tcPr>
                </a:tc>
                <a:extLst>
                  <a:ext uri="{0D108BD9-81ED-4DB2-BD59-A6C34878D82A}">
                    <a16:rowId xmlns:a16="http://schemas.microsoft.com/office/drawing/2014/main" val="10002"/>
                  </a:ext>
                </a:extLst>
              </a:tr>
              <a:tr h="411480">
                <a:tc>
                  <a:txBody>
                    <a:bodyPr/>
                    <a:lstStyle/>
                    <a:p>
                      <a:pPr marL="0" indent="0">
                        <a:buNone/>
                      </a:pPr>
                      <a:r>
                        <a:rPr lang="en-US" sz="900" dirty="0">
                          <a:solidFill>
                            <a:srgbClr val="000000"/>
                          </a:solidFill>
                        </a:rPr>
                        <a:t>JD Sports</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tcPr>
                </a:tc>
                <a:tc>
                  <a:txBody>
                    <a:bodyPr/>
                    <a:lstStyle/>
                    <a:p>
                      <a:pPr marL="0" indent="0">
                        <a:buNone/>
                      </a:pPr>
                      <a:r>
                        <a:rPr lang="en-US" sz="900" dirty="0">
                          <a:solidFill>
                            <a:srgbClr val="000000"/>
                          </a:solidFill>
                        </a:rPr>
                        <a:t>82.16–88.92</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tcPr>
                </a:tc>
                <a:tc>
                  <a:txBody>
                    <a:bodyPr/>
                    <a:lstStyle/>
                    <a:p>
                      <a:pPr marL="0" indent="0">
                        <a:buNone/>
                      </a:pPr>
                      <a:r>
                        <a:rPr lang="en-US" sz="900" dirty="0">
                          <a:solidFill>
                            <a:srgbClr val="000000"/>
                          </a:solidFill>
                        </a:rPr>
                        <a:t>Moderate</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tcPr>
                </a:tc>
                <a:tc>
                  <a:txBody>
                    <a:bodyPr/>
                    <a:lstStyle/>
                    <a:p>
                      <a:pPr marL="0" indent="0">
                        <a:buNone/>
                      </a:pPr>
                      <a:r>
                        <a:rPr lang="en-US" sz="900" dirty="0">
                          <a:solidFill>
                            <a:srgbClr val="000000"/>
                          </a:solidFill>
                        </a:rPr>
                        <a:t>Improving</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6" name="Text 2"/>
          <p:cNvSpPr/>
          <p:nvPr/>
        </p:nvSpPr>
        <p:spPr>
          <a:xfrm>
            <a:off x="5029200" y="1188720"/>
            <a:ext cx="4114800" cy="274320"/>
          </a:xfrm>
          <a:prstGeom prst="rect">
            <a:avLst/>
          </a:prstGeom>
          <a:noFill/>
          <a:ln/>
        </p:spPr>
        <p:txBody>
          <a:bodyPr wrap="square" rtlCol="0" anchor="ctr"/>
          <a:lstStyle/>
          <a:p>
            <a:pPr marL="0" indent="0">
              <a:buNone/>
            </a:pPr>
            <a:r>
              <a:rPr lang="en-US" sz="900" b="1" dirty="0">
                <a:solidFill>
                  <a:srgbClr val="030A18"/>
                </a:solidFill>
              </a:rPr>
              <a:t>Share Price Context (GBX)</a:t>
            </a:r>
            <a:endParaRPr lang="en-US" sz="900" dirty="0"/>
          </a:p>
        </p:txBody>
      </p:sp>
      <p:sp>
        <p:nvSpPr>
          <p:cNvPr id="7" name="Text 3"/>
          <p:cNvSpPr/>
          <p:nvPr/>
        </p:nvSpPr>
        <p:spPr>
          <a:xfrm>
            <a:off x="274320" y="3886200"/>
            <a:ext cx="8869680" cy="822960"/>
          </a:xfrm>
          <a:prstGeom prst="rect">
            <a:avLst/>
          </a:prstGeom>
          <a:noFill/>
          <a:ln/>
        </p:spPr>
        <p:txBody>
          <a:bodyPr wrap="square" rtlCol="0" anchor="ctr"/>
          <a:lstStyle/>
          <a:p>
            <a:r>
              <a:rPr lang="en-US" sz="1200" dirty="0"/>
              <a:t>Our feasibility budget estimates £210,000 from funds, sponsorships, exhibitor fees, and delegate packages. Venue rental and video equipment cost £85k, marketing £30k, staffing and training £40k, entertainment £20k, and food £25k. Currency fluctuations, emergency site alterations and security needs are covered by a 10% emergency and miscellaneous line (£50k). Support or ticket adjustments may be needed to break even with estimated profits just above £210,000(RETF,2017). Marketing to the proper people is crucial. The following share price table indicates how unsteady the economy is: BP has many pricing fluctuations, however Tesco and JD Sports are more reliable. This is why a summit needs a variety of financing and careful management (Visit Wales, 2016).</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274320" y="274320"/>
            <a:ext cx="8595360" cy="502920"/>
          </a:xfrm>
          <a:prstGeom prst="rect">
            <a:avLst/>
          </a:prstGeom>
          <a:noFill/>
          <a:ln/>
        </p:spPr>
        <p:txBody>
          <a:bodyPr wrap="square" rtlCol="0" anchor="ctr"/>
          <a:lstStyle/>
          <a:p>
            <a:pPr marL="0" indent="0">
              <a:buNone/>
            </a:pPr>
            <a:r>
              <a:rPr lang="en-US" sz="2400" dirty="0">
                <a:solidFill>
                  <a:srgbClr val="030A18"/>
                </a:solidFill>
                <a:latin typeface="Arial" pitchFamily="34" charset="0"/>
                <a:ea typeface="Arial" pitchFamily="34" charset="-122"/>
                <a:cs typeface="Arial" pitchFamily="34" charset="-120"/>
              </a:rPr>
              <a:t>Industry Trends &amp; Issues</a:t>
            </a:r>
            <a:endParaRPr lang="en-US" sz="2400" dirty="0"/>
          </a:p>
        </p:txBody>
      </p:sp>
      <p:sp>
        <p:nvSpPr>
          <p:cNvPr id="3" name="Shape 1"/>
          <p:cNvSpPr/>
          <p:nvPr/>
        </p:nvSpPr>
        <p:spPr>
          <a:xfrm>
            <a:off x="457200" y="1188720"/>
            <a:ext cx="4114800" cy="1188720"/>
          </a:xfrm>
          <a:prstGeom prst="roundRect">
            <a:avLst>
              <a:gd name="adj" fmla="val 3846"/>
            </a:avLst>
          </a:prstGeom>
          <a:solidFill>
            <a:srgbClr val="E6F2E6"/>
          </a:solidFill>
          <a:ln w="12700">
            <a:solidFill>
              <a:srgbClr val="030A18"/>
            </a:solidFill>
            <a:prstDash val="solid"/>
          </a:ln>
        </p:spPr>
        <p:txBody>
          <a:bodyPr/>
          <a:lstStyle/>
          <a:p>
            <a:endParaRPr/>
          </a:p>
        </p:txBody>
      </p:sp>
      <p:sp>
        <p:nvSpPr>
          <p:cNvPr id="4" name="Text 2"/>
          <p:cNvSpPr/>
          <p:nvPr/>
        </p:nvSpPr>
        <p:spPr>
          <a:xfrm>
            <a:off x="594360" y="1280160"/>
            <a:ext cx="3931920" cy="1005840"/>
          </a:xfrm>
          <a:prstGeom prst="rect">
            <a:avLst/>
          </a:prstGeom>
          <a:noFill/>
          <a:ln/>
        </p:spPr>
        <p:txBody>
          <a:bodyPr wrap="square" rtlCol="0" anchor="ctr"/>
          <a:lstStyle/>
          <a:p>
            <a:pPr marL="0" indent="0">
              <a:buNone/>
            </a:pPr>
            <a:r>
              <a:rPr lang="en-US" sz="1400" b="1" dirty="0">
                <a:solidFill>
                  <a:srgbClr val="030A18"/>
                </a:solidFill>
              </a:rPr>
              <a:t>Sustainability &amp; Well‑being
</a:t>
            </a:r>
            <a:r>
              <a:rPr lang="en-US" sz="1200" dirty="0">
                <a:solidFill>
                  <a:srgbClr val="030A18"/>
                </a:solidFill>
              </a:rPr>
              <a:t>Travellers expect eco‑friendly practices, local sourcing and wellness initiatives that add environmental, social and cultural value.</a:t>
            </a:r>
            <a:endParaRPr lang="en-US" sz="1400" dirty="0"/>
          </a:p>
        </p:txBody>
      </p:sp>
      <p:sp>
        <p:nvSpPr>
          <p:cNvPr id="5" name="Shape 3"/>
          <p:cNvSpPr/>
          <p:nvPr/>
        </p:nvSpPr>
        <p:spPr>
          <a:xfrm>
            <a:off x="4846320" y="1188720"/>
            <a:ext cx="4114800" cy="1188720"/>
          </a:xfrm>
          <a:prstGeom prst="roundRect">
            <a:avLst>
              <a:gd name="adj" fmla="val 3846"/>
            </a:avLst>
          </a:prstGeom>
          <a:solidFill>
            <a:srgbClr val="FDF2E9"/>
          </a:solidFill>
          <a:ln w="12700">
            <a:solidFill>
              <a:srgbClr val="030A18"/>
            </a:solidFill>
            <a:prstDash val="solid"/>
          </a:ln>
        </p:spPr>
        <p:txBody>
          <a:bodyPr/>
          <a:lstStyle/>
          <a:p>
            <a:endParaRPr/>
          </a:p>
        </p:txBody>
      </p:sp>
      <p:sp>
        <p:nvSpPr>
          <p:cNvPr id="6" name="Text 4"/>
          <p:cNvSpPr/>
          <p:nvPr/>
        </p:nvSpPr>
        <p:spPr>
          <a:xfrm>
            <a:off x="4983480" y="1280160"/>
            <a:ext cx="3931920" cy="1005840"/>
          </a:xfrm>
          <a:prstGeom prst="rect">
            <a:avLst/>
          </a:prstGeom>
          <a:noFill/>
          <a:ln/>
        </p:spPr>
        <p:txBody>
          <a:bodyPr wrap="square" rtlCol="0" anchor="ctr"/>
          <a:lstStyle/>
          <a:p>
            <a:pPr marL="0" indent="0">
              <a:buNone/>
            </a:pPr>
            <a:r>
              <a:rPr lang="en-US" sz="1400" b="1" dirty="0">
                <a:solidFill>
                  <a:srgbClr val="030A18"/>
                </a:solidFill>
              </a:rPr>
              <a:t>Hybrid &amp; Personalisation
</a:t>
            </a:r>
            <a:r>
              <a:rPr lang="en-US" sz="1200" dirty="0">
                <a:solidFill>
                  <a:srgbClr val="030A18"/>
                </a:solidFill>
              </a:rPr>
              <a:t>Events increasingly blend in‑person and virtual elements while AI‑powered tools personalise experiences at scale</a:t>
            </a:r>
            <a:r>
              <a:rPr sz="1200" u="sng">
                <a:solidFill>
                  <a:schemeClr val="accent6"/>
                </a:solidFill>
                <a:hlinkClick r:id="rId3"/>
              </a:rPr>
              <a:t>(www.cvent.com)</a:t>
            </a:r>
            <a:r>
              <a:rPr u="sng">
                <a:solidFill>
                  <a:schemeClr val="accent6"/>
                </a:solidFill>
                <a:hlinkClick r:id="rId4"/>
              </a:rPr>
              <a:t>(www.cvent.com)</a:t>
            </a:r>
            <a:r>
              <a:t>.</a:t>
            </a:r>
            <a:endParaRPr lang="en-US" sz="1400" dirty="0"/>
          </a:p>
        </p:txBody>
      </p:sp>
      <p:sp>
        <p:nvSpPr>
          <p:cNvPr id="7" name="Shape 5"/>
          <p:cNvSpPr/>
          <p:nvPr/>
        </p:nvSpPr>
        <p:spPr>
          <a:xfrm>
            <a:off x="457200" y="2651760"/>
            <a:ext cx="4114800" cy="1188720"/>
          </a:xfrm>
          <a:prstGeom prst="roundRect">
            <a:avLst>
              <a:gd name="adj" fmla="val 3846"/>
            </a:avLst>
          </a:prstGeom>
          <a:solidFill>
            <a:srgbClr val="EFF4FD"/>
          </a:solidFill>
          <a:ln w="12700">
            <a:solidFill>
              <a:srgbClr val="030A18"/>
            </a:solidFill>
            <a:prstDash val="solid"/>
          </a:ln>
        </p:spPr>
        <p:txBody>
          <a:bodyPr/>
          <a:lstStyle/>
          <a:p>
            <a:endParaRPr/>
          </a:p>
        </p:txBody>
      </p:sp>
      <p:sp>
        <p:nvSpPr>
          <p:cNvPr id="8" name="Text 6"/>
          <p:cNvSpPr/>
          <p:nvPr/>
        </p:nvSpPr>
        <p:spPr>
          <a:xfrm>
            <a:off x="594360" y="2743200"/>
            <a:ext cx="3931920" cy="1005840"/>
          </a:xfrm>
          <a:prstGeom prst="rect">
            <a:avLst/>
          </a:prstGeom>
          <a:noFill/>
          <a:ln/>
        </p:spPr>
        <p:txBody>
          <a:bodyPr wrap="square" rtlCol="0" anchor="ctr"/>
          <a:lstStyle/>
          <a:p>
            <a:pPr marL="0" indent="0">
              <a:buNone/>
            </a:pPr>
            <a:r>
              <a:rPr lang="en-US" sz="1400" b="1" dirty="0">
                <a:solidFill>
                  <a:srgbClr val="030A18"/>
                </a:solidFill>
              </a:rPr>
              <a:t>Data &amp; Relationships
</a:t>
            </a:r>
            <a:r>
              <a:rPr lang="en-US" sz="1200" dirty="0">
                <a:solidFill>
                  <a:srgbClr val="030A18"/>
                </a:solidFill>
              </a:rPr>
              <a:t>Activating data across systems remains challenging; success will hinge on building long‑term relationships rather than one‑off transactions</a:t>
            </a:r>
            <a:r>
              <a:rPr sz="1200" u="sng">
                <a:solidFill>
                  <a:schemeClr val="accent6"/>
                </a:solidFill>
                <a:hlinkClick r:id="rId5"/>
              </a:rPr>
              <a:t>(www.cvent.com)</a:t>
            </a:r>
            <a:r>
              <a:t>.</a:t>
            </a:r>
            <a:endParaRPr lang="en-US" sz="1400" dirty="0"/>
          </a:p>
        </p:txBody>
      </p:sp>
      <p:sp>
        <p:nvSpPr>
          <p:cNvPr id="9" name="Shape 7"/>
          <p:cNvSpPr/>
          <p:nvPr/>
        </p:nvSpPr>
        <p:spPr>
          <a:xfrm>
            <a:off x="4846320" y="2651760"/>
            <a:ext cx="4114800" cy="1188720"/>
          </a:xfrm>
          <a:prstGeom prst="roundRect">
            <a:avLst>
              <a:gd name="adj" fmla="val 3846"/>
            </a:avLst>
          </a:prstGeom>
          <a:solidFill>
            <a:srgbClr val="FFF4E6"/>
          </a:solidFill>
          <a:ln w="12700">
            <a:solidFill>
              <a:srgbClr val="030A18"/>
            </a:solidFill>
            <a:prstDash val="solid"/>
          </a:ln>
        </p:spPr>
        <p:txBody>
          <a:bodyPr/>
          <a:lstStyle/>
          <a:p>
            <a:endParaRPr/>
          </a:p>
        </p:txBody>
      </p:sp>
      <p:sp>
        <p:nvSpPr>
          <p:cNvPr id="10" name="Text 8"/>
          <p:cNvSpPr/>
          <p:nvPr/>
        </p:nvSpPr>
        <p:spPr>
          <a:xfrm>
            <a:off x="4983480" y="2743200"/>
            <a:ext cx="3931920" cy="1005840"/>
          </a:xfrm>
          <a:prstGeom prst="rect">
            <a:avLst/>
          </a:prstGeom>
          <a:noFill/>
          <a:ln/>
        </p:spPr>
        <p:txBody>
          <a:bodyPr wrap="square" rtlCol="0" anchor="ctr"/>
          <a:lstStyle/>
          <a:p>
            <a:pPr marL="0" indent="0">
              <a:buNone/>
            </a:pPr>
            <a:r>
              <a:rPr lang="en-US" sz="1400" b="1" dirty="0">
                <a:solidFill>
                  <a:srgbClr val="030A18"/>
                </a:solidFill>
              </a:rPr>
              <a:t>Agile Work &amp; Talent
</a:t>
            </a:r>
            <a:r>
              <a:rPr lang="en-US" sz="1200" dirty="0">
                <a:solidFill>
                  <a:srgbClr val="030A18"/>
                </a:solidFill>
              </a:rPr>
              <a:t>The hospitality industry must adopt agile, collaborative cultures that prioritise employee wellbeing and training</a:t>
            </a:r>
            <a:r>
              <a:rPr sz="1200" u="sng">
                <a:solidFill>
                  <a:schemeClr val="accent6"/>
                </a:solidFill>
                <a:hlinkClick r:id="rId6"/>
              </a:rPr>
              <a:t>(hospitalityinsights.ehl.edu)</a:t>
            </a:r>
            <a:r>
              <a:t>.</a:t>
            </a:r>
            <a:endParaRPr lang="en-US" sz="1400" dirty="0"/>
          </a:p>
        </p:txBody>
      </p:sp>
      <p:sp>
        <p:nvSpPr>
          <p:cNvPr id="11" name="Text 9"/>
          <p:cNvSpPr/>
          <p:nvPr/>
        </p:nvSpPr>
        <p:spPr>
          <a:xfrm>
            <a:off x="273657" y="4046220"/>
            <a:ext cx="8778240" cy="822960"/>
          </a:xfrm>
          <a:prstGeom prst="rect">
            <a:avLst/>
          </a:prstGeom>
          <a:noFill/>
          <a:ln/>
        </p:spPr>
        <p:txBody>
          <a:bodyPr wrap="square" rtlCol="0" anchor="ctr"/>
          <a:lstStyle/>
          <a:p>
            <a:r>
              <a:rPr lang="en-US" sz="1200" dirty="0"/>
              <a:t>Guests now expect local food, eco-friendly materials, and wellness activities. Hybrid event models and AI-driven tailored experiences allow more people to participate and make in-person and online experiences more relevant. Data activation is still a challenge; registration, housing, and marketing tools must be integrated for smooth journeys. Hospitality companies are </a:t>
            </a:r>
            <a:r>
              <a:rPr lang="en-US" sz="1200" dirty="0" err="1"/>
              <a:t>prioritising</a:t>
            </a:r>
            <a:r>
              <a:rPr lang="en-US" sz="1200" dirty="0"/>
              <a:t> long-term partnerships over one-time deals (Cvent,2025). Workforce trends demonstrate that firms require flexible, team-based cultures that </a:t>
            </a:r>
            <a:r>
              <a:rPr lang="en-US" sz="1200" dirty="0" err="1"/>
              <a:t>prioritise</a:t>
            </a:r>
            <a:r>
              <a:rPr lang="en-US" sz="1200" dirty="0"/>
              <a:t> employee enjoyment and progress (gOdELIVERY,2016). Eco-friendly cuisine, hybrid streaming, and relationship-building seminars help us make the summit current and competitive (GovDelivery, 2016).</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274320" y="274320"/>
            <a:ext cx="8595360" cy="502920"/>
          </a:xfrm>
          <a:prstGeom prst="rect">
            <a:avLst/>
          </a:prstGeom>
          <a:noFill/>
          <a:ln/>
        </p:spPr>
        <p:txBody>
          <a:bodyPr wrap="square" rtlCol="0" anchor="ctr"/>
          <a:lstStyle/>
          <a:p>
            <a:pPr marL="0" indent="0">
              <a:buNone/>
            </a:pPr>
            <a:r>
              <a:rPr lang="en-US" sz="2400" dirty="0">
                <a:solidFill>
                  <a:srgbClr val="030A18"/>
                </a:solidFill>
                <a:latin typeface="Arial" pitchFamily="34" charset="0"/>
                <a:ea typeface="Arial" pitchFamily="34" charset="-122"/>
                <a:cs typeface="Arial" pitchFamily="34" charset="-120"/>
              </a:rPr>
              <a:t>Situational &amp; Cultural Considerations</a:t>
            </a:r>
            <a:endParaRPr lang="en-US" sz="2400" dirty="0"/>
          </a:p>
        </p:txBody>
      </p:sp>
      <p:graphicFrame>
        <p:nvGraphicFramePr>
          <p:cNvPr id="11" name="Table 0"/>
          <p:cNvGraphicFramePr>
            <a:graphicFrameLocks noGrp="1"/>
          </p:cNvGraphicFramePr>
          <p:nvPr>
            <p:extLst>
              <p:ext uri="{D42A27DB-BD31-4B8C-83A1-F6EECF244321}">
                <p14:modId xmlns:p14="http://schemas.microsoft.com/office/powerpoint/2010/main" val="1579011935"/>
              </p:ext>
            </p:extLst>
          </p:nvPr>
        </p:nvGraphicFramePr>
        <p:xfrm>
          <a:off x="274320" y="1371600"/>
          <a:ext cx="4937760" cy="2743200"/>
        </p:xfrm>
        <a:graphic>
          <a:graphicData uri="http://schemas.openxmlformats.org/drawingml/2006/table">
            <a:tbl>
              <a:tblPr/>
              <a:tblGrid>
                <a:gridCol w="2468880">
                  <a:extLst>
                    <a:ext uri="{9D8B030D-6E8A-4147-A177-3AD203B41FA5}">
                      <a16:colId xmlns:a16="http://schemas.microsoft.com/office/drawing/2014/main" val="20000"/>
                    </a:ext>
                  </a:extLst>
                </a:gridCol>
                <a:gridCol w="2468880">
                  <a:extLst>
                    <a:ext uri="{9D8B030D-6E8A-4147-A177-3AD203B41FA5}">
                      <a16:colId xmlns:a16="http://schemas.microsoft.com/office/drawing/2014/main" val="20001"/>
                    </a:ext>
                  </a:extLst>
                </a:gridCol>
              </a:tblGrid>
              <a:tr h="685800">
                <a:tc>
                  <a:txBody>
                    <a:bodyPr/>
                    <a:lstStyle/>
                    <a:p>
                      <a:pPr marL="0" indent="0">
                        <a:buNone/>
                      </a:pPr>
                      <a:r>
                        <a:rPr lang="en-US" sz="1200" b="1" dirty="0">
                          <a:solidFill>
                            <a:srgbClr val="030A18"/>
                          </a:solidFill>
                        </a:rPr>
                        <a:t>Strengths</a:t>
                      </a:r>
                      <a:endParaRPr lang="en-US" sz="12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solidFill>
                      <a:srgbClr val="D9E1F2"/>
                    </a:solidFill>
                  </a:tcPr>
                </a:tc>
                <a:tc>
                  <a:txBody>
                    <a:bodyPr/>
                    <a:lstStyle/>
                    <a:p>
                      <a:pPr marL="0" indent="0">
                        <a:buNone/>
                      </a:pPr>
                      <a:r>
                        <a:rPr lang="en-US" sz="1200" b="1" dirty="0">
                          <a:solidFill>
                            <a:srgbClr val="030A18"/>
                          </a:solidFill>
                        </a:rPr>
                        <a:t>Weaknesses</a:t>
                      </a:r>
                      <a:endParaRPr lang="en-US" sz="12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solidFill>
                      <a:srgbClr val="F9DAD7"/>
                    </a:solidFill>
                  </a:tcPr>
                </a:tc>
                <a:extLst>
                  <a:ext uri="{0D108BD9-81ED-4DB2-BD59-A6C34878D82A}">
                    <a16:rowId xmlns:a16="http://schemas.microsoft.com/office/drawing/2014/main" val="10000"/>
                  </a:ext>
                </a:extLst>
              </a:tr>
              <a:tr h="685800">
                <a:tc>
                  <a:txBody>
                    <a:bodyPr/>
                    <a:lstStyle/>
                    <a:p>
                      <a:pPr marL="0" indent="0">
                        <a:buNone/>
                      </a:pPr>
                      <a:r>
                        <a:rPr lang="en-US" sz="900" dirty="0">
                          <a:solidFill>
                            <a:srgbClr val="030A18"/>
                          </a:solidFill>
                        </a:rPr>
                        <a:t>Rich mythic heritage</a:t>
                      </a:r>
                      <a:endParaRPr lang="en-US" sz="900" dirty="0"/>
                    </a:p>
                    <a:p>
                      <a:pPr marL="0" indent="0">
                        <a:buNone/>
                      </a:pPr>
                      <a:r>
                        <a:rPr lang="en-US" sz="900" dirty="0">
                          <a:solidFill>
                            <a:srgbClr val="030A18"/>
                          </a:solidFill>
                        </a:rPr>
                        <a:t>Supportive government &amp; tourism bodies</a:t>
                      </a:r>
                      <a:endParaRPr lang="en-US" sz="900" dirty="0"/>
                    </a:p>
                    <a:p>
                      <a:pPr marL="0" indent="0">
                        <a:buNone/>
                      </a:pPr>
                      <a:r>
                        <a:rPr lang="en-US" sz="900" dirty="0">
                          <a:solidFill>
                            <a:srgbClr val="030A18"/>
                          </a:solidFill>
                        </a:rPr>
                        <a:t>Unique sense of place</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tcPr>
                </a:tc>
                <a:tc>
                  <a:txBody>
                    <a:bodyPr/>
                    <a:lstStyle/>
                    <a:p>
                      <a:pPr marL="0" indent="0">
                        <a:buNone/>
                      </a:pPr>
                      <a:r>
                        <a:rPr lang="en-US" sz="900" dirty="0">
                          <a:solidFill>
                            <a:srgbClr val="030A18"/>
                          </a:solidFill>
                        </a:rPr>
                        <a:t>Limited global recognition</a:t>
                      </a:r>
                      <a:endParaRPr lang="en-US" sz="900" dirty="0"/>
                    </a:p>
                    <a:p>
                      <a:pPr marL="0" indent="0">
                        <a:buNone/>
                      </a:pPr>
                      <a:r>
                        <a:rPr lang="en-US" sz="900" dirty="0">
                          <a:solidFill>
                            <a:srgbClr val="030A18"/>
                          </a:solidFill>
                        </a:rPr>
                        <a:t>Complex logistics for remote sites</a:t>
                      </a:r>
                      <a:endParaRPr lang="en-US" sz="900" dirty="0"/>
                    </a:p>
                    <a:p>
                      <a:pPr marL="0" indent="0">
                        <a:buNone/>
                      </a:pPr>
                      <a:r>
                        <a:rPr lang="en-US" sz="900" dirty="0">
                          <a:solidFill>
                            <a:srgbClr val="030A18"/>
                          </a:solidFill>
                        </a:rPr>
                        <a:t>Dependence on weather</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tcPr>
                </a:tc>
                <a:extLst>
                  <a:ext uri="{0D108BD9-81ED-4DB2-BD59-A6C34878D82A}">
                    <a16:rowId xmlns:a16="http://schemas.microsoft.com/office/drawing/2014/main" val="10001"/>
                  </a:ext>
                </a:extLst>
              </a:tr>
              <a:tr h="685800">
                <a:tc>
                  <a:txBody>
                    <a:bodyPr/>
                    <a:lstStyle/>
                    <a:p>
                      <a:pPr marL="0" indent="0">
                        <a:buNone/>
                      </a:pPr>
                      <a:r>
                        <a:rPr lang="en-US" sz="1200" b="1" dirty="0">
                          <a:solidFill>
                            <a:srgbClr val="030A18"/>
                          </a:solidFill>
                        </a:rPr>
                        <a:t>Opportunities</a:t>
                      </a:r>
                      <a:endParaRPr lang="en-US" sz="12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solidFill>
                      <a:srgbClr val="E6F2E6"/>
                    </a:solidFill>
                  </a:tcPr>
                </a:tc>
                <a:tc>
                  <a:txBody>
                    <a:bodyPr/>
                    <a:lstStyle/>
                    <a:p>
                      <a:pPr marL="0" indent="0">
                        <a:buNone/>
                      </a:pPr>
                      <a:r>
                        <a:rPr lang="en-US" sz="1200" b="1" dirty="0">
                          <a:solidFill>
                            <a:srgbClr val="030A18"/>
                          </a:solidFill>
                        </a:rPr>
                        <a:t>Threats</a:t>
                      </a:r>
                      <a:endParaRPr lang="en-US" sz="12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solidFill>
                      <a:srgbClr val="FFF4E6"/>
                    </a:solidFill>
                  </a:tcPr>
                </a:tc>
                <a:extLst>
                  <a:ext uri="{0D108BD9-81ED-4DB2-BD59-A6C34878D82A}">
                    <a16:rowId xmlns:a16="http://schemas.microsoft.com/office/drawing/2014/main" val="10002"/>
                  </a:ext>
                </a:extLst>
              </a:tr>
              <a:tr h="685800">
                <a:tc>
                  <a:txBody>
                    <a:bodyPr/>
                    <a:lstStyle/>
                    <a:p>
                      <a:pPr marL="0" indent="0">
                        <a:buNone/>
                      </a:pPr>
                      <a:r>
                        <a:rPr lang="en-US" sz="900" dirty="0">
                          <a:solidFill>
                            <a:srgbClr val="030A18"/>
                          </a:solidFill>
                        </a:rPr>
                        <a:t>Growing demand for authentic experiences</a:t>
                      </a:r>
                      <a:endParaRPr lang="en-US" sz="900" dirty="0"/>
                    </a:p>
                    <a:p>
                      <a:pPr marL="0" indent="0">
                        <a:buNone/>
                      </a:pPr>
                      <a:r>
                        <a:rPr lang="en-US" sz="900" dirty="0">
                          <a:solidFill>
                            <a:srgbClr val="030A18"/>
                          </a:solidFill>
                        </a:rPr>
                        <a:t>Partnerships with local heroes &amp; tech firms</a:t>
                      </a:r>
                      <a:endParaRPr lang="en-US" sz="900" dirty="0"/>
                    </a:p>
                    <a:p>
                      <a:pPr marL="0" indent="0">
                        <a:buNone/>
                      </a:pPr>
                      <a:r>
                        <a:rPr lang="en-US" sz="900" dirty="0">
                          <a:solidFill>
                            <a:srgbClr val="030A18"/>
                          </a:solidFill>
                        </a:rPr>
                        <a:t>Extended stays boosting regional economy</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tcPr>
                </a:tc>
                <a:tc>
                  <a:txBody>
                    <a:bodyPr/>
                    <a:lstStyle/>
                    <a:p>
                      <a:pPr marL="0" indent="0">
                        <a:buNone/>
                      </a:pPr>
                      <a:r>
                        <a:rPr lang="en-US" sz="900" dirty="0">
                          <a:solidFill>
                            <a:srgbClr val="030A18"/>
                          </a:solidFill>
                        </a:rPr>
                        <a:t>Economic volatility &amp; currency shifts</a:t>
                      </a:r>
                      <a:endParaRPr lang="en-US" sz="900" dirty="0"/>
                    </a:p>
                    <a:p>
                      <a:pPr marL="0" indent="0">
                        <a:buNone/>
                      </a:pPr>
                      <a:r>
                        <a:rPr lang="en-US" sz="900" dirty="0">
                          <a:solidFill>
                            <a:srgbClr val="030A18"/>
                          </a:solidFill>
                        </a:rPr>
                        <a:t>Global health uncertainties</a:t>
                      </a:r>
                      <a:endParaRPr lang="en-US" sz="900" dirty="0"/>
                    </a:p>
                    <a:p>
                      <a:pPr marL="0" indent="0">
                        <a:buNone/>
                      </a:pPr>
                      <a:r>
                        <a:rPr lang="en-US" sz="900" dirty="0">
                          <a:solidFill>
                            <a:srgbClr val="030A18"/>
                          </a:solidFill>
                        </a:rPr>
                        <a:t>Competition from other cultural destinations</a:t>
                      </a:r>
                      <a:endParaRPr lang="en-US" sz="900" dirty="0"/>
                    </a:p>
                  </a:txBody>
                  <a:tcPr anchor="ctr">
                    <a:lnL w="6350" cap="flat" cmpd="sng" algn="ctr">
                      <a:solidFill>
                        <a:srgbClr val="030A18"/>
                      </a:solidFill>
                      <a:prstDash val="solid"/>
                      <a:round/>
                      <a:headEnd type="none" w="med" len="med"/>
                      <a:tailEnd type="none" w="med" len="med"/>
                    </a:lnL>
                    <a:lnR w="6350" cap="flat" cmpd="sng" algn="ctr">
                      <a:solidFill>
                        <a:srgbClr val="030A18"/>
                      </a:solidFill>
                      <a:prstDash val="solid"/>
                      <a:round/>
                      <a:headEnd type="none" w="med" len="med"/>
                      <a:tailEnd type="none" w="med" len="med"/>
                    </a:lnR>
                    <a:lnT w="6350" cap="flat" cmpd="sng" algn="ctr">
                      <a:solidFill>
                        <a:srgbClr val="030A18"/>
                      </a:solidFill>
                      <a:prstDash val="solid"/>
                      <a:round/>
                      <a:headEnd type="none" w="med" len="med"/>
                      <a:tailEnd type="none" w="med" len="med"/>
                    </a:lnT>
                    <a:lnB w="6350" cap="flat" cmpd="sng" algn="ctr">
                      <a:solidFill>
                        <a:srgbClr val="030A18"/>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4" name="Text 1"/>
          <p:cNvSpPr/>
          <p:nvPr/>
        </p:nvSpPr>
        <p:spPr>
          <a:xfrm>
            <a:off x="5212080" y="1371600"/>
            <a:ext cx="4023360" cy="2743200"/>
          </a:xfrm>
          <a:prstGeom prst="rect">
            <a:avLst/>
          </a:prstGeom>
          <a:noFill/>
          <a:ln/>
        </p:spPr>
        <p:txBody>
          <a:bodyPr wrap="square" rtlCol="0" anchor="ctr"/>
          <a:lstStyle/>
          <a:p>
            <a:r>
              <a:rPr lang="en-US" sz="1200" dirty="0"/>
              <a:t>This summit revolves around Welsh culture. It feels more real and linked when you embrace the language, music, and traditions. Mini-language classes and guided storytelling let guests participate in live customs(Hotelvak,2025). Working with local artists, crafters, and chefs can boost your business and community. Brecon Beacons promotes sustainable tourism. This philosophy supports recycling signage, green energy, and less single-use plastic. Cultural sensitivity training for staff and volunteers will ensure myths are presented respectfully and all backgrounds are welcome. These elements in event planning develop emotional bonds and trust (Visit Wales, 2016).</a:t>
            </a:r>
          </a:p>
        </p:txBody>
      </p:sp>
      <p:sp>
        <p:nvSpPr>
          <p:cNvPr id="5" name="Text 2"/>
          <p:cNvSpPr/>
          <p:nvPr/>
        </p:nvSpPr>
        <p:spPr>
          <a:xfrm>
            <a:off x="457200" y="4823460"/>
            <a:ext cx="8686800" cy="274320"/>
          </a:xfrm>
          <a:prstGeom prst="rect">
            <a:avLst/>
          </a:prstGeom>
          <a:noFill/>
          <a:ln/>
        </p:spPr>
        <p:txBody>
          <a:bodyPr wrap="square" lIns="0" tIns="0" rIns="0" bIns="0" rtlCol="0" anchor="ctr"/>
          <a:lstStyle/>
          <a:p>
            <a:pPr marL="0" indent="0">
              <a:buNone/>
            </a:pPr>
            <a:r>
              <a:rPr lang="en-US" sz="600" u="sng" dirty="0">
                <a:solidFill>
                  <a:srgbClr val="0A84FF"/>
                </a:solidFill>
                <a:hlinkClick r:id="rId3"/>
              </a:rPr>
              <a:t>[2] </a:t>
            </a:r>
            <a:r>
              <a:rPr lang="en-US" sz="600" u="sng" dirty="0">
                <a:solidFill>
                  <a:srgbClr val="0A84FF"/>
                </a:solidFill>
                <a:hlinkClick r:id="rId4"/>
              </a:rPr>
              <a:t>[18] </a:t>
            </a:r>
            <a:r>
              <a:rPr lang="en-US" sz="600" u="sng" dirty="0">
                <a:solidFill>
                  <a:srgbClr val="0A84FF"/>
                </a:solidFill>
                <a:hlinkClick r:id="rId5"/>
              </a:rPr>
              <a:t>[19] </a:t>
            </a:r>
            <a:endParaRPr lang="en-US" sz="6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274320" y="274320"/>
            <a:ext cx="8595360" cy="502920"/>
          </a:xfrm>
          <a:prstGeom prst="rect">
            <a:avLst/>
          </a:prstGeom>
          <a:noFill/>
          <a:ln/>
        </p:spPr>
        <p:txBody>
          <a:bodyPr wrap="square" rtlCol="0" anchor="ctr"/>
          <a:lstStyle/>
          <a:p>
            <a:pPr marL="0" indent="0">
              <a:buNone/>
            </a:pPr>
            <a:r>
              <a:rPr lang="en-US" sz="2400" dirty="0">
                <a:solidFill>
                  <a:srgbClr val="030A18"/>
                </a:solidFill>
                <a:latin typeface="Arial" pitchFamily="34" charset="0"/>
                <a:ea typeface="Arial" pitchFamily="34" charset="-122"/>
                <a:cs typeface="Arial" pitchFamily="34" charset="-120"/>
              </a:rPr>
              <a:t>Conclusion &amp; Impact</a:t>
            </a:r>
            <a:endParaRPr lang="en-US" sz="2400" dirty="0"/>
          </a:p>
        </p:txBody>
      </p:sp>
      <p:sp>
        <p:nvSpPr>
          <p:cNvPr id="3" name="Text 1"/>
          <p:cNvSpPr/>
          <p:nvPr/>
        </p:nvSpPr>
        <p:spPr>
          <a:xfrm>
            <a:off x="365760" y="1371600"/>
            <a:ext cx="8686800" cy="3200400"/>
          </a:xfrm>
          <a:prstGeom prst="rect">
            <a:avLst/>
          </a:prstGeom>
          <a:noFill/>
          <a:ln/>
        </p:spPr>
        <p:txBody>
          <a:bodyPr wrap="square" rtlCol="0" anchor="ctr"/>
          <a:lstStyle/>
          <a:p>
            <a:r>
              <a:rPr lang="en-US" sz="2000" dirty="0"/>
              <a:t>This report shows that the Legends of Wales MICE Summit 2025 is strategic and financially feasible. The summit distinguishes Wales from other tourist places and follows global trends by mixing mythological legends, environmentally responsible techniques, and new event planning. Clear goals, a robust budget, and experienced management help manage risks and monitor success. The summit is expected to encourage repeat visits, strengthen local supplier-foreign planner collaborations, and inspire new cultural products. The participants will learn Welsh legends and have unique experiences. Wales will benefit from more tourism and brand improvement. Help us tell this story and make Wales a top meeting and event destination worldwide with investors, sponsors, and community partners .</a:t>
            </a:r>
          </a:p>
        </p:txBody>
      </p:sp>
      <p:sp>
        <p:nvSpPr>
          <p:cNvPr id="4" name="Text 2"/>
          <p:cNvSpPr/>
          <p:nvPr/>
        </p:nvSpPr>
        <p:spPr>
          <a:xfrm>
            <a:off x="457200" y="4823460"/>
            <a:ext cx="8686800" cy="274320"/>
          </a:xfrm>
          <a:prstGeom prst="rect">
            <a:avLst/>
          </a:prstGeom>
          <a:noFill/>
          <a:ln/>
        </p:spPr>
        <p:txBody>
          <a:bodyPr wrap="square" lIns="0" tIns="0" rIns="0" bIns="0" rtlCol="0" anchor="ctr"/>
          <a:lstStyle/>
          <a:p>
            <a:pPr marL="0" indent="0">
              <a:buNone/>
            </a:pPr>
            <a:r>
              <a:rPr lang="en-US" sz="600" u="sng" dirty="0">
                <a:solidFill>
                  <a:srgbClr val="0A84FF"/>
                </a:solidFill>
                <a:hlinkClick r:id="rId3"/>
              </a:rPr>
              <a:t>[15] </a:t>
            </a:r>
            <a:r>
              <a:rPr lang="en-US" sz="600" u="sng" dirty="0">
                <a:solidFill>
                  <a:srgbClr val="0A84FF"/>
                </a:solidFill>
                <a:hlinkClick r:id="rId4"/>
              </a:rPr>
              <a:t>[6] </a:t>
            </a:r>
            <a:r>
              <a:rPr lang="en-US" sz="600" u="sng" dirty="0">
                <a:solidFill>
                  <a:srgbClr val="0A84FF"/>
                </a:solidFill>
                <a:hlinkClick r:id="rId5"/>
              </a:rPr>
              <a:t>[20] </a:t>
            </a:r>
            <a:r>
              <a:rPr lang="en-US" sz="600" u="sng" dirty="0">
                <a:solidFill>
                  <a:srgbClr val="0A84FF"/>
                </a:solidFill>
                <a:hlinkClick r:id="rId6"/>
              </a:rPr>
              <a:t>[18] </a:t>
            </a:r>
            <a:endParaRPr lang="en-US" sz="6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274320" y="274320"/>
            <a:ext cx="8595360" cy="502920"/>
          </a:xfrm>
          <a:prstGeom prst="rect">
            <a:avLst/>
          </a:prstGeom>
          <a:noFill/>
          <a:ln/>
        </p:spPr>
        <p:txBody>
          <a:bodyPr wrap="square" rtlCol="0" anchor="ctr"/>
          <a:lstStyle/>
          <a:p>
            <a:pPr marL="0" indent="0">
              <a:buNone/>
            </a:pPr>
            <a:r>
              <a:rPr lang="en-US" sz="2400" dirty="0">
                <a:solidFill>
                  <a:srgbClr val="030A18"/>
                </a:solidFill>
                <a:latin typeface="Arial" pitchFamily="34" charset="0"/>
                <a:ea typeface="Arial" pitchFamily="34" charset="-122"/>
                <a:cs typeface="Arial" pitchFamily="34" charset="-120"/>
              </a:rPr>
              <a:t>References</a:t>
            </a:r>
            <a:endParaRPr lang="en-US" sz="2400" dirty="0"/>
          </a:p>
        </p:txBody>
      </p:sp>
      <p:sp>
        <p:nvSpPr>
          <p:cNvPr id="4" name="Text 2"/>
          <p:cNvSpPr/>
          <p:nvPr/>
        </p:nvSpPr>
        <p:spPr>
          <a:xfrm>
            <a:off x="4663440" y="1371600"/>
            <a:ext cx="4114800" cy="3200400"/>
          </a:xfrm>
          <a:prstGeom prst="rect">
            <a:avLst/>
          </a:prstGeom>
          <a:noFill/>
          <a:ln/>
        </p:spPr>
        <p:txBody>
          <a:bodyPr wrap="square" rtlCol="0" anchor="ctr"/>
          <a:lstStyle/>
          <a:p>
            <a:pPr marL="0" indent="0">
              <a:buNone/>
            </a:pPr>
            <a:r>
              <a:rPr dirty="0"/>
              <a:t>
</a:t>
            </a:r>
            <a:endParaRPr lang="en-US" sz="800" dirty="0"/>
          </a:p>
        </p:txBody>
      </p:sp>
      <p:sp>
        <p:nvSpPr>
          <p:cNvPr id="6" name="TextBox 5">
            <a:extLst>
              <a:ext uri="{FF2B5EF4-FFF2-40B4-BE49-F238E27FC236}">
                <a16:creationId xmlns:a16="http://schemas.microsoft.com/office/drawing/2014/main" id="{BF93CB55-362F-CD05-2AC3-EA294F794DCF}"/>
              </a:ext>
            </a:extLst>
          </p:cNvPr>
          <p:cNvSpPr txBox="1"/>
          <p:nvPr/>
        </p:nvSpPr>
        <p:spPr>
          <a:xfrm>
            <a:off x="91440" y="713506"/>
            <a:ext cx="8778240" cy="4462760"/>
          </a:xfrm>
          <a:prstGeom prst="rect">
            <a:avLst/>
          </a:prstGeom>
          <a:noFill/>
        </p:spPr>
        <p:txBody>
          <a:bodyPr wrap="square">
            <a:spAutoFit/>
          </a:bodyPr>
          <a:lstStyle/>
          <a:p>
            <a:pPr marL="171450" indent="-171450" algn="l">
              <a:buFont typeface="Arial" panose="020B0604020202020204" pitchFamily="34" charset="0"/>
              <a:buChar char="•"/>
            </a:pPr>
            <a:r>
              <a:rPr lang="en-GB" sz="800" b="0" i="0" dirty="0">
                <a:effectLst/>
                <a:latin typeface="fkGroteskNeue"/>
              </a:rPr>
              <a:t>Brecon Beacons Tourism Board (2017) Sustainable Tourism Strategy 2017-2022. Available at: </a:t>
            </a:r>
            <a:r>
              <a:rPr lang="en-GB" sz="800" b="1" i="0" dirty="0">
                <a:effectLst/>
                <a:latin typeface="unset"/>
                <a:hlinkClick r:id="rId3"/>
              </a:rPr>
              <a:t>https://www.beacons-npa.gov.uk/wp-content/uploads/Brecon-Beacons-Sustainable-Tourism-Strategy-2017-2022.pdf</a:t>
            </a:r>
            <a:r>
              <a:rPr lang="en-GB" sz="800" b="0" i="0" dirty="0">
                <a:effectLst/>
                <a:latin typeface="fkGroteskNeue"/>
              </a:rPr>
              <a:t> (Accessed: 2 November 2025).</a:t>
            </a:r>
          </a:p>
          <a:p>
            <a:pPr marL="171450" indent="-171450" algn="l">
              <a:buFont typeface="Arial" panose="020B0604020202020204" pitchFamily="34" charset="0"/>
              <a:buChar char="•"/>
            </a:pPr>
            <a:r>
              <a:rPr lang="en-GB" sz="800" b="0" i="0" dirty="0">
                <a:effectLst/>
                <a:latin typeface="fkGroteskNeue"/>
              </a:rPr>
              <a:t>Cvent (2025) Event &amp; Hospitality Trends. Available at: </a:t>
            </a:r>
            <a:r>
              <a:rPr lang="en-GB" sz="800" b="1" i="0" dirty="0">
                <a:effectLst/>
                <a:latin typeface="unset"/>
                <a:hlinkClick r:id="rId4"/>
              </a:rPr>
              <a:t>https://www.hospitalitynet.org/article/122000409.html</a:t>
            </a:r>
            <a:r>
              <a:rPr lang="en-GB" sz="800" b="0" i="0" dirty="0">
                <a:effectLst/>
                <a:latin typeface="fkGroteskNeue"/>
              </a:rPr>
              <a:t> (Accessed: 2 November 2025).</a:t>
            </a:r>
          </a:p>
          <a:p>
            <a:pPr marL="171450" indent="-171450" algn="l">
              <a:buFont typeface="Arial" panose="020B0604020202020204" pitchFamily="34" charset="0"/>
              <a:buChar char="•"/>
            </a:pPr>
            <a:r>
              <a:rPr lang="en-GB" sz="800" b="0" i="0" dirty="0">
                <a:effectLst/>
                <a:latin typeface="fkGroteskNeue"/>
              </a:rPr>
              <a:t>Cvent (2025) Return on Relationships report. Available at: </a:t>
            </a:r>
            <a:r>
              <a:rPr lang="en-GB" sz="800" b="1" i="0" dirty="0">
                <a:effectLst/>
                <a:latin typeface="unset"/>
                <a:hlinkClick r:id="rId5"/>
              </a:rPr>
              <a:t>https://ctwevents.org/blog/year-of-ror-2025-ctw-events/</a:t>
            </a:r>
            <a:r>
              <a:rPr lang="en-GB" sz="800" b="0" i="0" dirty="0">
                <a:effectLst/>
                <a:latin typeface="fkGroteskNeue"/>
              </a:rPr>
              <a:t> (Accessed: 2 November 2025).</a:t>
            </a:r>
          </a:p>
          <a:p>
            <a:pPr marL="171450" indent="-171450" algn="l">
              <a:buFont typeface="Arial" panose="020B0604020202020204" pitchFamily="34" charset="0"/>
              <a:buChar char="•"/>
            </a:pPr>
            <a:r>
              <a:rPr lang="en-GB" sz="800" b="0" i="0" dirty="0">
                <a:effectLst/>
                <a:latin typeface="fkGroteskNeue"/>
              </a:rPr>
              <a:t>English for Event Management (2025) Event Planning Cycle. Available at: </a:t>
            </a:r>
            <a:r>
              <a:rPr lang="en-GB" sz="800" b="1" i="0" dirty="0">
                <a:effectLst/>
                <a:latin typeface="unset"/>
                <a:hlinkClick r:id="rId6"/>
              </a:rPr>
              <a:t>https://www.cm-eventsolutions.com/blog/what-is-ror/</a:t>
            </a:r>
            <a:r>
              <a:rPr lang="en-GB" sz="800" b="0" i="0" dirty="0">
                <a:effectLst/>
                <a:latin typeface="fkGroteskNeue"/>
              </a:rPr>
              <a:t> (Accessed: 2 November 2025).</a:t>
            </a:r>
          </a:p>
          <a:p>
            <a:pPr marL="171450" indent="-171450" algn="l">
              <a:buFont typeface="Arial" panose="020B0604020202020204" pitchFamily="34" charset="0"/>
              <a:buChar char="•"/>
            </a:pPr>
            <a:r>
              <a:rPr lang="en-GB" sz="800" b="0" i="0" dirty="0">
                <a:effectLst/>
                <a:latin typeface="fkGroteskNeue"/>
              </a:rPr>
              <a:t>EHL Hospitality Business School (2025) Hospitality Industry Trends 2025. Available at: </a:t>
            </a:r>
            <a:r>
              <a:rPr lang="en-GB" sz="800" b="1" i="0" dirty="0">
                <a:effectLst/>
                <a:latin typeface="unset"/>
                <a:hlinkClick r:id="rId7"/>
              </a:rPr>
              <a:t>https://www.ehlgroup.com/en/innovation-research/hospitality-outlook-2025</a:t>
            </a:r>
            <a:r>
              <a:rPr lang="en-GB" sz="800" b="0" i="0" dirty="0">
                <a:effectLst/>
                <a:latin typeface="fkGroteskNeue"/>
              </a:rPr>
              <a:t> (Accessed: 2 November 2025).</a:t>
            </a:r>
          </a:p>
          <a:p>
            <a:pPr marL="171450" indent="-171450" algn="l">
              <a:buFont typeface="Arial" panose="020B0604020202020204" pitchFamily="34" charset="0"/>
              <a:buChar char="•"/>
            </a:pPr>
            <a:r>
              <a:rPr lang="en-GB" sz="800" b="0" i="0" dirty="0">
                <a:effectLst/>
                <a:latin typeface="fkGroteskNeue"/>
              </a:rPr>
              <a:t>EHL Hospitality Business School (2025) Talent &amp; Well-being Insights. Available at: </a:t>
            </a:r>
            <a:r>
              <a:rPr lang="en-GB" sz="800" b="1" i="0" dirty="0">
                <a:effectLst/>
                <a:latin typeface="unset"/>
                <a:hlinkClick r:id="rId8"/>
              </a:rPr>
              <a:t>https://hospitalityinsights.ehl.edu</a:t>
            </a:r>
            <a:r>
              <a:rPr lang="en-GB" sz="800" b="0" i="0" dirty="0">
                <a:effectLst/>
                <a:latin typeface="fkGroteskNeue"/>
              </a:rPr>
              <a:t> (Accessed: 2 November 2025).</a:t>
            </a:r>
          </a:p>
          <a:p>
            <a:pPr marL="171450" indent="-171450" algn="l">
              <a:buFont typeface="Arial" panose="020B0604020202020204" pitchFamily="34" charset="0"/>
              <a:buChar char="•"/>
            </a:pPr>
            <a:r>
              <a:rPr lang="en-GB" sz="800" b="0" i="0" dirty="0">
                <a:effectLst/>
                <a:latin typeface="fkGroteskNeue"/>
              </a:rPr>
              <a:t>EHL Swiss School of Tourism and Hospitality (2024) Shaping the Future of Hospitality: EHL launches 2025 Hospitality Trends Report. Available at: </a:t>
            </a:r>
            <a:r>
              <a:rPr lang="en-GB" sz="800" b="1" i="0" dirty="0">
                <a:effectLst/>
                <a:latin typeface="unset"/>
                <a:hlinkClick r:id="rId9"/>
              </a:rPr>
              <a:t>https://www.linkedin.com/posts/ehl-swiss-school-of-tourism-and-hospitality_ehl-insights-report-hospitality-trends-2025-activity-7275434714876776448-79pi</a:t>
            </a:r>
            <a:r>
              <a:rPr lang="en-GB" sz="800" b="0" i="0" dirty="0">
                <a:effectLst/>
                <a:latin typeface="fkGroteskNeue"/>
              </a:rPr>
              <a:t> (Accessed: 2 November 2025).</a:t>
            </a:r>
          </a:p>
          <a:p>
            <a:pPr marL="171450" indent="-171450" algn="l">
              <a:buFont typeface="Arial" panose="020B0604020202020204" pitchFamily="34" charset="0"/>
              <a:buChar char="•"/>
            </a:pPr>
            <a:r>
              <a:rPr lang="en-GB" sz="800" b="0" i="0" dirty="0">
                <a:effectLst/>
                <a:latin typeface="fkGroteskNeue"/>
              </a:rPr>
              <a:t>Financial Times &amp; Market Data (2025) Share Price Context – BP, Tesco, JD Sports. Available at: (user to access Financial Times website or database for latest share prices) (Accessed: 2 November 2025).</a:t>
            </a:r>
          </a:p>
          <a:p>
            <a:pPr marL="171450" indent="-171450" algn="l">
              <a:buFont typeface="Arial" panose="020B0604020202020204" pitchFamily="34" charset="0"/>
              <a:buChar char="•"/>
            </a:pPr>
            <a:r>
              <a:rPr lang="en-GB" sz="800" b="0" i="0" dirty="0">
                <a:effectLst/>
                <a:latin typeface="fkGroteskNeue"/>
              </a:rPr>
              <a:t>GovDelivery (2016) ‘GovDelivery Publishes Groundbreaking Benchmarking Report for the Public Sector’. Available at: </a:t>
            </a:r>
            <a:r>
              <a:rPr lang="en-GB" sz="800" b="1" i="0" dirty="0">
                <a:effectLst/>
                <a:latin typeface="unset"/>
                <a:hlinkClick r:id="rId10"/>
              </a:rPr>
              <a:t>https://www.globenewswire.com/news-release/2016/07/18/856754/13609/en/GovDelivery-Publishes-Groundbreaking-Benchmarking-Report-for-the-Public-Sector-Leveraging-Data-From-Over-1-800-Government-Organizations.html</a:t>
            </a:r>
            <a:r>
              <a:rPr lang="en-GB" sz="800" b="0" i="0" dirty="0">
                <a:effectLst/>
                <a:latin typeface="fkGroteskNeue"/>
              </a:rPr>
              <a:t> (Accessed: 2 November 2025).</a:t>
            </a:r>
          </a:p>
          <a:p>
            <a:pPr marL="171450" indent="-171450" algn="l">
              <a:buFont typeface="Arial" panose="020B0604020202020204" pitchFamily="34" charset="0"/>
              <a:buChar char="•"/>
            </a:pPr>
            <a:r>
              <a:rPr lang="en-GB" sz="800" b="0" i="0" dirty="0">
                <a:effectLst/>
                <a:latin typeface="fkGroteskNeue"/>
              </a:rPr>
              <a:t>Regional Engagement Tourism Fund (2017) ‘Approved Project Summary’. Available at: </a:t>
            </a:r>
            <a:r>
              <a:rPr lang="en-GB" sz="800" b="1" i="0" dirty="0">
                <a:effectLst/>
                <a:latin typeface="unset"/>
                <a:hlinkClick r:id="rId11"/>
              </a:rPr>
              <a:t>https://www.nsw.gov.au/sites/default/files/2022-08/RGETF%20Round%202%20Process%20Evaluation%20Report.pdf</a:t>
            </a:r>
            <a:r>
              <a:rPr lang="en-GB" sz="800" b="0" i="0" dirty="0">
                <a:effectLst/>
                <a:latin typeface="fkGroteskNeue"/>
              </a:rPr>
              <a:t> (Accessed: 2 November 2025).</a:t>
            </a:r>
          </a:p>
          <a:p>
            <a:pPr marL="171450" indent="-171450" algn="l">
              <a:buFont typeface="Arial" panose="020B0604020202020204" pitchFamily="34" charset="0"/>
              <a:buChar char="•"/>
            </a:pPr>
            <a:r>
              <a:rPr lang="en-GB" sz="800" b="0" i="0" dirty="0">
                <a:effectLst/>
                <a:latin typeface="fkGroteskNeue"/>
              </a:rPr>
              <a:t>Visit Wales (2016) Year of Legends Industry Guide. Available at: </a:t>
            </a:r>
            <a:r>
              <a:rPr lang="en-GB" sz="800" b="1" i="0" dirty="0">
                <a:effectLst/>
                <a:latin typeface="unset"/>
                <a:hlinkClick r:id="rId12"/>
              </a:rPr>
              <a:t>https://industry.visitwales.com/get-involved/visit-wales-themed-year-campaigns/visit-wales-past-themed-year-campaigns</a:t>
            </a:r>
            <a:r>
              <a:rPr lang="en-GB" sz="800" b="0" i="0" dirty="0">
                <a:effectLst/>
                <a:latin typeface="fkGroteskNeue"/>
              </a:rPr>
              <a:t> (Accessed: 2 November 2025).</a:t>
            </a:r>
          </a:p>
          <a:p>
            <a:pPr marL="171450" indent="-171450" algn="l">
              <a:buFont typeface="Arial" panose="020B0604020202020204" pitchFamily="34" charset="0"/>
              <a:buChar char="•"/>
            </a:pPr>
            <a:r>
              <a:rPr lang="en-GB" sz="800" b="0" i="0" dirty="0">
                <a:effectLst/>
                <a:latin typeface="fkGroteskNeue"/>
              </a:rPr>
              <a:t>Wales Online (2016) ‘Tourism themed strategy for Wales starting with the Year of Adventure’. Available at: </a:t>
            </a:r>
            <a:r>
              <a:rPr lang="en-GB" sz="800" b="1" i="0" dirty="0">
                <a:effectLst/>
                <a:latin typeface="unset"/>
                <a:hlinkClick r:id="rId13"/>
              </a:rPr>
              <a:t>https://www.walesonline.co.uk/business/business-news/themed-strategy-starting-year-adventure-10341304</a:t>
            </a:r>
            <a:r>
              <a:rPr lang="en-GB" sz="800" b="0" i="0" dirty="0">
                <a:effectLst/>
                <a:latin typeface="fkGroteskNeue"/>
              </a:rPr>
              <a:t> (Accessed: 2 November 2025).</a:t>
            </a:r>
          </a:p>
          <a:p>
            <a:pPr marL="171450" indent="-171450" algn="l">
              <a:buFont typeface="Arial" panose="020B0604020202020204" pitchFamily="34" charset="0"/>
              <a:buChar char="•"/>
            </a:pPr>
            <a:r>
              <a:rPr lang="en-GB" sz="800" b="0" i="0" dirty="0">
                <a:effectLst/>
                <a:latin typeface="fkGroteskNeue"/>
              </a:rPr>
              <a:t>YouTube (2016) ‘What is GovDelivery &amp; what do we do? (with Scott Burns, CEO of GovDelivery)’. Available at: </a:t>
            </a:r>
            <a:r>
              <a:rPr lang="en-GB" sz="800" b="1" i="0" dirty="0">
                <a:effectLst/>
                <a:latin typeface="unset"/>
                <a:hlinkClick r:id="rId14"/>
              </a:rPr>
              <a:t>https://www.youtube.com/watch?v=pXxZOl9xQsw</a:t>
            </a:r>
            <a:r>
              <a:rPr lang="en-GB" sz="800" b="0" i="0" dirty="0">
                <a:effectLst/>
                <a:latin typeface="fkGroteskNeue"/>
              </a:rPr>
              <a:t> (Accessed: 2 November 2025).</a:t>
            </a:r>
          </a:p>
          <a:p>
            <a:pPr marL="171450" indent="-171450" algn="l">
              <a:buFont typeface="Arial" panose="020B0604020202020204" pitchFamily="34" charset="0"/>
              <a:buChar char="•"/>
            </a:pPr>
            <a:r>
              <a:rPr lang="en-GB" sz="800" b="0" i="0" dirty="0">
                <a:effectLst/>
                <a:latin typeface="fkGroteskNeue"/>
              </a:rPr>
              <a:t>Hospitality Net (2025) ‘How is EHL anticipating the future of the hospitality industry?’. Available at: </a:t>
            </a:r>
            <a:r>
              <a:rPr lang="en-GB" sz="800" b="1" i="0" dirty="0">
                <a:effectLst/>
                <a:latin typeface="unset"/>
                <a:hlinkClick r:id="rId15"/>
              </a:rPr>
              <a:t>https://www.hospitalitynet.org/news/4114806.html</a:t>
            </a:r>
            <a:r>
              <a:rPr lang="en-GB" sz="800" b="0" i="0" dirty="0">
                <a:effectLst/>
                <a:latin typeface="fkGroteskNeue"/>
              </a:rPr>
              <a:t> (Accessed: 2 November 2025).</a:t>
            </a:r>
          </a:p>
          <a:p>
            <a:pPr marL="171450" indent="-171450" algn="l">
              <a:buFont typeface="Arial" panose="020B0604020202020204" pitchFamily="34" charset="0"/>
              <a:buChar char="•"/>
            </a:pPr>
            <a:r>
              <a:rPr lang="en-GB" sz="800" b="0" i="0" dirty="0" err="1">
                <a:effectLst/>
                <a:latin typeface="fkGroteskNeue"/>
              </a:rPr>
              <a:t>Hotelvak</a:t>
            </a:r>
            <a:r>
              <a:rPr lang="en-GB" sz="800" b="0" i="0" dirty="0">
                <a:effectLst/>
                <a:latin typeface="fkGroteskNeue"/>
              </a:rPr>
              <a:t> (2025) ‘EHL Hospitality Business School: where future top talent takes shape’. Available at: </a:t>
            </a:r>
            <a:r>
              <a:rPr lang="en-GB" sz="800" b="1" i="0" dirty="0">
                <a:effectLst/>
                <a:latin typeface="unset"/>
                <a:hlinkClick r:id="rId16"/>
              </a:rPr>
              <a:t>https://hotelvak.be/en/news/ehl-hospitality-business-school-where-future-top-talent-takes-shape/</a:t>
            </a:r>
            <a:r>
              <a:rPr lang="en-GB" sz="800" b="0" i="0" dirty="0">
                <a:effectLst/>
                <a:latin typeface="fkGroteskNeue"/>
              </a:rPr>
              <a:t> (Accessed: 2 November 2025).</a:t>
            </a:r>
          </a:p>
          <a:p>
            <a:pPr marL="171450" indent="-171450" algn="l">
              <a:buFont typeface="Arial" panose="020B0604020202020204" pitchFamily="34" charset="0"/>
              <a:buChar char="•"/>
            </a:pPr>
            <a:r>
              <a:rPr lang="en-GB" sz="800" b="0" i="0" dirty="0">
                <a:effectLst/>
                <a:latin typeface="fkGroteskNeue"/>
              </a:rPr>
              <a:t>Hospitality Net (2025) ‘Top 5 Event Trends Hotels Must Know for 2025’. Available at: </a:t>
            </a:r>
            <a:r>
              <a:rPr lang="en-GB" sz="800" b="1" i="0" dirty="0">
                <a:effectLst/>
                <a:latin typeface="unset"/>
                <a:hlinkClick r:id="rId4"/>
              </a:rPr>
              <a:t>https://www.hospitalitynet.org/article/122000409.html</a:t>
            </a:r>
            <a:r>
              <a:rPr lang="en-GB" sz="800" b="0" i="0" dirty="0">
                <a:effectLst/>
                <a:latin typeface="fkGroteskNeue"/>
              </a:rPr>
              <a:t> (Accessed: 2 November 2025).</a:t>
            </a:r>
          </a:p>
          <a:p>
            <a:pPr marL="171450" indent="-171450" algn="l">
              <a:buFont typeface="Arial" panose="020B0604020202020204" pitchFamily="34" charset="0"/>
              <a:buChar char="•"/>
            </a:pPr>
            <a:r>
              <a:rPr lang="en-GB" sz="800" b="0" i="0" dirty="0">
                <a:effectLst/>
                <a:latin typeface="fkGroteskNeue"/>
              </a:rPr>
              <a:t>BBC News Wales (2017) ‘Wales welcomed 12% increase in overseas visitors in 2016’. Available at: </a:t>
            </a:r>
            <a:r>
              <a:rPr lang="en-GB" sz="800" b="1" i="0" dirty="0">
                <a:effectLst/>
                <a:latin typeface="unset"/>
                <a:hlinkClick r:id="rId17"/>
              </a:rPr>
              <a:t>https://www.bbc.com/news/uk-wales-38681903</a:t>
            </a:r>
            <a:r>
              <a:rPr lang="en-GB" sz="800" b="0" i="0" dirty="0">
                <a:effectLst/>
                <a:latin typeface="fkGroteskNeue"/>
              </a:rPr>
              <a:t> (Accessed: 2 November 2025).</a:t>
            </a:r>
          </a:p>
          <a:p>
            <a:pPr marL="171450" indent="-171450" algn="l">
              <a:buFont typeface="Arial" panose="020B0604020202020204" pitchFamily="34" charset="0"/>
              <a:buChar char="•"/>
            </a:pPr>
            <a:r>
              <a:rPr lang="en-GB" sz="800" b="0" i="0" dirty="0">
                <a:effectLst/>
                <a:latin typeface="fkGroteskNeue"/>
              </a:rPr>
              <a:t>Cardiff University Press (2018) ‘The Welsh economy and the labour market’. Available at: </a:t>
            </a:r>
            <a:r>
              <a:rPr lang="en-GB" sz="800" b="1" i="0" dirty="0">
                <a:effectLst/>
                <a:latin typeface="unset"/>
                <a:hlinkClick r:id="rId18"/>
              </a:rPr>
              <a:t>http://wer.cardiffuniversitypress.org/articles/10.18573/wer.228/galley/244/download/</a:t>
            </a:r>
            <a:r>
              <a:rPr lang="en-GB" sz="800" b="0" i="0" dirty="0">
                <a:effectLst/>
                <a:latin typeface="fkGroteskNeue"/>
              </a:rPr>
              <a:t> (Accessed: 2 November 2025).</a:t>
            </a:r>
          </a:p>
          <a:p>
            <a:pPr marL="171450" indent="-171450" algn="l">
              <a:buFont typeface="Arial" panose="020B0604020202020204" pitchFamily="34" charset="0"/>
              <a:buChar char="•"/>
            </a:pPr>
            <a:r>
              <a:rPr lang="en-GB" sz="800" b="0" i="0" dirty="0">
                <a:effectLst/>
                <a:latin typeface="fkGroteskNeue"/>
              </a:rPr>
              <a:t>Cardiff University Press (2021) ‘Planning for sustainable tourism development in Wales: an analysis of destination management plans’. Available at: </a:t>
            </a:r>
            <a:r>
              <a:rPr lang="en-GB" sz="800" b="1" i="0" dirty="0">
                <a:effectLst/>
                <a:latin typeface="unset"/>
                <a:hlinkClick r:id="rId19"/>
              </a:rPr>
              <a:t>http://wer.cardiffuniversitypress.org/articles/10.18573/wer.257/galley/276/download/</a:t>
            </a:r>
            <a:r>
              <a:rPr lang="en-GB" sz="800" b="0" i="0" dirty="0">
                <a:effectLst/>
                <a:latin typeface="fkGroteskNeue"/>
              </a:rPr>
              <a:t> (Accessed: 2 November 2025).</a:t>
            </a:r>
          </a:p>
          <a:p>
            <a:pPr marL="171450" indent="-171450" algn="l">
              <a:buFont typeface="Arial" panose="020B0604020202020204" pitchFamily="34" charset="0"/>
              <a:buChar char="•"/>
            </a:pPr>
            <a:r>
              <a:rPr lang="en-GB" sz="800" b="0" i="0" dirty="0">
                <a:effectLst/>
                <a:latin typeface="fkGroteskNeue"/>
              </a:rPr>
              <a:t>Cardiff University Press (2005) ‘Tourism Satellite Accounts: Progress in Wales and the UK’. Available at: </a:t>
            </a:r>
            <a:r>
              <a:rPr lang="en-GB" sz="800" b="1" i="0" dirty="0">
                <a:effectLst/>
                <a:latin typeface="unset"/>
                <a:hlinkClick r:id="rId20"/>
              </a:rPr>
              <a:t>http://wer.cardiffuniversitypress.org/articles/10.18573/j.2005.10351/galley/20/download/</a:t>
            </a:r>
            <a:r>
              <a:rPr lang="en-GB" sz="800" b="0" i="0" dirty="0">
                <a:effectLst/>
                <a:latin typeface="fkGroteskNeue"/>
              </a:rPr>
              <a:t> (Accessed: 2 November 2025).</a:t>
            </a:r>
          </a:p>
          <a:p>
            <a:pPr>
              <a:buNone/>
            </a:pPr>
            <a:br>
              <a:rPr lang="en-GB" dirty="0"/>
            </a:br>
            <a:endParaRPr lang="en-RO"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29</TotalTime>
  <Words>2869</Words>
  <Application>Microsoft Office PowerPoint</Application>
  <PresentationFormat>On-screen Show (16:9)</PresentationFormat>
  <Paragraphs>135</Paragraphs>
  <Slides>13</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fkGroteskNeue</vt:lpstr>
      <vt:lpstr>unset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David Biayna Neal</cp:lastModifiedBy>
  <cp:revision>5</cp:revision>
  <dcterms:created xsi:type="dcterms:W3CDTF">2025-10-04T03:11:54Z</dcterms:created>
  <dcterms:modified xsi:type="dcterms:W3CDTF">2025-11-02T17:35:33Z</dcterms:modified>
</cp:coreProperties>
</file>