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1" r:id="rId2"/>
    <p:sldId id="263" r:id="rId3"/>
    <p:sldId id="264" r:id="rId4"/>
    <p:sldId id="265" r:id="rId5"/>
    <p:sldId id="266" r:id="rId6"/>
    <p:sldId id="267" r:id="rId7"/>
    <p:sldId id="268" r:id="rId8"/>
    <p:sldId id="269" r:id="rId9"/>
    <p:sldId id="270" r:id="rId10"/>
    <p:sldId id="271" r:id="rId11"/>
    <p:sldId id="272" r:id="rId12"/>
    <p:sldId id="273" r:id="rId13"/>
    <p:sldId id="27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74"/>
  </p:normalViewPr>
  <p:slideViewPr>
    <p:cSldViewPr snapToGrid="0">
      <p:cViewPr varScale="1">
        <p:scale>
          <a:sx n="124" d="100"/>
          <a:sy n="124" d="100"/>
        </p:scale>
        <p:origin x="64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BE039-516E-453E-914B-98EDB9CDA65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89645F1-C245-4DAB-AB6D-7E93EE7826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7214BC-5E31-4B99-93ED-D97CE78C0A56}"/>
              </a:ext>
            </a:extLst>
          </p:cNvPr>
          <p:cNvSpPr>
            <a:spLocks noGrp="1"/>
          </p:cNvSpPr>
          <p:nvPr>
            <p:ph type="dt" sz="half" idx="10"/>
          </p:nvPr>
        </p:nvSpPr>
        <p:spPr/>
        <p:txBody>
          <a:bodyPr/>
          <a:lstStyle/>
          <a:p>
            <a:fld id="{DEECEF6E-5BE5-4C98-9CB7-AF48FBCE7059}" type="datetimeFigureOut">
              <a:rPr lang="en-GB" smtClean="0"/>
              <a:t>16/02/2026</a:t>
            </a:fld>
            <a:endParaRPr lang="en-GB"/>
          </a:p>
        </p:txBody>
      </p:sp>
      <p:sp>
        <p:nvSpPr>
          <p:cNvPr id="5" name="Footer Placeholder 4">
            <a:extLst>
              <a:ext uri="{FF2B5EF4-FFF2-40B4-BE49-F238E27FC236}">
                <a16:creationId xmlns:a16="http://schemas.microsoft.com/office/drawing/2014/main" id="{15E95DE8-3B6F-4558-95F6-87B5AD4976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DD16FE-955F-4768-A4E1-A846D65DCE60}"/>
              </a:ext>
            </a:extLst>
          </p:cNvPr>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1265751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41466-6D82-4A16-B279-D00FA5F7A0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DB4201-429A-4608-A5A4-C56886DAA15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F99AB4-435E-4836-8B7B-47572090F6E2}"/>
              </a:ext>
            </a:extLst>
          </p:cNvPr>
          <p:cNvSpPr>
            <a:spLocks noGrp="1"/>
          </p:cNvSpPr>
          <p:nvPr>
            <p:ph type="dt" sz="half" idx="10"/>
          </p:nvPr>
        </p:nvSpPr>
        <p:spPr/>
        <p:txBody>
          <a:bodyPr/>
          <a:lstStyle/>
          <a:p>
            <a:fld id="{DEECEF6E-5BE5-4C98-9CB7-AF48FBCE7059}" type="datetimeFigureOut">
              <a:rPr lang="en-GB" smtClean="0"/>
              <a:t>16/02/2026</a:t>
            </a:fld>
            <a:endParaRPr lang="en-GB"/>
          </a:p>
        </p:txBody>
      </p:sp>
      <p:sp>
        <p:nvSpPr>
          <p:cNvPr id="5" name="Footer Placeholder 4">
            <a:extLst>
              <a:ext uri="{FF2B5EF4-FFF2-40B4-BE49-F238E27FC236}">
                <a16:creationId xmlns:a16="http://schemas.microsoft.com/office/drawing/2014/main" id="{FAFE4EE7-0805-40F6-8A96-1507D03F11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0BD7AF-B2E1-45FC-986F-7A55C172B7ED}"/>
              </a:ext>
            </a:extLst>
          </p:cNvPr>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20820521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E1F78-F555-4712-AE42-72E59B00E6E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2FE2CB5-4296-45D5-A182-8FF1BD33B24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C22961E-9327-4182-B919-8389C01E2F16}"/>
              </a:ext>
            </a:extLst>
          </p:cNvPr>
          <p:cNvSpPr>
            <a:spLocks noGrp="1"/>
          </p:cNvSpPr>
          <p:nvPr>
            <p:ph type="dt" sz="half" idx="10"/>
          </p:nvPr>
        </p:nvSpPr>
        <p:spPr/>
        <p:txBody>
          <a:bodyPr/>
          <a:lstStyle/>
          <a:p>
            <a:fld id="{DEECEF6E-5BE5-4C98-9CB7-AF48FBCE7059}" type="datetimeFigureOut">
              <a:rPr lang="en-GB" smtClean="0"/>
              <a:t>16/02/2026</a:t>
            </a:fld>
            <a:endParaRPr lang="en-GB"/>
          </a:p>
        </p:txBody>
      </p:sp>
      <p:sp>
        <p:nvSpPr>
          <p:cNvPr id="5" name="Footer Placeholder 4">
            <a:extLst>
              <a:ext uri="{FF2B5EF4-FFF2-40B4-BE49-F238E27FC236}">
                <a16:creationId xmlns:a16="http://schemas.microsoft.com/office/drawing/2014/main" id="{389C1C47-33B8-4EAC-AC6B-C2316BCCB9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BB0FE8-2978-4AC4-BDDC-45BA8C7ED209}"/>
              </a:ext>
            </a:extLst>
          </p:cNvPr>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35683874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BF98B-9847-4D99-8D8D-10DB5165CD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E9F510B-70C2-409C-B611-5AD1D6ACE0C3}"/>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D739565-D042-46FE-AA6B-60E65AABD35A}"/>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33CAEFD-44D9-47DB-B8E5-6B3556C681D6}"/>
              </a:ext>
            </a:extLst>
          </p:cNvPr>
          <p:cNvSpPr>
            <a:spLocks noGrp="1"/>
          </p:cNvSpPr>
          <p:nvPr>
            <p:ph type="dt" sz="half" idx="10"/>
          </p:nvPr>
        </p:nvSpPr>
        <p:spPr/>
        <p:txBody>
          <a:bodyPr/>
          <a:lstStyle/>
          <a:p>
            <a:fld id="{DEECEF6E-5BE5-4C98-9CB7-AF48FBCE7059}" type="datetimeFigureOut">
              <a:rPr lang="en-GB" smtClean="0"/>
              <a:t>16/02/2026</a:t>
            </a:fld>
            <a:endParaRPr lang="en-GB"/>
          </a:p>
        </p:txBody>
      </p:sp>
      <p:sp>
        <p:nvSpPr>
          <p:cNvPr id="6" name="Footer Placeholder 5">
            <a:extLst>
              <a:ext uri="{FF2B5EF4-FFF2-40B4-BE49-F238E27FC236}">
                <a16:creationId xmlns:a16="http://schemas.microsoft.com/office/drawing/2014/main" id="{97665B2E-731A-4DE6-8742-A4394CA61B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F02655-6F84-4E28-BCC3-E88A277AC37A}"/>
              </a:ext>
            </a:extLst>
          </p:cNvPr>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1122358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033BF-2095-4599-AA7D-A824127B360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08F7AA2-A637-4FDE-BE04-B64A72A4FBE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8A2CE974-52C6-422B-BDD4-E5FE4F92C0B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1F87BEA-30DA-4F78-A92C-4651F726C75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4852E6E3-A757-412B-BB5E-2B8E4A0D5AD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874FC20-26B8-4151-9CF1-B7D345DBF83E}"/>
              </a:ext>
            </a:extLst>
          </p:cNvPr>
          <p:cNvSpPr>
            <a:spLocks noGrp="1"/>
          </p:cNvSpPr>
          <p:nvPr>
            <p:ph type="dt" sz="half" idx="10"/>
          </p:nvPr>
        </p:nvSpPr>
        <p:spPr/>
        <p:txBody>
          <a:bodyPr/>
          <a:lstStyle/>
          <a:p>
            <a:fld id="{DEECEF6E-5BE5-4C98-9CB7-AF48FBCE7059}" type="datetimeFigureOut">
              <a:rPr lang="en-GB" smtClean="0"/>
              <a:t>16/02/2026</a:t>
            </a:fld>
            <a:endParaRPr lang="en-GB"/>
          </a:p>
        </p:txBody>
      </p:sp>
      <p:sp>
        <p:nvSpPr>
          <p:cNvPr id="8" name="Footer Placeholder 7">
            <a:extLst>
              <a:ext uri="{FF2B5EF4-FFF2-40B4-BE49-F238E27FC236}">
                <a16:creationId xmlns:a16="http://schemas.microsoft.com/office/drawing/2014/main" id="{AC57B6C7-0ADD-4BD5-8F1E-695A3CCBD5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3010B08-C25E-4FF1-92F4-B8AAAC9D1749}"/>
              </a:ext>
            </a:extLst>
          </p:cNvPr>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24537772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50A77-9286-4126-BA4B-BADD3194EA5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03A3FDF-EF07-4F2D-9081-BC5EB7C911BC}"/>
              </a:ext>
            </a:extLst>
          </p:cNvPr>
          <p:cNvSpPr>
            <a:spLocks noGrp="1"/>
          </p:cNvSpPr>
          <p:nvPr>
            <p:ph type="dt" sz="half" idx="10"/>
          </p:nvPr>
        </p:nvSpPr>
        <p:spPr/>
        <p:txBody>
          <a:bodyPr/>
          <a:lstStyle/>
          <a:p>
            <a:fld id="{DEECEF6E-5BE5-4C98-9CB7-AF48FBCE7059}" type="datetimeFigureOut">
              <a:rPr lang="en-GB" smtClean="0"/>
              <a:t>16/02/2026</a:t>
            </a:fld>
            <a:endParaRPr lang="en-GB"/>
          </a:p>
        </p:txBody>
      </p:sp>
      <p:sp>
        <p:nvSpPr>
          <p:cNvPr id="4" name="Footer Placeholder 3">
            <a:extLst>
              <a:ext uri="{FF2B5EF4-FFF2-40B4-BE49-F238E27FC236}">
                <a16:creationId xmlns:a16="http://schemas.microsoft.com/office/drawing/2014/main" id="{43BA9A85-8971-434F-99BB-6E3E06FF7A5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BAEA53B-5B17-4AD3-9FBE-1E84E4A9A12E}"/>
              </a:ext>
            </a:extLst>
          </p:cNvPr>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2776579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C413BA-74A2-49BE-93A7-3C1942C9FA23}"/>
              </a:ext>
            </a:extLst>
          </p:cNvPr>
          <p:cNvSpPr>
            <a:spLocks noGrp="1"/>
          </p:cNvSpPr>
          <p:nvPr>
            <p:ph type="dt" sz="half" idx="10"/>
          </p:nvPr>
        </p:nvSpPr>
        <p:spPr/>
        <p:txBody>
          <a:bodyPr/>
          <a:lstStyle/>
          <a:p>
            <a:fld id="{DEECEF6E-5BE5-4C98-9CB7-AF48FBCE7059}" type="datetimeFigureOut">
              <a:rPr lang="en-GB" smtClean="0"/>
              <a:t>16/02/2026</a:t>
            </a:fld>
            <a:endParaRPr lang="en-GB"/>
          </a:p>
        </p:txBody>
      </p:sp>
      <p:sp>
        <p:nvSpPr>
          <p:cNvPr id="3" name="Footer Placeholder 2">
            <a:extLst>
              <a:ext uri="{FF2B5EF4-FFF2-40B4-BE49-F238E27FC236}">
                <a16:creationId xmlns:a16="http://schemas.microsoft.com/office/drawing/2014/main" id="{A765DD71-BACC-4DE7-ADA2-72BD8A090AC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89CB4C1-4BCE-41FC-AC4A-D8E90F7D52E7}"/>
              </a:ext>
            </a:extLst>
          </p:cNvPr>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1076507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67210-EF60-4EB9-9652-237C8051D4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61F4907-ECDB-4330-A5C8-2F971FFD2A9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B683491-6015-4723-B1ED-178A9A26CA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930ABEF-4740-4210-99C4-551C5681CCE0}"/>
              </a:ext>
            </a:extLst>
          </p:cNvPr>
          <p:cNvSpPr>
            <a:spLocks noGrp="1"/>
          </p:cNvSpPr>
          <p:nvPr>
            <p:ph type="dt" sz="half" idx="10"/>
          </p:nvPr>
        </p:nvSpPr>
        <p:spPr/>
        <p:txBody>
          <a:bodyPr/>
          <a:lstStyle/>
          <a:p>
            <a:fld id="{DEECEF6E-5BE5-4C98-9CB7-AF48FBCE7059}" type="datetimeFigureOut">
              <a:rPr lang="en-GB" smtClean="0"/>
              <a:t>16/02/2026</a:t>
            </a:fld>
            <a:endParaRPr lang="en-GB"/>
          </a:p>
        </p:txBody>
      </p:sp>
      <p:sp>
        <p:nvSpPr>
          <p:cNvPr id="6" name="Footer Placeholder 5">
            <a:extLst>
              <a:ext uri="{FF2B5EF4-FFF2-40B4-BE49-F238E27FC236}">
                <a16:creationId xmlns:a16="http://schemas.microsoft.com/office/drawing/2014/main" id="{CB724F74-2373-4138-8BA7-F9B3D73677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68BD6C-C134-417E-93D6-569FA5FCDF8C}"/>
              </a:ext>
            </a:extLst>
          </p:cNvPr>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39877960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80B32-393B-4886-8C45-082DF61AE9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76F4D61-209E-4028-ABEA-EF1783C1905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C96987F-39FA-490B-B810-957B4F7DED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10FA7DF-4DCE-477E-B362-4354A323FE8C}"/>
              </a:ext>
            </a:extLst>
          </p:cNvPr>
          <p:cNvSpPr>
            <a:spLocks noGrp="1"/>
          </p:cNvSpPr>
          <p:nvPr>
            <p:ph type="dt" sz="half" idx="10"/>
          </p:nvPr>
        </p:nvSpPr>
        <p:spPr/>
        <p:txBody>
          <a:bodyPr/>
          <a:lstStyle/>
          <a:p>
            <a:fld id="{DEECEF6E-5BE5-4C98-9CB7-AF48FBCE7059}" type="datetimeFigureOut">
              <a:rPr lang="en-GB" smtClean="0"/>
              <a:t>16/02/2026</a:t>
            </a:fld>
            <a:endParaRPr lang="en-GB"/>
          </a:p>
        </p:txBody>
      </p:sp>
      <p:sp>
        <p:nvSpPr>
          <p:cNvPr id="6" name="Footer Placeholder 5">
            <a:extLst>
              <a:ext uri="{FF2B5EF4-FFF2-40B4-BE49-F238E27FC236}">
                <a16:creationId xmlns:a16="http://schemas.microsoft.com/office/drawing/2014/main" id="{FFD10C43-723D-410E-AB27-1AAB19D8DB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2F6E34-3C60-4D97-8F8C-60C0EC7F69D2}"/>
              </a:ext>
            </a:extLst>
          </p:cNvPr>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27345053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97821-09EE-4097-9D5C-A4D8EEAE96C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236AD4-9D02-40C0-85FA-6F3682D535FE}"/>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62521B-516A-4275-A1D1-1747E4725DC7}"/>
              </a:ext>
            </a:extLst>
          </p:cNvPr>
          <p:cNvSpPr>
            <a:spLocks noGrp="1"/>
          </p:cNvSpPr>
          <p:nvPr>
            <p:ph type="dt" sz="half" idx="10"/>
          </p:nvPr>
        </p:nvSpPr>
        <p:spPr/>
        <p:txBody>
          <a:bodyPr/>
          <a:lstStyle/>
          <a:p>
            <a:fld id="{DEECEF6E-5BE5-4C98-9CB7-AF48FBCE7059}" type="datetimeFigureOut">
              <a:rPr lang="en-GB" smtClean="0"/>
              <a:t>16/02/2026</a:t>
            </a:fld>
            <a:endParaRPr lang="en-GB"/>
          </a:p>
        </p:txBody>
      </p:sp>
      <p:sp>
        <p:nvSpPr>
          <p:cNvPr id="5" name="Footer Placeholder 4">
            <a:extLst>
              <a:ext uri="{FF2B5EF4-FFF2-40B4-BE49-F238E27FC236}">
                <a16:creationId xmlns:a16="http://schemas.microsoft.com/office/drawing/2014/main" id="{F112074F-4BE5-4DC6-9113-2705FCD0F8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B0A0A9-8FB7-407B-A0C7-659F5E63BBE1}"/>
              </a:ext>
            </a:extLst>
          </p:cNvPr>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11498123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41FE7C-A6CD-4456-ADB9-8B4EC9F07D1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44966E-8859-4F17-AE30-06016F92911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04348A-38AE-4CCC-88A8-EBA16306CCF3}"/>
              </a:ext>
            </a:extLst>
          </p:cNvPr>
          <p:cNvSpPr>
            <a:spLocks noGrp="1"/>
          </p:cNvSpPr>
          <p:nvPr>
            <p:ph type="dt" sz="half" idx="10"/>
          </p:nvPr>
        </p:nvSpPr>
        <p:spPr/>
        <p:txBody>
          <a:bodyPr/>
          <a:lstStyle/>
          <a:p>
            <a:fld id="{DEECEF6E-5BE5-4C98-9CB7-AF48FBCE7059}" type="datetimeFigureOut">
              <a:rPr lang="en-GB" smtClean="0"/>
              <a:t>16/02/2026</a:t>
            </a:fld>
            <a:endParaRPr lang="en-GB"/>
          </a:p>
        </p:txBody>
      </p:sp>
      <p:sp>
        <p:nvSpPr>
          <p:cNvPr id="5" name="Footer Placeholder 4">
            <a:extLst>
              <a:ext uri="{FF2B5EF4-FFF2-40B4-BE49-F238E27FC236}">
                <a16:creationId xmlns:a16="http://schemas.microsoft.com/office/drawing/2014/main" id="{C973802F-E7FD-47FA-B354-9AFA536661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0EFB17-D60E-4570-A7BE-113BE134C6C7}"/>
              </a:ext>
            </a:extLst>
          </p:cNvPr>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3234340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071EC2E-651F-4AB7-BEAD-95E468E632C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74A950-4C0B-4192-925C-ACBD0FE715D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496336-F4EF-43E7-8367-C04E1F3F19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ECEF6E-5BE5-4C98-9CB7-AF48FBCE7059}" type="datetimeFigureOut">
              <a:rPr lang="en-GB" smtClean="0"/>
              <a:t>16/02/2026</a:t>
            </a:fld>
            <a:endParaRPr lang="en-GB"/>
          </a:p>
        </p:txBody>
      </p:sp>
      <p:sp>
        <p:nvSpPr>
          <p:cNvPr id="5" name="Footer Placeholder 4">
            <a:extLst>
              <a:ext uri="{FF2B5EF4-FFF2-40B4-BE49-F238E27FC236}">
                <a16:creationId xmlns:a16="http://schemas.microsoft.com/office/drawing/2014/main" id="{43572E9D-CE91-4448-BB2F-3C9BACE741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1B5364E-E5CF-413A-9F1B-89E533FD08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9EAF05-E94A-4A03-A578-6D08A4793B34}" type="slidenum">
              <a:rPr lang="en-GB" smtClean="0"/>
              <a:t>‹#›</a:t>
            </a:fld>
            <a:endParaRPr lang="en-GB"/>
          </a:p>
        </p:txBody>
      </p:sp>
    </p:spTree>
    <p:extLst>
      <p:ext uri="{BB962C8B-B14F-4D97-AF65-F5344CB8AC3E}">
        <p14:creationId xmlns:p14="http://schemas.microsoft.com/office/powerpoint/2010/main" val="8616369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111/cch.12924" TargetMode="External" /><Relationship Id="rId2" Type="http://schemas.openxmlformats.org/officeDocument/2006/relationships/hyperlink" Target="https://doi.org/10.1186/s12877-020-01976-z" TargetMode="External" /><Relationship Id="rId1" Type="http://schemas.openxmlformats.org/officeDocument/2006/relationships/slideLayout" Target="../slideLayouts/slideLayout2.xml" /><Relationship Id="rId5" Type="http://schemas.openxmlformats.org/officeDocument/2006/relationships/hyperlink" Target="https://doi.org/10.1007/978-3-031-38762-3_4" TargetMode="External" /><Relationship Id="rId4" Type="http://schemas.openxmlformats.org/officeDocument/2006/relationships/hyperlink" Target="https://doi.org/10.61919/jhrr.v4i3.1863"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94227-05D4-770B-E086-9AB4BC1915BD}"/>
              </a:ext>
            </a:extLst>
          </p:cNvPr>
          <p:cNvSpPr>
            <a:spLocks noGrp="1"/>
          </p:cNvSpPr>
          <p:nvPr>
            <p:ph type="ctrTitle"/>
          </p:nvPr>
        </p:nvSpPr>
        <p:spPr>
          <a:xfrm>
            <a:off x="550885" y="1436580"/>
            <a:ext cx="4721488" cy="979734"/>
          </a:xfrm>
        </p:spPr>
        <p:txBody>
          <a:bodyPr/>
          <a:lstStyle/>
          <a:p>
            <a:r>
              <a:rPr lang="en-GB" dirty="0"/>
              <a:t>Jenny's case</a:t>
            </a:r>
            <a:endParaRPr lang="en-US" dirty="0"/>
          </a:p>
        </p:txBody>
      </p:sp>
      <p:pic>
        <p:nvPicPr>
          <p:cNvPr id="5" name="Picture 4">
            <a:extLst>
              <a:ext uri="{FF2B5EF4-FFF2-40B4-BE49-F238E27FC236}">
                <a16:creationId xmlns:a16="http://schemas.microsoft.com/office/drawing/2014/main" id="{176837BE-4993-2338-A345-F933E1D10602}"/>
              </a:ext>
            </a:extLst>
          </p:cNvPr>
          <p:cNvPicPr>
            <a:picLocks noChangeAspect="1"/>
          </p:cNvPicPr>
          <p:nvPr/>
        </p:nvPicPr>
        <p:blipFill>
          <a:blip r:embed="rId2"/>
          <a:stretch>
            <a:fillRect/>
          </a:stretch>
        </p:blipFill>
        <p:spPr>
          <a:xfrm>
            <a:off x="5996563" y="1358626"/>
            <a:ext cx="5223564" cy="3429974"/>
          </a:xfrm>
          <a:prstGeom prst="rect">
            <a:avLst/>
          </a:prstGeom>
        </p:spPr>
      </p:pic>
    </p:spTree>
    <p:extLst>
      <p:ext uri="{BB962C8B-B14F-4D97-AF65-F5344CB8AC3E}">
        <p14:creationId xmlns:p14="http://schemas.microsoft.com/office/powerpoint/2010/main" val="22188143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970F7-AA19-9499-82B3-67C3F655526D}"/>
              </a:ext>
            </a:extLst>
          </p:cNvPr>
          <p:cNvSpPr>
            <a:spLocks noGrp="1"/>
          </p:cNvSpPr>
          <p:nvPr>
            <p:ph type="title"/>
          </p:nvPr>
        </p:nvSpPr>
        <p:spPr>
          <a:xfrm>
            <a:off x="476271" y="97854"/>
            <a:ext cx="9401610" cy="959367"/>
          </a:xfrm>
        </p:spPr>
        <p:txBody>
          <a:bodyPr/>
          <a:lstStyle/>
          <a:p>
            <a:r>
              <a:rPr lang="en-GB" dirty="0"/>
              <a:t>Introduction </a:t>
            </a:r>
            <a:endParaRPr lang="en-US" dirty="0"/>
          </a:p>
        </p:txBody>
      </p:sp>
      <p:sp>
        <p:nvSpPr>
          <p:cNvPr id="3" name="Content Placeholder 2">
            <a:extLst>
              <a:ext uri="{FF2B5EF4-FFF2-40B4-BE49-F238E27FC236}">
                <a16:creationId xmlns:a16="http://schemas.microsoft.com/office/drawing/2014/main" id="{FC5D3F69-E278-479B-F923-0FEBE82B9E81}"/>
              </a:ext>
            </a:extLst>
          </p:cNvPr>
          <p:cNvSpPr>
            <a:spLocks noGrp="1"/>
          </p:cNvSpPr>
          <p:nvPr>
            <p:ph idx="1"/>
          </p:nvPr>
        </p:nvSpPr>
        <p:spPr>
          <a:xfrm>
            <a:off x="392749" y="1324492"/>
            <a:ext cx="9975128" cy="5435654"/>
          </a:xfrm>
          <a:ln>
            <a:solidFill>
              <a:srgbClr val="7030A0"/>
            </a:solidFill>
          </a:ln>
        </p:spPr>
        <p:txBody>
          <a:bodyPr>
            <a:normAutofit/>
          </a:bodyPr>
          <a:lstStyle/>
          <a:p>
            <a:pPr marL="0" indent="0">
              <a:buNone/>
            </a:pPr>
            <a:endParaRPr lang="en-GB" dirty="0"/>
          </a:p>
          <a:p>
            <a:pPr marL="0" indent="0">
              <a:buNone/>
            </a:pPr>
            <a:r>
              <a:rPr lang="en-GB" dirty="0"/>
              <a:t>Jenny is a young career woman; her mother is 16 years old. She has been taking care of her mother for the past 5 years, since the death of her father. She does all the practical jobs for her mother. This includes cooking, cleaning and shopping. Due to her mother also having issues with mobility. Jenny also does administrative tasks, as her mother has issues with her memory, forgetfulness and low mood. “Selected studies explored practical features of the relationship between young caregivers and older family members (tasks performed, motivations, coping strategies) and highlighted both positive and negative outcomes on young people’s everyday life condition and future development.” (</a:t>
            </a:r>
            <a:r>
              <a:rPr lang="en-GB" dirty="0" err="1"/>
              <a:t>D’Amen</a:t>
            </a:r>
            <a:r>
              <a:rPr lang="en-GB" dirty="0"/>
              <a:t>, </a:t>
            </a:r>
            <a:r>
              <a:rPr lang="en-GB" dirty="0" err="1"/>
              <a:t>Socci</a:t>
            </a:r>
            <a:r>
              <a:rPr lang="en-GB" dirty="0"/>
              <a:t> and </a:t>
            </a:r>
            <a:r>
              <a:rPr lang="en-GB" dirty="0" err="1"/>
              <a:t>Santini</a:t>
            </a:r>
            <a:r>
              <a:rPr lang="en-GB" dirty="0"/>
              <a:t>, 2021)</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US" dirty="0"/>
          </a:p>
        </p:txBody>
      </p:sp>
    </p:spTree>
    <p:extLst>
      <p:ext uri="{BB962C8B-B14F-4D97-AF65-F5344CB8AC3E}">
        <p14:creationId xmlns:p14="http://schemas.microsoft.com/office/powerpoint/2010/main" val="36887546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F41BBC-07D7-B323-731B-CE40629C6886}"/>
              </a:ext>
            </a:extLst>
          </p:cNvPr>
          <p:cNvSpPr>
            <a:spLocks noGrp="1"/>
          </p:cNvSpPr>
          <p:nvPr>
            <p:ph idx="1"/>
          </p:nvPr>
        </p:nvSpPr>
        <p:spPr>
          <a:xfrm>
            <a:off x="1133312" y="462156"/>
            <a:ext cx="8583093" cy="6074841"/>
          </a:xfrm>
          <a:ln>
            <a:solidFill>
              <a:srgbClr val="002060"/>
            </a:solidFill>
          </a:ln>
        </p:spPr>
        <p:txBody>
          <a:bodyPr>
            <a:normAutofit lnSpcReduction="10000"/>
          </a:bodyPr>
          <a:lstStyle/>
          <a:p>
            <a:pPr marL="0" indent="0">
              <a:buNone/>
            </a:pPr>
            <a:r>
              <a:rPr lang="en-GB" dirty="0"/>
              <a:t>This presentation applies Bowlby’s attachment theory to explore the historical impact of Jenny’s experiences, including how this relates to her current needs, and proposes evidence-based interventions. That will be supported by the community. The role of nature and nurture is considered, alongside a critical evaluation of the theory.
Jenny, from the age of 11, has been taking care of her mother. This can have some impact on her social, emotional, and educational development. As Jenny is still in school, she needs to balance her responsibilities as a carer and a student. “Growing evidence demonstrates that the mental and psychosocial health impacts of caring vary significantly for individuals.” (</a:t>
            </a:r>
            <a:r>
              <a:rPr lang="en-GB" dirty="0" err="1"/>
              <a:t>Janes</a:t>
            </a:r>
            <a:r>
              <a:rPr lang="en-GB" dirty="0"/>
              <a:t> et al., 2021)</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5109007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E95A16-8F02-8A8B-C3E7-22B6A4B9281B}"/>
              </a:ext>
            </a:extLst>
          </p:cNvPr>
          <p:cNvSpPr>
            <a:spLocks noGrp="1"/>
          </p:cNvSpPr>
          <p:nvPr>
            <p:ph idx="1"/>
          </p:nvPr>
        </p:nvSpPr>
        <p:spPr>
          <a:xfrm>
            <a:off x="693429" y="918744"/>
            <a:ext cx="10437283" cy="4833146"/>
          </a:xfrm>
          <a:ln>
            <a:solidFill>
              <a:srgbClr val="00B0F0"/>
            </a:solidFill>
          </a:ln>
        </p:spPr>
        <p:txBody>
          <a:bodyPr>
            <a:normAutofit fontScale="92500" lnSpcReduction="10000"/>
          </a:bodyPr>
          <a:lstStyle/>
          <a:p>
            <a:pPr marL="0" indent="0">
              <a:buNone/>
            </a:pPr>
            <a:r>
              <a:rPr lang="en-GB" dirty="0"/>
              <a:t>
John Bowlby is a well-known figure known for his theories related to childhood development. His theory on attachment talks about children born with an innate drive to build primary attachment. This enables a child to feel safe and secure and continue to survive. Having a primary attachment is very important. This shapes a child’s beliefs, self-worth and how they perceive and interact with others and the environment. Having a consistent, secure attachment allows the child to grow with confidence and resistance. The highlight of this theory is that when there is no longer a secure attachment or an insecure attachment, there can be a negative impact on the child’s overall holistic development. Bowlby proposed that a key concept is the internal working model, meaning that children develop expectations about themselves and others based on early attachment experiences. (Bowlby, 1988).</a:t>
            </a:r>
          </a:p>
          <a:p>
            <a:pPr marL="0" indent="0">
              <a:buNone/>
            </a:pPr>
            <a:endParaRPr lang="en-GB" dirty="0"/>
          </a:p>
          <a:p>
            <a:pPr marL="0" indent="0">
              <a:buNone/>
            </a:pPr>
            <a:endParaRPr lang="en-GB" dirty="0"/>
          </a:p>
          <a:p>
            <a:pPr marL="0" indent="0">
              <a:buNone/>
            </a:pPr>
            <a:endParaRPr lang="en-US" dirty="0"/>
          </a:p>
        </p:txBody>
      </p:sp>
    </p:spTree>
    <p:extLst>
      <p:ext uri="{BB962C8B-B14F-4D97-AF65-F5344CB8AC3E}">
        <p14:creationId xmlns:p14="http://schemas.microsoft.com/office/powerpoint/2010/main" val="42850000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56F222-FF91-FC07-63CE-7CB2CB88A430}"/>
              </a:ext>
            </a:extLst>
          </p:cNvPr>
          <p:cNvSpPr>
            <a:spLocks noGrp="1"/>
          </p:cNvSpPr>
          <p:nvPr>
            <p:ph idx="1"/>
          </p:nvPr>
        </p:nvSpPr>
        <p:spPr>
          <a:xfrm>
            <a:off x="838200" y="1186014"/>
            <a:ext cx="10515600" cy="4990949"/>
          </a:xfrm>
          <a:ln>
            <a:solidFill>
              <a:srgbClr val="00B050"/>
            </a:solidFill>
          </a:ln>
        </p:spPr>
        <p:txBody>
          <a:bodyPr>
            <a:normAutofit lnSpcReduction="10000"/>
          </a:bodyPr>
          <a:lstStyle/>
          <a:p>
            <a:pPr marL="0" indent="0">
              <a:buNone/>
            </a:pPr>
            <a:r>
              <a:rPr lang="en-GB" dirty="0"/>
              <a:t>As Jenny experienced death at such a young age, this has left her with a lot of overwhelming feelings. “The adolescent period refers to individuals between the ages of 10 and 19 years (World Health Organisation, 2021) and is characterised as a time of intense change, in biological, psychological, and social development.” (Walsh, 2011, p. 41). According to Bowlby, her grief can lead to being angry, feeling sad and feeling detached. Jenny’s internal working model might have been influenced by her lack of emotional support throughout her grieving, which could have resulted in fear about experiencing another loss. In Jenny’s case, the fear of losing her mother. “A perturbation or a psychological trauma during this neurodevelopmental period can generate consequences in terms of both mental health and psychological suffering.” (</a:t>
            </a:r>
            <a:r>
              <a:rPr lang="en-GB" dirty="0" err="1"/>
              <a:t>Farella</a:t>
            </a:r>
            <a:r>
              <a:rPr lang="en-GB" dirty="0"/>
              <a:t> </a:t>
            </a:r>
            <a:r>
              <a:rPr lang="en-GB" dirty="0" err="1"/>
              <a:t>Guzzo</a:t>
            </a:r>
            <a:r>
              <a:rPr lang="en-GB" dirty="0"/>
              <a:t> and </a:t>
            </a:r>
            <a:r>
              <a:rPr lang="en-GB" dirty="0" err="1"/>
              <a:t>Gobbi</a:t>
            </a:r>
            <a:r>
              <a:rPr lang="en-GB" dirty="0"/>
              <a:t>, 2023)</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US" dirty="0"/>
          </a:p>
        </p:txBody>
      </p:sp>
    </p:spTree>
    <p:extLst>
      <p:ext uri="{BB962C8B-B14F-4D97-AF65-F5344CB8AC3E}">
        <p14:creationId xmlns:p14="http://schemas.microsoft.com/office/powerpoint/2010/main" val="32281432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BC4034-D5CA-CB90-0639-D70B096F7922}"/>
              </a:ext>
            </a:extLst>
          </p:cNvPr>
          <p:cNvSpPr>
            <a:spLocks noGrp="1"/>
          </p:cNvSpPr>
          <p:nvPr>
            <p:ph idx="1"/>
          </p:nvPr>
        </p:nvSpPr>
        <p:spPr>
          <a:xfrm>
            <a:off x="782519" y="1007834"/>
            <a:ext cx="10515600" cy="5113448"/>
          </a:xfrm>
          <a:ln>
            <a:solidFill>
              <a:srgbClr val="FFC000"/>
            </a:solidFill>
          </a:ln>
        </p:spPr>
        <p:txBody>
          <a:bodyPr>
            <a:normAutofit/>
          </a:bodyPr>
          <a:lstStyle/>
          <a:p>
            <a:pPr marL="0" indent="0">
              <a:buNone/>
            </a:pPr>
            <a:endParaRPr lang="en-GB" dirty="0"/>
          </a:p>
          <a:p>
            <a:pPr marL="0" indent="0">
              <a:buNone/>
            </a:pPr>
            <a:r>
              <a:rPr lang="en-GB" dirty="0"/>
              <a:t>Jenny is taking care of her mother instead of her mother taking care of her. This can impact her attachment security. Adolescence is a key time when a child develops their identity. (Erikson, 1968). Although this essay focuses on Bowlby, attachment research shows that insecure attachment can affect self-esteem and identity confidence.  (</a:t>
            </a:r>
            <a:r>
              <a:rPr lang="en-GB" dirty="0" err="1"/>
              <a:t>Mikulincer</a:t>
            </a:r>
            <a:r>
              <a:rPr lang="en-GB" dirty="0"/>
              <a:t> and Shaver, 2007). Jenny may see herself primarily as a carer rather than an independent young person.</a:t>
            </a:r>
            <a:endParaRPr lang="en-US" dirty="0"/>
          </a:p>
        </p:txBody>
      </p:sp>
    </p:spTree>
    <p:extLst>
      <p:ext uri="{BB962C8B-B14F-4D97-AF65-F5344CB8AC3E}">
        <p14:creationId xmlns:p14="http://schemas.microsoft.com/office/powerpoint/2010/main" val="37582886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36D0A36-0818-9D20-B847-706CBB188BF8}"/>
              </a:ext>
            </a:extLst>
          </p:cNvPr>
          <p:cNvSpPr>
            <a:spLocks noGrp="1"/>
          </p:cNvSpPr>
          <p:nvPr>
            <p:ph idx="1"/>
          </p:nvPr>
        </p:nvSpPr>
        <p:spPr>
          <a:xfrm>
            <a:off x="838200" y="1147037"/>
            <a:ext cx="10515600" cy="5029926"/>
          </a:xfrm>
          <a:ln>
            <a:solidFill>
              <a:srgbClr val="FF0000"/>
            </a:solidFill>
          </a:ln>
        </p:spPr>
        <p:txBody>
          <a:bodyPr>
            <a:normAutofit fontScale="55000" lnSpcReduction="20000"/>
          </a:bodyPr>
          <a:lstStyle/>
          <a:p>
            <a:pPr marL="0" indent="0">
              <a:buNone/>
            </a:pPr>
            <a:r>
              <a:rPr lang="en-GB" sz="3800" dirty="0"/>
              <a:t>Caring for others is not always a bad thing. It is important to note that caregiving can help a child mature quicker and help them understand empathy. Jenny’s development is shaped by both biological and environmental factors. Due to caregiving responsibilities this can lead to stress and affect the brain development especially when it comes to regulating her emotions. (McEwen, 2017). If Jenny has experienced prolonged stress which has not been dealt with, she is most likely to be vulnerable or experience anxiety or mood difficulties. According to attachment theory, environmental influences are very important. The main environmental stresses for Jenny are her caregiving duties, loss, and the lack of parental support. On the other hand, beneficial environmental inputs including peers, teachers, and services can mitigate adverse impacts (Bronfenbrenner, 1979). This emphasises how crucial community intervention is.
According to Bowlby’s theory, the primary goal is to make Jenny feel more secure by surrounding her with trustworthy and responsible individuals who will meet her needs, keep her from becoming overburdened, and lessen the stress of providing care. Jenny’s obligations would be lessened if her mother received home care services (such as meal delivery, mobility aids, and social care support workers). According to attachment theory, kids require room to play roles that are suitable for their age (Bowlby, 1969).
Jenny would benefit from consistent, trusted adults such as a school mentor, youth worker, or counsellor. A reliable adult presence can help rebuild secure attachment experiences (</a:t>
            </a:r>
            <a:r>
              <a:rPr lang="en-GB" sz="3800" dirty="0" err="1"/>
              <a:t>Sroufe</a:t>
            </a:r>
            <a:r>
              <a:rPr lang="en-GB" sz="3800" dirty="0"/>
              <a:t> et al., 2005).</a:t>
            </a:r>
          </a:p>
          <a:p>
            <a:pPr marL="0" indent="0">
              <a:buNone/>
            </a:pPr>
            <a:endParaRPr lang="en-GB" sz="3800" dirty="0"/>
          </a:p>
          <a:p>
            <a:pPr marL="0" indent="0">
              <a:buNone/>
            </a:pPr>
            <a:endParaRPr lang="en-US" dirty="0"/>
          </a:p>
        </p:txBody>
      </p:sp>
    </p:spTree>
    <p:extLst>
      <p:ext uri="{BB962C8B-B14F-4D97-AF65-F5344CB8AC3E}">
        <p14:creationId xmlns:p14="http://schemas.microsoft.com/office/powerpoint/2010/main" val="19170698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B50D15-86A7-143F-A746-09A913E2326D}"/>
              </a:ext>
            </a:extLst>
          </p:cNvPr>
          <p:cNvSpPr>
            <a:spLocks noGrp="1"/>
          </p:cNvSpPr>
          <p:nvPr>
            <p:ph idx="1"/>
          </p:nvPr>
        </p:nvSpPr>
        <p:spPr>
          <a:ln>
            <a:solidFill>
              <a:srgbClr val="002060"/>
            </a:solidFill>
          </a:ln>
        </p:spPr>
        <p:txBody>
          <a:bodyPr>
            <a:normAutofit fontScale="85000" lnSpcReduction="10000"/>
          </a:bodyPr>
          <a:lstStyle/>
          <a:p>
            <a:pPr marL="0" indent="0">
              <a:buNone/>
            </a:pPr>
            <a:endParaRPr lang="en-GB" dirty="0"/>
          </a:p>
          <a:p>
            <a:pPr marL="0" indent="0">
              <a:buNone/>
            </a:pPr>
            <a:r>
              <a:rPr lang="en-GB" dirty="0"/>
              <a:t>Jenny can cope with her loss and the burden of caring for others with the support of attachment-informed treatment, such as trauma-focused therapy or counselling. “Chronic activation of the stress response has been linked with anxiety, depression, somatic complaints such as recurrent abdominal pain and headaches, and impaired academic and social functioning.” (</a:t>
            </a:r>
            <a:r>
              <a:rPr lang="en-GB" dirty="0" err="1"/>
              <a:t>Mumtaz</a:t>
            </a:r>
            <a:r>
              <a:rPr lang="en-GB" dirty="0"/>
              <a:t>, Ashraf and Tahir, 2024) The school's involvement can be very beneficial; this could promote better emotional control and internal working models. Jenny can connect with people going through similar things through peer support groups. According to Aldridge and Becker (2003), shared experiences can lessen feelings of loneliness and offer emotional validation. Jenny’s school should be understanding of her situation and provide her with flexible and alternative options so her education is not impacted.  A nurturing educational setting can serve as a context for protective attachment. This will ensure Jenny builds a positive relationship with her school.</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US" dirty="0"/>
          </a:p>
        </p:txBody>
      </p:sp>
    </p:spTree>
    <p:extLst>
      <p:ext uri="{BB962C8B-B14F-4D97-AF65-F5344CB8AC3E}">
        <p14:creationId xmlns:p14="http://schemas.microsoft.com/office/powerpoint/2010/main" val="31114817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59452E-7F54-46B4-E572-9D3AFDF37D2D}"/>
              </a:ext>
            </a:extLst>
          </p:cNvPr>
          <p:cNvSpPr>
            <a:spLocks noGrp="1"/>
          </p:cNvSpPr>
          <p:nvPr>
            <p:ph idx="1"/>
          </p:nvPr>
        </p:nvSpPr>
        <p:spPr>
          <a:xfrm>
            <a:off x="838200" y="1018970"/>
            <a:ext cx="10515600" cy="5157993"/>
          </a:xfrm>
          <a:ln>
            <a:solidFill>
              <a:srgbClr val="00B050"/>
            </a:solidFill>
          </a:ln>
        </p:spPr>
        <p:txBody>
          <a:bodyPr>
            <a:normAutofit fontScale="77500" lnSpcReduction="20000"/>
          </a:bodyPr>
          <a:lstStyle/>
          <a:p>
            <a:pPr marL="0" indent="0">
              <a:buNone/>
            </a:pPr>
            <a:endParaRPr lang="en-GB" dirty="0"/>
          </a:p>
          <a:p>
            <a:pPr marL="0" indent="0">
              <a:buNone/>
            </a:pPr>
            <a:r>
              <a:rPr lang="en-GB" dirty="0"/>
              <a:t>There are many ways the community can support Jenny. For example, a referral to social services for a care assessment. This can enable a home care worker to come to Jenny’s home to carry out the daily chores for her mother. This can include cleaning, meal preparation and support with shopping. The community can refer Jenny’s mother to a physiotherapist to support with her mobility. 
Jenny can incorporate many memory support strategies to help her mother gain confidence and become self-reliant. Such as calendar boards and medication organisers. To allow her mother to take care of some of her own needs, where it is possible.  This can reduce some of the responsibility on Jenny. The community can also support Jenny’s mother’s mental health. This can be done through a referral to the GP for a cognitive and mood assessment. As her mother may be suffering from mental health issues like depression. 
The community can also do many things to support Jenny. Such as Jenny joining a young carers support group. This may help her feel better to know there are many others in a similar situation to hers. Help Jenny build positive peer relationships. There needs to be a multi-agency approach to support both Jenny and her mother, such as social services, school, GP, mental health services and the young carers charity.</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US" dirty="0"/>
          </a:p>
        </p:txBody>
      </p:sp>
    </p:spTree>
    <p:extLst>
      <p:ext uri="{BB962C8B-B14F-4D97-AF65-F5344CB8AC3E}">
        <p14:creationId xmlns:p14="http://schemas.microsoft.com/office/powerpoint/2010/main" val="28572931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987C5D-A87E-F5CE-9A25-F5EA5D8CDB09}"/>
              </a:ext>
            </a:extLst>
          </p:cNvPr>
          <p:cNvSpPr>
            <a:spLocks noGrp="1"/>
          </p:cNvSpPr>
          <p:nvPr>
            <p:ph idx="1"/>
          </p:nvPr>
        </p:nvSpPr>
        <p:spPr>
          <a:xfrm>
            <a:off x="838200" y="773972"/>
            <a:ext cx="10515600" cy="5402991"/>
          </a:xfrm>
          <a:ln>
            <a:solidFill>
              <a:srgbClr val="7030A0"/>
            </a:solidFill>
          </a:ln>
        </p:spPr>
        <p:txBody>
          <a:bodyPr/>
          <a:lstStyle/>
          <a:p>
            <a:pPr marL="0" indent="0">
              <a:buNone/>
            </a:pPr>
            <a:r>
              <a:rPr lang="en-GB" dirty="0"/>
              <a:t>Bowlby’s hypothesis is useful since it emphasises how crucial early relationships and emotional stability are. It offers a solid framework for comprehending the potential effects of caregiving and loss on Jenny’s development. The emphasis on internal working models enhances relationship-</a:t>
            </a:r>
            <a:r>
              <a:rPr lang="en-GB" dirty="0" err="1"/>
              <a:t>centered</a:t>
            </a:r>
            <a:r>
              <a:rPr lang="en-GB" dirty="0"/>
              <a:t> therapies and aids in the explanation of long-term emotional patterns (Cassidy and Shaver, 2016).</a:t>
            </a:r>
          </a:p>
          <a:p>
            <a:endParaRPr lang="en-US" dirty="0"/>
          </a:p>
        </p:txBody>
      </p:sp>
    </p:spTree>
    <p:extLst>
      <p:ext uri="{BB962C8B-B14F-4D97-AF65-F5344CB8AC3E}">
        <p14:creationId xmlns:p14="http://schemas.microsoft.com/office/powerpoint/2010/main" val="42087085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A9971E7-2CF1-0C76-E1D3-D35D581E4197}"/>
              </a:ext>
            </a:extLst>
          </p:cNvPr>
          <p:cNvSpPr>
            <a:spLocks noGrp="1"/>
          </p:cNvSpPr>
          <p:nvPr>
            <p:ph idx="1"/>
          </p:nvPr>
        </p:nvSpPr>
        <p:spPr>
          <a:xfrm>
            <a:off x="838200" y="1297377"/>
            <a:ext cx="10515600" cy="4879586"/>
          </a:xfrm>
          <a:ln>
            <a:solidFill>
              <a:srgbClr val="002060"/>
            </a:solidFill>
          </a:ln>
        </p:spPr>
        <p:txBody>
          <a:bodyPr>
            <a:normAutofit lnSpcReduction="10000"/>
          </a:bodyPr>
          <a:lstStyle/>
          <a:p>
            <a:pPr marL="0" indent="0">
              <a:buNone/>
            </a:pPr>
            <a:r>
              <a:rPr lang="en-GB" dirty="0"/>
              <a:t>However, this theory is not full proofed. This theory also has limitations. First, Bowlby emphasised early childhood, while Jenny’s caregiving began at age 11.  Jenny is in her Adolescence stage. Which is a flexible development stage where outcomes are not certain as an adolescent is constantly changing, nothing is fixed. (Rutter, 2012) Other elements that may have an affect on Jenny’s growth and general holistic development are not thoroughly examined by attachment theory. Could downplay more significant socioeconomic elements including poverty, social policy, and service accessibility. One may argue that Bronfenbrenner’s ecological model offers a more comprehensive understanding of environmental impacts. “ecological systems theory highlights the social context and complexity of the relationships that contextualise and constitute a child’s life and development.”(</a:t>
            </a:r>
            <a:r>
              <a:rPr lang="en-GB" dirty="0" err="1"/>
              <a:t>Sadownik</a:t>
            </a:r>
            <a:r>
              <a:rPr lang="en-GB" dirty="0"/>
              <a:t>, 2023)</a:t>
            </a:r>
            <a:endParaRPr lang="en-US" dirty="0"/>
          </a:p>
        </p:txBody>
      </p:sp>
    </p:spTree>
    <p:extLst>
      <p:ext uri="{BB962C8B-B14F-4D97-AF65-F5344CB8AC3E}">
        <p14:creationId xmlns:p14="http://schemas.microsoft.com/office/powerpoint/2010/main" val="15311548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723688-0FEA-C0FF-B10B-DE9EC2686A61}"/>
              </a:ext>
            </a:extLst>
          </p:cNvPr>
          <p:cNvSpPr>
            <a:spLocks noGrp="1"/>
          </p:cNvSpPr>
          <p:nvPr>
            <p:ph idx="1"/>
          </p:nvPr>
        </p:nvSpPr>
        <p:spPr>
          <a:ln>
            <a:solidFill>
              <a:srgbClr val="0070C0"/>
            </a:solidFill>
          </a:ln>
        </p:spPr>
        <p:txBody>
          <a:bodyPr>
            <a:normAutofit fontScale="92500" lnSpcReduction="10000"/>
          </a:bodyPr>
          <a:lstStyle/>
          <a:p>
            <a:pPr marL="0" indent="0">
              <a:buNone/>
            </a:pPr>
            <a:r>
              <a:rPr lang="en-GB" dirty="0"/>
              <a:t>In conclusion, Jenny’s developmental experiences may be better understood using Bowlby’s attachment theory as a framework. It’s possible that the death of her father and the extended caregiving role affected her relationships, identity development, and emotional stability. Her well-being has probably been influenced by both environmental and biological stress reactions. But attachment theory also emphasises how safe, nurturing connections may lead to rehabilitation. Reducing Jenny’s caregiving responsibilities, fostering relationships with supportive adults, offering therapy, and enhancing support for her mother should be the main goals of a community support plan. Although attachment theory provides insightful information, it should be applied in conjunction with more comprehensive ecological viewpoints to guarantee person-centred, holistic treatment.</a:t>
            </a:r>
            <a:endParaRPr lang="en-US" dirty="0"/>
          </a:p>
        </p:txBody>
      </p:sp>
    </p:spTree>
    <p:extLst>
      <p:ext uri="{BB962C8B-B14F-4D97-AF65-F5344CB8AC3E}">
        <p14:creationId xmlns:p14="http://schemas.microsoft.com/office/powerpoint/2010/main" val="19287814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433954-134D-4D1C-19CA-F86F65992D1B}"/>
              </a:ext>
            </a:extLst>
          </p:cNvPr>
          <p:cNvSpPr>
            <a:spLocks noGrp="1"/>
          </p:cNvSpPr>
          <p:nvPr>
            <p:ph idx="1"/>
          </p:nvPr>
        </p:nvSpPr>
        <p:spPr>
          <a:xfrm>
            <a:off x="723857" y="389770"/>
            <a:ext cx="11286621" cy="6258589"/>
          </a:xfrm>
        </p:spPr>
        <p:txBody>
          <a:bodyPr>
            <a:normAutofit fontScale="55000" lnSpcReduction="20000"/>
          </a:bodyPr>
          <a:lstStyle/>
          <a:p>
            <a:pPr marL="0" indent="0">
              <a:buNone/>
            </a:pPr>
            <a:r>
              <a:rPr lang="en-GB" sz="3600" dirty="0"/>
              <a:t>Reference list </a:t>
            </a:r>
          </a:p>
          <a:p>
            <a:pPr marL="0" indent="0">
              <a:buNone/>
            </a:pPr>
            <a:r>
              <a:rPr lang="en-GB" dirty="0"/>
              <a:t>Ainsworth, M.D.S., </a:t>
            </a:r>
            <a:r>
              <a:rPr lang="en-GB" dirty="0" err="1"/>
              <a:t>Blehar</a:t>
            </a:r>
            <a:r>
              <a:rPr lang="en-GB" dirty="0"/>
              <a:t>, M.C., Waters, E. And Wall, S. (1978) Patterns of attachment. Hillsdale, NJ: Erlbaum.
Aldridge, J. And Becker, S. (2003) Children caring for parents with mental illness. Bristol: Policy Press.</a:t>
            </a:r>
          </a:p>
          <a:p>
            <a:pPr marL="0" indent="0">
              <a:buNone/>
            </a:pPr>
            <a:r>
              <a:rPr lang="en-GB" dirty="0"/>
              <a:t>Bowlby, J. (1969) Attachment and loss: Vol. 1. Attachment. London: Hogarth Press.
Bowlby, J. (1980) Attachment and loss: Vol. 3. Loss. London: Hogarth Press.
Bowlby, J. (1988) A secure base. London: Routledge.
Bronfenbrenner, U. (1979) The ecology of human development. Cambridge, MA: Harvard University Press.</a:t>
            </a:r>
          </a:p>
          <a:p>
            <a:pPr marL="0" indent="0">
              <a:buNone/>
            </a:pPr>
            <a:r>
              <a:rPr lang="en-GB" dirty="0"/>
              <a:t>Cassidy, J. And Shaver, P.R. (2016) Handbook of attachment. 3</a:t>
            </a:r>
            <a:r>
              <a:rPr lang="en-GB" baseline="30000" dirty="0"/>
              <a:t>rd</a:t>
            </a:r>
            <a:r>
              <a:rPr lang="en-GB" dirty="0"/>
              <a:t> </a:t>
            </a:r>
            <a:r>
              <a:rPr lang="en-GB" dirty="0" err="1"/>
              <a:t>edn</a:t>
            </a:r>
            <a:r>
              <a:rPr lang="en-GB" dirty="0"/>
              <a:t>. New York: Guilford Press.
</a:t>
            </a:r>
            <a:r>
              <a:rPr lang="en-GB" dirty="0" err="1"/>
              <a:t>D’Amen</a:t>
            </a:r>
            <a:r>
              <a:rPr lang="en-GB" dirty="0"/>
              <a:t>, B., </a:t>
            </a:r>
            <a:r>
              <a:rPr lang="en-GB" dirty="0" err="1"/>
              <a:t>Socci</a:t>
            </a:r>
            <a:r>
              <a:rPr lang="en-GB" dirty="0"/>
              <a:t>, M. And </a:t>
            </a:r>
            <a:r>
              <a:rPr lang="en-GB" dirty="0" err="1"/>
              <a:t>Santini</a:t>
            </a:r>
            <a:r>
              <a:rPr lang="en-GB" dirty="0"/>
              <a:t>, S. (2021) ‘Intergenerational caring: a systematic literature review on young and young adult caregivers of older people’, BMC Geriatrics, 21(1). Available at: </a:t>
            </a:r>
            <a:r>
              <a:rPr lang="en-GB" dirty="0">
                <a:hlinkClick r:id="rId2"/>
              </a:rPr>
              <a:t>https://doi.org/10.1186/s12877-020-01976-z</a:t>
            </a:r>
            <a:r>
              <a:rPr lang="en-GB" dirty="0"/>
              <a:t>.</a:t>
            </a:r>
          </a:p>
          <a:p>
            <a:pPr marL="0" indent="0">
              <a:buNone/>
            </a:pPr>
            <a:r>
              <a:rPr lang="en-GB" dirty="0" err="1"/>
              <a:t>Farella</a:t>
            </a:r>
            <a:r>
              <a:rPr lang="en-GB" dirty="0"/>
              <a:t> </a:t>
            </a:r>
            <a:r>
              <a:rPr lang="en-GB" dirty="0" err="1"/>
              <a:t>Guzzo</a:t>
            </a:r>
            <a:r>
              <a:rPr lang="en-GB" dirty="0"/>
              <a:t>, M. And </a:t>
            </a:r>
            <a:r>
              <a:rPr lang="en-GB" dirty="0" err="1"/>
              <a:t>Gobbi</a:t>
            </a:r>
            <a:r>
              <a:rPr lang="en-GB" dirty="0"/>
              <a:t>, G. (2023) ‘Parental Death During Adolescence: A Review of the Literature’, OMEGA – Journal of Death and Dying, 87(4), pp. 1207–1237. Available at: https://doi.org/10.1177/00302228211033661.
</a:t>
            </a:r>
            <a:r>
              <a:rPr lang="en-GB" dirty="0" err="1"/>
              <a:t>Janes</a:t>
            </a:r>
            <a:r>
              <a:rPr lang="en-GB" dirty="0"/>
              <a:t>, E. Et al. (2021) ‘Young carers, mental health and psychosocial wellbeing: A realist synthesis’, Child: Care, Health and Development, 48(2). Available at: </a:t>
            </a:r>
            <a:r>
              <a:rPr lang="en-GB" dirty="0">
                <a:hlinkClick r:id="rId3"/>
              </a:rPr>
              <a:t>https://doi.org/10.1111/cch.12924</a:t>
            </a:r>
            <a:r>
              <a:rPr lang="en-GB" dirty="0"/>
              <a:t>.
McEwen, B.S. (2017) ‘Neurobiological and systemic effects of chronic stress’, Chronic Stress, 1, pp. 1–11.
</a:t>
            </a:r>
            <a:r>
              <a:rPr lang="en-GB" dirty="0" err="1"/>
              <a:t>Mikulincer</a:t>
            </a:r>
            <a:r>
              <a:rPr lang="en-GB" dirty="0"/>
              <a:t>, M. And Shaver, P.R. (2007) Attachment in adulthood. New York: Guilford Press.
</a:t>
            </a:r>
            <a:r>
              <a:rPr lang="en-GB" dirty="0" err="1"/>
              <a:t>Mumtaz</a:t>
            </a:r>
            <a:r>
              <a:rPr lang="en-GB" dirty="0"/>
              <a:t>, S., Ashraf, S. And Tahir, A. (2024) ‘Stress Management Techniques in Teenagers and Adults: A Review’, Journal of Health and Rehabilitation Research, 4(3), pp. 1–11. Available at: </a:t>
            </a:r>
            <a:r>
              <a:rPr lang="en-GB" dirty="0">
                <a:hlinkClick r:id="rId4"/>
              </a:rPr>
              <a:t>https://doi.org/10.61919/jhrr.v4i3.1863</a:t>
            </a:r>
            <a:r>
              <a:rPr lang="en-GB" dirty="0"/>
              <a:t>.
</a:t>
            </a:r>
            <a:r>
              <a:rPr lang="en-GB" dirty="0" err="1"/>
              <a:t>Sadownik</a:t>
            </a:r>
            <a:r>
              <a:rPr lang="en-GB" dirty="0"/>
              <a:t>, A.R. (2023) ‘Bronfenbrenner: Ecology of Human Development in Ecology of Collaboration’, International perspectives on early childhood education and development, 40(40), pp. 83–95. Available at: </a:t>
            </a:r>
            <a:r>
              <a:rPr lang="en-GB" dirty="0">
                <a:hlinkClick r:id="rId5"/>
              </a:rPr>
              <a:t>https://doi.org/10.1007/978-3-031-38762-3_4</a:t>
            </a:r>
            <a:r>
              <a:rPr lang="en-GB" dirty="0"/>
              <a:t>.
</a:t>
            </a:r>
            <a:r>
              <a:rPr lang="en-GB" dirty="0" err="1"/>
              <a:t>Sroufe</a:t>
            </a:r>
            <a:r>
              <a:rPr lang="en-GB" dirty="0"/>
              <a:t>, L.A., </a:t>
            </a:r>
            <a:r>
              <a:rPr lang="en-GB" dirty="0" err="1"/>
              <a:t>Egeland</a:t>
            </a:r>
            <a:r>
              <a:rPr lang="en-GB" dirty="0"/>
              <a:t>, B., Carlson, E. And Collins, W.A. (2005) The development of the person. New York: Guilford Press.</a:t>
            </a:r>
          </a:p>
        </p:txBody>
      </p:sp>
    </p:spTree>
    <p:extLst>
      <p:ext uri="{BB962C8B-B14F-4D97-AF65-F5344CB8AC3E}">
        <p14:creationId xmlns:p14="http://schemas.microsoft.com/office/powerpoint/2010/main" val="7272490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TotalTime>
  <Words>0</Words>
  <Application>Microsoft Office PowerPoint</Application>
  <PresentationFormat>Widescreen</PresentationFormat>
  <Paragraphs>7</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Jenny's case</vt:lpstr>
      <vt:lpstr>Introduction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Carly White</dc:creator>
  <cp:lastModifiedBy>ikra akhtar</cp:lastModifiedBy>
  <cp:revision>21</cp:revision>
  <dcterms:created xsi:type="dcterms:W3CDTF">2018-05-08T15:30:39Z</dcterms:created>
  <dcterms:modified xsi:type="dcterms:W3CDTF">2026-02-16T08:52:08Z</dcterms:modified>
</cp:coreProperties>
</file>