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33"/>
  </p:notesMasterIdLst>
  <p:sldIdLst>
    <p:sldId id="256" r:id="rId2"/>
    <p:sldId id="257" r:id="rId3"/>
    <p:sldId id="258" r:id="rId4"/>
    <p:sldId id="284" r:id="rId5"/>
    <p:sldId id="285" r:id="rId6"/>
    <p:sldId id="259" r:id="rId7"/>
    <p:sldId id="261" r:id="rId8"/>
    <p:sldId id="260"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80" r:id="rId26"/>
    <p:sldId id="282" r:id="rId27"/>
    <p:sldId id="283" r:id="rId28"/>
    <p:sldId id="286" r:id="rId29"/>
    <p:sldId id="278" r:id="rId30"/>
    <p:sldId id="281" r:id="rId31"/>
    <p:sldId id="27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3"/>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7C5DB5-DA35-204B-915F-11D41C27B5CB}" type="datetimeFigureOut">
              <a:rPr lang="en-US" smtClean="0"/>
              <a:t>4/29/24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1395DF-CA47-8846-9E52-206CAB4BD3EB}" type="slidenum">
              <a:rPr lang="en-US" smtClean="0"/>
              <a:t>‹#›</a:t>
            </a:fld>
            <a:endParaRPr lang="en-US"/>
          </a:p>
        </p:txBody>
      </p:sp>
    </p:spTree>
    <p:extLst>
      <p:ext uri="{BB962C8B-B14F-4D97-AF65-F5344CB8AC3E}">
        <p14:creationId xmlns:p14="http://schemas.microsoft.com/office/powerpoint/2010/main" val="4200913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D1395DF-CA47-8846-9E52-206CAB4BD3EB}" type="slidenum">
              <a:rPr lang="en-US" smtClean="0"/>
              <a:t>27</a:t>
            </a:fld>
            <a:endParaRPr lang="en-US"/>
          </a:p>
        </p:txBody>
      </p:sp>
    </p:spTree>
    <p:extLst>
      <p:ext uri="{BB962C8B-B14F-4D97-AF65-F5344CB8AC3E}">
        <p14:creationId xmlns:p14="http://schemas.microsoft.com/office/powerpoint/2010/main" val="20529725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D1395DF-CA47-8846-9E52-206CAB4BD3EB}" type="slidenum">
              <a:rPr lang="en-US" smtClean="0"/>
              <a:t>28</a:t>
            </a:fld>
            <a:endParaRPr lang="en-US"/>
          </a:p>
        </p:txBody>
      </p:sp>
    </p:spTree>
    <p:extLst>
      <p:ext uri="{BB962C8B-B14F-4D97-AF65-F5344CB8AC3E}">
        <p14:creationId xmlns:p14="http://schemas.microsoft.com/office/powerpoint/2010/main" val="1770543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5954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4010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3541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4/29/24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460675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4381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1553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5828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4/29/24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541349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4/29/24</a:t>
            </a:fld>
            <a:endParaRPr lang="en-US" dirty="0"/>
          </a:p>
        </p:txBody>
      </p:sp>
    </p:spTree>
    <p:extLst>
      <p:ext uri="{BB962C8B-B14F-4D97-AF65-F5344CB8AC3E}">
        <p14:creationId xmlns:p14="http://schemas.microsoft.com/office/powerpoint/2010/main" val="1423535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9027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156111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7904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557532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4133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3670813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8831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4/29/24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9847726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A35FD-04D2-2E21-41E1-C4A545DEBB85}"/>
              </a:ext>
            </a:extLst>
          </p:cNvPr>
          <p:cNvSpPr>
            <a:spLocks noGrp="1"/>
          </p:cNvSpPr>
          <p:nvPr>
            <p:ph type="ctrTitle"/>
          </p:nvPr>
        </p:nvSpPr>
        <p:spPr/>
        <p:txBody>
          <a:bodyPr/>
          <a:lstStyle/>
          <a:p>
            <a:r>
              <a:rPr lang="en-US" sz="1800" kern="100" dirty="0">
                <a:effectLst/>
                <a:latin typeface="Arial" panose="020B0604020202020204" pitchFamily="34" charset="0"/>
                <a:ea typeface="Aptos" panose="020B0004020202020204" pitchFamily="34" charset="0"/>
                <a:cs typeface="Times New Roman" panose="02020603050405020304" pitchFamily="18" charset="0"/>
              </a:rPr>
              <a:t>HOW DOES INTEGRAL COACHING AS A PRACTICE HELP PEOPLE EXPERIENCING ANXIETY.</a:t>
            </a:r>
            <a:endParaRPr lang="en-US" dirty="0"/>
          </a:p>
        </p:txBody>
      </p:sp>
      <p:sp>
        <p:nvSpPr>
          <p:cNvPr id="3" name="Subtitle 2">
            <a:extLst>
              <a:ext uri="{FF2B5EF4-FFF2-40B4-BE49-F238E27FC236}">
                <a16:creationId xmlns:a16="http://schemas.microsoft.com/office/drawing/2014/main" id="{AFD16AD5-2532-7BA5-8F0F-B3A659E97E65}"/>
              </a:ext>
            </a:extLst>
          </p:cNvPr>
          <p:cNvSpPr>
            <a:spLocks noGrp="1"/>
          </p:cNvSpPr>
          <p:nvPr>
            <p:ph type="subTitle" idx="1"/>
          </p:nvPr>
        </p:nvSpPr>
        <p:spPr/>
        <p:txBody>
          <a:bodyPr>
            <a:normAutofit/>
          </a:bodyPr>
          <a:lstStyle/>
          <a:p>
            <a:endParaRPr lang="en-US" dirty="0"/>
          </a:p>
          <a:p>
            <a:r>
              <a:rPr lang="en-US" dirty="0"/>
              <a:t>SUSAN HIRSCHSON (2017556)</a:t>
            </a:r>
          </a:p>
          <a:p>
            <a:endParaRPr lang="en-US" dirty="0"/>
          </a:p>
          <a:p>
            <a:endParaRPr lang="en-US" dirty="0"/>
          </a:p>
        </p:txBody>
      </p:sp>
    </p:spTree>
    <p:extLst>
      <p:ext uri="{BB962C8B-B14F-4D97-AF65-F5344CB8AC3E}">
        <p14:creationId xmlns:p14="http://schemas.microsoft.com/office/powerpoint/2010/main" val="1872384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D25BC-D3A8-7665-978E-7C024CB08888}"/>
              </a:ext>
            </a:extLst>
          </p:cNvPr>
          <p:cNvSpPr>
            <a:spLocks noGrp="1"/>
          </p:cNvSpPr>
          <p:nvPr>
            <p:ph type="title"/>
          </p:nvPr>
        </p:nvSpPr>
        <p:spPr/>
        <p:txBody>
          <a:bodyPr/>
          <a:lstStyle/>
          <a:p>
            <a:r>
              <a:rPr lang="en-US" dirty="0"/>
              <a:t>BACKGROUND:</a:t>
            </a:r>
          </a:p>
        </p:txBody>
      </p:sp>
      <p:sp>
        <p:nvSpPr>
          <p:cNvPr id="3" name="Content Placeholder 2">
            <a:extLst>
              <a:ext uri="{FF2B5EF4-FFF2-40B4-BE49-F238E27FC236}">
                <a16:creationId xmlns:a16="http://schemas.microsoft.com/office/drawing/2014/main" id="{FFEFE94E-8F9E-FE79-168C-6796E2097205}"/>
              </a:ext>
            </a:extLst>
          </p:cNvPr>
          <p:cNvSpPr>
            <a:spLocks noGrp="1"/>
          </p:cNvSpPr>
          <p:nvPr>
            <p:ph idx="1"/>
          </p:nvPr>
        </p:nvSpPr>
        <p:spPr/>
        <p:txBody>
          <a:bodyPr/>
          <a:lstStyle/>
          <a:p>
            <a:r>
              <a:rPr lang="en-US" dirty="0"/>
              <a:t>Integral Thinking and Integral Practice seeks to unite different philosophies and ideas of the world. Integral practices are all-inclusive and include practices for </a:t>
            </a:r>
            <a:r>
              <a:rPr lang="en-US" dirty="0">
                <a:solidFill>
                  <a:schemeClr val="tx1"/>
                </a:solidFill>
              </a:rPr>
              <a:t>body, mind, spirit and shadow dimensions </a:t>
            </a:r>
            <a:r>
              <a:rPr lang="en-US" dirty="0"/>
              <a:t>of one’s own being.</a:t>
            </a:r>
          </a:p>
          <a:p>
            <a:r>
              <a:rPr lang="en-US" dirty="0"/>
              <a:t>It aims to take the best practices from pre-modern, modern and post-modern approaches to support growth and human development. </a:t>
            </a:r>
          </a:p>
          <a:p>
            <a:r>
              <a:rPr lang="en-US" dirty="0"/>
              <a:t>Pre-modern practices include the worlds great wisdom traditions and the meditation practices that drive them. Modern practices include scientific studies of human growth and ways to induce it.</a:t>
            </a:r>
          </a:p>
          <a:p>
            <a:r>
              <a:rPr lang="en-US" dirty="0"/>
              <a:t>Post-modern practices include a pluralistic and multi-cultural composite map of the human territory – the territory of the individual and ways to include all of the important dimensions of one’s own being (physical, mental and spiritual – in self, culture and nature. (Wilber, 2002) </a:t>
            </a:r>
          </a:p>
        </p:txBody>
      </p:sp>
    </p:spTree>
    <p:extLst>
      <p:ext uri="{BB962C8B-B14F-4D97-AF65-F5344CB8AC3E}">
        <p14:creationId xmlns:p14="http://schemas.microsoft.com/office/powerpoint/2010/main" val="1860991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24EA8-F962-384B-8699-CF0FEEEFAF0F}"/>
              </a:ext>
            </a:extLst>
          </p:cNvPr>
          <p:cNvSpPr>
            <a:spLocks noGrp="1"/>
          </p:cNvSpPr>
          <p:nvPr>
            <p:ph type="title"/>
          </p:nvPr>
        </p:nvSpPr>
        <p:spPr/>
        <p:txBody>
          <a:bodyPr/>
          <a:lstStyle/>
          <a:p>
            <a:r>
              <a:rPr lang="en-US" dirty="0"/>
              <a:t>METHODOLOGY </a:t>
            </a:r>
          </a:p>
        </p:txBody>
      </p:sp>
      <p:sp>
        <p:nvSpPr>
          <p:cNvPr id="3" name="Content Placeholder 2">
            <a:extLst>
              <a:ext uri="{FF2B5EF4-FFF2-40B4-BE49-F238E27FC236}">
                <a16:creationId xmlns:a16="http://schemas.microsoft.com/office/drawing/2014/main" id="{C1CB94F9-09D5-1911-CFAC-C407CA9017C5}"/>
              </a:ext>
            </a:extLst>
          </p:cNvPr>
          <p:cNvSpPr>
            <a:spLocks noGrp="1"/>
          </p:cNvSpPr>
          <p:nvPr>
            <p:ph idx="1"/>
          </p:nvPr>
        </p:nvSpPr>
        <p:spPr/>
        <p:txBody>
          <a:bodyPr>
            <a:normAutofit fontScale="77500" lnSpcReduction="20000"/>
          </a:bodyPr>
          <a:lstStyle/>
          <a:p>
            <a:r>
              <a:rPr lang="en-US" dirty="0"/>
              <a:t>This study is an exploratory, phenomenological, qualitative research study.  The researcher has selected an exploratory study to learn more about the approaches and practices professional Integral coaches use to support clients experiencing anxiety.  The researcher has chosen qualitative data collection. The aim is to explore the participants ‘lived experience.’ Researcher has applied a non-probability sampling technique –obtaining a sample selected by non-random means. Researcher has purposefully determined which group of participants as well as the number who are included.</a:t>
            </a:r>
          </a:p>
          <a:p>
            <a:endParaRPr lang="en-US" dirty="0"/>
          </a:p>
          <a:p>
            <a:r>
              <a:rPr lang="en-US" dirty="0"/>
              <a:t>The sampling method for this study comprised of eight Integral Practitioner Coaches who have been trained in Integral Theory and who are part of the researchers coaching network in both South Africa and the United Kingdom. The participants have a shared experience of Integral Theory yet their approaches and practices differ. The aim of the study is to compare and </a:t>
            </a:r>
            <a:r>
              <a:rPr lang="en-US" dirty="0" err="1"/>
              <a:t>anaylze</a:t>
            </a:r>
            <a:r>
              <a:rPr lang="en-US" dirty="0"/>
              <a:t> best practices that support anxiety by focusing on a small group and gong deep into the topic. The study also identifies gaps and opportunities for coaching practices.</a:t>
            </a:r>
          </a:p>
          <a:p>
            <a:endParaRPr lang="en-US" dirty="0"/>
          </a:p>
          <a:p>
            <a:r>
              <a:rPr lang="en-US" dirty="0"/>
              <a:t>The participants were required to answer questions on a survey on Google Forms. All questions were related to the practices and approaches they use as Integral Coaches to identify and support anxiety. In the context of this research anxiety is defined as day-today feelings of overwhelm, feeling ‘stuck’ and inability to move forward positively in their lives. </a:t>
            </a:r>
          </a:p>
        </p:txBody>
      </p:sp>
    </p:spTree>
    <p:extLst>
      <p:ext uri="{BB962C8B-B14F-4D97-AF65-F5344CB8AC3E}">
        <p14:creationId xmlns:p14="http://schemas.microsoft.com/office/powerpoint/2010/main" val="2586870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24EA8-F962-384B-8699-CF0FEEEFAF0F}"/>
              </a:ext>
            </a:extLst>
          </p:cNvPr>
          <p:cNvSpPr>
            <a:spLocks noGrp="1"/>
          </p:cNvSpPr>
          <p:nvPr>
            <p:ph type="title"/>
          </p:nvPr>
        </p:nvSpPr>
        <p:spPr/>
        <p:txBody>
          <a:bodyPr/>
          <a:lstStyle/>
          <a:p>
            <a:r>
              <a:rPr lang="en-US" dirty="0"/>
              <a:t>METHODOLOGY </a:t>
            </a:r>
          </a:p>
        </p:txBody>
      </p:sp>
      <p:sp>
        <p:nvSpPr>
          <p:cNvPr id="3" name="Content Placeholder 2">
            <a:extLst>
              <a:ext uri="{FF2B5EF4-FFF2-40B4-BE49-F238E27FC236}">
                <a16:creationId xmlns:a16="http://schemas.microsoft.com/office/drawing/2014/main" id="{C1CB94F9-09D5-1911-CFAC-C407CA9017C5}"/>
              </a:ext>
            </a:extLst>
          </p:cNvPr>
          <p:cNvSpPr>
            <a:spLocks noGrp="1"/>
          </p:cNvSpPr>
          <p:nvPr>
            <p:ph idx="1"/>
          </p:nvPr>
        </p:nvSpPr>
        <p:spPr/>
        <p:txBody>
          <a:bodyPr>
            <a:normAutofit/>
          </a:bodyPr>
          <a:lstStyle/>
          <a:p>
            <a:r>
              <a:rPr lang="en-US" dirty="0"/>
              <a:t>Ethics and insider research</a:t>
            </a:r>
          </a:p>
          <a:p>
            <a:r>
              <a:rPr lang="en-US" dirty="0"/>
              <a:t>No risk or harm posed to participants – in best interests of participants</a:t>
            </a:r>
          </a:p>
          <a:p>
            <a:r>
              <a:rPr lang="en-US" dirty="0"/>
              <a:t>Participants given opportunity to consent and given sufficient information.</a:t>
            </a:r>
          </a:p>
          <a:p>
            <a:r>
              <a:rPr lang="en-US" dirty="0"/>
              <a:t>They have right to discuss topic with researcher, receive information, why their personal part is required and what findings are.</a:t>
            </a:r>
          </a:p>
          <a:p>
            <a:r>
              <a:rPr lang="en-US" dirty="0"/>
              <a:t>Participants remained anonymous and all research data will never reveal names.</a:t>
            </a:r>
          </a:p>
          <a:p>
            <a:r>
              <a:rPr lang="en-US" dirty="0"/>
              <a:t>All research protected</a:t>
            </a:r>
          </a:p>
          <a:p>
            <a:r>
              <a:rPr lang="en-US" dirty="0"/>
              <a:t>Being an insider researcher allows more understanding of the phenomena being studied but researcher is aware that can lead to objectivity and bias therefore questions open-ended.</a:t>
            </a:r>
          </a:p>
        </p:txBody>
      </p:sp>
    </p:spTree>
    <p:extLst>
      <p:ext uri="{BB962C8B-B14F-4D97-AF65-F5344CB8AC3E}">
        <p14:creationId xmlns:p14="http://schemas.microsoft.com/office/powerpoint/2010/main" val="1716963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24EA8-F962-384B-8699-CF0FEEEFAF0F}"/>
              </a:ext>
            </a:extLst>
          </p:cNvPr>
          <p:cNvSpPr>
            <a:spLocks noGrp="1"/>
          </p:cNvSpPr>
          <p:nvPr>
            <p:ph type="title"/>
          </p:nvPr>
        </p:nvSpPr>
        <p:spPr/>
        <p:txBody>
          <a:bodyPr/>
          <a:lstStyle/>
          <a:p>
            <a:r>
              <a:rPr lang="en-US" dirty="0"/>
              <a:t>METHODOLOGY </a:t>
            </a:r>
          </a:p>
        </p:txBody>
      </p:sp>
      <p:sp>
        <p:nvSpPr>
          <p:cNvPr id="3" name="Content Placeholder 2">
            <a:extLst>
              <a:ext uri="{FF2B5EF4-FFF2-40B4-BE49-F238E27FC236}">
                <a16:creationId xmlns:a16="http://schemas.microsoft.com/office/drawing/2014/main" id="{C1CB94F9-09D5-1911-CFAC-C407CA9017C5}"/>
              </a:ext>
            </a:extLst>
          </p:cNvPr>
          <p:cNvSpPr>
            <a:spLocks noGrp="1"/>
          </p:cNvSpPr>
          <p:nvPr>
            <p:ph idx="1"/>
          </p:nvPr>
        </p:nvSpPr>
        <p:spPr/>
        <p:txBody>
          <a:bodyPr>
            <a:normAutofit/>
          </a:bodyPr>
          <a:lstStyle/>
          <a:p>
            <a:r>
              <a:rPr lang="en-US" dirty="0"/>
              <a:t>.Examples of questions asked in survey and then elaborated on in interviews.</a:t>
            </a:r>
          </a:p>
          <a:p>
            <a:r>
              <a:rPr lang="en-US" dirty="0"/>
              <a:t>1. Do you use Integral theory as a meta theory</a:t>
            </a:r>
          </a:p>
          <a:p>
            <a:r>
              <a:rPr lang="en-US" dirty="0"/>
              <a:t>2. Have you experienced an ‘uptick’ in anxiety in your clients</a:t>
            </a:r>
          </a:p>
          <a:p>
            <a:r>
              <a:rPr lang="en-US" dirty="0"/>
              <a:t>3.How do you as a coach identify the root cause of anxiety?</a:t>
            </a:r>
          </a:p>
          <a:p>
            <a:r>
              <a:rPr lang="en-US" dirty="0"/>
              <a:t>4. Do you use AQAL (All quadrants All Lines) to support anxiety?</a:t>
            </a:r>
          </a:p>
          <a:p>
            <a:r>
              <a:rPr lang="en-US" dirty="0"/>
              <a:t>5. Do you use somatic practices for anxiety? Which ones best support?</a:t>
            </a:r>
          </a:p>
          <a:p>
            <a:r>
              <a:rPr lang="en-US" dirty="0"/>
              <a:t>6.What are common symptoms of anxiety?</a:t>
            </a:r>
          </a:p>
          <a:p>
            <a:r>
              <a:rPr lang="en-US" dirty="0"/>
              <a:t>7. What practices do you use as an Integral coach to help clients self-regulate?</a:t>
            </a:r>
          </a:p>
          <a:p>
            <a:r>
              <a:rPr lang="en-US" dirty="0"/>
              <a:t>8. What practices best support your clients to build resilience when anxious?</a:t>
            </a:r>
          </a:p>
        </p:txBody>
      </p:sp>
    </p:spTree>
    <p:extLst>
      <p:ext uri="{BB962C8B-B14F-4D97-AF65-F5344CB8AC3E}">
        <p14:creationId xmlns:p14="http://schemas.microsoft.com/office/powerpoint/2010/main" val="496071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91F57-FB73-0B08-E1C8-E65958D9DB5C}"/>
              </a:ext>
            </a:extLst>
          </p:cNvPr>
          <p:cNvSpPr>
            <a:spLocks noGrp="1"/>
          </p:cNvSpPr>
          <p:nvPr>
            <p:ph type="title"/>
          </p:nvPr>
        </p:nvSpPr>
        <p:spPr/>
        <p:txBody>
          <a:bodyPr/>
          <a:lstStyle/>
          <a:p>
            <a:r>
              <a:rPr lang="en-US" dirty="0"/>
              <a:t>FINDINGS</a:t>
            </a:r>
          </a:p>
        </p:txBody>
      </p:sp>
      <p:sp>
        <p:nvSpPr>
          <p:cNvPr id="3" name="Content Placeholder 2">
            <a:extLst>
              <a:ext uri="{FF2B5EF4-FFF2-40B4-BE49-F238E27FC236}">
                <a16:creationId xmlns:a16="http://schemas.microsoft.com/office/drawing/2014/main" id="{169B1682-AA37-C4C3-80D8-3C56A385D0BE}"/>
              </a:ext>
            </a:extLst>
          </p:cNvPr>
          <p:cNvSpPr>
            <a:spLocks noGrp="1"/>
          </p:cNvSpPr>
          <p:nvPr>
            <p:ph idx="1"/>
          </p:nvPr>
        </p:nvSpPr>
        <p:spPr/>
        <p:txBody>
          <a:bodyPr>
            <a:normAutofit fontScale="92500" lnSpcReduction="20000"/>
          </a:bodyPr>
          <a:lstStyle/>
          <a:p>
            <a:r>
              <a:rPr lang="en-US" dirty="0"/>
              <a:t>The researcher has chosen a thematical analytical response after this process and analyzed the data to identify five key themes:</a:t>
            </a:r>
          </a:p>
          <a:p>
            <a:pPr marL="0" indent="0">
              <a:buNone/>
            </a:pPr>
            <a:endParaRPr lang="en-US" dirty="0"/>
          </a:p>
          <a:p>
            <a:r>
              <a:rPr lang="en-US" dirty="0"/>
              <a:t>1.	 Using Integral approaches to support clients with anxiety.</a:t>
            </a:r>
          </a:p>
          <a:p>
            <a:endParaRPr lang="en-US" dirty="0"/>
          </a:p>
          <a:p>
            <a:r>
              <a:rPr lang="en-US" dirty="0"/>
              <a:t>2.	Overall common symptoms of anxiety</a:t>
            </a:r>
          </a:p>
          <a:p>
            <a:endParaRPr lang="en-US" dirty="0"/>
          </a:p>
          <a:p>
            <a:r>
              <a:rPr lang="en-US" dirty="0"/>
              <a:t>3.	Integral coaching tools used to support anxiety.</a:t>
            </a:r>
          </a:p>
          <a:p>
            <a:endParaRPr lang="en-US" dirty="0"/>
          </a:p>
          <a:p>
            <a:r>
              <a:rPr lang="en-US" dirty="0"/>
              <a:t>4.	Somatic practices to support clients experiencing anxiety.</a:t>
            </a:r>
          </a:p>
          <a:p>
            <a:endParaRPr lang="en-US" dirty="0"/>
          </a:p>
          <a:p>
            <a:r>
              <a:rPr lang="en-US" dirty="0"/>
              <a:t>5.	Coaching to build resilience.</a:t>
            </a:r>
          </a:p>
          <a:p>
            <a:endParaRPr lang="en-US" dirty="0"/>
          </a:p>
          <a:p>
            <a:endParaRPr lang="en-US" dirty="0"/>
          </a:p>
        </p:txBody>
      </p:sp>
    </p:spTree>
    <p:extLst>
      <p:ext uri="{BB962C8B-B14F-4D97-AF65-F5344CB8AC3E}">
        <p14:creationId xmlns:p14="http://schemas.microsoft.com/office/powerpoint/2010/main" val="2867559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8" name="Rectangle 27">
            <a:extLst>
              <a:ext uri="{FF2B5EF4-FFF2-40B4-BE49-F238E27FC236}">
                <a16:creationId xmlns:a16="http://schemas.microsoft.com/office/drawing/2014/main" id="{39178BE9-53D8-441A-8691-0ED3B464B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8A8B148A-BA7C-7B37-1439-5F592B909EF0}"/>
              </a:ext>
            </a:extLst>
          </p:cNvPr>
          <p:cNvPicPr>
            <a:picLocks noGrp="1" noChangeAspect="1"/>
          </p:cNvPicPr>
          <p:nvPr>
            <p:ph idx="1"/>
          </p:nvPr>
        </p:nvPicPr>
        <p:blipFill>
          <a:blip r:embed="rId2"/>
          <a:stretch>
            <a:fillRect/>
          </a:stretch>
        </p:blipFill>
        <p:spPr>
          <a:xfrm>
            <a:off x="1012198" y="643466"/>
            <a:ext cx="10167603" cy="5571067"/>
          </a:xfrm>
          <a:prstGeom prst="rect">
            <a:avLst/>
          </a:prstGeom>
        </p:spPr>
      </p:pic>
    </p:spTree>
    <p:extLst>
      <p:ext uri="{BB962C8B-B14F-4D97-AF65-F5344CB8AC3E}">
        <p14:creationId xmlns:p14="http://schemas.microsoft.com/office/powerpoint/2010/main" val="2295478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C82EE-5B33-D22D-B71A-5F55D5D67D8F}"/>
              </a:ext>
            </a:extLst>
          </p:cNvPr>
          <p:cNvSpPr>
            <a:spLocks noGrp="1"/>
          </p:cNvSpPr>
          <p:nvPr>
            <p:ph type="title"/>
          </p:nvPr>
        </p:nvSpPr>
        <p:spPr/>
        <p:txBody>
          <a:bodyPr>
            <a:normAutofit fontScale="90000"/>
          </a:bodyPr>
          <a:lstStyle/>
          <a:p>
            <a:r>
              <a:rPr lang="en-US" dirty="0"/>
              <a:t>1. Using Integral approaches to support clients with anxiety.</a:t>
            </a:r>
            <a:br>
              <a:rPr lang="en-US" dirty="0"/>
            </a:br>
            <a:endParaRPr lang="en-US" dirty="0"/>
          </a:p>
        </p:txBody>
      </p:sp>
      <p:sp>
        <p:nvSpPr>
          <p:cNvPr id="3" name="Content Placeholder 2">
            <a:extLst>
              <a:ext uri="{FF2B5EF4-FFF2-40B4-BE49-F238E27FC236}">
                <a16:creationId xmlns:a16="http://schemas.microsoft.com/office/drawing/2014/main" id="{86779277-7F62-15FD-FEBD-67E0A208E91F}"/>
              </a:ext>
            </a:extLst>
          </p:cNvPr>
          <p:cNvSpPr>
            <a:spLocks noGrp="1"/>
          </p:cNvSpPr>
          <p:nvPr>
            <p:ph idx="1"/>
          </p:nvPr>
        </p:nvSpPr>
        <p:spPr/>
        <p:txBody>
          <a:bodyPr>
            <a:normAutofit fontScale="70000" lnSpcReduction="20000"/>
          </a:bodyPr>
          <a:lstStyle/>
          <a:p>
            <a:r>
              <a:rPr lang="en-US" dirty="0"/>
              <a:t>All participants used Integral Theory as a base for their practices. Integral coaching includes as many perspectives, styles and methodologies as possible within a coherent view of the topic (Wilber, 2002).</a:t>
            </a:r>
          </a:p>
          <a:p>
            <a:endParaRPr lang="en-US" dirty="0"/>
          </a:p>
          <a:p>
            <a:r>
              <a:rPr lang="en-US" dirty="0"/>
              <a:t>The quadrants:  70% of participants used this to explore root of anxiety.</a:t>
            </a:r>
          </a:p>
          <a:p>
            <a:endParaRPr lang="en-US" dirty="0"/>
          </a:p>
          <a:p>
            <a:r>
              <a:rPr lang="en-US" dirty="0"/>
              <a:t>Interior quadrants: Gentle questions to explore and uncover potential wounds, self-limiting beliefs causing anxiety. Relationships causing anxiety? 80% of all participants stated that key relationships (often family or work) contributed to 75% of the client’s ability to function optimally and control anxiety.</a:t>
            </a:r>
          </a:p>
          <a:p>
            <a:endParaRPr lang="en-US" dirty="0"/>
          </a:p>
          <a:p>
            <a:r>
              <a:rPr lang="en-US" dirty="0"/>
              <a:t>Exterior quadrants: Gentle questions around </a:t>
            </a:r>
            <a:r>
              <a:rPr lang="en-US" dirty="0" err="1"/>
              <a:t>behaviour</a:t>
            </a:r>
            <a:r>
              <a:rPr lang="en-US" dirty="0"/>
              <a:t> patterns linked to anxiety. Systems within which client exists or environment linked to anxiety.</a:t>
            </a:r>
          </a:p>
          <a:p>
            <a:endParaRPr lang="en-US" dirty="0"/>
          </a:p>
          <a:p>
            <a:r>
              <a:rPr lang="en-US" dirty="0"/>
              <a:t>In relation to the quadrants as an approach participants agreed that unless needs and fears were confronted through the coaching process the individual would continue to experience anxiety. One participant described this as ‘bringing the root cause of the anxiety’ out of the dark and into the light.</a:t>
            </a:r>
          </a:p>
          <a:p>
            <a:endParaRPr lang="en-US" dirty="0"/>
          </a:p>
          <a:p>
            <a:endParaRPr lang="en-US" dirty="0"/>
          </a:p>
        </p:txBody>
      </p:sp>
    </p:spTree>
    <p:extLst>
      <p:ext uri="{BB962C8B-B14F-4D97-AF65-F5344CB8AC3E}">
        <p14:creationId xmlns:p14="http://schemas.microsoft.com/office/powerpoint/2010/main" val="1474133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8EB2C7-78F2-A5C3-83C1-2D95B6F18A56}"/>
              </a:ext>
            </a:extLst>
          </p:cNvPr>
          <p:cNvSpPr>
            <a:spLocks noGrp="1"/>
          </p:cNvSpPr>
          <p:nvPr>
            <p:ph idx="1"/>
          </p:nvPr>
        </p:nvSpPr>
        <p:spPr>
          <a:xfrm>
            <a:off x="677334" y="1239253"/>
            <a:ext cx="8596668" cy="4802109"/>
          </a:xfrm>
        </p:spPr>
        <p:txBody>
          <a:bodyPr>
            <a:normAutofit fontScale="77500" lnSpcReduction="20000"/>
          </a:bodyPr>
          <a:lstStyle/>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50% of participants used both the quadrants in combination with the Integral U coaching process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Sharmer</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2002). Participants who use Integral U described it as ‘making the unconscious conscious’ or allowing the client to ‘exhale’ before they moved into the next phase. ‘Letting go’ of things causing them stress and moving up the other side of the U by practicing new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behaviours</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and starting a new way of being in the world.</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The Lines of Development: 30% of participants used The Lines of Development to identify which area the client needed support in.  These participants found it safer than using the quadrants as the quadrants may bring up childhood issues, they may not be able to coach. The Integral Lines of development are cognitive, emotional, somatic, self, spiritual, moral and interpersonal and represent distinct capacities that develop through levels in each aspect of reality. Participants suggested using the ‘self’ line as building a strong sense of self critical to having a fuller, broader more contextual view of themselves. This being key to managing anxiety and self-regulation.</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Enneagram (Types):</a:t>
            </a:r>
            <a:r>
              <a:rPr lang="en-ZA" kern="100" dirty="0">
                <a:latin typeface="Aptos" panose="020B0004020202020204" pitchFamily="34" charset="0"/>
                <a:ea typeface="Aptos" panose="020B0004020202020204" pitchFamily="34" charset="0"/>
                <a:cs typeface="Times New Roman" panose="02020603050405020304" pitchFamily="18" charset="0"/>
              </a:rPr>
              <a:t> </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80% of participants stated that encouraging clients to learn about their personal Enneagram type and to support them to understand what may be motivating their </a:t>
            </a:r>
            <a:r>
              <a:rPr lang="en-US" sz="1800" kern="100" dirty="0" err="1">
                <a:effectLst/>
                <a:latin typeface="Arial" panose="020B0604020202020204" pitchFamily="34" charset="0"/>
                <a:ea typeface="Aptos" panose="020B0004020202020204" pitchFamily="34" charset="0"/>
                <a:cs typeface="Times New Roman" panose="02020603050405020304" pitchFamily="18" charset="0"/>
              </a:rPr>
              <a:t>behaviour</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or causing them unnecessary stress and anxiety. Participants reported a high level of success in observing clients relationships improving using Enneagram and a decrease in stress levels.</a:t>
            </a:r>
          </a:p>
          <a:p>
            <a:pPr>
              <a:lnSpc>
                <a:spcPct val="115000"/>
              </a:lnSpc>
              <a:spcAft>
                <a:spcPts val="800"/>
              </a:spcAft>
            </a:pPr>
            <a:r>
              <a:rPr lang="en-US" kern="100" dirty="0">
                <a:latin typeface="Arial" panose="020B0604020202020204" pitchFamily="34" charset="0"/>
                <a:ea typeface="Aptos" panose="020B0004020202020204" pitchFamily="34" charset="0"/>
                <a:cs typeface="Times New Roman" panose="02020603050405020304" pitchFamily="18" charset="0"/>
              </a:rPr>
              <a:t>Stages of Development not used by participants.</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56442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D67FE-C4C1-3B65-3A92-1E88579E5672}"/>
              </a:ext>
            </a:extLst>
          </p:cNvPr>
          <p:cNvSpPr>
            <a:spLocks noGrp="1"/>
          </p:cNvSpPr>
          <p:nvPr>
            <p:ph type="title"/>
          </p:nvPr>
        </p:nvSpPr>
        <p:spPr/>
        <p:txBody>
          <a:bodyPr/>
          <a:lstStyle/>
          <a:p>
            <a:r>
              <a:rPr lang="en-US" dirty="0"/>
              <a:t>2. Observational common symptoms of anxiety</a:t>
            </a:r>
          </a:p>
        </p:txBody>
      </p:sp>
      <p:sp>
        <p:nvSpPr>
          <p:cNvPr id="3" name="Content Placeholder 2">
            <a:extLst>
              <a:ext uri="{FF2B5EF4-FFF2-40B4-BE49-F238E27FC236}">
                <a16:creationId xmlns:a16="http://schemas.microsoft.com/office/drawing/2014/main" id="{5372C749-E953-8A8F-06E8-2B903F64C127}"/>
              </a:ext>
            </a:extLst>
          </p:cNvPr>
          <p:cNvSpPr>
            <a:spLocks noGrp="1"/>
          </p:cNvSpPr>
          <p:nvPr>
            <p:ph idx="1"/>
          </p:nvPr>
        </p:nvSpPr>
        <p:spPr/>
        <p:txBody>
          <a:bodyPr>
            <a:normAutofit/>
          </a:bodyPr>
          <a:lstStyle/>
          <a:p>
            <a:pPr marL="0" indent="0">
              <a:buNone/>
            </a:pPr>
            <a:r>
              <a:rPr lang="en-US" dirty="0"/>
              <a:t>100% of participants observed an uptick in anxiety in their practices. Causes stated:</a:t>
            </a:r>
          </a:p>
          <a:p>
            <a:pPr marL="0" indent="0">
              <a:buNone/>
            </a:pPr>
            <a:endParaRPr lang="en-US" dirty="0"/>
          </a:p>
          <a:p>
            <a:r>
              <a:rPr lang="en-US" dirty="0"/>
              <a:t>Job insecurity in the face of AI</a:t>
            </a:r>
          </a:p>
          <a:p>
            <a:r>
              <a:rPr lang="en-US" dirty="0"/>
              <a:t>Older parents’ illnesses</a:t>
            </a:r>
          </a:p>
          <a:p>
            <a:r>
              <a:rPr lang="en-US" dirty="0"/>
              <a:t>Children’s future</a:t>
            </a:r>
          </a:p>
          <a:p>
            <a:r>
              <a:rPr lang="en-US" dirty="0"/>
              <a:t>Safety at work and at home</a:t>
            </a:r>
          </a:p>
          <a:p>
            <a:r>
              <a:rPr lang="en-US" dirty="0"/>
              <a:t>Disconnected from self (lack of meaning and purpose)</a:t>
            </a:r>
          </a:p>
          <a:p>
            <a:r>
              <a:rPr lang="en-US" dirty="0"/>
              <a:t>Lack of self-awareness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272609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C893B0-0059-49ED-6960-1701CA81CB4F}"/>
              </a:ext>
            </a:extLst>
          </p:cNvPr>
          <p:cNvSpPr>
            <a:spLocks noGrp="1"/>
          </p:cNvSpPr>
          <p:nvPr>
            <p:ph idx="1"/>
          </p:nvPr>
        </p:nvSpPr>
        <p:spPr>
          <a:xfrm>
            <a:off x="677334" y="553453"/>
            <a:ext cx="3269024" cy="5487909"/>
          </a:xfrm>
        </p:spPr>
        <p:txBody>
          <a:bodyPr>
            <a:normAutofit/>
          </a:bodyPr>
          <a:lstStyle/>
          <a:p>
            <a:r>
              <a:rPr lang="en-US" dirty="0"/>
              <a:t>Limiting self-beliefs</a:t>
            </a:r>
          </a:p>
          <a:p>
            <a:r>
              <a:rPr lang="en-US" dirty="0"/>
              <a:t>Loss </a:t>
            </a:r>
          </a:p>
          <a:p>
            <a:r>
              <a:rPr lang="en-US" dirty="0"/>
              <a:t>Guilt </a:t>
            </a:r>
          </a:p>
          <a:p>
            <a:r>
              <a:rPr lang="en-US" dirty="0"/>
              <a:t>Shame </a:t>
            </a:r>
          </a:p>
          <a:p>
            <a:r>
              <a:rPr lang="en-US" dirty="0"/>
              <a:t>Health challenges</a:t>
            </a:r>
          </a:p>
          <a:p>
            <a:r>
              <a:rPr lang="en-US" dirty="0"/>
              <a:t>Grief </a:t>
            </a:r>
          </a:p>
          <a:p>
            <a:r>
              <a:rPr lang="en-US" dirty="0"/>
              <a:t>Trauma </a:t>
            </a:r>
          </a:p>
          <a:p>
            <a:r>
              <a:rPr lang="en-US" dirty="0"/>
              <a:t>Financial concerns</a:t>
            </a:r>
          </a:p>
          <a:p>
            <a:r>
              <a:rPr lang="en-US" dirty="0"/>
              <a:t>Lack of confidence</a:t>
            </a:r>
          </a:p>
          <a:p>
            <a:r>
              <a:rPr lang="en-US" dirty="0"/>
              <a:t>Fragility </a:t>
            </a:r>
          </a:p>
          <a:p>
            <a:endParaRPr lang="en-US" dirty="0"/>
          </a:p>
          <a:p>
            <a:endParaRPr lang="en-US" dirty="0"/>
          </a:p>
          <a:p>
            <a:endParaRPr lang="en-US" dirty="0"/>
          </a:p>
          <a:p>
            <a:endParaRPr lang="en-US" dirty="0"/>
          </a:p>
        </p:txBody>
      </p:sp>
      <p:sp>
        <p:nvSpPr>
          <p:cNvPr id="4" name="Content Placeholder 2">
            <a:extLst>
              <a:ext uri="{FF2B5EF4-FFF2-40B4-BE49-F238E27FC236}">
                <a16:creationId xmlns:a16="http://schemas.microsoft.com/office/drawing/2014/main" id="{8F941EF7-2A0F-8E6D-C1C9-CA52FE115F50}"/>
              </a:ext>
            </a:extLst>
          </p:cNvPr>
          <p:cNvSpPr txBox="1">
            <a:spLocks/>
          </p:cNvSpPr>
          <p:nvPr/>
        </p:nvSpPr>
        <p:spPr>
          <a:xfrm>
            <a:off x="5473923" y="553453"/>
            <a:ext cx="3269024" cy="548790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t>Rare disease</a:t>
            </a:r>
          </a:p>
          <a:p>
            <a:r>
              <a:rPr lang="en-US" dirty="0"/>
              <a:t>Addiction in self and family members</a:t>
            </a:r>
          </a:p>
          <a:p>
            <a:r>
              <a:rPr lang="en-US" dirty="0"/>
              <a:t>Teenage children in trouble</a:t>
            </a:r>
          </a:p>
          <a:p>
            <a:r>
              <a:rPr lang="en-US" dirty="0"/>
              <a:t>War in Ukraine and Israel</a:t>
            </a:r>
          </a:p>
          <a:p>
            <a:r>
              <a:rPr lang="en-US" dirty="0"/>
              <a:t>Economic crises</a:t>
            </a:r>
          </a:p>
          <a:p>
            <a:r>
              <a:rPr lang="en-US" dirty="0"/>
              <a:t>Negative aspect of social media</a:t>
            </a:r>
          </a:p>
          <a:p>
            <a:r>
              <a:rPr lang="en-US" dirty="0"/>
              <a:t>Too much bad news</a:t>
            </a:r>
          </a:p>
          <a:p>
            <a:endParaRPr lang="en-US" dirty="0"/>
          </a:p>
        </p:txBody>
      </p:sp>
    </p:spTree>
    <p:extLst>
      <p:ext uri="{BB962C8B-B14F-4D97-AF65-F5344CB8AC3E}">
        <p14:creationId xmlns:p14="http://schemas.microsoft.com/office/powerpoint/2010/main" val="3202915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99130A-348B-A8F8-1818-1343AFA3C6F3}"/>
              </a:ext>
            </a:extLst>
          </p:cNvPr>
          <p:cNvSpPr>
            <a:spLocks noGrp="1"/>
          </p:cNvSpPr>
          <p:nvPr>
            <p:ph idx="1"/>
          </p:nvPr>
        </p:nvSpPr>
        <p:spPr>
          <a:xfrm>
            <a:off x="677334" y="842211"/>
            <a:ext cx="8596668" cy="5199151"/>
          </a:xfrm>
        </p:spPr>
        <p:txBody>
          <a:bodyPr>
            <a:normAutofit lnSpcReduction="10000"/>
          </a:bodyPr>
          <a:lstStyle/>
          <a:p>
            <a:pPr marL="0" indent="0">
              <a:buNone/>
            </a:pPr>
            <a:r>
              <a:rPr lang="en-US" dirty="0"/>
              <a:t>Symptoms</a:t>
            </a:r>
          </a:p>
          <a:p>
            <a:pPr marL="0" indent="0">
              <a:buNone/>
            </a:pPr>
            <a:endParaRPr lang="en-US" dirty="0"/>
          </a:p>
          <a:p>
            <a:r>
              <a:rPr lang="en-US" dirty="0"/>
              <a:t>50% of participants described clients experiencing anxiety, not clear thinking, not sleeping, sweaty palms, food cravings, bad habits like excessive alcohol, very strong emotions, butterflies in tummy and heart racing.</a:t>
            </a:r>
          </a:p>
          <a:p>
            <a:endParaRPr lang="en-US" dirty="0"/>
          </a:p>
          <a:p>
            <a:r>
              <a:rPr lang="en-US" dirty="0"/>
              <a:t>20% of participants described anxiety manifesting as hyper-vigilance, over-reactive </a:t>
            </a:r>
            <a:r>
              <a:rPr lang="en-US" dirty="0" err="1"/>
              <a:t>behaviour</a:t>
            </a:r>
            <a:r>
              <a:rPr lang="en-US" dirty="0"/>
              <a:t> patterns, tearfulness, irritability, racing heart and pulse, fear responses and lack of empathy or perspective, closed or narrow thinking and sometimes an inability to think analytically or strategically, victim / defensive </a:t>
            </a:r>
            <a:r>
              <a:rPr lang="en-US" dirty="0" err="1"/>
              <a:t>behaviours</a:t>
            </a:r>
            <a:endParaRPr lang="en-US" dirty="0"/>
          </a:p>
          <a:p>
            <a:endParaRPr lang="en-US" dirty="0"/>
          </a:p>
          <a:p>
            <a:r>
              <a:rPr lang="en-US" dirty="0"/>
              <a:t>20% of participants stated that anxiety was normal in all their clients, and it was simply the degree that differed. One participant stated that if her clients were anxious about a presentation then allowing them space and time to simply run through it with them </a:t>
            </a:r>
          </a:p>
        </p:txBody>
      </p:sp>
    </p:spTree>
    <p:extLst>
      <p:ext uri="{BB962C8B-B14F-4D97-AF65-F5344CB8AC3E}">
        <p14:creationId xmlns:p14="http://schemas.microsoft.com/office/powerpoint/2010/main" val="4184544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27234-3B0A-7B84-2568-D90DE0B4E4E2}"/>
              </a:ext>
            </a:extLst>
          </p:cNvPr>
          <p:cNvSpPr>
            <a:spLocks noGrp="1"/>
          </p:cNvSpPr>
          <p:nvPr>
            <p:ph type="title"/>
          </p:nvPr>
        </p:nvSpPr>
        <p:spPr/>
        <p:txBody>
          <a:bodyPr/>
          <a:lstStyle/>
          <a:p>
            <a:r>
              <a:rPr lang="en-US" dirty="0"/>
              <a:t>3. Integral Tools used by participants to support anxiety</a:t>
            </a:r>
          </a:p>
        </p:txBody>
      </p:sp>
      <p:pic>
        <p:nvPicPr>
          <p:cNvPr id="4" name="Content Placeholder 3">
            <a:extLst>
              <a:ext uri="{FF2B5EF4-FFF2-40B4-BE49-F238E27FC236}">
                <a16:creationId xmlns:a16="http://schemas.microsoft.com/office/drawing/2014/main" id="{F60FAD56-0738-6410-D18F-2C92BE848F37}"/>
              </a:ext>
            </a:extLst>
          </p:cNvPr>
          <p:cNvPicPr>
            <a:picLocks noGrp="1" noChangeAspect="1"/>
          </p:cNvPicPr>
          <p:nvPr>
            <p:ph idx="1"/>
          </p:nvPr>
        </p:nvPicPr>
        <p:blipFill>
          <a:blip r:embed="rId2"/>
          <a:stretch>
            <a:fillRect/>
          </a:stretch>
        </p:blipFill>
        <p:spPr>
          <a:xfrm>
            <a:off x="1654969" y="2412206"/>
            <a:ext cx="6642100" cy="3378200"/>
          </a:xfrm>
          <a:prstGeom prst="rect">
            <a:avLst/>
          </a:prstGeom>
        </p:spPr>
      </p:pic>
    </p:spTree>
    <p:extLst>
      <p:ext uri="{BB962C8B-B14F-4D97-AF65-F5344CB8AC3E}">
        <p14:creationId xmlns:p14="http://schemas.microsoft.com/office/powerpoint/2010/main" val="561052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784CD1-B510-E4DB-2171-A0FA45200AF2}"/>
              </a:ext>
            </a:extLst>
          </p:cNvPr>
          <p:cNvSpPr>
            <a:spLocks noGrp="1"/>
          </p:cNvSpPr>
          <p:nvPr>
            <p:ph idx="1"/>
          </p:nvPr>
        </p:nvSpPr>
        <p:spPr>
          <a:xfrm>
            <a:off x="677334" y="614363"/>
            <a:ext cx="8596668" cy="5426999"/>
          </a:xfrm>
        </p:spPr>
        <p:txBody>
          <a:bodyPr/>
          <a:lstStyle/>
          <a:p>
            <a:r>
              <a:rPr lang="en-US" dirty="0"/>
              <a:t>a.	Showing vulnerability 20%</a:t>
            </a:r>
          </a:p>
          <a:p>
            <a:pPr marL="0" indent="0">
              <a:buNone/>
            </a:pPr>
            <a:r>
              <a:rPr lang="en-US" dirty="0"/>
              <a:t>Participants described encouraging clients to being open, authentic and honest and refrain from shaming themselves or hiding behind bravado.</a:t>
            </a:r>
          </a:p>
          <a:p>
            <a:endParaRPr lang="en-US" dirty="0"/>
          </a:p>
          <a:p>
            <a:r>
              <a:rPr lang="en-US" dirty="0"/>
              <a:t>b.	Using metaphor 75%</a:t>
            </a:r>
          </a:p>
          <a:p>
            <a:pPr marL="0" indent="0">
              <a:buNone/>
            </a:pPr>
            <a:r>
              <a:rPr lang="en-US" dirty="0"/>
              <a:t>Participants described inviting their clients to describe or draw their life as they would prefer it to be. </a:t>
            </a:r>
          </a:p>
          <a:p>
            <a:pPr marL="0" indent="0">
              <a:buNone/>
            </a:pPr>
            <a:endParaRPr lang="en-US" dirty="0"/>
          </a:p>
          <a:p>
            <a:r>
              <a:rPr lang="en-US" dirty="0"/>
              <a:t>c.	Mindfulness 50%</a:t>
            </a:r>
          </a:p>
          <a:p>
            <a:pPr marL="0" indent="0">
              <a:buNone/>
            </a:pPr>
            <a:r>
              <a:rPr lang="en-US" dirty="0"/>
              <a:t>Participants described inviting the client to turn inward to become quiet and still. Participants described starting their sessions with ‘centering exercises’ to instill calm. Participants stated that anxiety has people trapped in their own minds and in their thoughts and emotions. Mindfulness frees people.</a:t>
            </a:r>
          </a:p>
          <a:p>
            <a:pPr marL="0" indent="0">
              <a:buNone/>
            </a:pPr>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831301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CFF826-6324-8F9E-5AB2-D3F67DA14D55}"/>
              </a:ext>
            </a:extLst>
          </p:cNvPr>
          <p:cNvSpPr>
            <a:spLocks noGrp="1"/>
          </p:cNvSpPr>
          <p:nvPr>
            <p:ph idx="1"/>
          </p:nvPr>
        </p:nvSpPr>
        <p:spPr>
          <a:xfrm>
            <a:off x="677334" y="1214438"/>
            <a:ext cx="8596668" cy="5186361"/>
          </a:xfrm>
        </p:spPr>
        <p:txBody>
          <a:bodyPr>
            <a:normAutofit fontScale="92500"/>
          </a:bodyPr>
          <a:lstStyle/>
          <a:p>
            <a:r>
              <a:rPr lang="en-US" dirty="0"/>
              <a:t>d.	  Use of Language 20%</a:t>
            </a:r>
          </a:p>
          <a:p>
            <a:pPr marL="0" indent="0">
              <a:buNone/>
            </a:pPr>
            <a:r>
              <a:rPr lang="en-US" dirty="0"/>
              <a:t>Participants described working with clients to support them in their choice of language they used and in how they interpreted others language. Participants described using the ‘what assumptions are you making?’ question to support the client experiencing anxiety due to interpretation of a situation causing them distress.</a:t>
            </a:r>
          </a:p>
          <a:p>
            <a:endParaRPr lang="en-US" dirty="0"/>
          </a:p>
          <a:p>
            <a:r>
              <a:rPr lang="en-US" dirty="0"/>
              <a:t>e.	Deepening Self Awareness 20%</a:t>
            </a:r>
          </a:p>
          <a:p>
            <a:pPr marL="0" indent="0">
              <a:buNone/>
            </a:pPr>
            <a:r>
              <a:rPr lang="en-US" dirty="0"/>
              <a:t>Participants describe encouraging the client to paying attention to one’s own triggers.</a:t>
            </a:r>
          </a:p>
          <a:p>
            <a:pPr marL="0" indent="0">
              <a:buNone/>
            </a:pPr>
            <a:endParaRPr lang="en-US" dirty="0"/>
          </a:p>
          <a:p>
            <a:r>
              <a:rPr lang="en-US" dirty="0"/>
              <a:t>f.	Listening and Staying Present (100%)</a:t>
            </a:r>
          </a:p>
          <a:p>
            <a:pPr marL="0" indent="0">
              <a:buNone/>
            </a:pPr>
            <a:r>
              <a:rPr lang="en-US" dirty="0"/>
              <a:t>Participants used this tool extensively and described it as ‘listening with every cell of your body’ to the client. Participants also strongly encouraged clients to ‘listen and staying present’ to themselves, what their triggers are, their bodies, any sensations, noticing emotions and moods. This links strongly to deepening self-awareness. Participants spoke of ‘anxiety’ potentially being a message and that message should be heard by paying attention to it.</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575068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E59E05-8875-52BF-4877-67634251B1AB}"/>
              </a:ext>
            </a:extLst>
          </p:cNvPr>
          <p:cNvSpPr>
            <a:spLocks noGrp="1"/>
          </p:cNvSpPr>
          <p:nvPr>
            <p:ph idx="1"/>
          </p:nvPr>
        </p:nvSpPr>
        <p:spPr/>
        <p:txBody>
          <a:bodyPr/>
          <a:lstStyle/>
          <a:p>
            <a:r>
              <a:rPr lang="en-US" dirty="0"/>
              <a:t>g.	Journaling (100%)</a:t>
            </a:r>
          </a:p>
          <a:p>
            <a:pPr marL="0" indent="0">
              <a:buNone/>
            </a:pPr>
            <a:r>
              <a:rPr lang="en-US" dirty="0"/>
              <a:t>All participants encouraged their clients to journal to manage stress. According to all participants journaling can help reduce anxiety, lessen feelings of distress and increase well-being.</a:t>
            </a:r>
          </a:p>
          <a:p>
            <a:endParaRPr lang="en-US" dirty="0"/>
          </a:p>
          <a:p>
            <a:endParaRPr lang="en-US" dirty="0"/>
          </a:p>
        </p:txBody>
      </p:sp>
    </p:spTree>
    <p:extLst>
      <p:ext uri="{BB962C8B-B14F-4D97-AF65-F5344CB8AC3E}">
        <p14:creationId xmlns:p14="http://schemas.microsoft.com/office/powerpoint/2010/main" val="2815477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3DF0B-A507-A01A-2594-DA00A9FB0592}"/>
              </a:ext>
            </a:extLst>
          </p:cNvPr>
          <p:cNvSpPr>
            <a:spLocks noGrp="1"/>
          </p:cNvSpPr>
          <p:nvPr>
            <p:ph type="title"/>
          </p:nvPr>
        </p:nvSpPr>
        <p:spPr/>
        <p:txBody>
          <a:bodyPr/>
          <a:lstStyle/>
          <a:p>
            <a:r>
              <a:rPr lang="en-US" dirty="0"/>
              <a:t>4. Somatic practices to support clients experiencing anxiety.</a:t>
            </a:r>
          </a:p>
        </p:txBody>
      </p:sp>
      <p:pic>
        <p:nvPicPr>
          <p:cNvPr id="4" name="Content Placeholder 3">
            <a:extLst>
              <a:ext uri="{FF2B5EF4-FFF2-40B4-BE49-F238E27FC236}">
                <a16:creationId xmlns:a16="http://schemas.microsoft.com/office/drawing/2014/main" id="{5760A2C0-8FCF-6328-DA77-51F9621D6311}"/>
              </a:ext>
            </a:extLst>
          </p:cNvPr>
          <p:cNvPicPr>
            <a:picLocks noGrp="1" noChangeAspect="1"/>
          </p:cNvPicPr>
          <p:nvPr>
            <p:ph idx="1"/>
          </p:nvPr>
        </p:nvPicPr>
        <p:blipFill>
          <a:blip r:embed="rId2"/>
          <a:stretch>
            <a:fillRect/>
          </a:stretch>
        </p:blipFill>
        <p:spPr>
          <a:xfrm>
            <a:off x="2239169" y="2520156"/>
            <a:ext cx="5473700" cy="3162300"/>
          </a:xfrm>
          <a:prstGeom prst="rect">
            <a:avLst/>
          </a:prstGeom>
        </p:spPr>
      </p:pic>
    </p:spTree>
    <p:extLst>
      <p:ext uri="{BB962C8B-B14F-4D97-AF65-F5344CB8AC3E}">
        <p14:creationId xmlns:p14="http://schemas.microsoft.com/office/powerpoint/2010/main" val="2500204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FE13EF-A842-D92C-C124-A169E0F15AA9}"/>
              </a:ext>
            </a:extLst>
          </p:cNvPr>
          <p:cNvSpPr>
            <a:spLocks noGrp="1"/>
          </p:cNvSpPr>
          <p:nvPr>
            <p:ph idx="1"/>
          </p:nvPr>
        </p:nvSpPr>
        <p:spPr>
          <a:xfrm>
            <a:off x="677334" y="314325"/>
            <a:ext cx="8596668" cy="6072188"/>
          </a:xfrm>
        </p:spPr>
        <p:txBody>
          <a:bodyPr>
            <a:normAutofit/>
          </a:bodyPr>
          <a:lstStyle/>
          <a:p>
            <a:r>
              <a:rPr lang="en-US" dirty="0"/>
              <a:t> a. Meditation practice. (50%)</a:t>
            </a:r>
          </a:p>
          <a:p>
            <a:pPr marL="0" indent="0">
              <a:buNone/>
            </a:pPr>
            <a:r>
              <a:rPr lang="en-US" dirty="0"/>
              <a:t>Participants describe the physical practice of a breath meditation at the beginning of a coaching session key to starting the session </a:t>
            </a:r>
            <a:r>
              <a:rPr lang="en-US" dirty="0" err="1"/>
              <a:t>centred</a:t>
            </a:r>
            <a:r>
              <a:rPr lang="en-US" dirty="0"/>
              <a:t> and calm and important for stress release. Some participants observed discomfort in their clients when they encouraged this practice.</a:t>
            </a:r>
          </a:p>
          <a:p>
            <a:pPr marL="0" indent="0">
              <a:buNone/>
            </a:pPr>
            <a:endParaRPr lang="en-US" dirty="0"/>
          </a:p>
          <a:p>
            <a:r>
              <a:rPr lang="en-US" dirty="0"/>
              <a:t>b. Deep breathing. (50%)</a:t>
            </a:r>
          </a:p>
          <a:p>
            <a:pPr marL="0" indent="0">
              <a:buNone/>
            </a:pPr>
            <a:r>
              <a:rPr lang="en-US" dirty="0"/>
              <a:t>Participants described encouraging their clients to identify in which part of their body they felt the stress or anxiety. When the client reported where the coaches used deep thoracic breathing to help the client release the anxiety.  Body/mind connection key here.</a:t>
            </a:r>
          </a:p>
          <a:p>
            <a:pPr marL="0" indent="0">
              <a:buNone/>
            </a:pPr>
            <a:endParaRPr lang="en-US" dirty="0"/>
          </a:p>
          <a:p>
            <a:r>
              <a:rPr lang="en-US" dirty="0"/>
              <a:t>c. Silent Escapes (50%)</a:t>
            </a:r>
          </a:p>
          <a:p>
            <a:pPr marL="0" indent="0">
              <a:buNone/>
            </a:pPr>
            <a:r>
              <a:rPr lang="en-US" dirty="0"/>
              <a:t>Walks in nature, coaching during a walk described by participants as good to relieve client’s stress.</a:t>
            </a:r>
          </a:p>
          <a:p>
            <a:endParaRPr lang="en-US" dirty="0"/>
          </a:p>
          <a:p>
            <a:endParaRPr lang="en-US" dirty="0"/>
          </a:p>
        </p:txBody>
      </p:sp>
    </p:spTree>
    <p:extLst>
      <p:ext uri="{BB962C8B-B14F-4D97-AF65-F5344CB8AC3E}">
        <p14:creationId xmlns:p14="http://schemas.microsoft.com/office/powerpoint/2010/main" val="23830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FE13EF-A842-D92C-C124-A169E0F15AA9}"/>
              </a:ext>
            </a:extLst>
          </p:cNvPr>
          <p:cNvSpPr>
            <a:spLocks noGrp="1"/>
          </p:cNvSpPr>
          <p:nvPr>
            <p:ph idx="1"/>
          </p:nvPr>
        </p:nvSpPr>
        <p:spPr>
          <a:xfrm>
            <a:off x="677334" y="314325"/>
            <a:ext cx="8596668" cy="6072188"/>
          </a:xfrm>
        </p:spPr>
        <p:txBody>
          <a:bodyPr>
            <a:normAutofit/>
          </a:bodyPr>
          <a:lstStyle/>
          <a:p>
            <a:r>
              <a:rPr lang="en-US" dirty="0"/>
              <a:t> d. Nutrition (50%)</a:t>
            </a:r>
          </a:p>
          <a:p>
            <a:pPr marL="0" indent="0">
              <a:buNone/>
            </a:pPr>
            <a:r>
              <a:rPr lang="en-US" dirty="0"/>
              <a:t>Participants encouraged clients to eat healthily as this is a strong stress resistor.</a:t>
            </a:r>
          </a:p>
          <a:p>
            <a:pPr marL="0" indent="0">
              <a:buNone/>
            </a:pPr>
            <a:endParaRPr lang="en-US" dirty="0"/>
          </a:p>
          <a:p>
            <a:r>
              <a:rPr lang="en-US" dirty="0"/>
              <a:t>e. Music Therapy (20%)</a:t>
            </a:r>
          </a:p>
          <a:p>
            <a:pPr marL="0" indent="0">
              <a:buNone/>
            </a:pPr>
            <a:r>
              <a:rPr lang="en-US" dirty="0"/>
              <a:t>Coaches reported using ‘music therapy’ to shift the somatic mood. They reported using songs that change the mood or state of the clients and helpful to stress reduction.</a:t>
            </a:r>
          </a:p>
          <a:p>
            <a:pPr marL="0" indent="0">
              <a:buNone/>
            </a:pPr>
            <a:endParaRPr lang="en-US" dirty="0"/>
          </a:p>
          <a:p>
            <a:r>
              <a:rPr lang="en-US" dirty="0"/>
              <a:t>f. Stretching and Movement (100%)</a:t>
            </a:r>
          </a:p>
          <a:p>
            <a:pPr marL="0" indent="0">
              <a:buNone/>
            </a:pPr>
            <a:r>
              <a:rPr lang="en-US" dirty="0"/>
              <a:t>All participants encouraged their clients to commit to some form of stress body release activity at least three times a week.  </a:t>
            </a: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4283426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9C78-49A9-3E72-7C28-CA5AD3DDEC73}"/>
              </a:ext>
            </a:extLst>
          </p:cNvPr>
          <p:cNvSpPr>
            <a:spLocks noGrp="1"/>
          </p:cNvSpPr>
          <p:nvPr>
            <p:ph type="title"/>
          </p:nvPr>
        </p:nvSpPr>
        <p:spPr/>
        <p:txBody>
          <a:bodyPr/>
          <a:lstStyle/>
          <a:p>
            <a:r>
              <a:rPr lang="en-US" dirty="0"/>
              <a:t>5. Coaching to build resilience to manage stress and anxiety</a:t>
            </a:r>
          </a:p>
        </p:txBody>
      </p:sp>
      <p:sp>
        <p:nvSpPr>
          <p:cNvPr id="3" name="Content Placeholder 2">
            <a:extLst>
              <a:ext uri="{FF2B5EF4-FFF2-40B4-BE49-F238E27FC236}">
                <a16:creationId xmlns:a16="http://schemas.microsoft.com/office/drawing/2014/main" id="{61B072C2-79BC-5014-5F73-547F03524B19}"/>
              </a:ext>
            </a:extLst>
          </p:cNvPr>
          <p:cNvSpPr>
            <a:spLocks noGrp="1"/>
          </p:cNvSpPr>
          <p:nvPr>
            <p:ph idx="1"/>
          </p:nvPr>
        </p:nvSpPr>
        <p:spPr/>
        <p:txBody>
          <a:bodyPr>
            <a:normAutofit fontScale="92500" lnSpcReduction="20000"/>
          </a:bodyPr>
          <a:lstStyle/>
          <a:p>
            <a:r>
              <a:rPr lang="en-US" dirty="0"/>
              <a:t>a. Deepening self-awareness. Supporting client to identify triggers and old residue trauma. (100%)</a:t>
            </a:r>
          </a:p>
          <a:p>
            <a:endParaRPr lang="en-US" dirty="0"/>
          </a:p>
          <a:p>
            <a:r>
              <a:rPr lang="en-US" dirty="0"/>
              <a:t>b. Facing reality. Coaches encouraged clients to hold reality in one hand and hope in the other. (20%)</a:t>
            </a:r>
          </a:p>
          <a:p>
            <a:endParaRPr lang="en-US" dirty="0"/>
          </a:p>
          <a:p>
            <a:r>
              <a:rPr lang="en-US" dirty="0"/>
              <a:t>c. Being accountable. (20%) Taking responsibility for where one is at right now. Emotionally, physically and spiritually. Coaches reported this as being the first step in stress reduction and resilience building.</a:t>
            </a:r>
          </a:p>
          <a:p>
            <a:endParaRPr lang="en-US" dirty="0"/>
          </a:p>
          <a:p>
            <a:r>
              <a:rPr lang="en-US" dirty="0"/>
              <a:t>d. Ability to spring back. (100%) All participants encouraged their clients to build capacity to ‘spring back’ after a setback. Not to wallow in self-pity but to focus on adapting to new conditions and rebuilding.</a:t>
            </a:r>
          </a:p>
          <a:p>
            <a:endParaRPr lang="en-US" dirty="0"/>
          </a:p>
          <a:p>
            <a:endParaRPr lang="en-US" dirty="0"/>
          </a:p>
          <a:p>
            <a:endParaRPr lang="en-US" dirty="0"/>
          </a:p>
        </p:txBody>
      </p:sp>
    </p:spTree>
    <p:extLst>
      <p:ext uri="{BB962C8B-B14F-4D97-AF65-F5344CB8AC3E}">
        <p14:creationId xmlns:p14="http://schemas.microsoft.com/office/powerpoint/2010/main" val="35757936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C82E63-BD62-0CE8-2605-30BE787763B8}"/>
              </a:ext>
            </a:extLst>
          </p:cNvPr>
          <p:cNvSpPr>
            <a:spLocks noGrp="1"/>
          </p:cNvSpPr>
          <p:nvPr>
            <p:ph idx="1"/>
          </p:nvPr>
        </p:nvSpPr>
        <p:spPr/>
        <p:txBody>
          <a:bodyPr>
            <a:normAutofit lnSpcReduction="10000"/>
          </a:bodyPr>
          <a:lstStyle/>
          <a:p>
            <a:r>
              <a:rPr lang="en-US" dirty="0"/>
              <a:t>e. Building community (20%). Participants reported encouraging their clients to reach out for support. This in support of trusted family and friends and the support of therapists or coaches to work to support the individual who may be experiencing fear which is causing anxiety.</a:t>
            </a:r>
          </a:p>
          <a:p>
            <a:endParaRPr lang="en-US" dirty="0"/>
          </a:p>
          <a:p>
            <a:r>
              <a:rPr lang="en-US" dirty="0"/>
              <a:t>f. Viewing resilience as a continuum. (25%) Participants encouraged clients to view resilience as a capacity that develops over time in response to learning. A process learnt through encountering stressors and gaining confidence.</a:t>
            </a:r>
          </a:p>
          <a:p>
            <a:endParaRPr lang="en-US" dirty="0"/>
          </a:p>
          <a:p>
            <a:r>
              <a:rPr lang="en-US" dirty="0"/>
              <a:t>g. Encouraging a growth mindset rather than a fixed mindset. (25%). Growth mind set participants encouraged their clients to look at failure as an opportunity to grow as opposed to a fixed mindset which implies, “ I can either do this or I can’t’, or ‘my potential is pre-determined.’</a:t>
            </a:r>
          </a:p>
        </p:txBody>
      </p:sp>
    </p:spTree>
    <p:extLst>
      <p:ext uri="{BB962C8B-B14F-4D97-AF65-F5344CB8AC3E}">
        <p14:creationId xmlns:p14="http://schemas.microsoft.com/office/powerpoint/2010/main" val="3130760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3461BC-1B3D-C3BA-ADFF-3800258C4AAC}"/>
              </a:ext>
            </a:extLst>
          </p:cNvPr>
          <p:cNvSpPr>
            <a:spLocks noGrp="1"/>
          </p:cNvSpPr>
          <p:nvPr>
            <p:ph idx="1"/>
          </p:nvPr>
        </p:nvSpPr>
        <p:spPr>
          <a:xfrm>
            <a:off x="677334" y="1000125"/>
            <a:ext cx="8596668" cy="5041237"/>
          </a:xfrm>
        </p:spPr>
        <p:txBody>
          <a:bodyPr>
            <a:normAutofit/>
          </a:bodyPr>
          <a:lstStyle/>
          <a:p>
            <a:r>
              <a:rPr lang="en-US" dirty="0"/>
              <a:t>h. Coaching to encourage ‘self-leadership and working on a process to enhance oneself and one’s own capacity to govern one’s existence. (75%) Coaches encourage clients to practice self-leadership strategies by influencing the way they communicate, regulate their emotions and take action positively.</a:t>
            </a:r>
          </a:p>
          <a:p>
            <a:endParaRPr lang="en-US" dirty="0"/>
          </a:p>
          <a:p>
            <a:r>
              <a:rPr lang="en-US" dirty="0" err="1"/>
              <a:t>i</a:t>
            </a:r>
            <a:r>
              <a:rPr lang="en-US" dirty="0"/>
              <a:t>. Encouraging clients to remain flexible. (80%) Participants stated that resilience is often misunderstood as being </a:t>
            </a:r>
            <a:r>
              <a:rPr lang="en-US" dirty="0" err="1"/>
              <a:t>armoured</a:t>
            </a:r>
            <a:r>
              <a:rPr lang="en-US" dirty="0"/>
              <a:t> against difficulty. It is not, it is the capacity to remain flexible in thoughts, behaviors and emotions when under stress.</a:t>
            </a:r>
          </a:p>
          <a:p>
            <a:endParaRPr lang="en-US" dirty="0"/>
          </a:p>
          <a:p>
            <a:r>
              <a:rPr lang="en-US" dirty="0" err="1"/>
              <a:t>j.Coaches</a:t>
            </a:r>
            <a:r>
              <a:rPr lang="en-US" dirty="0"/>
              <a:t> described ‘reaching in’ to explore past traumas which may be causing anxiety (30%). Coaches observed that this could be an area where they may refer clients to a therapist if they did not feel equipped to coach. This was described as a process of ‘putting down’ past hurts or ‘working through’ them.</a:t>
            </a:r>
          </a:p>
          <a:p>
            <a:endParaRPr lang="en-US" dirty="0"/>
          </a:p>
          <a:p>
            <a:endParaRPr lang="en-US" dirty="0"/>
          </a:p>
        </p:txBody>
      </p:sp>
    </p:spTree>
    <p:extLst>
      <p:ext uri="{BB962C8B-B14F-4D97-AF65-F5344CB8AC3E}">
        <p14:creationId xmlns:p14="http://schemas.microsoft.com/office/powerpoint/2010/main" val="35419039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E81392-066F-EDE5-5D44-A2DCD5F47837}"/>
              </a:ext>
            </a:extLst>
          </p:cNvPr>
          <p:cNvSpPr>
            <a:spLocks noGrp="1"/>
          </p:cNvSpPr>
          <p:nvPr>
            <p:ph idx="1"/>
          </p:nvPr>
        </p:nvSpPr>
        <p:spPr>
          <a:xfrm>
            <a:off x="677334" y="585789"/>
            <a:ext cx="8596668" cy="4200524"/>
          </a:xfrm>
        </p:spPr>
        <p:txBody>
          <a:bodyPr>
            <a:normAutofit/>
          </a:bodyPr>
          <a:lstStyle/>
          <a:p>
            <a:r>
              <a:rPr lang="en-US" dirty="0"/>
              <a:t>k. Coaches described ‘reaching out’ (30%) as an effective strategy. This included supporting the client to build effective communication strategies and community around them, learning how to ask for help and learning how to set effective boundaries for self and other.</a:t>
            </a:r>
          </a:p>
          <a:p>
            <a:endParaRPr lang="en-US" dirty="0"/>
          </a:p>
          <a:p>
            <a:r>
              <a:rPr lang="en-US" dirty="0"/>
              <a:t>l. Encouraging gratitude practices. (20%) Daily if possible or as often as possible.</a:t>
            </a:r>
          </a:p>
          <a:p>
            <a:endParaRPr lang="en-US" dirty="0"/>
          </a:p>
          <a:p>
            <a:r>
              <a:rPr lang="en-US" dirty="0"/>
              <a:t>m. Encouraging client to stay present (100%). Coaches agreed that invariably feeling unable to cope and feeling anxious is related to regrets of the past and an inability to stay in the present. Coaches encourage their clients to ‘stay present’ and to ‘notice and pay attention’ to the anxiety message. Linked to idea that anxiety needs to be heard, it has a message. Listen.</a:t>
            </a:r>
          </a:p>
        </p:txBody>
      </p:sp>
    </p:spTree>
    <p:extLst>
      <p:ext uri="{BB962C8B-B14F-4D97-AF65-F5344CB8AC3E}">
        <p14:creationId xmlns:p14="http://schemas.microsoft.com/office/powerpoint/2010/main" val="41432359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E60F-8AB9-3BFD-7E1B-637F5E527B9C}"/>
              </a:ext>
            </a:extLst>
          </p:cNvPr>
          <p:cNvSpPr>
            <a:spLocks noGrp="1"/>
          </p:cNvSpPr>
          <p:nvPr>
            <p:ph type="title"/>
          </p:nvPr>
        </p:nvSpPr>
        <p:spPr/>
        <p:txBody>
          <a:bodyPr/>
          <a:lstStyle/>
          <a:p>
            <a:r>
              <a:rPr lang="en-US" dirty="0"/>
              <a:t>CONCLUSION AND RECOMMENDATIONS</a:t>
            </a:r>
          </a:p>
        </p:txBody>
      </p:sp>
      <p:sp>
        <p:nvSpPr>
          <p:cNvPr id="3" name="Content Placeholder 2">
            <a:extLst>
              <a:ext uri="{FF2B5EF4-FFF2-40B4-BE49-F238E27FC236}">
                <a16:creationId xmlns:a16="http://schemas.microsoft.com/office/drawing/2014/main" id="{F025538C-B01B-3C6D-E8BF-74AED3E83291}"/>
              </a:ext>
            </a:extLst>
          </p:cNvPr>
          <p:cNvSpPr>
            <a:spLocks noGrp="1"/>
          </p:cNvSpPr>
          <p:nvPr>
            <p:ph idx="1"/>
          </p:nvPr>
        </p:nvSpPr>
        <p:spPr/>
        <p:txBody>
          <a:bodyPr>
            <a:normAutofit fontScale="85000" lnSpcReduction="20000"/>
          </a:bodyPr>
          <a:lstStyle/>
          <a:p>
            <a:pPr marL="457200">
              <a:lnSpc>
                <a:spcPct val="115000"/>
              </a:lnSpc>
            </a:pP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All participants use Integral Theory as a meta theory for their practice. Study concluded that all approaches, tools, practices and techniques could be used together as its an all-inclusive framework. Study concludes that there is opportunity to use practices together and increase the under-used practices highlighted by this study to support clients experiencing anxiety.</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All participants have experienced an uptick in anxiety in their clients. Root causes examined and compared.</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Study concludes that using the quadrants to unpack anxiety sources was useful and an expected learning outcome.</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Lines of development underused. Lines of development are laid over the quadrants and they lie within each quadrant. This approach was underused and when it was used it was largely the ‘self’ line concentrated on. Opportunity for use of other lines to use in conjunction with the quadrants.</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3255990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E60F-8AB9-3BFD-7E1B-637F5E527B9C}"/>
              </a:ext>
            </a:extLst>
          </p:cNvPr>
          <p:cNvSpPr>
            <a:spLocks noGrp="1"/>
          </p:cNvSpPr>
          <p:nvPr>
            <p:ph type="title"/>
          </p:nvPr>
        </p:nvSpPr>
        <p:spPr/>
        <p:txBody>
          <a:bodyPr/>
          <a:lstStyle/>
          <a:p>
            <a:r>
              <a:rPr lang="en-US" dirty="0"/>
              <a:t>CONCLUSION AND RECOMMENDATIONS</a:t>
            </a:r>
          </a:p>
        </p:txBody>
      </p:sp>
      <p:sp>
        <p:nvSpPr>
          <p:cNvPr id="3" name="Content Placeholder 2">
            <a:extLst>
              <a:ext uri="{FF2B5EF4-FFF2-40B4-BE49-F238E27FC236}">
                <a16:creationId xmlns:a16="http://schemas.microsoft.com/office/drawing/2014/main" id="{F025538C-B01B-3C6D-E8BF-74AED3E83291}"/>
              </a:ext>
            </a:extLst>
          </p:cNvPr>
          <p:cNvSpPr>
            <a:spLocks noGrp="1"/>
          </p:cNvSpPr>
          <p:nvPr>
            <p:ph idx="1"/>
          </p:nvPr>
        </p:nvSpPr>
        <p:spPr/>
        <p:txBody>
          <a:bodyPr>
            <a:normAutofit fontScale="92500" lnSpcReduction="10000"/>
          </a:bodyPr>
          <a:lstStyle/>
          <a:p>
            <a:pPr marL="457200">
              <a:lnSpc>
                <a:spcPct val="115000"/>
              </a:lnSpc>
            </a:pP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Enneagram profiling by participants used more than any other approach. Aids in self-awareness, self-understanding and self-development and study concludes this most popular approach for anxiety.</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Stages of development not used at all. Participants felt too complicated and overwhelming for clients. Recommendation to use Stages of Development to identify client’s capacity to expand their thinking potentially to a post conventional stage which means being able to hold more perspectives and manage complexity in order to have amore holistic view of their anxiety and not be overwhelmed by it.</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US" sz="1800" dirty="0">
                <a:effectLst/>
                <a:latin typeface="Arial" panose="020B0604020202020204" pitchFamily="34" charset="0"/>
                <a:ea typeface="Aptos" panose="020B0004020202020204" pitchFamily="34" charset="0"/>
              </a:rPr>
              <a:t>Study concludes that use of Integral U (used in conjunction with the quadrants) </a:t>
            </a:r>
            <a:r>
              <a:rPr lang="en-US" dirty="0">
                <a:latin typeface="Arial" panose="020B0604020202020204" pitchFamily="34" charset="0"/>
                <a:ea typeface="Aptos" panose="020B0004020202020204" pitchFamily="34" charset="0"/>
              </a:rPr>
              <a:t>could be used more by coaches.</a:t>
            </a:r>
            <a:r>
              <a:rPr lang="en-US" sz="1800" dirty="0">
                <a:effectLst/>
                <a:latin typeface="Arial" panose="020B0604020202020204" pitchFamily="34" charset="0"/>
                <a:ea typeface="Aptos" panose="020B0004020202020204" pitchFamily="34" charset="0"/>
              </a:rPr>
              <a:t>  Practice that explores (the quadrants) the client’s current way of being in the world and coaches to a new way of being in the world. </a:t>
            </a:r>
            <a:endParaRPr lang="en-US" dirty="0"/>
          </a:p>
        </p:txBody>
      </p:sp>
    </p:spTree>
    <p:extLst>
      <p:ext uri="{BB962C8B-B14F-4D97-AF65-F5344CB8AC3E}">
        <p14:creationId xmlns:p14="http://schemas.microsoft.com/office/powerpoint/2010/main" val="3519745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E60F-8AB9-3BFD-7E1B-637F5E527B9C}"/>
              </a:ext>
            </a:extLst>
          </p:cNvPr>
          <p:cNvSpPr>
            <a:spLocks noGrp="1"/>
          </p:cNvSpPr>
          <p:nvPr>
            <p:ph type="title"/>
          </p:nvPr>
        </p:nvSpPr>
        <p:spPr/>
        <p:txBody>
          <a:bodyPr/>
          <a:lstStyle/>
          <a:p>
            <a:r>
              <a:rPr lang="en-US" dirty="0"/>
              <a:t>CONCLUSION AND RECOMMENDATIONS</a:t>
            </a:r>
          </a:p>
        </p:txBody>
      </p:sp>
      <p:sp>
        <p:nvSpPr>
          <p:cNvPr id="3" name="Content Placeholder 2">
            <a:extLst>
              <a:ext uri="{FF2B5EF4-FFF2-40B4-BE49-F238E27FC236}">
                <a16:creationId xmlns:a16="http://schemas.microsoft.com/office/drawing/2014/main" id="{F025538C-B01B-3C6D-E8BF-74AED3E83291}"/>
              </a:ext>
            </a:extLst>
          </p:cNvPr>
          <p:cNvSpPr>
            <a:spLocks noGrp="1"/>
          </p:cNvSpPr>
          <p:nvPr>
            <p:ph idx="1"/>
          </p:nvPr>
        </p:nvSpPr>
        <p:spPr/>
        <p:txBody>
          <a:bodyPr>
            <a:normAutofit/>
          </a:bodyPr>
          <a:lstStyle/>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 Comparing and examining Integral Coaching Tools to support anxiety the study concludes that deep listening and staying present to the client as well as encouraging the client to listen and stay present to what they are experiencing. This study finds the implications of this simple practice essential and recommends it highly to practitioners.</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The study concludes the importance of deepening self-awareness in the clients to manage anxiety. Using mindfulness techniques, visualization practices, encouraging journaling, using metaphor and focusing on language </a:t>
            </a:r>
            <a:r>
              <a:rPr lang="en-US" kern="100" dirty="0">
                <a:latin typeface="Arial" panose="020B0604020202020204" pitchFamily="34" charset="0"/>
                <a:ea typeface="Aptos" panose="020B0004020202020204" pitchFamily="34" charset="0"/>
                <a:cs typeface="Times New Roman" panose="02020603050405020304" pitchFamily="18" charset="0"/>
              </a:rPr>
              <a:t>are</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all </a:t>
            </a:r>
            <a:r>
              <a:rPr lang="en-US" kern="100" dirty="0">
                <a:latin typeface="Arial" panose="020B0604020202020204" pitchFamily="34" charset="0"/>
                <a:ea typeface="Aptos" panose="020B0004020202020204" pitchFamily="34" charset="0"/>
                <a:cs typeface="Times New Roman" panose="02020603050405020304" pitchFamily="18" charset="0"/>
              </a:rPr>
              <a:t>useful</a:t>
            </a:r>
            <a:r>
              <a:rPr lang="en-US" sz="1800" kern="100" dirty="0">
                <a:effectLst/>
                <a:latin typeface="Arial" panose="020B0604020202020204" pitchFamily="34" charset="0"/>
                <a:ea typeface="Aptos" panose="020B0004020202020204" pitchFamily="34" charset="0"/>
                <a:cs typeface="Times New Roman" panose="02020603050405020304" pitchFamily="18" charset="0"/>
              </a:rPr>
              <a:t> tools for coaches to support anxiety.</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15000"/>
              </a:lnSpc>
            </a:pPr>
            <a:endParaRPr lang="en-US" dirty="0"/>
          </a:p>
        </p:txBody>
      </p:sp>
    </p:spTree>
    <p:extLst>
      <p:ext uri="{BB962C8B-B14F-4D97-AF65-F5344CB8AC3E}">
        <p14:creationId xmlns:p14="http://schemas.microsoft.com/office/powerpoint/2010/main" val="7579636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E60F-8AB9-3BFD-7E1B-637F5E527B9C}"/>
              </a:ext>
            </a:extLst>
          </p:cNvPr>
          <p:cNvSpPr>
            <a:spLocks noGrp="1"/>
          </p:cNvSpPr>
          <p:nvPr>
            <p:ph type="title"/>
          </p:nvPr>
        </p:nvSpPr>
        <p:spPr/>
        <p:txBody>
          <a:bodyPr/>
          <a:lstStyle/>
          <a:p>
            <a:r>
              <a:rPr lang="en-US" dirty="0"/>
              <a:t>CONCLUSION AND RECOMMENDATIONS</a:t>
            </a:r>
          </a:p>
        </p:txBody>
      </p:sp>
      <p:sp>
        <p:nvSpPr>
          <p:cNvPr id="3" name="Content Placeholder 2">
            <a:extLst>
              <a:ext uri="{FF2B5EF4-FFF2-40B4-BE49-F238E27FC236}">
                <a16:creationId xmlns:a16="http://schemas.microsoft.com/office/drawing/2014/main" id="{F025538C-B01B-3C6D-E8BF-74AED3E83291}"/>
              </a:ext>
            </a:extLst>
          </p:cNvPr>
          <p:cNvSpPr>
            <a:spLocks noGrp="1"/>
          </p:cNvSpPr>
          <p:nvPr>
            <p:ph idx="1"/>
          </p:nvPr>
        </p:nvSpPr>
        <p:spPr/>
        <p:txBody>
          <a:bodyPr>
            <a:normAutofit fontScale="85000" lnSpcReduction="20000"/>
          </a:bodyPr>
          <a:lstStyle/>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 The study concludes the importance of coaches working to connect body/mind in their clients to support anxiety.</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Compares helpful somatic practices. Stretching and movement used by all practitioners to help build body/mind connection. Study concludes encouraging the client to ‘feel’ where the anxiety is sitting in the body helpful to releasing it.</a:t>
            </a:r>
          </a:p>
          <a:p>
            <a:pPr>
              <a:lnSpc>
                <a:spcPct val="115000"/>
              </a:lnSpc>
              <a:spcAft>
                <a:spcPts val="800"/>
              </a:spcAft>
            </a:pPr>
            <a:r>
              <a:rPr lang="en-ZA" sz="1800" kern="100" dirty="0">
                <a:effectLst/>
                <a:latin typeface="Aptos" panose="020B0004020202020204" pitchFamily="34" charset="0"/>
                <a:ea typeface="Aptos" panose="020B0004020202020204" pitchFamily="34" charset="0"/>
                <a:cs typeface="Times New Roman" panose="02020603050405020304" pitchFamily="18" charset="0"/>
              </a:rPr>
              <a:t>Participants reported </a:t>
            </a:r>
            <a:r>
              <a:rPr lang="en-ZA" sz="1800" kern="100" dirty="0" err="1">
                <a:effectLst/>
                <a:latin typeface="Aptos" panose="020B0004020202020204" pitchFamily="34" charset="0"/>
                <a:ea typeface="Aptos" panose="020B0004020202020204" pitchFamily="34" charset="0"/>
                <a:cs typeface="Times New Roman" panose="02020603050405020304" pitchFamily="18" charset="0"/>
              </a:rPr>
              <a:t>centreing</a:t>
            </a:r>
            <a:r>
              <a:rPr lang="en-ZA" sz="1800" kern="100" dirty="0">
                <a:effectLst/>
                <a:latin typeface="Aptos" panose="020B0004020202020204" pitchFamily="34" charset="0"/>
                <a:ea typeface="Aptos" panose="020B0004020202020204" pitchFamily="34" charset="0"/>
                <a:cs typeface="Times New Roman" panose="02020603050405020304" pitchFamily="18" charset="0"/>
              </a:rPr>
              <a:t> meditations, deep breathing exercises, escapes into nature, healthy eating and music therapy supportive practices to support clients who are anxious.</a:t>
            </a: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 Building resilience in clients key to supporting anxiety:</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Resilience misunderstood as ability to bounce back or to be armored against difficulty, it is not, it is the capacity to remain flexible in thoughts, behaviors and emotions when under stress. </a:t>
            </a:r>
          </a:p>
          <a:p>
            <a:pPr>
              <a:lnSpc>
                <a:spcPct val="115000"/>
              </a:lnSpc>
              <a:spcAft>
                <a:spcPts val="800"/>
              </a:spcAft>
            </a:pPr>
            <a:r>
              <a:rPr lang="en-US" kern="100" dirty="0">
                <a:latin typeface="Arial" panose="020B0604020202020204" pitchFamily="34" charset="0"/>
                <a:ea typeface="Aptos" panose="020B0004020202020204" pitchFamily="34" charset="0"/>
                <a:cs typeface="Times New Roman" panose="02020603050405020304" pitchFamily="18" charset="0"/>
              </a:rPr>
              <a:t>Building capacity to ‘spring back’ after a set back important</a:t>
            </a:r>
            <a:endParaRPr lang="en-US" sz="1800"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15000"/>
              </a:lnSpc>
            </a:pPr>
            <a:endParaRPr lang="en-US" dirty="0"/>
          </a:p>
        </p:txBody>
      </p:sp>
    </p:spTree>
    <p:extLst>
      <p:ext uri="{BB962C8B-B14F-4D97-AF65-F5344CB8AC3E}">
        <p14:creationId xmlns:p14="http://schemas.microsoft.com/office/powerpoint/2010/main" val="860016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6E60F-8AB9-3BFD-7E1B-637F5E527B9C}"/>
              </a:ext>
            </a:extLst>
          </p:cNvPr>
          <p:cNvSpPr>
            <a:spLocks noGrp="1"/>
          </p:cNvSpPr>
          <p:nvPr>
            <p:ph type="title"/>
          </p:nvPr>
        </p:nvSpPr>
        <p:spPr/>
        <p:txBody>
          <a:bodyPr/>
          <a:lstStyle/>
          <a:p>
            <a:r>
              <a:rPr lang="en-US" dirty="0"/>
              <a:t>CONCLUSION AND RECOMMENDATIONS</a:t>
            </a:r>
          </a:p>
        </p:txBody>
      </p:sp>
      <p:sp>
        <p:nvSpPr>
          <p:cNvPr id="3" name="Content Placeholder 2">
            <a:extLst>
              <a:ext uri="{FF2B5EF4-FFF2-40B4-BE49-F238E27FC236}">
                <a16:creationId xmlns:a16="http://schemas.microsoft.com/office/drawing/2014/main" id="{F025538C-B01B-3C6D-E8BF-74AED3E83291}"/>
              </a:ext>
            </a:extLst>
          </p:cNvPr>
          <p:cNvSpPr>
            <a:spLocks noGrp="1"/>
          </p:cNvSpPr>
          <p:nvPr>
            <p:ph idx="1"/>
          </p:nvPr>
        </p:nvSpPr>
        <p:spPr/>
        <p:txBody>
          <a:bodyPr>
            <a:normAutofit lnSpcReduction="10000"/>
          </a:bodyPr>
          <a:lstStyle/>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 The study concludes and recommends deepening self-awareness i</a:t>
            </a:r>
            <a:r>
              <a:rPr lang="en-US" kern="100" dirty="0">
                <a:latin typeface="Arial" panose="020B0604020202020204" pitchFamily="34" charset="0"/>
                <a:ea typeface="Aptos" panose="020B0004020202020204" pitchFamily="34" charset="0"/>
                <a:cs typeface="Times New Roman" panose="02020603050405020304" pitchFamily="18" charset="0"/>
              </a:rPr>
              <a:t>n the client to identify their anxiety triggers</a:t>
            </a: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Encouraging client to ‘face reality’ and confront fears.</a:t>
            </a:r>
          </a:p>
          <a:p>
            <a:pPr>
              <a:lnSpc>
                <a:spcPct val="115000"/>
              </a:lnSpc>
              <a:spcAft>
                <a:spcPts val="800"/>
              </a:spcAft>
            </a:pPr>
            <a:r>
              <a:rPr lang="en-US" kern="100" dirty="0">
                <a:latin typeface="Arial" panose="020B0604020202020204" pitchFamily="34" charset="0"/>
                <a:ea typeface="Aptos" panose="020B0004020202020204" pitchFamily="34" charset="0"/>
                <a:cs typeface="Times New Roman" panose="02020603050405020304" pitchFamily="18" charset="0"/>
              </a:rPr>
              <a:t>The study recommends coaches support their clients to build their community and not ‘try to go it alone’ when anxious.  To reach out.</a:t>
            </a: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The study highlights and supports Integral approaches, tools, techniques and practices that deepen self-awareness, raise consciousness and build resilience in clients. Whilst certain practices are being used successfully to combat anxiety there is opportunity to use combinations of practices and to integrate the practices for further support to clients.</a:t>
            </a:r>
          </a:p>
          <a:p>
            <a:pPr>
              <a:lnSpc>
                <a:spcPct val="115000"/>
              </a:lnSpc>
              <a:spcAft>
                <a:spcPts val="800"/>
              </a:spcAft>
            </a:pP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a:lnSpc>
                <a:spcPct val="115000"/>
              </a:lnSpc>
            </a:pPr>
            <a:endParaRPr lang="en-US" dirty="0"/>
          </a:p>
        </p:txBody>
      </p:sp>
    </p:spTree>
    <p:extLst>
      <p:ext uri="{BB962C8B-B14F-4D97-AF65-F5344CB8AC3E}">
        <p14:creationId xmlns:p14="http://schemas.microsoft.com/office/powerpoint/2010/main" val="4461425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A09F4-EBBB-2848-9EEB-B870B03F1C11}"/>
              </a:ext>
            </a:extLst>
          </p:cNvPr>
          <p:cNvSpPr>
            <a:spLocks noGrp="1"/>
          </p:cNvSpPr>
          <p:nvPr>
            <p:ph type="title"/>
          </p:nvPr>
        </p:nvSpPr>
        <p:spPr/>
        <p:txBody>
          <a:bodyPr/>
          <a:lstStyle/>
          <a:p>
            <a:r>
              <a:rPr lang="en-US" dirty="0"/>
              <a:t>Reflective examination of personal and professional learning experience</a:t>
            </a:r>
          </a:p>
        </p:txBody>
      </p:sp>
      <p:sp>
        <p:nvSpPr>
          <p:cNvPr id="3" name="Content Placeholder 2">
            <a:extLst>
              <a:ext uri="{FF2B5EF4-FFF2-40B4-BE49-F238E27FC236}">
                <a16:creationId xmlns:a16="http://schemas.microsoft.com/office/drawing/2014/main" id="{5EE2600D-0497-C90B-F782-39194DF07C58}"/>
              </a:ext>
            </a:extLst>
          </p:cNvPr>
          <p:cNvSpPr>
            <a:spLocks noGrp="1"/>
          </p:cNvSpPr>
          <p:nvPr>
            <p:ph idx="1"/>
          </p:nvPr>
        </p:nvSpPr>
        <p:spPr/>
        <p:txBody>
          <a:bodyPr>
            <a:normAutofit fontScale="92500" lnSpcReduction="20000"/>
          </a:bodyPr>
          <a:lstStyle/>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 Initially embarking on this thesis journey required a deep dive into the foundational concepts of Integral approaches. Understanding the Integral framework developed by Ken Wilber was pivotal in grasping the holistic nature of addressing anxiety. Wilber’s model emphasizes the importance of considering multiple perspectives, including individual, inter-personal, systemic and cultural factors. The foundational understanding laid the groundwork for my exploration into how different Integral approaches can be applied to support clients experiencing anxiety.</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As I delved deeper into the literature and engaged in surveys, interviews and discussions with experts in the field, I encountered a diverse range of Integral approaches to anxiety support. These approaches encompassed various modalities, including psychotherapy, mindfulness practices, somatic techniques and cultural interventions. Each approach offered unique insights and tools for understanding and alleviating anxiety, highlighting the importance of a multidimensional approach to client care.</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075287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A09F4-EBBB-2848-9EEB-B870B03F1C11}"/>
              </a:ext>
            </a:extLst>
          </p:cNvPr>
          <p:cNvSpPr>
            <a:spLocks noGrp="1"/>
          </p:cNvSpPr>
          <p:nvPr>
            <p:ph type="title"/>
          </p:nvPr>
        </p:nvSpPr>
        <p:spPr/>
        <p:txBody>
          <a:bodyPr/>
          <a:lstStyle/>
          <a:p>
            <a:r>
              <a:rPr lang="en-US" dirty="0"/>
              <a:t>Reflective journey</a:t>
            </a:r>
          </a:p>
        </p:txBody>
      </p:sp>
      <p:sp>
        <p:nvSpPr>
          <p:cNvPr id="3" name="Content Placeholder 2">
            <a:extLst>
              <a:ext uri="{FF2B5EF4-FFF2-40B4-BE49-F238E27FC236}">
                <a16:creationId xmlns:a16="http://schemas.microsoft.com/office/drawing/2014/main" id="{5EE2600D-0497-C90B-F782-39194DF07C58}"/>
              </a:ext>
            </a:extLst>
          </p:cNvPr>
          <p:cNvSpPr>
            <a:spLocks noGrp="1"/>
          </p:cNvSpPr>
          <p:nvPr>
            <p:ph idx="1"/>
          </p:nvPr>
        </p:nvSpPr>
        <p:spPr/>
        <p:txBody>
          <a:bodyPr>
            <a:normAutofit fontScale="25000" lnSpcReduction="20000"/>
          </a:bodyPr>
          <a:lstStyle/>
          <a:p>
            <a:pPr>
              <a:lnSpc>
                <a:spcPct val="115000"/>
              </a:lnSpc>
              <a:spcAft>
                <a:spcPts val="800"/>
              </a:spcAft>
            </a:pPr>
            <a:r>
              <a:rPr lang="en-US" sz="5600" kern="100" dirty="0">
                <a:effectLst/>
                <a:latin typeface="Arial" panose="020B0604020202020204" pitchFamily="34" charset="0"/>
                <a:ea typeface="Aptos" panose="020B0004020202020204" pitchFamily="34" charset="0"/>
                <a:cs typeface="Arial" panose="020B0604020202020204" pitchFamily="34" charset="0"/>
              </a:rPr>
              <a:t>One of the most significant learnings from my research was the recognition of the interconnectedness of the various dimensions of human experience. Integral approaches emphasize the interplay between the individuals psychological, emotional, social and spiritual dimensions in shaping their experience of anxiety. This understanding challenged me to move beyond reductionist views of anxiety and instead adopt a more holistic perspective that honors the complexity of human existence.</a:t>
            </a:r>
            <a:endParaRPr lang="en-ZA" sz="56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US" sz="5600" kern="100" dirty="0">
                <a:effectLst/>
                <a:latin typeface="Arial" panose="020B0604020202020204" pitchFamily="34" charset="0"/>
                <a:ea typeface="Aptos" panose="020B0004020202020204" pitchFamily="34" charset="0"/>
                <a:cs typeface="Arial" panose="020B0604020202020204" pitchFamily="34" charset="0"/>
              </a:rPr>
              <a:t>Throughout my thesis journey, I also encountered personal and professional challenges that tested my resilience and commitment to the topic. Navigating the vast literature on anxiety and Integral approaches whilst maintaining coherence and relevance to the topic required diligent effort and critical thinking. Additionally, engaging in conversations with clients dealing with anxiety illuminated the real-world implications of my research, reminding me of the profound responsibility inherent in supporting individuals on their healing journey.</a:t>
            </a:r>
          </a:p>
          <a:p>
            <a:pPr>
              <a:lnSpc>
                <a:spcPct val="115000"/>
              </a:lnSpc>
              <a:spcAft>
                <a:spcPts val="800"/>
              </a:spcAft>
            </a:pPr>
            <a:r>
              <a:rPr lang="en-US" sz="5600" kern="100" dirty="0">
                <a:latin typeface="Arial" panose="020B0604020202020204" pitchFamily="34" charset="0"/>
                <a:ea typeface="Aptos" panose="020B0004020202020204" pitchFamily="34" charset="0"/>
                <a:cs typeface="Arial" panose="020B0604020202020204" pitchFamily="34" charset="0"/>
              </a:rPr>
              <a:t>During this journey I was overwhelmed at the support and generosity of the participants involved. They devoted their time and effort to this study in the interests of supporting their clients and to improve the quality of their practices with their own new learnings on the subject. I am so grateful to The Coaching Centre where the foundations of Integral theory were taught to me and specifically to the CEO who encouraged me to further my research and undertake this project. I am also profoundly grateful to Sarah </a:t>
            </a:r>
            <a:r>
              <a:rPr lang="en-US" sz="5600" kern="100" dirty="0" err="1">
                <a:latin typeface="Arial" panose="020B0604020202020204" pitchFamily="34" charset="0"/>
                <a:ea typeface="Aptos" panose="020B0004020202020204" pitchFamily="34" charset="0"/>
                <a:cs typeface="Arial" panose="020B0604020202020204" pitchFamily="34" charset="0"/>
              </a:rPr>
              <a:t>Loxdale</a:t>
            </a:r>
            <a:r>
              <a:rPr lang="en-US" sz="5600" kern="100" dirty="0">
                <a:latin typeface="Arial" panose="020B0604020202020204" pitchFamily="34" charset="0"/>
                <a:ea typeface="Aptos" panose="020B0004020202020204" pitchFamily="34" charset="0"/>
                <a:cs typeface="Arial" panose="020B0604020202020204" pitchFamily="34" charset="0"/>
              </a:rPr>
              <a:t> and Lowri Harris at Wales university, Trinity Saint David for their ongoing patience, support and advice throughout this project.</a:t>
            </a:r>
            <a:endParaRPr lang="en-ZA" sz="5600" kern="100" dirty="0">
              <a:effectLst/>
              <a:latin typeface="Arial" panose="020B0604020202020204" pitchFamily="34" charset="0"/>
              <a:ea typeface="Aptos" panose="020B00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4097048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F3B78-3C7B-2050-CB52-526DB1213374}"/>
              </a:ext>
            </a:extLst>
          </p:cNvPr>
          <p:cNvSpPr>
            <a:spLocks noGrp="1"/>
          </p:cNvSpPr>
          <p:nvPr>
            <p:ph type="title"/>
          </p:nvPr>
        </p:nvSpPr>
        <p:spPr/>
        <p:txBody>
          <a:bodyPr/>
          <a:lstStyle/>
          <a:p>
            <a:r>
              <a:rPr lang="en-US" dirty="0"/>
              <a:t>Reflective journey</a:t>
            </a:r>
          </a:p>
        </p:txBody>
      </p:sp>
      <p:sp>
        <p:nvSpPr>
          <p:cNvPr id="3" name="Content Placeholder 2">
            <a:extLst>
              <a:ext uri="{FF2B5EF4-FFF2-40B4-BE49-F238E27FC236}">
                <a16:creationId xmlns:a16="http://schemas.microsoft.com/office/drawing/2014/main" id="{177DA5E9-087A-E994-B369-98187AEE5055}"/>
              </a:ext>
            </a:extLst>
          </p:cNvPr>
          <p:cNvSpPr>
            <a:spLocks noGrp="1"/>
          </p:cNvSpPr>
          <p:nvPr>
            <p:ph idx="1"/>
          </p:nvPr>
        </p:nvSpPr>
        <p:spPr/>
        <p:txBody>
          <a:bodyPr>
            <a:normAutofit fontScale="85000" lnSpcReduction="20000"/>
          </a:bodyPr>
          <a:lstStyle/>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Despite the challenges, the process of researching and writing this thesis has been profoundly rewarding. It has deepened my appreciation for the rich tapestry of human experience and the myriad ways in which individuals navigate anxiety. Moreover, it has equipped me with a diverse toolkit of approaches and interventions that I can draw upon in my professional practice to better support clients dealing with anxiety.</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Looking ahead, I am excited to continue exploring the intersection of Integral Theory and mental health care, seeking innovative ways to integrate these perspectives into my practice. Additionally, I am eager to contribute to ongoing conversations and research efforts aimed at advancing our understanding of anxiety and enhancing support efforts for those affected by it.</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US" sz="1800" kern="100" dirty="0">
                <a:effectLst/>
                <a:latin typeface="Arial" panose="020B0604020202020204" pitchFamily="34" charset="0"/>
                <a:ea typeface="Aptos" panose="020B0004020202020204" pitchFamily="34" charset="0"/>
                <a:cs typeface="Times New Roman" panose="02020603050405020304" pitchFamily="18" charset="0"/>
              </a:rPr>
              <a:t>In conclusion, my journey through this thesis has been a transformative experience that has broadened my perspective, deepened my understanding and reinforced my commitment to supporting individuals suffering from anxiety. It is my hope that the insights gained from this research will contribute to the ongoing evolution of anxiety support practices and ultimately improve the lives of those impacted by this pervasive condition.</a:t>
            </a:r>
            <a:endParaRPr lang="en-ZA"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3566013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364</TotalTime>
  <Words>3823</Words>
  <Application>Microsoft Macintosh PowerPoint</Application>
  <PresentationFormat>Widescreen</PresentationFormat>
  <Paragraphs>201</Paragraphs>
  <Slides>31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Aptos</vt:lpstr>
      <vt:lpstr>Arial</vt:lpstr>
      <vt:lpstr>Trebuchet MS</vt:lpstr>
      <vt:lpstr>Wingdings 3</vt:lpstr>
      <vt:lpstr>Facet</vt:lpstr>
      <vt:lpstr>HOW DOES INTEGRAL COACHING AS A PRACTICE HELP PEOPLE EXPERIENCING ANXIETY.</vt:lpstr>
      <vt:lpstr>BACKGROUND:</vt:lpstr>
      <vt:lpstr>METHODOLOGY </vt:lpstr>
      <vt:lpstr>METHODOLOGY </vt:lpstr>
      <vt:lpstr>METHODOLOGY </vt:lpstr>
      <vt:lpstr>FINDINGS</vt:lpstr>
      <vt:lpstr>PowerPoint Presentation</vt:lpstr>
      <vt:lpstr>1. Using Integral approaches to support clients with anxiety. </vt:lpstr>
      <vt:lpstr>PowerPoint Presentation</vt:lpstr>
      <vt:lpstr>2. Observational common symptoms of anxiety</vt:lpstr>
      <vt:lpstr>PowerPoint Presentation</vt:lpstr>
      <vt:lpstr>PowerPoint Presentation</vt:lpstr>
      <vt:lpstr>3. Integral Tools used by participants to support anxiety</vt:lpstr>
      <vt:lpstr>PowerPoint Presentation</vt:lpstr>
      <vt:lpstr>PowerPoint Presentation</vt:lpstr>
      <vt:lpstr>PowerPoint Presentation</vt:lpstr>
      <vt:lpstr>4. Somatic practices to support clients experiencing anxiety.</vt:lpstr>
      <vt:lpstr>PowerPoint Presentation</vt:lpstr>
      <vt:lpstr>PowerPoint Presentation</vt:lpstr>
      <vt:lpstr>5. Coaching to build resilience to manage stress and anxiety</vt:lpstr>
      <vt:lpstr>PowerPoint Presentation</vt:lpstr>
      <vt:lpstr>PowerPoint Presentation</vt:lpstr>
      <vt:lpstr>PowerPoint Presentation</vt:lpstr>
      <vt:lpstr>CONCLUSION AND RECOMMENDATIONS</vt:lpstr>
      <vt:lpstr>CONCLUSION AND RECOMMENDATIONS</vt:lpstr>
      <vt:lpstr>CONCLUSION AND RECOMMENDATIONS</vt:lpstr>
      <vt:lpstr>CONCLUSION AND RECOMMENDATIONS</vt:lpstr>
      <vt:lpstr>CONCLUSION AND RECOMMENDATIONS</vt:lpstr>
      <vt:lpstr>Reflective examination of personal and professional learning experience</vt:lpstr>
      <vt:lpstr>Reflective journey</vt:lpstr>
      <vt:lpstr>Reflective journey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INTEGRAL COACHING AS A PRACTICE HELP PEOPLE EXPERIENCING ANXIETY.</dc:title>
  <dc:creator>Sue Hirschson</dc:creator>
  <cp:lastModifiedBy>Sue Hirschson</cp:lastModifiedBy>
  <cp:revision>46</cp:revision>
  <dcterms:created xsi:type="dcterms:W3CDTF">2024-04-26T14:17:18Z</dcterms:created>
  <dcterms:modified xsi:type="dcterms:W3CDTF">2024-04-29T10:15:05Z</dcterms:modified>
</cp:coreProperties>
</file>