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6" r:id="rId2"/>
    <p:sldId id="259" r:id="rId3"/>
    <p:sldId id="260" r:id="rId4"/>
    <p:sldId id="297" r:id="rId5"/>
    <p:sldId id="261" r:id="rId6"/>
    <p:sldId id="262" r:id="rId7"/>
    <p:sldId id="263" r:id="rId8"/>
    <p:sldId id="264" r:id="rId9"/>
    <p:sldId id="265" r:id="rId10"/>
    <p:sldId id="267" r:id="rId11"/>
    <p:sldId id="268" r:id="rId12"/>
    <p:sldId id="269" r:id="rId13"/>
    <p:sldId id="270" r:id="rId14"/>
    <p:sldId id="271" r:id="rId15"/>
    <p:sldId id="273" r:id="rId16"/>
    <p:sldId id="274" r:id="rId17"/>
    <p:sldId id="275" r:id="rId18"/>
    <p:sldId id="276" r:id="rId19"/>
    <p:sldId id="298" r:id="rId20"/>
    <p:sldId id="277" r:id="rId21"/>
    <p:sldId id="278" r:id="rId22"/>
    <p:sldId id="279" r:id="rId23"/>
    <p:sldId id="280" r:id="rId24"/>
    <p:sldId id="305" r:id="rId25"/>
    <p:sldId id="307" r:id="rId26"/>
    <p:sldId id="306" r:id="rId27"/>
    <p:sldId id="282" r:id="rId28"/>
    <p:sldId id="283" r:id="rId29"/>
    <p:sldId id="284" r:id="rId30"/>
    <p:sldId id="285" r:id="rId31"/>
    <p:sldId id="287" r:id="rId32"/>
    <p:sldId id="289" r:id="rId33"/>
    <p:sldId id="290" r:id="rId34"/>
    <p:sldId id="291" r:id="rId35"/>
    <p:sldId id="292" r:id="rId36"/>
    <p:sldId id="286" r:id="rId37"/>
    <p:sldId id="293" r:id="rId38"/>
    <p:sldId id="295" r:id="rId39"/>
    <p:sldId id="299" r:id="rId40"/>
    <p:sldId id="300" r:id="rId41"/>
    <p:sldId id="301" r:id="rId42"/>
    <p:sldId id="303" r:id="rId43"/>
    <p:sldId id="302" r:id="rId44"/>
    <p:sldId id="304"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C52B85-3A56-42BB-950A-DB8664DAAE01}" v="57" dt="2026-04-27T11:10:03.2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7" autoAdjust="0"/>
    <p:restoredTop sz="63819" autoAdjust="0"/>
  </p:normalViewPr>
  <p:slideViewPr>
    <p:cSldViewPr snapToGrid="0">
      <p:cViewPr>
        <p:scale>
          <a:sx n="57" d="100"/>
          <a:sy n="57" d="100"/>
        </p:scale>
        <p:origin x="555"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f3007956-5e20-4c5a-987f-cc7f9910f597" providerId="ADAL" clId="{3F1D895C-51CD-4DC3-9CA5-930CC111F99F}"/>
    <pc:docChg chg="undo custSel addSld delSld modSld sldOrd">
      <pc:chgData name="Charlotte Greenway" userId="f3007956-5e20-4c5a-987f-cc7f9910f597" providerId="ADAL" clId="{3F1D895C-51CD-4DC3-9CA5-930CC111F99F}" dt="2026-04-27T11:10:03.256" v="304" actId="1076"/>
      <pc:docMkLst>
        <pc:docMk/>
      </pc:docMkLst>
      <pc:sldChg chg="addSp modSp mod modNotesTx">
        <pc:chgData name="Charlotte Greenway" userId="f3007956-5e20-4c5a-987f-cc7f9910f597" providerId="ADAL" clId="{3F1D895C-51CD-4DC3-9CA5-930CC111F99F}" dt="2026-04-27T09:55:20.992" v="25" actId="20577"/>
        <pc:sldMkLst>
          <pc:docMk/>
          <pc:sldMk cId="1251080135" sldId="259"/>
        </pc:sldMkLst>
        <pc:spChg chg="mod">
          <ac:chgData name="Charlotte Greenway" userId="f3007956-5e20-4c5a-987f-cc7f9910f597" providerId="ADAL" clId="{3F1D895C-51CD-4DC3-9CA5-930CC111F99F}" dt="2026-04-27T09:54:02.871" v="11" actId="1076"/>
          <ac:spMkLst>
            <pc:docMk/>
            <pc:sldMk cId="1251080135" sldId="259"/>
            <ac:spMk id="2" creationId="{3511CC66-EB23-724B-6BD6-EBB52C231ED7}"/>
          </ac:spMkLst>
        </pc:spChg>
        <pc:spChg chg="add mod">
          <ac:chgData name="Charlotte Greenway" userId="f3007956-5e20-4c5a-987f-cc7f9910f597" providerId="ADAL" clId="{3F1D895C-51CD-4DC3-9CA5-930CC111F99F}" dt="2026-04-27T09:55:15.839" v="23" actId="1076"/>
          <ac:spMkLst>
            <pc:docMk/>
            <pc:sldMk cId="1251080135" sldId="259"/>
            <ac:spMk id="4" creationId="{3AEF5307-D27A-2810-C58A-A38BC7246365}"/>
          </ac:spMkLst>
        </pc:spChg>
        <pc:picChg chg="mod">
          <ac:chgData name="Charlotte Greenway" userId="f3007956-5e20-4c5a-987f-cc7f9910f597" providerId="ADAL" clId="{3F1D895C-51CD-4DC3-9CA5-930CC111F99F}" dt="2026-04-27T09:53:57.173" v="9" actId="1076"/>
          <ac:picMkLst>
            <pc:docMk/>
            <pc:sldMk cId="1251080135" sldId="259"/>
            <ac:picMk id="5" creationId="{7721C181-A410-3F66-9E64-EA115318B64E}"/>
          </ac:picMkLst>
        </pc:picChg>
      </pc:sldChg>
      <pc:sldChg chg="modNotesTx">
        <pc:chgData name="Charlotte Greenway" userId="f3007956-5e20-4c5a-987f-cc7f9910f597" providerId="ADAL" clId="{3F1D895C-51CD-4DC3-9CA5-930CC111F99F}" dt="2026-04-27T10:07:39.685" v="29" actId="20577"/>
        <pc:sldMkLst>
          <pc:docMk/>
          <pc:sldMk cId="623901973" sldId="263"/>
        </pc:sldMkLst>
      </pc:sldChg>
      <pc:sldChg chg="del ord">
        <pc:chgData name="Charlotte Greenway" userId="f3007956-5e20-4c5a-987f-cc7f9910f597" providerId="ADAL" clId="{3F1D895C-51CD-4DC3-9CA5-930CC111F99F}" dt="2026-04-27T11:02:30.330" v="283" actId="47"/>
        <pc:sldMkLst>
          <pc:docMk/>
          <pc:sldMk cId="2592712254" sldId="281"/>
        </pc:sldMkLst>
      </pc:sldChg>
      <pc:sldChg chg="add">
        <pc:chgData name="Charlotte Greenway" userId="f3007956-5e20-4c5a-987f-cc7f9910f597" providerId="ADAL" clId="{3F1D895C-51CD-4DC3-9CA5-930CC111F99F}" dt="2026-04-27T11:06:03.888" v="289"/>
        <pc:sldMkLst>
          <pc:docMk/>
          <pc:sldMk cId="840331658" sldId="286"/>
        </pc:sldMkLst>
      </pc:sldChg>
      <pc:sldChg chg="del">
        <pc:chgData name="Charlotte Greenway" userId="f3007956-5e20-4c5a-987f-cc7f9910f597" providerId="ADAL" clId="{3F1D895C-51CD-4DC3-9CA5-930CC111F99F}" dt="2026-04-27T11:05:42.392" v="288" actId="47"/>
        <pc:sldMkLst>
          <pc:docMk/>
          <pc:sldMk cId="1799517121" sldId="286"/>
        </pc:sldMkLst>
      </pc:sldChg>
      <pc:sldChg chg="addSp delSp modSp mod">
        <pc:chgData name="Charlotte Greenway" userId="f3007956-5e20-4c5a-987f-cc7f9910f597" providerId="ADAL" clId="{3F1D895C-51CD-4DC3-9CA5-930CC111F99F}" dt="2026-04-27T11:10:03.256" v="304" actId="1076"/>
        <pc:sldMkLst>
          <pc:docMk/>
          <pc:sldMk cId="2895079771" sldId="287"/>
        </pc:sldMkLst>
        <pc:spChg chg="add del">
          <ac:chgData name="Charlotte Greenway" userId="f3007956-5e20-4c5a-987f-cc7f9910f597" providerId="ADAL" clId="{3F1D895C-51CD-4DC3-9CA5-930CC111F99F}" dt="2026-04-27T11:09:47.145" v="298" actId="26606"/>
          <ac:spMkLst>
            <pc:docMk/>
            <pc:sldMk cId="2895079771" sldId="287"/>
            <ac:spMk id="8" creationId="{F3060C83-F051-4F0E-ABAD-AA0DFC48B218}"/>
          </ac:spMkLst>
        </pc:spChg>
        <pc:spChg chg="add del">
          <ac:chgData name="Charlotte Greenway" userId="f3007956-5e20-4c5a-987f-cc7f9910f597" providerId="ADAL" clId="{3F1D895C-51CD-4DC3-9CA5-930CC111F99F}" dt="2026-04-27T11:09:47.145" v="298" actId="26606"/>
          <ac:spMkLst>
            <pc:docMk/>
            <pc:sldMk cId="2895079771" sldId="287"/>
            <ac:spMk id="10" creationId="{83C98ABE-055B-441F-B07E-44F97F083C39}"/>
          </ac:spMkLst>
        </pc:spChg>
        <pc:spChg chg="add del">
          <ac:chgData name="Charlotte Greenway" userId="f3007956-5e20-4c5a-987f-cc7f9910f597" providerId="ADAL" clId="{3F1D895C-51CD-4DC3-9CA5-930CC111F99F}" dt="2026-04-27T11:09:47.145" v="298" actId="26606"/>
          <ac:spMkLst>
            <pc:docMk/>
            <pc:sldMk cId="2895079771" sldId="287"/>
            <ac:spMk id="12" creationId="{29FDB030-9B49-4CED-8CCD-4D99382388AC}"/>
          </ac:spMkLst>
        </pc:spChg>
        <pc:spChg chg="add del">
          <ac:chgData name="Charlotte Greenway" userId="f3007956-5e20-4c5a-987f-cc7f9910f597" providerId="ADAL" clId="{3F1D895C-51CD-4DC3-9CA5-930CC111F99F}" dt="2026-04-27T11:09:47.145" v="298" actId="26606"/>
          <ac:spMkLst>
            <pc:docMk/>
            <pc:sldMk cId="2895079771" sldId="287"/>
            <ac:spMk id="14" creationId="{3783CA14-24A1-485C-8B30-D6A5D87987AD}"/>
          </ac:spMkLst>
        </pc:spChg>
        <pc:spChg chg="add del">
          <ac:chgData name="Charlotte Greenway" userId="f3007956-5e20-4c5a-987f-cc7f9910f597" providerId="ADAL" clId="{3F1D895C-51CD-4DC3-9CA5-930CC111F99F}" dt="2026-04-27T11:09:47.145" v="298" actId="26606"/>
          <ac:spMkLst>
            <pc:docMk/>
            <pc:sldMk cId="2895079771" sldId="287"/>
            <ac:spMk id="16" creationId="{9A97C86A-04D6-40F7-AE84-31AB43E6A846}"/>
          </ac:spMkLst>
        </pc:spChg>
        <pc:spChg chg="add del">
          <ac:chgData name="Charlotte Greenway" userId="f3007956-5e20-4c5a-987f-cc7f9910f597" providerId="ADAL" clId="{3F1D895C-51CD-4DC3-9CA5-930CC111F99F}" dt="2026-04-27T11:09:47.145" v="298" actId="26606"/>
          <ac:spMkLst>
            <pc:docMk/>
            <pc:sldMk cId="2895079771" sldId="287"/>
            <ac:spMk id="18" creationId="{FF9F2414-84E8-453E-B1F3-389FDE8192D9}"/>
          </ac:spMkLst>
        </pc:spChg>
        <pc:spChg chg="add del">
          <ac:chgData name="Charlotte Greenway" userId="f3007956-5e20-4c5a-987f-cc7f9910f597" providerId="ADAL" clId="{3F1D895C-51CD-4DC3-9CA5-930CC111F99F}" dt="2026-04-27T11:09:47.145" v="298" actId="26606"/>
          <ac:spMkLst>
            <pc:docMk/>
            <pc:sldMk cId="2895079771" sldId="287"/>
            <ac:spMk id="20" creationId="{3ECA69A1-7536-43AC-85EF-C7106179F5ED}"/>
          </ac:spMkLst>
        </pc:spChg>
        <pc:spChg chg="add del">
          <ac:chgData name="Charlotte Greenway" userId="f3007956-5e20-4c5a-987f-cc7f9910f597" providerId="ADAL" clId="{3F1D895C-51CD-4DC3-9CA5-930CC111F99F}" dt="2026-04-27T11:09:44.683" v="295" actId="26606"/>
          <ac:spMkLst>
            <pc:docMk/>
            <pc:sldMk cId="2895079771" sldId="287"/>
            <ac:spMk id="4103" creationId="{69D184B2-2226-4E31-BCCB-444330767440}"/>
          </ac:spMkLst>
        </pc:spChg>
        <pc:spChg chg="add del">
          <ac:chgData name="Charlotte Greenway" userId="f3007956-5e20-4c5a-987f-cc7f9910f597" providerId="ADAL" clId="{3F1D895C-51CD-4DC3-9CA5-930CC111F99F}" dt="2026-04-27T11:09:44.683" v="295" actId="26606"/>
          <ac:spMkLst>
            <pc:docMk/>
            <pc:sldMk cId="2895079771" sldId="287"/>
            <ac:spMk id="4105" creationId="{1AC4D4E3-486A-464A-8EC8-D44881097267}"/>
          </ac:spMkLst>
        </pc:spChg>
        <pc:spChg chg="add del">
          <ac:chgData name="Charlotte Greenway" userId="f3007956-5e20-4c5a-987f-cc7f9910f597" providerId="ADAL" clId="{3F1D895C-51CD-4DC3-9CA5-930CC111F99F}" dt="2026-04-27T11:09:44.683" v="295" actId="26606"/>
          <ac:spMkLst>
            <pc:docMk/>
            <pc:sldMk cId="2895079771" sldId="287"/>
            <ac:spMk id="4107" creationId="{864DE13E-58EB-4475-B79C-0D4FC651239B}"/>
          </ac:spMkLst>
        </pc:spChg>
        <pc:picChg chg="add mod">
          <ac:chgData name="Charlotte Greenway" userId="f3007956-5e20-4c5a-987f-cc7f9910f597" providerId="ADAL" clId="{3F1D895C-51CD-4DC3-9CA5-930CC111F99F}" dt="2026-04-27T11:09:59.060" v="303" actId="962"/>
          <ac:picMkLst>
            <pc:docMk/>
            <pc:sldMk cId="2895079771" sldId="287"/>
            <ac:picMk id="2" creationId="{E0EBD4C8-0752-E7F0-35EC-D81A2B3E72A1}"/>
          </ac:picMkLst>
        </pc:picChg>
        <pc:picChg chg="add del mod ord">
          <ac:chgData name="Charlotte Greenway" userId="f3007956-5e20-4c5a-987f-cc7f9910f597" providerId="ADAL" clId="{3F1D895C-51CD-4DC3-9CA5-930CC111F99F}" dt="2026-04-27T11:09:52.240" v="300" actId="478"/>
          <ac:picMkLst>
            <pc:docMk/>
            <pc:sldMk cId="2895079771" sldId="287"/>
            <ac:picMk id="3" creationId="{BF0B91F1-8A69-A5B2-DF25-AC1C6EEF1A43}"/>
          </ac:picMkLst>
        </pc:picChg>
        <pc:picChg chg="add mod">
          <ac:chgData name="Charlotte Greenway" userId="f3007956-5e20-4c5a-987f-cc7f9910f597" providerId="ADAL" clId="{3F1D895C-51CD-4DC3-9CA5-930CC111F99F}" dt="2026-04-27T11:10:03.256" v="304" actId="1076"/>
          <ac:picMkLst>
            <pc:docMk/>
            <pc:sldMk cId="2895079771" sldId="287"/>
            <ac:picMk id="4" creationId="{2DA36CDB-8A35-8A1C-E397-76435CC247E9}"/>
          </ac:picMkLst>
        </pc:picChg>
        <pc:picChg chg="add del mod">
          <ac:chgData name="Charlotte Greenway" userId="f3007956-5e20-4c5a-987f-cc7f9910f597" providerId="ADAL" clId="{3F1D895C-51CD-4DC3-9CA5-930CC111F99F}" dt="2026-04-27T11:09:52.240" v="300" actId="478"/>
          <ac:picMkLst>
            <pc:docMk/>
            <pc:sldMk cId="2895079771" sldId="287"/>
            <ac:picMk id="4098" creationId="{89A05B0D-178F-7AEA-80D0-7CEAE35D9F41}"/>
          </ac:picMkLst>
        </pc:picChg>
        <pc:cxnChg chg="add del">
          <ac:chgData name="Charlotte Greenway" userId="f3007956-5e20-4c5a-987f-cc7f9910f597" providerId="ADAL" clId="{3F1D895C-51CD-4DC3-9CA5-930CC111F99F}" dt="2026-04-27T11:09:44.683" v="295" actId="26606"/>
          <ac:cxnSpMkLst>
            <pc:docMk/>
            <pc:sldMk cId="2895079771" sldId="287"/>
            <ac:cxnSpMk id="4109" creationId="{02E9B2EE-76CA-47F3-9977-3F2FCB7FD252}"/>
          </ac:cxnSpMkLst>
        </pc:cxnChg>
      </pc:sldChg>
      <pc:sldChg chg="addSp modSp new mod setBg">
        <pc:chgData name="Charlotte Greenway" userId="f3007956-5e20-4c5a-987f-cc7f9910f597" providerId="ADAL" clId="{3F1D895C-51CD-4DC3-9CA5-930CC111F99F}" dt="2026-04-27T11:01:55.410" v="280" actId="5793"/>
        <pc:sldMkLst>
          <pc:docMk/>
          <pc:sldMk cId="3629577825" sldId="305"/>
        </pc:sldMkLst>
        <pc:spChg chg="add mod ord">
          <ac:chgData name="Charlotte Greenway" userId="f3007956-5e20-4c5a-987f-cc7f9910f597" providerId="ADAL" clId="{3F1D895C-51CD-4DC3-9CA5-930CC111F99F}" dt="2026-04-27T11:01:55.410" v="280" actId="5793"/>
          <ac:spMkLst>
            <pc:docMk/>
            <pc:sldMk cId="3629577825" sldId="305"/>
            <ac:spMk id="3" creationId="{6DBFCB13-7743-E205-7877-260E1F42B650}"/>
          </ac:spMkLst>
        </pc:spChg>
        <pc:spChg chg="add">
          <ac:chgData name="Charlotte Greenway" userId="f3007956-5e20-4c5a-987f-cc7f9910f597" providerId="ADAL" clId="{3F1D895C-51CD-4DC3-9CA5-930CC111F99F}" dt="2026-04-27T11:01:15.023" v="252" actId="26606"/>
          <ac:spMkLst>
            <pc:docMk/>
            <pc:sldMk cId="3629577825" sldId="305"/>
            <ac:spMk id="3083" creationId="{A2679492-7988-4050-9056-542444452411}"/>
          </ac:spMkLst>
        </pc:spChg>
        <pc:spChg chg="add">
          <ac:chgData name="Charlotte Greenway" userId="f3007956-5e20-4c5a-987f-cc7f9910f597" providerId="ADAL" clId="{3F1D895C-51CD-4DC3-9CA5-930CC111F99F}" dt="2026-04-27T11:01:15.023" v="252" actId="26606"/>
          <ac:spMkLst>
            <pc:docMk/>
            <pc:sldMk cId="3629577825" sldId="305"/>
            <ac:spMk id="3085" creationId="{B091B163-7D61-4891-ABCF-5C13D9C418D0}"/>
          </ac:spMkLst>
        </pc:spChg>
        <pc:picChg chg="add mod ord">
          <ac:chgData name="Charlotte Greenway" userId="f3007956-5e20-4c5a-987f-cc7f9910f597" providerId="ADAL" clId="{3F1D895C-51CD-4DC3-9CA5-930CC111F99F}" dt="2026-04-27T11:01:15.023" v="252" actId="26606"/>
          <ac:picMkLst>
            <pc:docMk/>
            <pc:sldMk cId="3629577825" sldId="305"/>
            <ac:picMk id="3074" creationId="{FECED32A-CD56-FFCC-D9A6-0CE7782418AB}"/>
          </ac:picMkLst>
        </pc:picChg>
        <pc:picChg chg="add mod">
          <ac:chgData name="Charlotte Greenway" userId="f3007956-5e20-4c5a-987f-cc7f9910f597" providerId="ADAL" clId="{3F1D895C-51CD-4DC3-9CA5-930CC111F99F}" dt="2026-04-27T11:01:02.815" v="249" actId="14100"/>
          <ac:picMkLst>
            <pc:docMk/>
            <pc:sldMk cId="3629577825" sldId="305"/>
            <ac:picMk id="3076" creationId="{7792F202-B828-3D38-DE86-8CEDCFCB06BD}"/>
          </ac:picMkLst>
        </pc:picChg>
        <pc:picChg chg="add mod">
          <ac:chgData name="Charlotte Greenway" userId="f3007956-5e20-4c5a-987f-cc7f9910f597" providerId="ADAL" clId="{3F1D895C-51CD-4DC3-9CA5-930CC111F99F}" dt="2026-04-27T11:01:15.023" v="252" actId="26606"/>
          <ac:picMkLst>
            <pc:docMk/>
            <pc:sldMk cId="3629577825" sldId="305"/>
            <ac:picMk id="3078" creationId="{4366CC25-E859-9D49-45FF-C0913F6EFD5E}"/>
          </ac:picMkLst>
        </pc:picChg>
        <pc:cxnChg chg="add">
          <ac:chgData name="Charlotte Greenway" userId="f3007956-5e20-4c5a-987f-cc7f9910f597" providerId="ADAL" clId="{3F1D895C-51CD-4DC3-9CA5-930CC111F99F}" dt="2026-04-27T11:01:15.023" v="252" actId="26606"/>
          <ac:cxnSpMkLst>
            <pc:docMk/>
            <pc:sldMk cId="3629577825" sldId="305"/>
            <ac:cxnSpMk id="3087" creationId="{C49DA8F6-BCC1-4447-B54C-57856834B94B}"/>
          </ac:cxnSpMkLst>
        </pc:cxnChg>
      </pc:sldChg>
      <pc:sldChg chg="addSp delSp modSp new mod">
        <pc:chgData name="Charlotte Greenway" userId="f3007956-5e20-4c5a-987f-cc7f9910f597" providerId="ADAL" clId="{3F1D895C-51CD-4DC3-9CA5-930CC111F99F}" dt="2026-04-27T11:03:26.007" v="287" actId="478"/>
        <pc:sldMkLst>
          <pc:docMk/>
          <pc:sldMk cId="920155781" sldId="306"/>
        </pc:sldMkLst>
        <pc:spChg chg="add mod">
          <ac:chgData name="Charlotte Greenway" userId="f3007956-5e20-4c5a-987f-cc7f9910f597" providerId="ADAL" clId="{3F1D895C-51CD-4DC3-9CA5-930CC111F99F}" dt="2026-04-27T10:56:00.545" v="115" actId="1076"/>
          <ac:spMkLst>
            <pc:docMk/>
            <pc:sldMk cId="920155781" sldId="306"/>
            <ac:spMk id="3" creationId="{B4E85ED5-6BD9-18AF-5FDB-35B8C6DBBADA}"/>
          </ac:spMkLst>
        </pc:spChg>
        <pc:spChg chg="add del mod">
          <ac:chgData name="Charlotte Greenway" userId="f3007956-5e20-4c5a-987f-cc7f9910f597" providerId="ADAL" clId="{3F1D895C-51CD-4DC3-9CA5-930CC111F99F}" dt="2026-04-27T10:53:34.832" v="77" actId="478"/>
          <ac:spMkLst>
            <pc:docMk/>
            <pc:sldMk cId="920155781" sldId="306"/>
            <ac:spMk id="4" creationId="{6E0A2724-8B09-F640-3069-D176CBBA3A9C}"/>
          </ac:spMkLst>
        </pc:spChg>
        <pc:spChg chg="add mod">
          <ac:chgData name="Charlotte Greenway" userId="f3007956-5e20-4c5a-987f-cc7f9910f597" providerId="ADAL" clId="{3F1D895C-51CD-4DC3-9CA5-930CC111F99F}" dt="2026-04-27T10:53:18.349" v="72"/>
          <ac:spMkLst>
            <pc:docMk/>
            <pc:sldMk cId="920155781" sldId="306"/>
            <ac:spMk id="5" creationId="{B894E91A-1EF8-E0B9-8ECC-1EDD4395D454}"/>
          </ac:spMkLst>
        </pc:spChg>
        <pc:spChg chg="add mod">
          <ac:chgData name="Charlotte Greenway" userId="f3007956-5e20-4c5a-987f-cc7f9910f597" providerId="ADAL" clId="{3F1D895C-51CD-4DC3-9CA5-930CC111F99F}" dt="2026-04-27T10:53:21.859" v="74"/>
          <ac:spMkLst>
            <pc:docMk/>
            <pc:sldMk cId="920155781" sldId="306"/>
            <ac:spMk id="6" creationId="{9FB0BB21-0CD4-5000-3C0D-9B8FC1A0C326}"/>
          </ac:spMkLst>
        </pc:spChg>
        <pc:spChg chg="add mod">
          <ac:chgData name="Charlotte Greenway" userId="f3007956-5e20-4c5a-987f-cc7f9910f597" providerId="ADAL" clId="{3F1D895C-51CD-4DC3-9CA5-930CC111F99F}" dt="2026-04-27T10:55:14.341" v="110" actId="1076"/>
          <ac:spMkLst>
            <pc:docMk/>
            <pc:sldMk cId="920155781" sldId="306"/>
            <ac:spMk id="8" creationId="{D01E157F-1599-B006-7EC7-BAA7627F35EE}"/>
          </ac:spMkLst>
        </pc:spChg>
        <pc:picChg chg="add del">
          <ac:chgData name="Charlotte Greenway" userId="f3007956-5e20-4c5a-987f-cc7f9910f597" providerId="ADAL" clId="{3F1D895C-51CD-4DC3-9CA5-930CC111F99F}" dt="2026-04-27T11:03:25.205" v="286" actId="22"/>
          <ac:picMkLst>
            <pc:docMk/>
            <pc:sldMk cId="920155781" sldId="306"/>
            <ac:picMk id="10" creationId="{3C4DDDA8-9166-44EF-890E-EE476AE17C50}"/>
          </ac:picMkLst>
        </pc:picChg>
        <pc:picChg chg="add mod">
          <ac:chgData name="Charlotte Greenway" userId="f3007956-5e20-4c5a-987f-cc7f9910f597" providerId="ADAL" clId="{3F1D895C-51CD-4DC3-9CA5-930CC111F99F}" dt="2026-04-27T10:56:00.545" v="115" actId="1076"/>
          <ac:picMkLst>
            <pc:docMk/>
            <pc:sldMk cId="920155781" sldId="306"/>
            <ac:picMk id="1026" creationId="{4CF4D38D-2DCA-28DA-1996-423540F2CB51}"/>
          </ac:picMkLst>
        </pc:picChg>
        <pc:picChg chg="add del mod">
          <ac:chgData name="Charlotte Greenway" userId="f3007956-5e20-4c5a-987f-cc7f9910f597" providerId="ADAL" clId="{3F1D895C-51CD-4DC3-9CA5-930CC111F99F}" dt="2026-04-27T11:03:26.007" v="287" actId="478"/>
          <ac:picMkLst>
            <pc:docMk/>
            <pc:sldMk cId="920155781" sldId="306"/>
            <ac:picMk id="1028" creationId="{11836CFA-95BB-E7D7-1C6B-5CE206B54634}"/>
          </ac:picMkLst>
        </pc:picChg>
      </pc:sldChg>
      <pc:sldChg chg="addSp delSp modSp new mod setBg">
        <pc:chgData name="Charlotte Greenway" userId="f3007956-5e20-4c5a-987f-cc7f9910f597" providerId="ADAL" clId="{3F1D895C-51CD-4DC3-9CA5-930CC111F99F}" dt="2026-04-27T10:59:53.778" v="243" actId="5793"/>
        <pc:sldMkLst>
          <pc:docMk/>
          <pc:sldMk cId="161014489" sldId="307"/>
        </pc:sldMkLst>
        <pc:spChg chg="add mod ord">
          <ac:chgData name="Charlotte Greenway" userId="f3007956-5e20-4c5a-987f-cc7f9910f597" providerId="ADAL" clId="{3F1D895C-51CD-4DC3-9CA5-930CC111F99F}" dt="2026-04-27T10:59:53.778" v="243" actId="5793"/>
          <ac:spMkLst>
            <pc:docMk/>
            <pc:sldMk cId="161014489" sldId="307"/>
            <ac:spMk id="3" creationId="{1183FBCC-2788-5426-B85C-5EEA11A9E816}"/>
          </ac:spMkLst>
        </pc:spChg>
        <pc:spChg chg="add del mod">
          <ac:chgData name="Charlotte Greenway" userId="f3007956-5e20-4c5a-987f-cc7f9910f597" providerId="ADAL" clId="{3F1D895C-51CD-4DC3-9CA5-930CC111F99F}" dt="2026-04-27T10:53:06.649" v="70" actId="478"/>
          <ac:spMkLst>
            <pc:docMk/>
            <pc:sldMk cId="161014489" sldId="307"/>
            <ac:spMk id="5" creationId="{19465AC0-6A23-96A2-2556-98EFD1F50788}"/>
          </ac:spMkLst>
        </pc:spChg>
        <pc:spChg chg="add">
          <ac:chgData name="Charlotte Greenway" userId="f3007956-5e20-4c5a-987f-cc7f9910f597" providerId="ADAL" clId="{3F1D895C-51CD-4DC3-9CA5-930CC111F99F}" dt="2026-04-27T10:58:09.193" v="160" actId="26606"/>
          <ac:spMkLst>
            <pc:docMk/>
            <pc:sldMk cId="161014489" sldId="307"/>
            <ac:spMk id="2054" creationId="{99F1FFA9-D672-408C-9220-ADEEC6ABDD09}"/>
          </ac:spMkLst>
        </pc:spChg>
        <pc:spChg chg="add del">
          <ac:chgData name="Charlotte Greenway" userId="f3007956-5e20-4c5a-987f-cc7f9910f597" providerId="ADAL" clId="{3F1D895C-51CD-4DC3-9CA5-930CC111F99F}" dt="2026-04-27T10:57:45.847" v="155" actId="26606"/>
          <ac:spMkLst>
            <pc:docMk/>
            <pc:sldMk cId="161014489" sldId="307"/>
            <ac:spMk id="2055" creationId="{E45CA849-654C-4173-AD99-B3A2528275F5}"/>
          </ac:spMkLst>
        </pc:spChg>
        <pc:spChg chg="add del">
          <ac:chgData name="Charlotte Greenway" userId="f3007956-5e20-4c5a-987f-cc7f9910f597" providerId="ADAL" clId="{3F1D895C-51CD-4DC3-9CA5-930CC111F99F}" dt="2026-04-27T10:57:45.847" v="155" actId="26606"/>
          <ac:spMkLst>
            <pc:docMk/>
            <pc:sldMk cId="161014489" sldId="307"/>
            <ac:spMk id="2057" creationId="{3E23A947-2D45-4208-AE2B-64948C87A3EB}"/>
          </ac:spMkLst>
        </pc:spChg>
        <pc:spChg chg="add del">
          <ac:chgData name="Charlotte Greenway" userId="f3007956-5e20-4c5a-987f-cc7f9910f597" providerId="ADAL" clId="{3F1D895C-51CD-4DC3-9CA5-930CC111F99F}" dt="2026-04-27T10:57:45.847" v="155" actId="26606"/>
          <ac:spMkLst>
            <pc:docMk/>
            <pc:sldMk cId="161014489" sldId="307"/>
            <ac:spMk id="2059" creationId="{E5BBB0F9-6A59-4D02-A9C7-A2D6516684CE}"/>
          </ac:spMkLst>
        </pc:spChg>
        <pc:spChg chg="add del">
          <ac:chgData name="Charlotte Greenway" userId="f3007956-5e20-4c5a-987f-cc7f9910f597" providerId="ADAL" clId="{3F1D895C-51CD-4DC3-9CA5-930CC111F99F}" dt="2026-04-27T10:57:45.603" v="154" actId="26606"/>
          <ac:spMkLst>
            <pc:docMk/>
            <pc:sldMk cId="161014489" sldId="307"/>
            <ac:spMk id="2064" creationId="{84ECDE7A-6944-466D-8FFE-149A29BA6BAE}"/>
          </ac:spMkLst>
        </pc:spChg>
        <pc:spChg chg="add del">
          <ac:chgData name="Charlotte Greenway" userId="f3007956-5e20-4c5a-987f-cc7f9910f597" providerId="ADAL" clId="{3F1D895C-51CD-4DC3-9CA5-930CC111F99F}" dt="2026-04-27T10:57:45.603" v="154" actId="26606"/>
          <ac:spMkLst>
            <pc:docMk/>
            <pc:sldMk cId="161014489" sldId="307"/>
            <ac:spMk id="2066" creationId="{B3420082-9415-44EC-802E-C77D71D59C57}"/>
          </ac:spMkLst>
        </pc:spChg>
        <pc:spChg chg="add del">
          <ac:chgData name="Charlotte Greenway" userId="f3007956-5e20-4c5a-987f-cc7f9910f597" providerId="ADAL" clId="{3F1D895C-51CD-4DC3-9CA5-930CC111F99F}" dt="2026-04-27T10:57:45.603" v="154" actId="26606"/>
          <ac:spMkLst>
            <pc:docMk/>
            <pc:sldMk cId="161014489" sldId="307"/>
            <ac:spMk id="2068" creationId="{55A52C45-1FCB-4636-A80F-2849B8226C01}"/>
          </ac:spMkLst>
        </pc:spChg>
        <pc:spChg chg="add del">
          <ac:chgData name="Charlotte Greenway" userId="f3007956-5e20-4c5a-987f-cc7f9910f597" providerId="ADAL" clId="{3F1D895C-51CD-4DC3-9CA5-930CC111F99F}" dt="2026-04-27T10:57:45.603" v="154" actId="26606"/>
          <ac:spMkLst>
            <pc:docMk/>
            <pc:sldMk cId="161014489" sldId="307"/>
            <ac:spMk id="2070" creationId="{768EB4DD-3704-43AD-92B3-C4E0C6EA92CB}"/>
          </ac:spMkLst>
        </pc:spChg>
        <pc:spChg chg="add del">
          <ac:chgData name="Charlotte Greenway" userId="f3007956-5e20-4c5a-987f-cc7f9910f597" providerId="ADAL" clId="{3F1D895C-51CD-4DC3-9CA5-930CC111F99F}" dt="2026-04-27T10:57:45.318" v="152" actId="26606"/>
          <ac:spMkLst>
            <pc:docMk/>
            <pc:sldMk cId="161014489" sldId="307"/>
            <ac:spMk id="2075" creationId="{86BF47BD-DB8D-4367-B0B5-D4A6D1A32F7C}"/>
          </ac:spMkLst>
        </pc:spChg>
        <pc:grpChg chg="add del">
          <ac:chgData name="Charlotte Greenway" userId="f3007956-5e20-4c5a-987f-cc7f9910f597" providerId="ADAL" clId="{3F1D895C-51CD-4DC3-9CA5-930CC111F99F}" dt="2026-04-27T10:57:45.318" v="152" actId="26606"/>
          <ac:grpSpMkLst>
            <pc:docMk/>
            <pc:sldMk cId="161014489" sldId="307"/>
            <ac:grpSpMk id="2077" creationId="{D2A542E6-1924-4FE2-89D1-3CB19468C1F6}"/>
          </ac:grpSpMkLst>
        </pc:grpChg>
        <pc:picChg chg="add mod ord">
          <ac:chgData name="Charlotte Greenway" userId="f3007956-5e20-4c5a-987f-cc7f9910f597" providerId="ADAL" clId="{3F1D895C-51CD-4DC3-9CA5-930CC111F99F}" dt="2026-04-27T10:58:09.193" v="160" actId="26606"/>
          <ac:picMkLst>
            <pc:docMk/>
            <pc:sldMk cId="161014489" sldId="307"/>
            <ac:picMk id="2050" creationId="{5FDD4A7F-49CD-3C8C-A678-AE62BC12F972}"/>
          </ac:picMkLst>
        </pc:picChg>
        <pc:picChg chg="add mod">
          <ac:chgData name="Charlotte Greenway" userId="f3007956-5e20-4c5a-987f-cc7f9910f597" providerId="ADAL" clId="{3F1D895C-51CD-4DC3-9CA5-930CC111F99F}" dt="2026-04-27T10:58:09.193" v="160" actId="26606"/>
          <ac:picMkLst>
            <pc:docMk/>
            <pc:sldMk cId="161014489" sldId="307"/>
            <ac:picMk id="2052" creationId="{A3697E5C-0C09-3766-A81C-BCDC74991549}"/>
          </ac:picMkLst>
        </pc:picChg>
      </pc:sldChg>
    </pc:docChg>
  </pc:docChgLst>
</pc:chgInfo>
</file>

<file path=ppt/diagrams/_rels/data9.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4" Type="http://schemas.openxmlformats.org/officeDocument/2006/relationships/image" Target="../media/image21.svg"/></Relationships>
</file>

<file path=ppt/diagrams/_rels/data1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image" Target="../media/image46.png"/></Relationships>
</file>

<file path=ppt/diagrams/_rels/data17.xml.rels><?xml version="1.0" encoding="UTF-8" standalone="yes"?>
<Relationships xmlns="http://schemas.openxmlformats.org/package/2006/relationships"><Relationship Id="rId1" Type="http://schemas.openxmlformats.org/officeDocument/2006/relationships/image" Target="../media/image54.jpg"/></Relationships>
</file>

<file path=ppt/diagrams/_rels/drawing9.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4" Type="http://schemas.openxmlformats.org/officeDocument/2006/relationships/image" Target="../media/image21.svg"/></Relationships>
</file>

<file path=ppt/diagrams/_rels/drawing1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image" Target="../media/image46.png"/></Relationships>
</file>

<file path=ppt/diagrams/_rels/drawing17.xml.rels><?xml version="1.0" encoding="UTF-8" standalone="yes"?>
<Relationships xmlns="http://schemas.openxmlformats.org/package/2006/relationships"><Relationship Id="rId1" Type="http://schemas.openxmlformats.org/officeDocument/2006/relationships/image" Target="../media/image54.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E3B2E2-F374-4D7F-AC28-86C1E3A75D9E}"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9EA4A4B0-7B03-4EE1-A082-360D66FD60E4}">
      <dgm:prSet/>
      <dgm:spPr/>
      <dgm:t>
        <a:bodyPr/>
        <a:lstStyle/>
        <a:p>
          <a:r>
            <a:rPr lang="en-GB"/>
            <a:t>The ‘voice of the child’ needs to be a process that is open to the many creative ways young children use to express their views and experiences. </a:t>
          </a:r>
        </a:p>
      </dgm:t>
    </dgm:pt>
    <dgm:pt modelId="{F8B0417B-F99F-4A3C-94FF-A12FDD553EF0}" type="parTrans" cxnId="{8FE3879B-F3EA-45A1-A8B5-3BBEACD813E8}">
      <dgm:prSet/>
      <dgm:spPr/>
      <dgm:t>
        <a:bodyPr/>
        <a:lstStyle/>
        <a:p>
          <a:endParaRPr lang="en-GB"/>
        </a:p>
      </dgm:t>
    </dgm:pt>
    <dgm:pt modelId="{59CBDD90-F826-4018-BA32-5B6C1AA3D13D}" type="sibTrans" cxnId="{8FE3879B-F3EA-45A1-A8B5-3BBEACD813E8}">
      <dgm:prSet/>
      <dgm:spPr/>
      <dgm:t>
        <a:bodyPr/>
        <a:lstStyle/>
        <a:p>
          <a:endParaRPr lang="en-GB"/>
        </a:p>
      </dgm:t>
    </dgm:pt>
    <dgm:pt modelId="{B6844926-10D8-4666-9A89-AF481B6DC023}">
      <dgm:prSet/>
      <dgm:spPr/>
      <dgm:t>
        <a:bodyPr/>
        <a:lstStyle/>
        <a:p>
          <a:r>
            <a:rPr lang="en-GB" dirty="0"/>
            <a:t>The voices of young children begin at birth and children can ‘speak’ to adults through their play, their actions and reactions (Jackson and Forbes, 2014). </a:t>
          </a:r>
        </a:p>
        <a:p>
          <a:r>
            <a:rPr lang="en-GB" dirty="0"/>
            <a:t>This framework for listening combines the ‘visual’ with the ‘verbal’.</a:t>
          </a:r>
        </a:p>
      </dgm:t>
    </dgm:pt>
    <dgm:pt modelId="{9E06654E-7D17-43D4-9A8D-4C266E8FA14E}" type="parTrans" cxnId="{C27B7EB5-7D0A-49FF-A898-DFEA1ACEA422}">
      <dgm:prSet/>
      <dgm:spPr/>
      <dgm:t>
        <a:bodyPr/>
        <a:lstStyle/>
        <a:p>
          <a:endParaRPr lang="en-GB"/>
        </a:p>
      </dgm:t>
    </dgm:pt>
    <dgm:pt modelId="{68437F8A-0845-4F53-8B35-5A43B6F64705}" type="sibTrans" cxnId="{C27B7EB5-7D0A-49FF-A898-DFEA1ACEA422}">
      <dgm:prSet/>
      <dgm:spPr/>
      <dgm:t>
        <a:bodyPr/>
        <a:lstStyle/>
        <a:p>
          <a:endParaRPr lang="en-GB"/>
        </a:p>
      </dgm:t>
    </dgm:pt>
    <dgm:pt modelId="{B3E27EE5-08F0-40B1-A3A5-11C3B3924006}">
      <dgm:prSet/>
      <dgm:spPr/>
      <dgm:t>
        <a:bodyPr/>
        <a:lstStyle/>
        <a:p>
          <a:r>
            <a:rPr lang="en-GB"/>
            <a:t>The Mosaic approach is therefore a multi-method process. A range of different techniques have been combined to piece together a child-directed account of their interests and priorities. Some of these methods are those traditionally used to inform adults about young children’s lives, while others offer new opportunities for ‘listening on all channels’ (Marchant, 1999).</a:t>
          </a:r>
        </a:p>
      </dgm:t>
    </dgm:pt>
    <dgm:pt modelId="{6676728D-5F26-49DA-AD05-35EF92ADAAC0}" type="parTrans" cxnId="{7FCF9EAA-ED2B-42E3-BF09-C7A3A65DDA36}">
      <dgm:prSet/>
      <dgm:spPr/>
      <dgm:t>
        <a:bodyPr/>
        <a:lstStyle/>
        <a:p>
          <a:endParaRPr lang="en-GB"/>
        </a:p>
      </dgm:t>
    </dgm:pt>
    <dgm:pt modelId="{78D53326-55FC-436E-8F2C-EF19D51B5FDE}" type="sibTrans" cxnId="{7FCF9EAA-ED2B-42E3-BF09-C7A3A65DDA36}">
      <dgm:prSet/>
      <dgm:spPr/>
      <dgm:t>
        <a:bodyPr/>
        <a:lstStyle/>
        <a:p>
          <a:endParaRPr lang="en-GB"/>
        </a:p>
      </dgm:t>
    </dgm:pt>
    <dgm:pt modelId="{135EC00E-FC84-496D-B55B-CE8AA08B27EB}" type="pres">
      <dgm:prSet presAssocID="{87E3B2E2-F374-4D7F-AC28-86C1E3A75D9E}" presName="Name0" presStyleCnt="0">
        <dgm:presLayoutVars>
          <dgm:chMax val="7"/>
          <dgm:chPref val="7"/>
          <dgm:dir/>
        </dgm:presLayoutVars>
      </dgm:prSet>
      <dgm:spPr/>
    </dgm:pt>
    <dgm:pt modelId="{9CEDB227-F7E6-4B6D-AE58-3BC2442878D6}" type="pres">
      <dgm:prSet presAssocID="{87E3B2E2-F374-4D7F-AC28-86C1E3A75D9E}" presName="Name1" presStyleCnt="0"/>
      <dgm:spPr/>
    </dgm:pt>
    <dgm:pt modelId="{F94B96C9-ED23-4E81-8E7A-DAFDC3E5E73B}" type="pres">
      <dgm:prSet presAssocID="{87E3B2E2-F374-4D7F-AC28-86C1E3A75D9E}" presName="cycle" presStyleCnt="0"/>
      <dgm:spPr/>
    </dgm:pt>
    <dgm:pt modelId="{6DFC5AAA-27C8-4CCC-9A50-83C7F7715F69}" type="pres">
      <dgm:prSet presAssocID="{87E3B2E2-F374-4D7F-AC28-86C1E3A75D9E}" presName="srcNode" presStyleLbl="node1" presStyleIdx="0" presStyleCnt="3"/>
      <dgm:spPr/>
    </dgm:pt>
    <dgm:pt modelId="{3D4A7B07-10EF-4D36-A3CC-21A2969A4C33}" type="pres">
      <dgm:prSet presAssocID="{87E3B2E2-F374-4D7F-AC28-86C1E3A75D9E}" presName="conn" presStyleLbl="parChTrans1D2" presStyleIdx="0" presStyleCnt="1"/>
      <dgm:spPr/>
    </dgm:pt>
    <dgm:pt modelId="{845B491F-D8B8-42CC-A948-8FC068DF6527}" type="pres">
      <dgm:prSet presAssocID="{87E3B2E2-F374-4D7F-AC28-86C1E3A75D9E}" presName="extraNode" presStyleLbl="node1" presStyleIdx="0" presStyleCnt="3"/>
      <dgm:spPr/>
    </dgm:pt>
    <dgm:pt modelId="{47CA4D64-6052-4B9B-9F33-B65A9AEFEF8D}" type="pres">
      <dgm:prSet presAssocID="{87E3B2E2-F374-4D7F-AC28-86C1E3A75D9E}" presName="dstNode" presStyleLbl="node1" presStyleIdx="0" presStyleCnt="3"/>
      <dgm:spPr/>
    </dgm:pt>
    <dgm:pt modelId="{EF589786-67D1-43DE-90E9-8CD640739003}" type="pres">
      <dgm:prSet presAssocID="{9EA4A4B0-7B03-4EE1-A082-360D66FD60E4}" presName="text_1" presStyleLbl="node1" presStyleIdx="0" presStyleCnt="3">
        <dgm:presLayoutVars>
          <dgm:bulletEnabled val="1"/>
        </dgm:presLayoutVars>
      </dgm:prSet>
      <dgm:spPr/>
    </dgm:pt>
    <dgm:pt modelId="{DF75D7CA-4446-4572-B507-C4565273941A}" type="pres">
      <dgm:prSet presAssocID="{9EA4A4B0-7B03-4EE1-A082-360D66FD60E4}" presName="accent_1" presStyleCnt="0"/>
      <dgm:spPr/>
    </dgm:pt>
    <dgm:pt modelId="{C023D4B1-3ACD-4835-AC21-EFE705F23C2D}" type="pres">
      <dgm:prSet presAssocID="{9EA4A4B0-7B03-4EE1-A082-360D66FD60E4}" presName="accentRepeatNode" presStyleLbl="solidFgAcc1" presStyleIdx="0" presStyleCnt="3"/>
      <dgm:spPr/>
    </dgm:pt>
    <dgm:pt modelId="{F3B73180-B6F4-4C8E-85F6-6CE989827853}" type="pres">
      <dgm:prSet presAssocID="{B6844926-10D8-4666-9A89-AF481B6DC023}" presName="text_2" presStyleLbl="node1" presStyleIdx="1" presStyleCnt="3">
        <dgm:presLayoutVars>
          <dgm:bulletEnabled val="1"/>
        </dgm:presLayoutVars>
      </dgm:prSet>
      <dgm:spPr/>
    </dgm:pt>
    <dgm:pt modelId="{CD13B66A-BD12-430A-BD96-58B68A994513}" type="pres">
      <dgm:prSet presAssocID="{B6844926-10D8-4666-9A89-AF481B6DC023}" presName="accent_2" presStyleCnt="0"/>
      <dgm:spPr/>
    </dgm:pt>
    <dgm:pt modelId="{183CFA97-E748-4D19-A626-E08A464B4209}" type="pres">
      <dgm:prSet presAssocID="{B6844926-10D8-4666-9A89-AF481B6DC023}" presName="accentRepeatNode" presStyleLbl="solidFgAcc1" presStyleIdx="1" presStyleCnt="3"/>
      <dgm:spPr/>
    </dgm:pt>
    <dgm:pt modelId="{3CB1117D-EBBD-417D-B4ED-59A972B28579}" type="pres">
      <dgm:prSet presAssocID="{B3E27EE5-08F0-40B1-A3A5-11C3B3924006}" presName="text_3" presStyleLbl="node1" presStyleIdx="2" presStyleCnt="3">
        <dgm:presLayoutVars>
          <dgm:bulletEnabled val="1"/>
        </dgm:presLayoutVars>
      </dgm:prSet>
      <dgm:spPr/>
    </dgm:pt>
    <dgm:pt modelId="{E83A62AE-6BA9-4288-9103-BBCD4FD54C82}" type="pres">
      <dgm:prSet presAssocID="{B3E27EE5-08F0-40B1-A3A5-11C3B3924006}" presName="accent_3" presStyleCnt="0"/>
      <dgm:spPr/>
    </dgm:pt>
    <dgm:pt modelId="{6E5F6A4B-F6CD-4900-A607-B2ACB8DFFE21}" type="pres">
      <dgm:prSet presAssocID="{B3E27EE5-08F0-40B1-A3A5-11C3B3924006}" presName="accentRepeatNode" presStyleLbl="solidFgAcc1" presStyleIdx="2" presStyleCnt="3"/>
      <dgm:spPr/>
    </dgm:pt>
  </dgm:ptLst>
  <dgm:cxnLst>
    <dgm:cxn modelId="{800F1732-59FE-4457-ADA1-E08B29404EE5}" type="presOf" srcId="{9EA4A4B0-7B03-4EE1-A082-360D66FD60E4}" destId="{EF589786-67D1-43DE-90E9-8CD640739003}" srcOrd="0" destOrd="0" presId="urn:microsoft.com/office/officeart/2008/layout/VerticalCurvedList"/>
    <dgm:cxn modelId="{28F9E734-62C8-4603-8CD2-601B8A329AB8}" type="presOf" srcId="{B3E27EE5-08F0-40B1-A3A5-11C3B3924006}" destId="{3CB1117D-EBBD-417D-B4ED-59A972B28579}" srcOrd="0" destOrd="0" presId="urn:microsoft.com/office/officeart/2008/layout/VerticalCurvedList"/>
    <dgm:cxn modelId="{59941B3E-C5CE-4110-A355-239DC5B9D521}" type="presOf" srcId="{B6844926-10D8-4666-9A89-AF481B6DC023}" destId="{F3B73180-B6F4-4C8E-85F6-6CE989827853}" srcOrd="0" destOrd="0" presId="urn:microsoft.com/office/officeart/2008/layout/VerticalCurvedList"/>
    <dgm:cxn modelId="{4462D444-8274-4193-91F5-BCBA1A5BA7AB}" type="presOf" srcId="{59CBDD90-F826-4018-BA32-5B6C1AA3D13D}" destId="{3D4A7B07-10EF-4D36-A3CC-21A2969A4C33}" srcOrd="0" destOrd="0" presId="urn:microsoft.com/office/officeart/2008/layout/VerticalCurvedList"/>
    <dgm:cxn modelId="{8FE3879B-F3EA-45A1-A8B5-3BBEACD813E8}" srcId="{87E3B2E2-F374-4D7F-AC28-86C1E3A75D9E}" destId="{9EA4A4B0-7B03-4EE1-A082-360D66FD60E4}" srcOrd="0" destOrd="0" parTransId="{F8B0417B-F99F-4A3C-94FF-A12FDD553EF0}" sibTransId="{59CBDD90-F826-4018-BA32-5B6C1AA3D13D}"/>
    <dgm:cxn modelId="{7FCF9EAA-ED2B-42E3-BF09-C7A3A65DDA36}" srcId="{87E3B2E2-F374-4D7F-AC28-86C1E3A75D9E}" destId="{B3E27EE5-08F0-40B1-A3A5-11C3B3924006}" srcOrd="2" destOrd="0" parTransId="{6676728D-5F26-49DA-AD05-35EF92ADAAC0}" sibTransId="{78D53326-55FC-436E-8F2C-EF19D51B5FDE}"/>
    <dgm:cxn modelId="{C27B7EB5-7D0A-49FF-A898-DFEA1ACEA422}" srcId="{87E3B2E2-F374-4D7F-AC28-86C1E3A75D9E}" destId="{B6844926-10D8-4666-9A89-AF481B6DC023}" srcOrd="1" destOrd="0" parTransId="{9E06654E-7D17-43D4-9A8D-4C266E8FA14E}" sibTransId="{68437F8A-0845-4F53-8B35-5A43B6F64705}"/>
    <dgm:cxn modelId="{C11E64B8-8BDA-4331-90EE-8F469D6E9BE8}" type="presOf" srcId="{87E3B2E2-F374-4D7F-AC28-86C1E3A75D9E}" destId="{135EC00E-FC84-496D-B55B-CE8AA08B27EB}" srcOrd="0" destOrd="0" presId="urn:microsoft.com/office/officeart/2008/layout/VerticalCurvedList"/>
    <dgm:cxn modelId="{7DD9FCEA-8574-4488-9585-D7FB52CDB3D3}" type="presParOf" srcId="{135EC00E-FC84-496D-B55B-CE8AA08B27EB}" destId="{9CEDB227-F7E6-4B6D-AE58-3BC2442878D6}" srcOrd="0" destOrd="0" presId="urn:microsoft.com/office/officeart/2008/layout/VerticalCurvedList"/>
    <dgm:cxn modelId="{3947B3D5-7B80-4E5A-AB7A-8AE6D5414833}" type="presParOf" srcId="{9CEDB227-F7E6-4B6D-AE58-3BC2442878D6}" destId="{F94B96C9-ED23-4E81-8E7A-DAFDC3E5E73B}" srcOrd="0" destOrd="0" presId="urn:microsoft.com/office/officeart/2008/layout/VerticalCurvedList"/>
    <dgm:cxn modelId="{694142E5-42D5-42EC-AA89-BEC654A28754}" type="presParOf" srcId="{F94B96C9-ED23-4E81-8E7A-DAFDC3E5E73B}" destId="{6DFC5AAA-27C8-4CCC-9A50-83C7F7715F69}" srcOrd="0" destOrd="0" presId="urn:microsoft.com/office/officeart/2008/layout/VerticalCurvedList"/>
    <dgm:cxn modelId="{7FE5B0DE-E954-4100-8FFC-A065845BEC56}" type="presParOf" srcId="{F94B96C9-ED23-4E81-8E7A-DAFDC3E5E73B}" destId="{3D4A7B07-10EF-4D36-A3CC-21A2969A4C33}" srcOrd="1" destOrd="0" presId="urn:microsoft.com/office/officeart/2008/layout/VerticalCurvedList"/>
    <dgm:cxn modelId="{E6086AE0-856E-44BA-AFB2-5CDFB49A6269}" type="presParOf" srcId="{F94B96C9-ED23-4E81-8E7A-DAFDC3E5E73B}" destId="{845B491F-D8B8-42CC-A948-8FC068DF6527}" srcOrd="2" destOrd="0" presId="urn:microsoft.com/office/officeart/2008/layout/VerticalCurvedList"/>
    <dgm:cxn modelId="{AABC5A53-D427-4602-9AAB-8EFD0C69DD95}" type="presParOf" srcId="{F94B96C9-ED23-4E81-8E7A-DAFDC3E5E73B}" destId="{47CA4D64-6052-4B9B-9F33-B65A9AEFEF8D}" srcOrd="3" destOrd="0" presId="urn:microsoft.com/office/officeart/2008/layout/VerticalCurvedList"/>
    <dgm:cxn modelId="{B27C5ED2-5AAB-4122-AB0B-763C156BF353}" type="presParOf" srcId="{9CEDB227-F7E6-4B6D-AE58-3BC2442878D6}" destId="{EF589786-67D1-43DE-90E9-8CD640739003}" srcOrd="1" destOrd="0" presId="urn:microsoft.com/office/officeart/2008/layout/VerticalCurvedList"/>
    <dgm:cxn modelId="{E6C949F2-8692-4C5A-AADF-C41E14C48D93}" type="presParOf" srcId="{9CEDB227-F7E6-4B6D-AE58-3BC2442878D6}" destId="{DF75D7CA-4446-4572-B507-C4565273941A}" srcOrd="2" destOrd="0" presId="urn:microsoft.com/office/officeart/2008/layout/VerticalCurvedList"/>
    <dgm:cxn modelId="{0A2F8A9B-D24F-41E0-B381-39C39278EBFC}" type="presParOf" srcId="{DF75D7CA-4446-4572-B507-C4565273941A}" destId="{C023D4B1-3ACD-4835-AC21-EFE705F23C2D}" srcOrd="0" destOrd="0" presId="urn:microsoft.com/office/officeart/2008/layout/VerticalCurvedList"/>
    <dgm:cxn modelId="{CE97CC1A-4889-49EB-B862-63EB41C8A73E}" type="presParOf" srcId="{9CEDB227-F7E6-4B6D-AE58-3BC2442878D6}" destId="{F3B73180-B6F4-4C8E-85F6-6CE989827853}" srcOrd="3" destOrd="0" presId="urn:microsoft.com/office/officeart/2008/layout/VerticalCurvedList"/>
    <dgm:cxn modelId="{E388CE9E-D6BC-4971-A408-15F3294DECA9}" type="presParOf" srcId="{9CEDB227-F7E6-4B6D-AE58-3BC2442878D6}" destId="{CD13B66A-BD12-430A-BD96-58B68A994513}" srcOrd="4" destOrd="0" presId="urn:microsoft.com/office/officeart/2008/layout/VerticalCurvedList"/>
    <dgm:cxn modelId="{D3E3C9D6-DDAE-4AA6-BAC3-C2641593EB86}" type="presParOf" srcId="{CD13B66A-BD12-430A-BD96-58B68A994513}" destId="{183CFA97-E748-4D19-A626-E08A464B4209}" srcOrd="0" destOrd="0" presId="urn:microsoft.com/office/officeart/2008/layout/VerticalCurvedList"/>
    <dgm:cxn modelId="{A2260117-5576-48C9-BF47-D03D66871400}" type="presParOf" srcId="{9CEDB227-F7E6-4B6D-AE58-3BC2442878D6}" destId="{3CB1117D-EBBD-417D-B4ED-59A972B28579}" srcOrd="5" destOrd="0" presId="urn:microsoft.com/office/officeart/2008/layout/VerticalCurvedList"/>
    <dgm:cxn modelId="{99DFB657-118F-4ECB-9824-0CBD702B1C21}" type="presParOf" srcId="{9CEDB227-F7E6-4B6D-AE58-3BC2442878D6}" destId="{E83A62AE-6BA9-4288-9103-BBCD4FD54C82}" srcOrd="6" destOrd="0" presId="urn:microsoft.com/office/officeart/2008/layout/VerticalCurvedList"/>
    <dgm:cxn modelId="{7AB66692-BD43-4AEF-AB2C-F8ECD8CE5EEC}" type="presParOf" srcId="{E83A62AE-6BA9-4288-9103-BBCD4FD54C82}" destId="{6E5F6A4B-F6CD-4900-A607-B2ACB8DFFE2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230DC3-1341-4374-816B-B6D2C9C930A6}"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AC90C251-42E0-44A8-9E6A-23B36474CAD7}">
      <dgm:prSet/>
      <dgm:spPr/>
      <dgm:t>
        <a:bodyPr/>
        <a:lstStyle/>
        <a:p>
          <a:r>
            <a:rPr lang="en-GB"/>
            <a:t>A research approach which positions young children as active participants in the research process. </a:t>
          </a:r>
          <a:endParaRPr lang="en-US"/>
        </a:p>
      </dgm:t>
    </dgm:pt>
    <dgm:pt modelId="{ECBF4B0D-4828-4F96-B382-3A7BF366CC7C}" type="parTrans" cxnId="{5BF8DC3D-E0B1-4FE1-AC7A-4360B77E7414}">
      <dgm:prSet/>
      <dgm:spPr/>
      <dgm:t>
        <a:bodyPr/>
        <a:lstStyle/>
        <a:p>
          <a:endParaRPr lang="en-US"/>
        </a:p>
      </dgm:t>
    </dgm:pt>
    <dgm:pt modelId="{B0A3E129-4E03-40BD-AA46-9A813672BD8D}" type="sibTrans" cxnId="{5BF8DC3D-E0B1-4FE1-AC7A-4360B77E7414}">
      <dgm:prSet/>
      <dgm:spPr/>
      <dgm:t>
        <a:bodyPr/>
        <a:lstStyle/>
        <a:p>
          <a:endParaRPr lang="en-US"/>
        </a:p>
      </dgm:t>
    </dgm:pt>
    <dgm:pt modelId="{A433A9D2-0E99-4084-847A-CAD784600D22}">
      <dgm:prSet/>
      <dgm:spPr/>
      <dgm:t>
        <a:bodyPr/>
        <a:lstStyle/>
        <a:p>
          <a:r>
            <a:rPr lang="en-GB"/>
            <a:t>Children’s ideas, approaches to life, choices and relationships are viewed as of interest in their own right (James and Prout, 2014).</a:t>
          </a:r>
          <a:endParaRPr lang="en-US"/>
        </a:p>
      </dgm:t>
    </dgm:pt>
    <dgm:pt modelId="{7D778B12-567B-44C1-90C5-4836403C8FAB}" type="parTrans" cxnId="{4FB011B0-AA1E-4F5D-AB83-E99457B0839C}">
      <dgm:prSet/>
      <dgm:spPr/>
      <dgm:t>
        <a:bodyPr/>
        <a:lstStyle/>
        <a:p>
          <a:endParaRPr lang="en-US"/>
        </a:p>
      </dgm:t>
    </dgm:pt>
    <dgm:pt modelId="{CC3A3487-9875-4E65-9D49-7636C27944C7}" type="sibTrans" cxnId="{4FB011B0-AA1E-4F5D-AB83-E99457B0839C}">
      <dgm:prSet/>
      <dgm:spPr/>
      <dgm:t>
        <a:bodyPr/>
        <a:lstStyle/>
        <a:p>
          <a:endParaRPr lang="en-US"/>
        </a:p>
      </dgm:t>
    </dgm:pt>
    <dgm:pt modelId="{AC54DCA0-446A-414C-9F26-B458B918DB13}" type="pres">
      <dgm:prSet presAssocID="{1D230DC3-1341-4374-816B-B6D2C9C930A6}" presName="hierChild1" presStyleCnt="0">
        <dgm:presLayoutVars>
          <dgm:chPref val="1"/>
          <dgm:dir/>
          <dgm:animOne val="branch"/>
          <dgm:animLvl val="lvl"/>
          <dgm:resizeHandles/>
        </dgm:presLayoutVars>
      </dgm:prSet>
      <dgm:spPr/>
    </dgm:pt>
    <dgm:pt modelId="{288B9E16-3E02-48DA-BEF7-18CD0A7F02B8}" type="pres">
      <dgm:prSet presAssocID="{AC90C251-42E0-44A8-9E6A-23B36474CAD7}" presName="hierRoot1" presStyleCnt="0"/>
      <dgm:spPr/>
    </dgm:pt>
    <dgm:pt modelId="{D7A88E75-EDF5-410C-96B6-8FE81DD66EB8}" type="pres">
      <dgm:prSet presAssocID="{AC90C251-42E0-44A8-9E6A-23B36474CAD7}" presName="composite" presStyleCnt="0"/>
      <dgm:spPr/>
    </dgm:pt>
    <dgm:pt modelId="{47755411-F4C5-41C3-9ACB-25C28816C01E}" type="pres">
      <dgm:prSet presAssocID="{AC90C251-42E0-44A8-9E6A-23B36474CAD7}" presName="background" presStyleLbl="node0" presStyleIdx="0" presStyleCnt="2"/>
      <dgm:spPr/>
    </dgm:pt>
    <dgm:pt modelId="{20D9B5D9-B1FC-471B-A277-68A4F5FA993D}" type="pres">
      <dgm:prSet presAssocID="{AC90C251-42E0-44A8-9E6A-23B36474CAD7}" presName="text" presStyleLbl="fgAcc0" presStyleIdx="0" presStyleCnt="2">
        <dgm:presLayoutVars>
          <dgm:chPref val="3"/>
        </dgm:presLayoutVars>
      </dgm:prSet>
      <dgm:spPr/>
    </dgm:pt>
    <dgm:pt modelId="{39B27FFA-C058-44B2-9038-B8A33D06F633}" type="pres">
      <dgm:prSet presAssocID="{AC90C251-42E0-44A8-9E6A-23B36474CAD7}" presName="hierChild2" presStyleCnt="0"/>
      <dgm:spPr/>
    </dgm:pt>
    <dgm:pt modelId="{0D50A5AB-92D1-42FF-9FEB-3422DFEC492E}" type="pres">
      <dgm:prSet presAssocID="{A433A9D2-0E99-4084-847A-CAD784600D22}" presName="hierRoot1" presStyleCnt="0"/>
      <dgm:spPr/>
    </dgm:pt>
    <dgm:pt modelId="{F861A15A-B550-428E-B68A-14BE922429F0}" type="pres">
      <dgm:prSet presAssocID="{A433A9D2-0E99-4084-847A-CAD784600D22}" presName="composite" presStyleCnt="0"/>
      <dgm:spPr/>
    </dgm:pt>
    <dgm:pt modelId="{DC999D69-9469-4A36-9FA4-527CB5C3FAC5}" type="pres">
      <dgm:prSet presAssocID="{A433A9D2-0E99-4084-847A-CAD784600D22}" presName="background" presStyleLbl="node0" presStyleIdx="1" presStyleCnt="2"/>
      <dgm:spPr/>
    </dgm:pt>
    <dgm:pt modelId="{8DBF8CA7-0584-4579-A1E2-B4D889909340}" type="pres">
      <dgm:prSet presAssocID="{A433A9D2-0E99-4084-847A-CAD784600D22}" presName="text" presStyleLbl="fgAcc0" presStyleIdx="1" presStyleCnt="2">
        <dgm:presLayoutVars>
          <dgm:chPref val="3"/>
        </dgm:presLayoutVars>
      </dgm:prSet>
      <dgm:spPr/>
    </dgm:pt>
    <dgm:pt modelId="{8DC46194-A14B-4761-89C5-DE7F653E1346}" type="pres">
      <dgm:prSet presAssocID="{A433A9D2-0E99-4084-847A-CAD784600D22}" presName="hierChild2" presStyleCnt="0"/>
      <dgm:spPr/>
    </dgm:pt>
  </dgm:ptLst>
  <dgm:cxnLst>
    <dgm:cxn modelId="{5BF8DC3D-E0B1-4FE1-AC7A-4360B77E7414}" srcId="{1D230DC3-1341-4374-816B-B6D2C9C930A6}" destId="{AC90C251-42E0-44A8-9E6A-23B36474CAD7}" srcOrd="0" destOrd="0" parTransId="{ECBF4B0D-4828-4F96-B382-3A7BF366CC7C}" sibTransId="{B0A3E129-4E03-40BD-AA46-9A813672BD8D}"/>
    <dgm:cxn modelId="{10393447-BC2A-475D-B3F6-D90BA2001195}" type="presOf" srcId="{A433A9D2-0E99-4084-847A-CAD784600D22}" destId="{8DBF8CA7-0584-4579-A1E2-B4D889909340}" srcOrd="0" destOrd="0" presId="urn:microsoft.com/office/officeart/2005/8/layout/hierarchy1"/>
    <dgm:cxn modelId="{E7543CAF-526D-4928-8156-43E043064132}" type="presOf" srcId="{1D230DC3-1341-4374-816B-B6D2C9C930A6}" destId="{AC54DCA0-446A-414C-9F26-B458B918DB13}" srcOrd="0" destOrd="0" presId="urn:microsoft.com/office/officeart/2005/8/layout/hierarchy1"/>
    <dgm:cxn modelId="{4FB011B0-AA1E-4F5D-AB83-E99457B0839C}" srcId="{1D230DC3-1341-4374-816B-B6D2C9C930A6}" destId="{A433A9D2-0E99-4084-847A-CAD784600D22}" srcOrd="1" destOrd="0" parTransId="{7D778B12-567B-44C1-90C5-4836403C8FAB}" sibTransId="{CC3A3487-9875-4E65-9D49-7636C27944C7}"/>
    <dgm:cxn modelId="{485EF3F0-2A75-4879-A36D-0AA7992D8F45}" type="presOf" srcId="{AC90C251-42E0-44A8-9E6A-23B36474CAD7}" destId="{20D9B5D9-B1FC-471B-A277-68A4F5FA993D}" srcOrd="0" destOrd="0" presId="urn:microsoft.com/office/officeart/2005/8/layout/hierarchy1"/>
    <dgm:cxn modelId="{94E3F32B-F012-4D89-AC24-039FACC4A25A}" type="presParOf" srcId="{AC54DCA0-446A-414C-9F26-B458B918DB13}" destId="{288B9E16-3E02-48DA-BEF7-18CD0A7F02B8}" srcOrd="0" destOrd="0" presId="urn:microsoft.com/office/officeart/2005/8/layout/hierarchy1"/>
    <dgm:cxn modelId="{7B3D0A8D-C714-436B-827F-2B476FFF8875}" type="presParOf" srcId="{288B9E16-3E02-48DA-BEF7-18CD0A7F02B8}" destId="{D7A88E75-EDF5-410C-96B6-8FE81DD66EB8}" srcOrd="0" destOrd="0" presId="urn:microsoft.com/office/officeart/2005/8/layout/hierarchy1"/>
    <dgm:cxn modelId="{2D1CBA69-2EB7-4B72-BB6F-BF6A85821A2A}" type="presParOf" srcId="{D7A88E75-EDF5-410C-96B6-8FE81DD66EB8}" destId="{47755411-F4C5-41C3-9ACB-25C28816C01E}" srcOrd="0" destOrd="0" presId="urn:microsoft.com/office/officeart/2005/8/layout/hierarchy1"/>
    <dgm:cxn modelId="{013615DF-0800-4717-8B13-6C8C64EDF2C4}" type="presParOf" srcId="{D7A88E75-EDF5-410C-96B6-8FE81DD66EB8}" destId="{20D9B5D9-B1FC-471B-A277-68A4F5FA993D}" srcOrd="1" destOrd="0" presId="urn:microsoft.com/office/officeart/2005/8/layout/hierarchy1"/>
    <dgm:cxn modelId="{3771549D-7F33-4D42-B580-0029998707BE}" type="presParOf" srcId="{288B9E16-3E02-48DA-BEF7-18CD0A7F02B8}" destId="{39B27FFA-C058-44B2-9038-B8A33D06F633}" srcOrd="1" destOrd="0" presId="urn:microsoft.com/office/officeart/2005/8/layout/hierarchy1"/>
    <dgm:cxn modelId="{01C4AC04-772A-42AC-9F64-0AA32B436365}" type="presParOf" srcId="{AC54DCA0-446A-414C-9F26-B458B918DB13}" destId="{0D50A5AB-92D1-42FF-9FEB-3422DFEC492E}" srcOrd="1" destOrd="0" presId="urn:microsoft.com/office/officeart/2005/8/layout/hierarchy1"/>
    <dgm:cxn modelId="{D6C73143-A3D9-44FF-BC7B-FBFE444FED35}" type="presParOf" srcId="{0D50A5AB-92D1-42FF-9FEB-3422DFEC492E}" destId="{F861A15A-B550-428E-B68A-14BE922429F0}" srcOrd="0" destOrd="0" presId="urn:microsoft.com/office/officeart/2005/8/layout/hierarchy1"/>
    <dgm:cxn modelId="{9D10016C-62D5-4E53-BBB2-DCF68C0433DC}" type="presParOf" srcId="{F861A15A-B550-428E-B68A-14BE922429F0}" destId="{DC999D69-9469-4A36-9FA4-527CB5C3FAC5}" srcOrd="0" destOrd="0" presId="urn:microsoft.com/office/officeart/2005/8/layout/hierarchy1"/>
    <dgm:cxn modelId="{FAA1FBA0-712F-4C25-8DB3-D09FD7E91ED9}" type="presParOf" srcId="{F861A15A-B550-428E-B68A-14BE922429F0}" destId="{8DBF8CA7-0584-4579-A1E2-B4D889909340}" srcOrd="1" destOrd="0" presId="urn:microsoft.com/office/officeart/2005/8/layout/hierarchy1"/>
    <dgm:cxn modelId="{D6527E1E-2463-4909-880B-B79435BD9D59}" type="presParOf" srcId="{0D50A5AB-92D1-42FF-9FEB-3422DFEC492E}" destId="{8DC46194-A14B-4761-89C5-DE7F653E134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4DCA11-FFEF-41DA-900A-ECC026DFDFEB}"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GB"/>
        </a:p>
      </dgm:t>
    </dgm:pt>
    <dgm:pt modelId="{91F21403-B8AE-4CA4-8F73-B1ADE7B3F9D8}">
      <dgm:prSet/>
      <dgm:spPr/>
      <dgm:t>
        <a:bodyPr/>
        <a:lstStyle/>
        <a:p>
          <a:r>
            <a:rPr lang="en-GB" dirty="0"/>
            <a:t>Recognising children’s competencies in some areas of their lives can help adults reflect on the limitations of their understanding of children and childhood and listen to children more rather than assume adults already know the answers. Such views do not need to contradict acknowledging that children are still developing. </a:t>
          </a:r>
        </a:p>
      </dgm:t>
    </dgm:pt>
    <dgm:pt modelId="{2FEAB5BB-7AD5-49D5-B9E9-27809FCB9EF1}" type="parTrans" cxnId="{B61BA97F-0A1A-4910-8064-58BF3CE1946A}">
      <dgm:prSet/>
      <dgm:spPr/>
      <dgm:t>
        <a:bodyPr/>
        <a:lstStyle/>
        <a:p>
          <a:endParaRPr lang="en-GB"/>
        </a:p>
      </dgm:t>
    </dgm:pt>
    <dgm:pt modelId="{7C837E71-3203-4852-848A-C29968F6C2AE}" type="sibTrans" cxnId="{B61BA97F-0A1A-4910-8064-58BF3CE1946A}">
      <dgm:prSet/>
      <dgm:spPr/>
      <dgm:t>
        <a:bodyPr/>
        <a:lstStyle/>
        <a:p>
          <a:endParaRPr lang="en-GB"/>
        </a:p>
      </dgm:t>
    </dgm:pt>
    <dgm:pt modelId="{B14D0321-65B5-497E-BAC7-DA162CCF8344}" type="pres">
      <dgm:prSet presAssocID="{AD4DCA11-FFEF-41DA-900A-ECC026DFDFEB}" presName="Name0" presStyleCnt="0">
        <dgm:presLayoutVars>
          <dgm:dir/>
          <dgm:resizeHandles val="exact"/>
        </dgm:presLayoutVars>
      </dgm:prSet>
      <dgm:spPr/>
    </dgm:pt>
    <dgm:pt modelId="{ED97CF0A-235A-4998-AA7D-C42FB0BB0BE6}" type="pres">
      <dgm:prSet presAssocID="{91F21403-B8AE-4CA4-8F73-B1ADE7B3F9D8}" presName="node" presStyleLbl="node1" presStyleIdx="0" presStyleCnt="1" custScaleX="100098">
        <dgm:presLayoutVars>
          <dgm:bulletEnabled val="1"/>
        </dgm:presLayoutVars>
      </dgm:prSet>
      <dgm:spPr/>
    </dgm:pt>
  </dgm:ptLst>
  <dgm:cxnLst>
    <dgm:cxn modelId="{3CD1937E-9CAC-4E97-A49C-3508374DCBF1}" type="presOf" srcId="{AD4DCA11-FFEF-41DA-900A-ECC026DFDFEB}" destId="{B14D0321-65B5-497E-BAC7-DA162CCF8344}" srcOrd="0" destOrd="0" presId="urn:microsoft.com/office/officeart/2005/8/layout/process1"/>
    <dgm:cxn modelId="{B61BA97F-0A1A-4910-8064-58BF3CE1946A}" srcId="{AD4DCA11-FFEF-41DA-900A-ECC026DFDFEB}" destId="{91F21403-B8AE-4CA4-8F73-B1ADE7B3F9D8}" srcOrd="0" destOrd="0" parTransId="{2FEAB5BB-7AD5-49D5-B9E9-27809FCB9EF1}" sibTransId="{7C837E71-3203-4852-848A-C29968F6C2AE}"/>
    <dgm:cxn modelId="{DCFD0BAF-3495-48D9-8892-0B238ACF7A68}" type="presOf" srcId="{91F21403-B8AE-4CA4-8F73-B1ADE7B3F9D8}" destId="{ED97CF0A-235A-4998-AA7D-C42FB0BB0BE6}" srcOrd="0" destOrd="0" presId="urn:microsoft.com/office/officeart/2005/8/layout/process1"/>
    <dgm:cxn modelId="{C83D6AA0-A1C9-4A09-B00D-F2141B4FD06B}" type="presParOf" srcId="{B14D0321-65B5-497E-BAC7-DA162CCF8344}" destId="{ED97CF0A-235A-4998-AA7D-C42FB0BB0BE6}" srcOrd="0" destOrd="0" presId="urn:microsoft.com/office/officeart/2005/8/layout/process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075170-8345-40DB-9B82-5179D84940EC}"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4A2DC98D-0288-4136-802C-52415CDCF829}">
      <dgm:prSet/>
      <dgm:spPr/>
      <dgm:t>
        <a:bodyPr/>
        <a:lstStyle/>
        <a:p>
          <a:r>
            <a:rPr lang="en-GB" dirty="0"/>
            <a:t>Listening as an active process, - hearing, interpreting, constructing meaning and responding. </a:t>
          </a:r>
          <a:endParaRPr lang="en-US" dirty="0"/>
        </a:p>
      </dgm:t>
    </dgm:pt>
    <dgm:pt modelId="{826845CA-9990-4960-AE26-86ECCF7D77CA}" type="parTrans" cxnId="{3DB7645B-717A-44C4-B71B-75C085897EC5}">
      <dgm:prSet/>
      <dgm:spPr/>
      <dgm:t>
        <a:bodyPr/>
        <a:lstStyle/>
        <a:p>
          <a:endParaRPr lang="en-US"/>
        </a:p>
      </dgm:t>
    </dgm:pt>
    <dgm:pt modelId="{AC7550C5-E323-42F9-9E0E-C619A40AA1A1}" type="sibTrans" cxnId="{3DB7645B-717A-44C4-B71B-75C085897EC5}">
      <dgm:prSet/>
      <dgm:spPr/>
      <dgm:t>
        <a:bodyPr/>
        <a:lstStyle/>
        <a:p>
          <a:endParaRPr lang="en-US"/>
        </a:p>
      </dgm:t>
    </dgm:pt>
    <dgm:pt modelId="{18D613CB-68D4-4FD2-A98F-5223CE5BE1F9}">
      <dgm:prSet/>
      <dgm:spPr/>
      <dgm:t>
        <a:bodyPr/>
        <a:lstStyle/>
        <a:p>
          <a:r>
            <a:rPr lang="en-GB"/>
            <a:t>Children and adults are part of this process. </a:t>
          </a:r>
          <a:endParaRPr lang="en-US"/>
        </a:p>
      </dgm:t>
    </dgm:pt>
    <dgm:pt modelId="{6AA3AFC2-AB4E-44CB-87FB-BB832027E88B}" type="parTrans" cxnId="{AB36DD35-1355-40FC-82AD-76A776041469}">
      <dgm:prSet/>
      <dgm:spPr/>
      <dgm:t>
        <a:bodyPr/>
        <a:lstStyle/>
        <a:p>
          <a:endParaRPr lang="en-US"/>
        </a:p>
      </dgm:t>
    </dgm:pt>
    <dgm:pt modelId="{649BF62B-FC2F-473F-A2C4-6CC0DAD502BC}" type="sibTrans" cxnId="{AB36DD35-1355-40FC-82AD-76A776041469}">
      <dgm:prSet/>
      <dgm:spPr/>
      <dgm:t>
        <a:bodyPr/>
        <a:lstStyle/>
        <a:p>
          <a:endParaRPr lang="en-US"/>
        </a:p>
      </dgm:t>
    </dgm:pt>
    <dgm:pt modelId="{3427AB20-6B64-4569-A4FD-356C3630ADD9}">
      <dgm:prSet/>
      <dgm:spPr/>
      <dgm:t>
        <a:bodyPr/>
        <a:lstStyle/>
        <a:p>
          <a:r>
            <a:rPr lang="en-GB" dirty="0"/>
            <a:t>Listening = interpretation. It is an ‘active emotion’ involving the listener in making meaning in an interpretive process. </a:t>
          </a:r>
          <a:endParaRPr lang="en-US" dirty="0"/>
        </a:p>
      </dgm:t>
    </dgm:pt>
    <dgm:pt modelId="{812650E7-A6B6-4AE5-9EDD-F8D64B17EEF2}" type="parTrans" cxnId="{DF042D76-C65E-4234-ACE5-97606EC81BA4}">
      <dgm:prSet/>
      <dgm:spPr/>
      <dgm:t>
        <a:bodyPr/>
        <a:lstStyle/>
        <a:p>
          <a:endParaRPr lang="en-US"/>
        </a:p>
      </dgm:t>
    </dgm:pt>
    <dgm:pt modelId="{5C8AA279-49A2-485C-9A9F-DB0ED8A8EC27}" type="sibTrans" cxnId="{DF042D76-C65E-4234-ACE5-97606EC81BA4}">
      <dgm:prSet/>
      <dgm:spPr/>
      <dgm:t>
        <a:bodyPr/>
        <a:lstStyle/>
        <a:p>
          <a:endParaRPr lang="en-US"/>
        </a:p>
      </dgm:t>
    </dgm:pt>
    <dgm:pt modelId="{B90BE247-D9BA-4F8A-B9B7-9ADEA8B14FB7}">
      <dgm:prSet/>
      <dgm:spPr/>
      <dgm:t>
        <a:bodyPr/>
        <a:lstStyle/>
        <a:p>
          <a:r>
            <a:rPr lang="en-GB" dirty="0"/>
            <a:t>Those responsible for young children - reflect together on children’s perspectives, led by the children themselves. </a:t>
          </a:r>
          <a:endParaRPr lang="en-US" dirty="0"/>
        </a:p>
      </dgm:t>
    </dgm:pt>
    <dgm:pt modelId="{E9CFF83F-8485-4E6D-83A4-A59A51AD38E8}" type="parTrans" cxnId="{D28F49C3-7297-47FE-9A10-C6F16B563C5F}">
      <dgm:prSet/>
      <dgm:spPr/>
      <dgm:t>
        <a:bodyPr/>
        <a:lstStyle/>
        <a:p>
          <a:endParaRPr lang="en-US"/>
        </a:p>
      </dgm:t>
    </dgm:pt>
    <dgm:pt modelId="{EB891515-FF9F-41D4-BF22-89261D9EEE74}" type="sibTrans" cxnId="{D28F49C3-7297-47FE-9A10-C6F16B563C5F}">
      <dgm:prSet/>
      <dgm:spPr/>
      <dgm:t>
        <a:bodyPr/>
        <a:lstStyle/>
        <a:p>
          <a:endParaRPr lang="en-US"/>
        </a:p>
      </dgm:t>
    </dgm:pt>
    <dgm:pt modelId="{F57CD90F-1888-49A5-9C2B-2D62E49C6ADD}" type="pres">
      <dgm:prSet presAssocID="{D0075170-8345-40DB-9B82-5179D84940EC}" presName="diagram" presStyleCnt="0">
        <dgm:presLayoutVars>
          <dgm:dir/>
          <dgm:resizeHandles val="exact"/>
        </dgm:presLayoutVars>
      </dgm:prSet>
      <dgm:spPr/>
    </dgm:pt>
    <dgm:pt modelId="{A18EA5F8-AB1C-4949-BE01-8632939A761F}" type="pres">
      <dgm:prSet presAssocID="{4A2DC98D-0288-4136-802C-52415CDCF829}" presName="node" presStyleLbl="node1" presStyleIdx="0" presStyleCnt="4">
        <dgm:presLayoutVars>
          <dgm:bulletEnabled val="1"/>
        </dgm:presLayoutVars>
      </dgm:prSet>
      <dgm:spPr/>
    </dgm:pt>
    <dgm:pt modelId="{CA8801E4-D53F-447D-9B94-B63A097D4D47}" type="pres">
      <dgm:prSet presAssocID="{AC7550C5-E323-42F9-9E0E-C619A40AA1A1}" presName="sibTrans" presStyleLbl="sibTrans2D1" presStyleIdx="0" presStyleCnt="3"/>
      <dgm:spPr/>
    </dgm:pt>
    <dgm:pt modelId="{6FF4E66C-9705-4482-9030-90DC6F2BAB81}" type="pres">
      <dgm:prSet presAssocID="{AC7550C5-E323-42F9-9E0E-C619A40AA1A1}" presName="connectorText" presStyleLbl="sibTrans2D1" presStyleIdx="0" presStyleCnt="3"/>
      <dgm:spPr/>
    </dgm:pt>
    <dgm:pt modelId="{898372DC-A8B7-423D-8009-F24EEBF2E774}" type="pres">
      <dgm:prSet presAssocID="{18D613CB-68D4-4FD2-A98F-5223CE5BE1F9}" presName="node" presStyleLbl="node1" presStyleIdx="1" presStyleCnt="4">
        <dgm:presLayoutVars>
          <dgm:bulletEnabled val="1"/>
        </dgm:presLayoutVars>
      </dgm:prSet>
      <dgm:spPr/>
    </dgm:pt>
    <dgm:pt modelId="{C6923892-0496-4E59-A3A5-6A832A7FBAA1}" type="pres">
      <dgm:prSet presAssocID="{649BF62B-FC2F-473F-A2C4-6CC0DAD502BC}" presName="sibTrans" presStyleLbl="sibTrans2D1" presStyleIdx="1" presStyleCnt="3"/>
      <dgm:spPr/>
    </dgm:pt>
    <dgm:pt modelId="{1BE68DDD-98A6-4F02-8F70-8D209FDE72BB}" type="pres">
      <dgm:prSet presAssocID="{649BF62B-FC2F-473F-A2C4-6CC0DAD502BC}" presName="connectorText" presStyleLbl="sibTrans2D1" presStyleIdx="1" presStyleCnt="3"/>
      <dgm:spPr/>
    </dgm:pt>
    <dgm:pt modelId="{511B5B2F-1F7F-4737-AAFA-F3B1DD91B5FD}" type="pres">
      <dgm:prSet presAssocID="{3427AB20-6B64-4569-A4FD-356C3630ADD9}" presName="node" presStyleLbl="node1" presStyleIdx="2" presStyleCnt="4">
        <dgm:presLayoutVars>
          <dgm:bulletEnabled val="1"/>
        </dgm:presLayoutVars>
      </dgm:prSet>
      <dgm:spPr/>
    </dgm:pt>
    <dgm:pt modelId="{122E80DC-B575-4DAE-A67A-C40840835E49}" type="pres">
      <dgm:prSet presAssocID="{5C8AA279-49A2-485C-9A9F-DB0ED8A8EC27}" presName="sibTrans" presStyleLbl="sibTrans2D1" presStyleIdx="2" presStyleCnt="3"/>
      <dgm:spPr/>
    </dgm:pt>
    <dgm:pt modelId="{0DF0483F-A400-4772-AC04-DCFF86512502}" type="pres">
      <dgm:prSet presAssocID="{5C8AA279-49A2-485C-9A9F-DB0ED8A8EC27}" presName="connectorText" presStyleLbl="sibTrans2D1" presStyleIdx="2" presStyleCnt="3"/>
      <dgm:spPr/>
    </dgm:pt>
    <dgm:pt modelId="{E1378374-A8EA-49DB-A533-27516C57C2EC}" type="pres">
      <dgm:prSet presAssocID="{B90BE247-D9BA-4F8A-B9B7-9ADEA8B14FB7}" presName="node" presStyleLbl="node1" presStyleIdx="3" presStyleCnt="4">
        <dgm:presLayoutVars>
          <dgm:bulletEnabled val="1"/>
        </dgm:presLayoutVars>
      </dgm:prSet>
      <dgm:spPr/>
    </dgm:pt>
  </dgm:ptLst>
  <dgm:cxnLst>
    <dgm:cxn modelId="{D6AC0B0A-1803-46A6-97B3-FDE83D970C01}" type="presOf" srcId="{4A2DC98D-0288-4136-802C-52415CDCF829}" destId="{A18EA5F8-AB1C-4949-BE01-8632939A761F}" srcOrd="0" destOrd="0" presId="urn:microsoft.com/office/officeart/2005/8/layout/process5"/>
    <dgm:cxn modelId="{34876016-81F0-409C-BD03-432D7A5C9406}" type="presOf" srcId="{5C8AA279-49A2-485C-9A9F-DB0ED8A8EC27}" destId="{122E80DC-B575-4DAE-A67A-C40840835E49}" srcOrd="0" destOrd="0" presId="urn:microsoft.com/office/officeart/2005/8/layout/process5"/>
    <dgm:cxn modelId="{02D24521-C514-41D5-AC13-D4833B429A78}" type="presOf" srcId="{AC7550C5-E323-42F9-9E0E-C619A40AA1A1}" destId="{CA8801E4-D53F-447D-9B94-B63A097D4D47}" srcOrd="0" destOrd="0" presId="urn:microsoft.com/office/officeart/2005/8/layout/process5"/>
    <dgm:cxn modelId="{AB36DD35-1355-40FC-82AD-76A776041469}" srcId="{D0075170-8345-40DB-9B82-5179D84940EC}" destId="{18D613CB-68D4-4FD2-A98F-5223CE5BE1F9}" srcOrd="1" destOrd="0" parTransId="{6AA3AFC2-AB4E-44CB-87FB-BB832027E88B}" sibTransId="{649BF62B-FC2F-473F-A2C4-6CC0DAD502BC}"/>
    <dgm:cxn modelId="{EF2CE439-B65F-4832-B105-014B6DF17C30}" type="presOf" srcId="{649BF62B-FC2F-473F-A2C4-6CC0DAD502BC}" destId="{C6923892-0496-4E59-A3A5-6A832A7FBAA1}" srcOrd="0" destOrd="0" presId="urn:microsoft.com/office/officeart/2005/8/layout/process5"/>
    <dgm:cxn modelId="{3DB7645B-717A-44C4-B71B-75C085897EC5}" srcId="{D0075170-8345-40DB-9B82-5179D84940EC}" destId="{4A2DC98D-0288-4136-802C-52415CDCF829}" srcOrd="0" destOrd="0" parTransId="{826845CA-9990-4960-AE26-86ECCF7D77CA}" sibTransId="{AC7550C5-E323-42F9-9E0E-C619A40AA1A1}"/>
    <dgm:cxn modelId="{DF042D76-C65E-4234-ACE5-97606EC81BA4}" srcId="{D0075170-8345-40DB-9B82-5179D84940EC}" destId="{3427AB20-6B64-4569-A4FD-356C3630ADD9}" srcOrd="2" destOrd="0" parTransId="{812650E7-A6B6-4AE5-9EDD-F8D64B17EEF2}" sibTransId="{5C8AA279-49A2-485C-9A9F-DB0ED8A8EC27}"/>
    <dgm:cxn modelId="{FB455690-A515-4EF1-80F5-1D55E299FD54}" type="presOf" srcId="{5C8AA279-49A2-485C-9A9F-DB0ED8A8EC27}" destId="{0DF0483F-A400-4772-AC04-DCFF86512502}" srcOrd="1" destOrd="0" presId="urn:microsoft.com/office/officeart/2005/8/layout/process5"/>
    <dgm:cxn modelId="{927163A5-C67D-495C-9FF6-9769B6D51D4D}" type="presOf" srcId="{AC7550C5-E323-42F9-9E0E-C619A40AA1A1}" destId="{6FF4E66C-9705-4482-9030-90DC6F2BAB81}" srcOrd="1" destOrd="0" presId="urn:microsoft.com/office/officeart/2005/8/layout/process5"/>
    <dgm:cxn modelId="{C04C3EA7-F8D8-47C8-81E6-F067051C4969}" type="presOf" srcId="{18D613CB-68D4-4FD2-A98F-5223CE5BE1F9}" destId="{898372DC-A8B7-423D-8009-F24EEBF2E774}" srcOrd="0" destOrd="0" presId="urn:microsoft.com/office/officeart/2005/8/layout/process5"/>
    <dgm:cxn modelId="{355DF8BA-7408-498C-A447-298D3EC71AF3}" type="presOf" srcId="{649BF62B-FC2F-473F-A2C4-6CC0DAD502BC}" destId="{1BE68DDD-98A6-4F02-8F70-8D209FDE72BB}" srcOrd="1" destOrd="0" presId="urn:microsoft.com/office/officeart/2005/8/layout/process5"/>
    <dgm:cxn modelId="{D28F49C3-7297-47FE-9A10-C6F16B563C5F}" srcId="{D0075170-8345-40DB-9B82-5179D84940EC}" destId="{B90BE247-D9BA-4F8A-B9B7-9ADEA8B14FB7}" srcOrd="3" destOrd="0" parTransId="{E9CFF83F-8485-4E6D-83A4-A59A51AD38E8}" sibTransId="{EB891515-FF9F-41D4-BF22-89261D9EEE74}"/>
    <dgm:cxn modelId="{8E61C9D9-CB4E-4585-B9FB-DEF529FD769D}" type="presOf" srcId="{D0075170-8345-40DB-9B82-5179D84940EC}" destId="{F57CD90F-1888-49A5-9C2B-2D62E49C6ADD}" srcOrd="0" destOrd="0" presId="urn:microsoft.com/office/officeart/2005/8/layout/process5"/>
    <dgm:cxn modelId="{6D1ECFE8-5E48-41BF-A0BA-C8ADE903892E}" type="presOf" srcId="{B90BE247-D9BA-4F8A-B9B7-9ADEA8B14FB7}" destId="{E1378374-A8EA-49DB-A533-27516C57C2EC}" srcOrd="0" destOrd="0" presId="urn:microsoft.com/office/officeart/2005/8/layout/process5"/>
    <dgm:cxn modelId="{AEEC95F7-1D3B-487F-ABAA-CB292F628098}" type="presOf" srcId="{3427AB20-6B64-4569-A4FD-356C3630ADD9}" destId="{511B5B2F-1F7F-4737-AAFA-F3B1DD91B5FD}" srcOrd="0" destOrd="0" presId="urn:microsoft.com/office/officeart/2005/8/layout/process5"/>
    <dgm:cxn modelId="{C8D4A977-6344-4FC1-BE36-7DEA473D06C5}" type="presParOf" srcId="{F57CD90F-1888-49A5-9C2B-2D62E49C6ADD}" destId="{A18EA5F8-AB1C-4949-BE01-8632939A761F}" srcOrd="0" destOrd="0" presId="urn:microsoft.com/office/officeart/2005/8/layout/process5"/>
    <dgm:cxn modelId="{EFB11414-F1F4-42F6-882D-084FD01AE87A}" type="presParOf" srcId="{F57CD90F-1888-49A5-9C2B-2D62E49C6ADD}" destId="{CA8801E4-D53F-447D-9B94-B63A097D4D47}" srcOrd="1" destOrd="0" presId="urn:microsoft.com/office/officeart/2005/8/layout/process5"/>
    <dgm:cxn modelId="{37DE5061-3A48-4BDA-B954-29D2013B2625}" type="presParOf" srcId="{CA8801E4-D53F-447D-9B94-B63A097D4D47}" destId="{6FF4E66C-9705-4482-9030-90DC6F2BAB81}" srcOrd="0" destOrd="0" presId="urn:microsoft.com/office/officeart/2005/8/layout/process5"/>
    <dgm:cxn modelId="{11E770FC-B112-4F89-B416-2DADEEBB94EF}" type="presParOf" srcId="{F57CD90F-1888-49A5-9C2B-2D62E49C6ADD}" destId="{898372DC-A8B7-423D-8009-F24EEBF2E774}" srcOrd="2" destOrd="0" presId="urn:microsoft.com/office/officeart/2005/8/layout/process5"/>
    <dgm:cxn modelId="{318A6ED5-FBA8-4AB1-A16A-D6F6E167E457}" type="presParOf" srcId="{F57CD90F-1888-49A5-9C2B-2D62E49C6ADD}" destId="{C6923892-0496-4E59-A3A5-6A832A7FBAA1}" srcOrd="3" destOrd="0" presId="urn:microsoft.com/office/officeart/2005/8/layout/process5"/>
    <dgm:cxn modelId="{FF2660D1-2B90-4CA5-B4BD-EB47B1D06C82}" type="presParOf" srcId="{C6923892-0496-4E59-A3A5-6A832A7FBAA1}" destId="{1BE68DDD-98A6-4F02-8F70-8D209FDE72BB}" srcOrd="0" destOrd="0" presId="urn:microsoft.com/office/officeart/2005/8/layout/process5"/>
    <dgm:cxn modelId="{4EE15156-AF91-42EA-A922-3EE88D27BDFB}" type="presParOf" srcId="{F57CD90F-1888-49A5-9C2B-2D62E49C6ADD}" destId="{511B5B2F-1F7F-4737-AAFA-F3B1DD91B5FD}" srcOrd="4" destOrd="0" presId="urn:microsoft.com/office/officeart/2005/8/layout/process5"/>
    <dgm:cxn modelId="{E32DD46F-A78A-4CB4-A229-D08A9723C56C}" type="presParOf" srcId="{F57CD90F-1888-49A5-9C2B-2D62E49C6ADD}" destId="{122E80DC-B575-4DAE-A67A-C40840835E49}" srcOrd="5" destOrd="0" presId="urn:microsoft.com/office/officeart/2005/8/layout/process5"/>
    <dgm:cxn modelId="{1C68E791-A331-45DB-B857-CD24705F0749}" type="presParOf" srcId="{122E80DC-B575-4DAE-A67A-C40840835E49}" destId="{0DF0483F-A400-4772-AC04-DCFF86512502}" srcOrd="0" destOrd="0" presId="urn:microsoft.com/office/officeart/2005/8/layout/process5"/>
    <dgm:cxn modelId="{BEE241FC-EB04-4699-A46A-D9D16C5E955E}" type="presParOf" srcId="{F57CD90F-1888-49A5-9C2B-2D62E49C6ADD}" destId="{E1378374-A8EA-49DB-A533-27516C57C2EC}"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9CFF7E-BAD3-4B4D-8323-0F194DC36782}"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GB"/>
        </a:p>
      </dgm:t>
    </dgm:pt>
    <dgm:pt modelId="{5665863E-4357-46DD-8A1F-A94E5F320E94}">
      <dgm:prSet/>
      <dgm:spPr/>
      <dgm:t>
        <a:bodyPr/>
        <a:lstStyle/>
        <a:p>
          <a:r>
            <a:rPr lang="en-GB"/>
            <a:t>Emphasis on the importance of exploring children’s views and experiences of everyday life in the institutions they attend as members of communities rather than consumers of education or users of a product. </a:t>
          </a:r>
        </a:p>
      </dgm:t>
    </dgm:pt>
    <dgm:pt modelId="{DF8B4431-41F0-4A80-94CE-7C368CEB4C1A}" type="parTrans" cxnId="{BD16107B-E697-47A8-B66B-CE33794F4F12}">
      <dgm:prSet/>
      <dgm:spPr/>
      <dgm:t>
        <a:bodyPr/>
        <a:lstStyle/>
        <a:p>
          <a:endParaRPr lang="en-GB"/>
        </a:p>
      </dgm:t>
    </dgm:pt>
    <dgm:pt modelId="{6404B66A-BB47-4AAD-9728-56A886668EDA}" type="sibTrans" cxnId="{BD16107B-E697-47A8-B66B-CE33794F4F12}">
      <dgm:prSet/>
      <dgm:spPr/>
      <dgm:t>
        <a:bodyPr/>
        <a:lstStyle/>
        <a:p>
          <a:endParaRPr lang="en-GB"/>
        </a:p>
      </dgm:t>
    </dgm:pt>
    <dgm:pt modelId="{CC39DC7E-623F-4845-9533-880ACC842AB1}">
      <dgm:prSet/>
      <dgm:spPr/>
      <dgm:t>
        <a:bodyPr/>
        <a:lstStyle/>
        <a:p>
          <a:r>
            <a:rPr lang="en-GB"/>
            <a:t>The focus is on ‘lives lived’ rather than only on knowledge gained or care received. </a:t>
          </a:r>
        </a:p>
      </dgm:t>
    </dgm:pt>
    <dgm:pt modelId="{2A75EEF9-F236-4EAC-9516-ABCA242DE641}" type="parTrans" cxnId="{9DBA6D80-0E5A-493E-9DC1-AA3762B7C4F0}">
      <dgm:prSet/>
      <dgm:spPr/>
      <dgm:t>
        <a:bodyPr/>
        <a:lstStyle/>
        <a:p>
          <a:endParaRPr lang="en-GB"/>
        </a:p>
      </dgm:t>
    </dgm:pt>
    <dgm:pt modelId="{6D99C3FB-E414-4F8D-85F6-8A8F4230E7D6}" type="sibTrans" cxnId="{9DBA6D80-0E5A-493E-9DC1-AA3762B7C4F0}">
      <dgm:prSet/>
      <dgm:spPr/>
      <dgm:t>
        <a:bodyPr/>
        <a:lstStyle/>
        <a:p>
          <a:endParaRPr lang="en-GB"/>
        </a:p>
      </dgm:t>
    </dgm:pt>
    <dgm:pt modelId="{A3CF3750-87CB-4013-B6A6-3AAE190D37DB}">
      <dgm:prSet/>
      <dgm:spPr/>
      <dgm:t>
        <a:bodyPr/>
        <a:lstStyle/>
        <a:p>
          <a:r>
            <a:rPr lang="en-GB"/>
            <a:t>Viewing children as consumers may lead to a shallow understanding of children’s satisfaction rather than deepening our understanding of the complexities of their everyday lives..</a:t>
          </a:r>
        </a:p>
      </dgm:t>
    </dgm:pt>
    <dgm:pt modelId="{D8427054-CD38-4678-B794-3F26620E136B}" type="parTrans" cxnId="{750FD469-0A32-44E1-9027-E8EC7C0706F4}">
      <dgm:prSet/>
      <dgm:spPr/>
      <dgm:t>
        <a:bodyPr/>
        <a:lstStyle/>
        <a:p>
          <a:endParaRPr lang="en-GB"/>
        </a:p>
      </dgm:t>
    </dgm:pt>
    <dgm:pt modelId="{DE785382-5868-4CF5-AFC2-A3BC5EA8E6EB}" type="sibTrans" cxnId="{750FD469-0A32-44E1-9027-E8EC7C0706F4}">
      <dgm:prSet/>
      <dgm:spPr/>
      <dgm:t>
        <a:bodyPr/>
        <a:lstStyle/>
        <a:p>
          <a:endParaRPr lang="en-GB"/>
        </a:p>
      </dgm:t>
    </dgm:pt>
    <dgm:pt modelId="{E55C67C9-6271-405B-B59B-4050D798ACCF}" type="pres">
      <dgm:prSet presAssocID="{879CFF7E-BAD3-4B4D-8323-0F194DC36782}" presName="Name0" presStyleCnt="0">
        <dgm:presLayoutVars>
          <dgm:dir/>
          <dgm:resizeHandles val="exact"/>
        </dgm:presLayoutVars>
      </dgm:prSet>
      <dgm:spPr/>
    </dgm:pt>
    <dgm:pt modelId="{B351E393-07DC-4EE4-B16E-A01225D3D646}" type="pres">
      <dgm:prSet presAssocID="{5665863E-4357-46DD-8A1F-A94E5F320E94}" presName="node" presStyleLbl="node1" presStyleIdx="0" presStyleCnt="3">
        <dgm:presLayoutVars>
          <dgm:bulletEnabled val="1"/>
        </dgm:presLayoutVars>
      </dgm:prSet>
      <dgm:spPr/>
    </dgm:pt>
    <dgm:pt modelId="{7A4CF15D-42CF-4613-9980-7167F8C1608A}" type="pres">
      <dgm:prSet presAssocID="{6404B66A-BB47-4AAD-9728-56A886668EDA}" presName="sibTrans" presStyleLbl="sibTrans2D1" presStyleIdx="0" presStyleCnt="2"/>
      <dgm:spPr/>
    </dgm:pt>
    <dgm:pt modelId="{2DB3777F-994E-4970-AD3B-5E0430ED8C3A}" type="pres">
      <dgm:prSet presAssocID="{6404B66A-BB47-4AAD-9728-56A886668EDA}" presName="connectorText" presStyleLbl="sibTrans2D1" presStyleIdx="0" presStyleCnt="2"/>
      <dgm:spPr/>
    </dgm:pt>
    <dgm:pt modelId="{3E2A1A3D-F168-4C12-851E-75171B429317}" type="pres">
      <dgm:prSet presAssocID="{CC39DC7E-623F-4845-9533-880ACC842AB1}" presName="node" presStyleLbl="node1" presStyleIdx="1" presStyleCnt="3">
        <dgm:presLayoutVars>
          <dgm:bulletEnabled val="1"/>
        </dgm:presLayoutVars>
      </dgm:prSet>
      <dgm:spPr/>
    </dgm:pt>
    <dgm:pt modelId="{06F18949-BEA3-4CE4-B1AD-9815E23319B7}" type="pres">
      <dgm:prSet presAssocID="{6D99C3FB-E414-4F8D-85F6-8A8F4230E7D6}" presName="sibTrans" presStyleLbl="sibTrans2D1" presStyleIdx="1" presStyleCnt="2"/>
      <dgm:spPr/>
    </dgm:pt>
    <dgm:pt modelId="{FBCD73F8-2F49-4A98-AE56-6AE887C6A77C}" type="pres">
      <dgm:prSet presAssocID="{6D99C3FB-E414-4F8D-85F6-8A8F4230E7D6}" presName="connectorText" presStyleLbl="sibTrans2D1" presStyleIdx="1" presStyleCnt="2"/>
      <dgm:spPr/>
    </dgm:pt>
    <dgm:pt modelId="{B45D7D0F-D846-4798-AB56-EA8E0BD2A25B}" type="pres">
      <dgm:prSet presAssocID="{A3CF3750-87CB-4013-B6A6-3AAE190D37DB}" presName="node" presStyleLbl="node1" presStyleIdx="2" presStyleCnt="3">
        <dgm:presLayoutVars>
          <dgm:bulletEnabled val="1"/>
        </dgm:presLayoutVars>
      </dgm:prSet>
      <dgm:spPr/>
    </dgm:pt>
  </dgm:ptLst>
  <dgm:cxnLst>
    <dgm:cxn modelId="{478C0A07-980E-4AF3-B3DC-360D51AA2961}" type="presOf" srcId="{6D99C3FB-E414-4F8D-85F6-8A8F4230E7D6}" destId="{FBCD73F8-2F49-4A98-AE56-6AE887C6A77C}" srcOrd="1" destOrd="0" presId="urn:microsoft.com/office/officeart/2005/8/layout/process1"/>
    <dgm:cxn modelId="{F2880924-0704-4D96-B1F9-69B8DFAA1262}" type="presOf" srcId="{A3CF3750-87CB-4013-B6A6-3AAE190D37DB}" destId="{B45D7D0F-D846-4798-AB56-EA8E0BD2A25B}" srcOrd="0" destOrd="0" presId="urn:microsoft.com/office/officeart/2005/8/layout/process1"/>
    <dgm:cxn modelId="{A07C6A28-BFC8-4406-87FA-BE95B23502EF}" type="presOf" srcId="{6D99C3FB-E414-4F8D-85F6-8A8F4230E7D6}" destId="{06F18949-BEA3-4CE4-B1AD-9815E23319B7}" srcOrd="0" destOrd="0" presId="urn:microsoft.com/office/officeart/2005/8/layout/process1"/>
    <dgm:cxn modelId="{750FD469-0A32-44E1-9027-E8EC7C0706F4}" srcId="{879CFF7E-BAD3-4B4D-8323-0F194DC36782}" destId="{A3CF3750-87CB-4013-B6A6-3AAE190D37DB}" srcOrd="2" destOrd="0" parTransId="{D8427054-CD38-4678-B794-3F26620E136B}" sibTransId="{DE785382-5868-4CF5-AFC2-A3BC5EA8E6EB}"/>
    <dgm:cxn modelId="{7F68D94E-17FA-4B85-8924-05B89ED89902}" type="presOf" srcId="{879CFF7E-BAD3-4B4D-8323-0F194DC36782}" destId="{E55C67C9-6271-405B-B59B-4050D798ACCF}" srcOrd="0" destOrd="0" presId="urn:microsoft.com/office/officeart/2005/8/layout/process1"/>
    <dgm:cxn modelId="{BD16107B-E697-47A8-B66B-CE33794F4F12}" srcId="{879CFF7E-BAD3-4B4D-8323-0F194DC36782}" destId="{5665863E-4357-46DD-8A1F-A94E5F320E94}" srcOrd="0" destOrd="0" parTransId="{DF8B4431-41F0-4A80-94CE-7C368CEB4C1A}" sibTransId="{6404B66A-BB47-4AAD-9728-56A886668EDA}"/>
    <dgm:cxn modelId="{BB27F47B-D4EA-4548-A5CA-D14E3A65F4C3}" type="presOf" srcId="{5665863E-4357-46DD-8A1F-A94E5F320E94}" destId="{B351E393-07DC-4EE4-B16E-A01225D3D646}" srcOrd="0" destOrd="0" presId="urn:microsoft.com/office/officeart/2005/8/layout/process1"/>
    <dgm:cxn modelId="{9DBA6D80-0E5A-493E-9DC1-AA3762B7C4F0}" srcId="{879CFF7E-BAD3-4B4D-8323-0F194DC36782}" destId="{CC39DC7E-623F-4845-9533-880ACC842AB1}" srcOrd="1" destOrd="0" parTransId="{2A75EEF9-F236-4EAC-9516-ABCA242DE641}" sibTransId="{6D99C3FB-E414-4F8D-85F6-8A8F4230E7D6}"/>
    <dgm:cxn modelId="{136B1DAD-2928-4BEE-84E3-A874E2D49779}" type="presOf" srcId="{6404B66A-BB47-4AAD-9728-56A886668EDA}" destId="{7A4CF15D-42CF-4613-9980-7167F8C1608A}" srcOrd="0" destOrd="0" presId="urn:microsoft.com/office/officeart/2005/8/layout/process1"/>
    <dgm:cxn modelId="{EAD654C9-A0C1-4D7F-B8A9-DE1C189827F1}" type="presOf" srcId="{CC39DC7E-623F-4845-9533-880ACC842AB1}" destId="{3E2A1A3D-F168-4C12-851E-75171B429317}" srcOrd="0" destOrd="0" presId="urn:microsoft.com/office/officeart/2005/8/layout/process1"/>
    <dgm:cxn modelId="{9E0682D3-835C-495D-A1BD-49A15B526C6E}" type="presOf" srcId="{6404B66A-BB47-4AAD-9728-56A886668EDA}" destId="{2DB3777F-994E-4970-AD3B-5E0430ED8C3A}" srcOrd="1" destOrd="0" presId="urn:microsoft.com/office/officeart/2005/8/layout/process1"/>
    <dgm:cxn modelId="{D47D9FD9-80CE-4A26-B6C9-1487933A89C6}" type="presParOf" srcId="{E55C67C9-6271-405B-B59B-4050D798ACCF}" destId="{B351E393-07DC-4EE4-B16E-A01225D3D646}" srcOrd="0" destOrd="0" presId="urn:microsoft.com/office/officeart/2005/8/layout/process1"/>
    <dgm:cxn modelId="{D3151184-CB08-45FD-B78F-B5FD4AA9E0FF}" type="presParOf" srcId="{E55C67C9-6271-405B-B59B-4050D798ACCF}" destId="{7A4CF15D-42CF-4613-9980-7167F8C1608A}" srcOrd="1" destOrd="0" presId="urn:microsoft.com/office/officeart/2005/8/layout/process1"/>
    <dgm:cxn modelId="{526E2515-5902-4F06-BCAD-9562EA8D8813}" type="presParOf" srcId="{7A4CF15D-42CF-4613-9980-7167F8C1608A}" destId="{2DB3777F-994E-4970-AD3B-5E0430ED8C3A}" srcOrd="0" destOrd="0" presId="urn:microsoft.com/office/officeart/2005/8/layout/process1"/>
    <dgm:cxn modelId="{8728715A-9626-4D88-966F-1EA717A7EA0A}" type="presParOf" srcId="{E55C67C9-6271-405B-B59B-4050D798ACCF}" destId="{3E2A1A3D-F168-4C12-851E-75171B429317}" srcOrd="2" destOrd="0" presId="urn:microsoft.com/office/officeart/2005/8/layout/process1"/>
    <dgm:cxn modelId="{270371F7-6F90-4329-A2CF-A9832FB86724}" type="presParOf" srcId="{E55C67C9-6271-405B-B59B-4050D798ACCF}" destId="{06F18949-BEA3-4CE4-B1AD-9815E23319B7}" srcOrd="3" destOrd="0" presId="urn:microsoft.com/office/officeart/2005/8/layout/process1"/>
    <dgm:cxn modelId="{B656098F-6EB8-4BC0-8220-F8E1564B8AF0}" type="presParOf" srcId="{06F18949-BEA3-4CE4-B1AD-9815E23319B7}" destId="{FBCD73F8-2F49-4A98-AE56-6AE887C6A77C}" srcOrd="0" destOrd="0" presId="urn:microsoft.com/office/officeart/2005/8/layout/process1"/>
    <dgm:cxn modelId="{1EF20E88-7C0D-43B6-B25E-E6E2357AD9C9}" type="presParOf" srcId="{E55C67C9-6271-405B-B59B-4050D798ACCF}" destId="{B45D7D0F-D846-4798-AB56-EA8E0BD2A25B}"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686F09A-BE4F-4771-96DB-C010095A13B6}" type="doc">
      <dgm:prSet loTypeId="urn:microsoft.com/office/officeart/2005/8/layout/arrow5" loCatId="process" qsTypeId="urn:microsoft.com/office/officeart/2005/8/quickstyle/simple1" qsCatId="simple" csTypeId="urn:microsoft.com/office/officeart/2005/8/colors/accent1_5" csCatId="accent1"/>
      <dgm:spPr/>
      <dgm:t>
        <a:bodyPr/>
        <a:lstStyle/>
        <a:p>
          <a:endParaRPr lang="en-GB"/>
        </a:p>
      </dgm:t>
    </dgm:pt>
    <dgm:pt modelId="{81C7A84E-9AB9-4A4B-9261-85C84249594A}">
      <dgm:prSet/>
      <dgm:spPr/>
      <dgm:t>
        <a:bodyPr/>
        <a:lstStyle/>
        <a:p>
          <a:r>
            <a:rPr lang="en-US" dirty="0"/>
            <a:t>It enables young children to create a ‘living picture’ of their lives. It brings together several research tools, both traditional and participatory, to explore and listen to young children’s views and experiences. </a:t>
          </a:r>
          <a:endParaRPr lang="en-GB" dirty="0"/>
        </a:p>
      </dgm:t>
    </dgm:pt>
    <dgm:pt modelId="{447F989D-E9B5-4A51-AF8F-9130B20EF41E}" type="parTrans" cxnId="{27DD04AA-DD17-4F21-A3E9-971E44B8F31A}">
      <dgm:prSet/>
      <dgm:spPr/>
      <dgm:t>
        <a:bodyPr/>
        <a:lstStyle/>
        <a:p>
          <a:endParaRPr lang="en-GB"/>
        </a:p>
      </dgm:t>
    </dgm:pt>
    <dgm:pt modelId="{0E5DD321-8832-40C4-86F6-1289C64EE878}" type="sibTrans" cxnId="{27DD04AA-DD17-4F21-A3E9-971E44B8F31A}">
      <dgm:prSet/>
      <dgm:spPr/>
      <dgm:t>
        <a:bodyPr/>
        <a:lstStyle/>
        <a:p>
          <a:endParaRPr lang="en-GB"/>
        </a:p>
      </dgm:t>
    </dgm:pt>
    <dgm:pt modelId="{4F640B9C-59BE-44B6-A5DF-598D975FCC4D}" type="pres">
      <dgm:prSet presAssocID="{3686F09A-BE4F-4771-96DB-C010095A13B6}" presName="diagram" presStyleCnt="0">
        <dgm:presLayoutVars>
          <dgm:dir/>
          <dgm:resizeHandles val="exact"/>
        </dgm:presLayoutVars>
      </dgm:prSet>
      <dgm:spPr/>
    </dgm:pt>
    <dgm:pt modelId="{60E90105-79B1-480C-A055-0F8B3EADE960}" type="pres">
      <dgm:prSet presAssocID="{81C7A84E-9AB9-4A4B-9261-85C84249594A}" presName="arrow" presStyleLbl="node1" presStyleIdx="0" presStyleCnt="1">
        <dgm:presLayoutVars>
          <dgm:bulletEnabled val="1"/>
        </dgm:presLayoutVars>
      </dgm:prSet>
      <dgm:spPr/>
    </dgm:pt>
  </dgm:ptLst>
  <dgm:cxnLst>
    <dgm:cxn modelId="{B746D447-DCEC-454F-BDF8-D219ADA56036}" type="presOf" srcId="{81C7A84E-9AB9-4A4B-9261-85C84249594A}" destId="{60E90105-79B1-480C-A055-0F8B3EADE960}" srcOrd="0" destOrd="0" presId="urn:microsoft.com/office/officeart/2005/8/layout/arrow5"/>
    <dgm:cxn modelId="{3794D94B-27DE-4046-BE8D-A853714D4188}" type="presOf" srcId="{3686F09A-BE4F-4771-96DB-C010095A13B6}" destId="{4F640B9C-59BE-44B6-A5DF-598D975FCC4D}" srcOrd="0" destOrd="0" presId="urn:microsoft.com/office/officeart/2005/8/layout/arrow5"/>
    <dgm:cxn modelId="{27DD04AA-DD17-4F21-A3E9-971E44B8F31A}" srcId="{3686F09A-BE4F-4771-96DB-C010095A13B6}" destId="{81C7A84E-9AB9-4A4B-9261-85C84249594A}" srcOrd="0" destOrd="0" parTransId="{447F989D-E9B5-4A51-AF8F-9130B20EF41E}" sibTransId="{0E5DD321-8832-40C4-86F6-1289C64EE878}"/>
    <dgm:cxn modelId="{A9083BF6-D59F-4128-BF3D-1FCA411E557B}" type="presParOf" srcId="{4F640B9C-59BE-44B6-A5DF-598D975FCC4D}" destId="{60E90105-79B1-480C-A055-0F8B3EADE960}" srcOrd="0"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050B414-E4F5-4497-B269-610CE0B492EE}"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GB"/>
        </a:p>
      </dgm:t>
    </dgm:pt>
    <dgm:pt modelId="{A55A3893-E1AC-4DF1-A109-3CFD4783D9A7}">
      <dgm:prSet/>
      <dgm:spPr/>
      <dgm:t>
        <a:bodyPr/>
        <a:lstStyle/>
        <a:p>
          <a:r>
            <a:rPr lang="en-GB" dirty="0"/>
            <a:t>Stage One involves using the tools to gather and document children’s and adults’ perspectives of early childhood provision. </a:t>
          </a:r>
        </a:p>
      </dgm:t>
    </dgm:pt>
    <dgm:pt modelId="{870ADFF4-086F-435F-A400-053B0CF3E0A7}" type="parTrans" cxnId="{AC3EEAE9-2212-4FC1-8C8D-3BA42BA312AA}">
      <dgm:prSet/>
      <dgm:spPr/>
      <dgm:t>
        <a:bodyPr/>
        <a:lstStyle/>
        <a:p>
          <a:endParaRPr lang="en-GB"/>
        </a:p>
      </dgm:t>
    </dgm:pt>
    <dgm:pt modelId="{37C8EF59-BC2C-4483-A090-E9638F325F5A}" type="sibTrans" cxnId="{AC3EEAE9-2212-4FC1-8C8D-3BA42BA312AA}">
      <dgm:prSet/>
      <dgm:spPr/>
      <dgm:t>
        <a:bodyPr/>
        <a:lstStyle/>
        <a:p>
          <a:endParaRPr lang="en-GB"/>
        </a:p>
      </dgm:t>
    </dgm:pt>
    <dgm:pt modelId="{7AA1EC55-C66A-4BBC-9FDE-007F82317FF3}">
      <dgm:prSet/>
      <dgm:spPr/>
      <dgm:t>
        <a:bodyPr/>
        <a:lstStyle/>
        <a:p>
          <a:r>
            <a:rPr lang="en-GB"/>
            <a:t>Stage Two: piecing together material for dialogue reflection and action</a:t>
          </a:r>
        </a:p>
      </dgm:t>
    </dgm:pt>
    <dgm:pt modelId="{6159DC40-5829-42F9-BC62-98C8021819B7}" type="parTrans" cxnId="{AC5224BB-8C0F-4DB0-8DA3-3BE8BFEE9730}">
      <dgm:prSet/>
      <dgm:spPr/>
      <dgm:t>
        <a:bodyPr/>
        <a:lstStyle/>
        <a:p>
          <a:endParaRPr lang="en-GB"/>
        </a:p>
      </dgm:t>
    </dgm:pt>
    <dgm:pt modelId="{554A6BF3-2475-4CEC-B6AF-7B5D4485C5A4}" type="sibTrans" cxnId="{AC5224BB-8C0F-4DB0-8DA3-3BE8BFEE9730}">
      <dgm:prSet/>
      <dgm:spPr/>
      <dgm:t>
        <a:bodyPr/>
        <a:lstStyle/>
        <a:p>
          <a:endParaRPr lang="en-GB"/>
        </a:p>
      </dgm:t>
    </dgm:pt>
    <dgm:pt modelId="{BC9628CC-AACC-4036-BAB9-553F6C215231}" type="pres">
      <dgm:prSet presAssocID="{2050B414-E4F5-4497-B269-610CE0B492EE}" presName="linearFlow" presStyleCnt="0">
        <dgm:presLayoutVars>
          <dgm:resizeHandles val="exact"/>
        </dgm:presLayoutVars>
      </dgm:prSet>
      <dgm:spPr/>
    </dgm:pt>
    <dgm:pt modelId="{141F3F78-957B-4944-9025-C76E6D89E4AA}" type="pres">
      <dgm:prSet presAssocID="{A55A3893-E1AC-4DF1-A109-3CFD4783D9A7}" presName="node" presStyleLbl="node1" presStyleIdx="0" presStyleCnt="2">
        <dgm:presLayoutVars>
          <dgm:bulletEnabled val="1"/>
        </dgm:presLayoutVars>
      </dgm:prSet>
      <dgm:spPr/>
    </dgm:pt>
    <dgm:pt modelId="{2B957779-5093-4E2B-8511-878ACD1D0011}" type="pres">
      <dgm:prSet presAssocID="{37C8EF59-BC2C-4483-A090-E9638F325F5A}" presName="sibTrans" presStyleLbl="sibTrans2D1" presStyleIdx="0" presStyleCnt="1"/>
      <dgm:spPr/>
    </dgm:pt>
    <dgm:pt modelId="{1D7889C3-CD1A-4936-8323-C6853F6CF0B9}" type="pres">
      <dgm:prSet presAssocID="{37C8EF59-BC2C-4483-A090-E9638F325F5A}" presName="connectorText" presStyleLbl="sibTrans2D1" presStyleIdx="0" presStyleCnt="1"/>
      <dgm:spPr/>
    </dgm:pt>
    <dgm:pt modelId="{C623DC79-1E39-448A-86C0-2531CB60CBEC}" type="pres">
      <dgm:prSet presAssocID="{7AA1EC55-C66A-4BBC-9FDE-007F82317FF3}" presName="node" presStyleLbl="node1" presStyleIdx="1" presStyleCnt="2">
        <dgm:presLayoutVars>
          <dgm:bulletEnabled val="1"/>
        </dgm:presLayoutVars>
      </dgm:prSet>
      <dgm:spPr/>
    </dgm:pt>
  </dgm:ptLst>
  <dgm:cxnLst>
    <dgm:cxn modelId="{61C9D915-449B-483B-8222-DDAC0A09B56E}" type="presOf" srcId="{A55A3893-E1AC-4DF1-A109-3CFD4783D9A7}" destId="{141F3F78-957B-4944-9025-C76E6D89E4AA}" srcOrd="0" destOrd="0" presId="urn:microsoft.com/office/officeart/2005/8/layout/process2"/>
    <dgm:cxn modelId="{88056762-5AC7-4156-ADEC-C983BA7DB8B5}" type="presOf" srcId="{7AA1EC55-C66A-4BBC-9FDE-007F82317FF3}" destId="{C623DC79-1E39-448A-86C0-2531CB60CBEC}" srcOrd="0" destOrd="0" presId="urn:microsoft.com/office/officeart/2005/8/layout/process2"/>
    <dgm:cxn modelId="{87F3F081-F7BC-46A2-B282-B291CB352CE6}" type="presOf" srcId="{2050B414-E4F5-4497-B269-610CE0B492EE}" destId="{BC9628CC-AACC-4036-BAB9-553F6C215231}" srcOrd="0" destOrd="0" presId="urn:microsoft.com/office/officeart/2005/8/layout/process2"/>
    <dgm:cxn modelId="{42C4BD87-4F89-4F05-8BF1-A14B57BF771D}" type="presOf" srcId="{37C8EF59-BC2C-4483-A090-E9638F325F5A}" destId="{2B957779-5093-4E2B-8511-878ACD1D0011}" srcOrd="0" destOrd="0" presId="urn:microsoft.com/office/officeart/2005/8/layout/process2"/>
    <dgm:cxn modelId="{5679CBA1-F649-419F-80AC-9FFDE9B6DDBD}" type="presOf" srcId="{37C8EF59-BC2C-4483-A090-E9638F325F5A}" destId="{1D7889C3-CD1A-4936-8323-C6853F6CF0B9}" srcOrd="1" destOrd="0" presId="urn:microsoft.com/office/officeart/2005/8/layout/process2"/>
    <dgm:cxn modelId="{AC5224BB-8C0F-4DB0-8DA3-3BE8BFEE9730}" srcId="{2050B414-E4F5-4497-B269-610CE0B492EE}" destId="{7AA1EC55-C66A-4BBC-9FDE-007F82317FF3}" srcOrd="1" destOrd="0" parTransId="{6159DC40-5829-42F9-BC62-98C8021819B7}" sibTransId="{554A6BF3-2475-4CEC-B6AF-7B5D4485C5A4}"/>
    <dgm:cxn modelId="{AC3EEAE9-2212-4FC1-8C8D-3BA42BA312AA}" srcId="{2050B414-E4F5-4497-B269-610CE0B492EE}" destId="{A55A3893-E1AC-4DF1-A109-3CFD4783D9A7}" srcOrd="0" destOrd="0" parTransId="{870ADFF4-086F-435F-A400-053B0CF3E0A7}" sibTransId="{37C8EF59-BC2C-4483-A090-E9638F325F5A}"/>
    <dgm:cxn modelId="{90AEC8AA-934B-4664-AB5F-545B4255C56F}" type="presParOf" srcId="{BC9628CC-AACC-4036-BAB9-553F6C215231}" destId="{141F3F78-957B-4944-9025-C76E6D89E4AA}" srcOrd="0" destOrd="0" presId="urn:microsoft.com/office/officeart/2005/8/layout/process2"/>
    <dgm:cxn modelId="{6F3CB31F-D7FC-43F5-9B99-42F1A07C4F1F}" type="presParOf" srcId="{BC9628CC-AACC-4036-BAB9-553F6C215231}" destId="{2B957779-5093-4E2B-8511-878ACD1D0011}" srcOrd="1" destOrd="0" presId="urn:microsoft.com/office/officeart/2005/8/layout/process2"/>
    <dgm:cxn modelId="{F9932572-3874-4430-B0B5-3217BB249071}" type="presParOf" srcId="{2B957779-5093-4E2B-8511-878ACD1D0011}" destId="{1D7889C3-CD1A-4936-8323-C6853F6CF0B9}" srcOrd="0" destOrd="0" presId="urn:microsoft.com/office/officeart/2005/8/layout/process2"/>
    <dgm:cxn modelId="{B923ECF7-6600-43C9-AE80-08590BFFF9F1}" type="presParOf" srcId="{BC9628CC-AACC-4036-BAB9-553F6C215231}" destId="{C623DC79-1E39-448A-86C0-2531CB60CBEC}"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B7499E0-0ED4-4A3F-9855-2357490B0C98}" type="doc">
      <dgm:prSet loTypeId="urn:microsoft.com/office/officeart/2005/8/layout/chevron1" loCatId="process" qsTypeId="urn:microsoft.com/office/officeart/2005/8/quickstyle/simple1" qsCatId="simple" csTypeId="urn:microsoft.com/office/officeart/2005/8/colors/accent3_5" csCatId="accent3"/>
      <dgm:spPr/>
      <dgm:t>
        <a:bodyPr/>
        <a:lstStyle/>
        <a:p>
          <a:endParaRPr lang="en-GB"/>
        </a:p>
      </dgm:t>
    </dgm:pt>
    <dgm:pt modelId="{EB9FF45F-154A-4001-8234-304BE8B94A36}">
      <dgm:prSet/>
      <dgm:spPr/>
      <dgm:t>
        <a:bodyPr/>
        <a:lstStyle/>
        <a:p>
          <a:r>
            <a:rPr lang="en-GB">
              <a:solidFill>
                <a:schemeClr val="tx1"/>
              </a:solidFill>
            </a:rPr>
            <a:t>The observations of pre-verbal children were of particular importance. All-day observations of children under two provided the opportunity to ‘listen’ to their body language – their different cries, facial expressions, noises and movements – to build up an impression of what being in the nursery was like for these very young children</a:t>
          </a:r>
        </a:p>
      </dgm:t>
    </dgm:pt>
    <dgm:pt modelId="{46CC222C-5124-434B-B815-C8FF8D47BF08}" type="parTrans" cxnId="{B062E718-293D-4AC5-8CB1-A174EED98F2A}">
      <dgm:prSet/>
      <dgm:spPr/>
      <dgm:t>
        <a:bodyPr/>
        <a:lstStyle/>
        <a:p>
          <a:endParaRPr lang="en-GB">
            <a:solidFill>
              <a:schemeClr val="tx1"/>
            </a:solidFill>
          </a:endParaRPr>
        </a:p>
      </dgm:t>
    </dgm:pt>
    <dgm:pt modelId="{189653EE-9A27-485F-A152-962F339F9D65}" type="sibTrans" cxnId="{B062E718-293D-4AC5-8CB1-A174EED98F2A}">
      <dgm:prSet/>
      <dgm:spPr/>
      <dgm:t>
        <a:bodyPr/>
        <a:lstStyle/>
        <a:p>
          <a:endParaRPr lang="en-GB">
            <a:solidFill>
              <a:schemeClr val="tx1"/>
            </a:solidFill>
          </a:endParaRPr>
        </a:p>
      </dgm:t>
    </dgm:pt>
    <dgm:pt modelId="{4A559BE5-C9BD-4919-B664-F2023C52FE17}" type="pres">
      <dgm:prSet presAssocID="{4B7499E0-0ED4-4A3F-9855-2357490B0C98}" presName="Name0" presStyleCnt="0">
        <dgm:presLayoutVars>
          <dgm:dir/>
          <dgm:animLvl val="lvl"/>
          <dgm:resizeHandles val="exact"/>
        </dgm:presLayoutVars>
      </dgm:prSet>
      <dgm:spPr/>
    </dgm:pt>
    <dgm:pt modelId="{E9542D5E-65DE-45D1-AD45-CB8341A3DB72}" type="pres">
      <dgm:prSet presAssocID="{EB9FF45F-154A-4001-8234-304BE8B94A36}" presName="parTxOnly" presStyleLbl="node1" presStyleIdx="0" presStyleCnt="1">
        <dgm:presLayoutVars>
          <dgm:chMax val="0"/>
          <dgm:chPref val="0"/>
          <dgm:bulletEnabled val="1"/>
        </dgm:presLayoutVars>
      </dgm:prSet>
      <dgm:spPr/>
    </dgm:pt>
  </dgm:ptLst>
  <dgm:cxnLst>
    <dgm:cxn modelId="{B062E718-293D-4AC5-8CB1-A174EED98F2A}" srcId="{4B7499E0-0ED4-4A3F-9855-2357490B0C98}" destId="{EB9FF45F-154A-4001-8234-304BE8B94A36}" srcOrd="0" destOrd="0" parTransId="{46CC222C-5124-434B-B815-C8FF8D47BF08}" sibTransId="{189653EE-9A27-485F-A152-962F339F9D65}"/>
    <dgm:cxn modelId="{C841F564-9A67-40D4-8BF9-1E5B8B8FDBCF}" type="presOf" srcId="{EB9FF45F-154A-4001-8234-304BE8B94A36}" destId="{E9542D5E-65DE-45D1-AD45-CB8341A3DB72}" srcOrd="0" destOrd="0" presId="urn:microsoft.com/office/officeart/2005/8/layout/chevron1"/>
    <dgm:cxn modelId="{4CC9D44F-36F3-4B89-AEB1-A0D33721FFB5}" type="presOf" srcId="{4B7499E0-0ED4-4A3F-9855-2357490B0C98}" destId="{4A559BE5-C9BD-4919-B664-F2023C52FE17}" srcOrd="0" destOrd="0" presId="urn:microsoft.com/office/officeart/2005/8/layout/chevron1"/>
    <dgm:cxn modelId="{2741C59E-C363-4B16-ABB1-996655831E97}" type="presParOf" srcId="{4A559BE5-C9BD-4919-B664-F2023C52FE17}" destId="{E9542D5E-65DE-45D1-AD45-CB8341A3DB72}" srcOrd="0"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B6CEFDA-7ACB-4629-AEBA-794020D0D9D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3749FE7-9B8E-4658-8922-6E8AAD38780E}">
      <dgm:prSet custT="1"/>
      <dgm:spPr/>
      <dgm:t>
        <a:bodyPr/>
        <a:lstStyle/>
        <a:p>
          <a:pPr>
            <a:lnSpc>
              <a:spcPct val="100000"/>
            </a:lnSpc>
          </a:pPr>
          <a:r>
            <a:rPr lang="en-GB" sz="1200" dirty="0"/>
            <a:t>Tours are one way to extend work with young children and photography. </a:t>
          </a:r>
          <a:endParaRPr lang="en-US" sz="1200" dirty="0"/>
        </a:p>
      </dgm:t>
    </dgm:pt>
    <dgm:pt modelId="{B38327AE-BACC-4D15-A886-93D46EA31EFD}" type="parTrans" cxnId="{B3891361-8F63-4D84-823A-821D3E470B64}">
      <dgm:prSet/>
      <dgm:spPr/>
      <dgm:t>
        <a:bodyPr/>
        <a:lstStyle/>
        <a:p>
          <a:endParaRPr lang="en-US"/>
        </a:p>
      </dgm:t>
    </dgm:pt>
    <dgm:pt modelId="{36C56730-8ECA-458D-BEC9-B248F0E7C119}" type="sibTrans" cxnId="{B3891361-8F63-4D84-823A-821D3E470B64}">
      <dgm:prSet/>
      <dgm:spPr/>
      <dgm:t>
        <a:bodyPr/>
        <a:lstStyle/>
        <a:p>
          <a:endParaRPr lang="en-US"/>
        </a:p>
      </dgm:t>
    </dgm:pt>
    <dgm:pt modelId="{E1069333-455A-47B7-98FD-E05C273BE9E1}">
      <dgm:prSet custT="1"/>
      <dgm:spPr/>
      <dgm:t>
        <a:bodyPr/>
        <a:lstStyle/>
        <a:p>
          <a:pPr>
            <a:lnSpc>
              <a:spcPct val="100000"/>
            </a:lnSpc>
          </a:pPr>
          <a:r>
            <a:rPr lang="en-GB" sz="1200" dirty="0"/>
            <a:t>The children lead tours.  </a:t>
          </a:r>
          <a:endParaRPr lang="en-US" sz="1200" dirty="0"/>
        </a:p>
      </dgm:t>
    </dgm:pt>
    <dgm:pt modelId="{6086975A-C9E9-4DB4-9BE7-6789C02D4E0E}" type="parTrans" cxnId="{76C2FC43-0C8E-4578-996F-08E89CBE797A}">
      <dgm:prSet/>
      <dgm:spPr/>
      <dgm:t>
        <a:bodyPr/>
        <a:lstStyle/>
        <a:p>
          <a:endParaRPr lang="en-US"/>
        </a:p>
      </dgm:t>
    </dgm:pt>
    <dgm:pt modelId="{3724663A-C2E3-4C92-94CD-E7B2ED4C3E14}" type="sibTrans" cxnId="{76C2FC43-0C8E-4578-996F-08E89CBE797A}">
      <dgm:prSet/>
      <dgm:spPr/>
      <dgm:t>
        <a:bodyPr/>
        <a:lstStyle/>
        <a:p>
          <a:endParaRPr lang="en-US"/>
        </a:p>
      </dgm:t>
    </dgm:pt>
    <dgm:pt modelId="{05F5324B-BFB5-4C5B-877A-4355C10B1A38}">
      <dgm:prSet custT="1"/>
      <dgm:spPr/>
      <dgm:t>
        <a:bodyPr/>
        <a:lstStyle/>
        <a:p>
          <a:pPr>
            <a:lnSpc>
              <a:spcPct val="100000"/>
            </a:lnSpc>
          </a:pPr>
          <a:r>
            <a:rPr lang="en-GB" sz="1200" dirty="0"/>
            <a:t>Children are in charge of the event and how it is recorded and documented at the time. </a:t>
          </a:r>
          <a:endParaRPr lang="en-US" sz="1200" dirty="0"/>
        </a:p>
      </dgm:t>
    </dgm:pt>
    <dgm:pt modelId="{F60D9C9D-F55A-4C92-8AE3-9AC134F7828B}" type="parTrans" cxnId="{FE8B6F24-942E-4EA8-A200-10F6FE77AB6D}">
      <dgm:prSet/>
      <dgm:spPr/>
      <dgm:t>
        <a:bodyPr/>
        <a:lstStyle/>
        <a:p>
          <a:endParaRPr lang="en-US"/>
        </a:p>
      </dgm:t>
    </dgm:pt>
    <dgm:pt modelId="{DC5165D8-C634-460F-BCA8-46A82B1F1B1B}" type="sibTrans" cxnId="{FE8B6F24-942E-4EA8-A200-10F6FE77AB6D}">
      <dgm:prSet/>
      <dgm:spPr/>
      <dgm:t>
        <a:bodyPr/>
        <a:lstStyle/>
        <a:p>
          <a:endParaRPr lang="en-US"/>
        </a:p>
      </dgm:t>
    </dgm:pt>
    <dgm:pt modelId="{E7242AEA-BC83-4E88-B566-DFA293B99D99}">
      <dgm:prSet custT="1"/>
      <dgm:spPr/>
      <dgm:t>
        <a:bodyPr/>
        <a:lstStyle/>
        <a:p>
          <a:pPr>
            <a:lnSpc>
              <a:spcPct val="100000"/>
            </a:lnSpc>
          </a:pPr>
          <a:r>
            <a:rPr lang="en-GB" sz="1200" dirty="0"/>
            <a:t>The researcher accompanies children on their tours while making their own quick record of where children choose to lead</a:t>
          </a:r>
          <a:endParaRPr lang="en-US" sz="1200" dirty="0"/>
        </a:p>
      </dgm:t>
    </dgm:pt>
    <dgm:pt modelId="{D7AEB227-47BC-4FB5-AF21-7A223179E0D8}" type="parTrans" cxnId="{C0867992-3DAB-4D73-A6AA-3015BA370262}">
      <dgm:prSet/>
      <dgm:spPr/>
      <dgm:t>
        <a:bodyPr/>
        <a:lstStyle/>
        <a:p>
          <a:endParaRPr lang="en-US"/>
        </a:p>
      </dgm:t>
    </dgm:pt>
    <dgm:pt modelId="{873666A5-4DDC-484F-81F9-361F940DF4F1}" type="sibTrans" cxnId="{C0867992-3DAB-4D73-A6AA-3015BA370262}">
      <dgm:prSet/>
      <dgm:spPr/>
      <dgm:t>
        <a:bodyPr/>
        <a:lstStyle/>
        <a:p>
          <a:endParaRPr lang="en-US"/>
        </a:p>
      </dgm:t>
    </dgm:pt>
    <dgm:pt modelId="{23446819-992A-450E-8CDA-FA171DDE1CE9}" type="pres">
      <dgm:prSet presAssocID="{1B6CEFDA-7ACB-4629-AEBA-794020D0D9D1}" presName="root" presStyleCnt="0">
        <dgm:presLayoutVars>
          <dgm:dir/>
          <dgm:resizeHandles val="exact"/>
        </dgm:presLayoutVars>
      </dgm:prSet>
      <dgm:spPr/>
    </dgm:pt>
    <dgm:pt modelId="{7F4D1337-7861-4940-895A-B3BC2FD6C981}" type="pres">
      <dgm:prSet presAssocID="{13749FE7-9B8E-4658-8922-6E8AAD38780E}" presName="compNode" presStyleCnt="0"/>
      <dgm:spPr/>
    </dgm:pt>
    <dgm:pt modelId="{BC79E900-74A0-4BCD-95E9-4C31F270D903}" type="pres">
      <dgm:prSet presAssocID="{13749FE7-9B8E-4658-8922-6E8AAD38780E}" presName="iconRect" presStyleLbl="node1" presStyleIdx="0" presStyleCnt="4" custLinFactNeighborX="25187" custLinFactNeighborY="-78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amera"/>
        </a:ext>
      </dgm:extLst>
    </dgm:pt>
    <dgm:pt modelId="{EA190564-8D34-47BA-A09C-8994B3922619}" type="pres">
      <dgm:prSet presAssocID="{13749FE7-9B8E-4658-8922-6E8AAD38780E}" presName="spaceRect" presStyleCnt="0"/>
      <dgm:spPr/>
    </dgm:pt>
    <dgm:pt modelId="{66038CBE-1BCA-4518-AC93-8CB7B4BE7E24}" type="pres">
      <dgm:prSet presAssocID="{13749FE7-9B8E-4658-8922-6E8AAD38780E}" presName="textRect" presStyleLbl="revTx" presStyleIdx="0" presStyleCnt="4" custLinFactNeighborX="6637" custLinFactNeighborY="-2299">
        <dgm:presLayoutVars>
          <dgm:chMax val="1"/>
          <dgm:chPref val="1"/>
        </dgm:presLayoutVars>
      </dgm:prSet>
      <dgm:spPr/>
    </dgm:pt>
    <dgm:pt modelId="{478DA950-96C2-4E2C-8B4E-2C72910A77F5}" type="pres">
      <dgm:prSet presAssocID="{36C56730-8ECA-458D-BEC9-B248F0E7C119}" presName="sibTrans" presStyleCnt="0"/>
      <dgm:spPr/>
    </dgm:pt>
    <dgm:pt modelId="{4A40905E-4BCB-4231-B508-5630B3E76B2B}" type="pres">
      <dgm:prSet presAssocID="{E1069333-455A-47B7-98FD-E05C273BE9E1}" presName="compNode" presStyleCnt="0"/>
      <dgm:spPr/>
    </dgm:pt>
    <dgm:pt modelId="{77556A0C-FBAA-4707-BAD6-386911191747}" type="pres">
      <dgm:prSet presAssocID="{E1069333-455A-47B7-98FD-E05C273BE9E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untain scene"/>
        </a:ext>
      </dgm:extLst>
    </dgm:pt>
    <dgm:pt modelId="{11283187-D0FB-4AFB-924D-63EB787245D6}" type="pres">
      <dgm:prSet presAssocID="{E1069333-455A-47B7-98FD-E05C273BE9E1}" presName="spaceRect" presStyleCnt="0"/>
      <dgm:spPr/>
    </dgm:pt>
    <dgm:pt modelId="{858B541A-7825-49AF-A402-D6DAC5DA943D}" type="pres">
      <dgm:prSet presAssocID="{E1069333-455A-47B7-98FD-E05C273BE9E1}" presName="textRect" presStyleLbl="revTx" presStyleIdx="1" presStyleCnt="4">
        <dgm:presLayoutVars>
          <dgm:chMax val="1"/>
          <dgm:chPref val="1"/>
        </dgm:presLayoutVars>
      </dgm:prSet>
      <dgm:spPr/>
    </dgm:pt>
    <dgm:pt modelId="{F4BF6EEA-E6A5-4165-B6E5-76E55B4BFFAE}" type="pres">
      <dgm:prSet presAssocID="{3724663A-C2E3-4C92-94CD-E7B2ED4C3E14}" presName="sibTrans" presStyleCnt="0"/>
      <dgm:spPr/>
    </dgm:pt>
    <dgm:pt modelId="{1E110D6A-A753-42D6-A316-993EF7EDA782}" type="pres">
      <dgm:prSet presAssocID="{05F5324B-BFB5-4C5B-877A-4355C10B1A38}" presName="compNode" presStyleCnt="0"/>
      <dgm:spPr/>
    </dgm:pt>
    <dgm:pt modelId="{C5B13330-0F82-4A32-BAD8-AE39B3FDE889}" type="pres">
      <dgm:prSet presAssocID="{05F5324B-BFB5-4C5B-877A-4355C10B1A3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attery Charging"/>
        </a:ext>
      </dgm:extLst>
    </dgm:pt>
    <dgm:pt modelId="{FAA953E8-F3D1-4169-AD0F-887B7FB5C481}" type="pres">
      <dgm:prSet presAssocID="{05F5324B-BFB5-4C5B-877A-4355C10B1A38}" presName="spaceRect" presStyleCnt="0"/>
      <dgm:spPr/>
    </dgm:pt>
    <dgm:pt modelId="{0996AA7A-B97B-49D6-A0B7-A252C9BDFEAD}" type="pres">
      <dgm:prSet presAssocID="{05F5324B-BFB5-4C5B-877A-4355C10B1A38}" presName="textRect" presStyleLbl="revTx" presStyleIdx="2" presStyleCnt="4">
        <dgm:presLayoutVars>
          <dgm:chMax val="1"/>
          <dgm:chPref val="1"/>
        </dgm:presLayoutVars>
      </dgm:prSet>
      <dgm:spPr/>
    </dgm:pt>
    <dgm:pt modelId="{BF60E2F7-1A54-41B8-9546-AB8397823507}" type="pres">
      <dgm:prSet presAssocID="{DC5165D8-C634-460F-BCA8-46A82B1F1B1B}" presName="sibTrans" presStyleCnt="0"/>
      <dgm:spPr/>
    </dgm:pt>
    <dgm:pt modelId="{24B9B506-4C4F-4360-9A09-8FE2E9200A0A}" type="pres">
      <dgm:prSet presAssocID="{E7242AEA-BC83-4E88-B566-DFA293B99D99}" presName="compNode" presStyleCnt="0"/>
      <dgm:spPr/>
    </dgm:pt>
    <dgm:pt modelId="{89713A31-866F-4DBF-BB20-469CEFBD3B90}" type="pres">
      <dgm:prSet presAssocID="{E7242AEA-BC83-4E88-B566-DFA293B99D9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13F86E3E-190E-4AC2-A0D3-59EB5E230ABD}" type="pres">
      <dgm:prSet presAssocID="{E7242AEA-BC83-4E88-B566-DFA293B99D99}" presName="spaceRect" presStyleCnt="0"/>
      <dgm:spPr/>
    </dgm:pt>
    <dgm:pt modelId="{5AA46E72-0178-4FB8-8669-7C5F98D3AAEE}" type="pres">
      <dgm:prSet presAssocID="{E7242AEA-BC83-4E88-B566-DFA293B99D99}" presName="textRect" presStyleLbl="revTx" presStyleIdx="3" presStyleCnt="4" custScaleY="160783" custLinFactNeighborX="3191" custLinFactNeighborY="26755">
        <dgm:presLayoutVars>
          <dgm:chMax val="1"/>
          <dgm:chPref val="1"/>
        </dgm:presLayoutVars>
      </dgm:prSet>
      <dgm:spPr/>
    </dgm:pt>
  </dgm:ptLst>
  <dgm:cxnLst>
    <dgm:cxn modelId="{AB36F616-BAAE-4EF5-9B40-85A2005B8E0B}" type="presOf" srcId="{1B6CEFDA-7ACB-4629-AEBA-794020D0D9D1}" destId="{23446819-992A-450E-8CDA-FA171DDE1CE9}" srcOrd="0" destOrd="0" presId="urn:microsoft.com/office/officeart/2018/2/layout/IconLabelList"/>
    <dgm:cxn modelId="{FE8B6F24-942E-4EA8-A200-10F6FE77AB6D}" srcId="{1B6CEFDA-7ACB-4629-AEBA-794020D0D9D1}" destId="{05F5324B-BFB5-4C5B-877A-4355C10B1A38}" srcOrd="2" destOrd="0" parTransId="{F60D9C9D-F55A-4C92-8AE3-9AC134F7828B}" sibTransId="{DC5165D8-C634-460F-BCA8-46A82B1F1B1B}"/>
    <dgm:cxn modelId="{B3891361-8F63-4D84-823A-821D3E470B64}" srcId="{1B6CEFDA-7ACB-4629-AEBA-794020D0D9D1}" destId="{13749FE7-9B8E-4658-8922-6E8AAD38780E}" srcOrd="0" destOrd="0" parTransId="{B38327AE-BACC-4D15-A886-93D46EA31EFD}" sibTransId="{36C56730-8ECA-458D-BEC9-B248F0E7C119}"/>
    <dgm:cxn modelId="{76C2FC43-0C8E-4578-996F-08E89CBE797A}" srcId="{1B6CEFDA-7ACB-4629-AEBA-794020D0D9D1}" destId="{E1069333-455A-47B7-98FD-E05C273BE9E1}" srcOrd="1" destOrd="0" parTransId="{6086975A-C9E9-4DB4-9BE7-6789C02D4E0E}" sibTransId="{3724663A-C2E3-4C92-94CD-E7B2ED4C3E14}"/>
    <dgm:cxn modelId="{6CA35354-D0E6-453F-865E-4764925B5C2E}" type="presOf" srcId="{E7242AEA-BC83-4E88-B566-DFA293B99D99}" destId="{5AA46E72-0178-4FB8-8669-7C5F98D3AAEE}" srcOrd="0" destOrd="0" presId="urn:microsoft.com/office/officeart/2018/2/layout/IconLabelList"/>
    <dgm:cxn modelId="{C0867992-3DAB-4D73-A6AA-3015BA370262}" srcId="{1B6CEFDA-7ACB-4629-AEBA-794020D0D9D1}" destId="{E7242AEA-BC83-4E88-B566-DFA293B99D99}" srcOrd="3" destOrd="0" parTransId="{D7AEB227-47BC-4FB5-AF21-7A223179E0D8}" sibTransId="{873666A5-4DDC-484F-81F9-361F940DF4F1}"/>
    <dgm:cxn modelId="{DCFBE0B9-021F-4A4C-B6D1-18A4E446B8C1}" type="presOf" srcId="{E1069333-455A-47B7-98FD-E05C273BE9E1}" destId="{858B541A-7825-49AF-A402-D6DAC5DA943D}" srcOrd="0" destOrd="0" presId="urn:microsoft.com/office/officeart/2018/2/layout/IconLabelList"/>
    <dgm:cxn modelId="{EB67C7CA-4978-45C4-BAF8-E3FC94EC5F66}" type="presOf" srcId="{05F5324B-BFB5-4C5B-877A-4355C10B1A38}" destId="{0996AA7A-B97B-49D6-A0B7-A252C9BDFEAD}" srcOrd="0" destOrd="0" presId="urn:microsoft.com/office/officeart/2018/2/layout/IconLabelList"/>
    <dgm:cxn modelId="{052029E9-5E2B-4E05-A678-E95209550A37}" type="presOf" srcId="{13749FE7-9B8E-4658-8922-6E8AAD38780E}" destId="{66038CBE-1BCA-4518-AC93-8CB7B4BE7E24}" srcOrd="0" destOrd="0" presId="urn:microsoft.com/office/officeart/2018/2/layout/IconLabelList"/>
    <dgm:cxn modelId="{1349D4A8-2230-4C5C-BB54-C50A63BA64DF}" type="presParOf" srcId="{23446819-992A-450E-8CDA-FA171DDE1CE9}" destId="{7F4D1337-7861-4940-895A-B3BC2FD6C981}" srcOrd="0" destOrd="0" presId="urn:microsoft.com/office/officeart/2018/2/layout/IconLabelList"/>
    <dgm:cxn modelId="{8C42EE3F-8187-49BE-8674-6FC871CEBCE6}" type="presParOf" srcId="{7F4D1337-7861-4940-895A-B3BC2FD6C981}" destId="{BC79E900-74A0-4BCD-95E9-4C31F270D903}" srcOrd="0" destOrd="0" presId="urn:microsoft.com/office/officeart/2018/2/layout/IconLabelList"/>
    <dgm:cxn modelId="{7323AB8A-B2ED-4D42-9950-325698D16A6B}" type="presParOf" srcId="{7F4D1337-7861-4940-895A-B3BC2FD6C981}" destId="{EA190564-8D34-47BA-A09C-8994B3922619}" srcOrd="1" destOrd="0" presId="urn:microsoft.com/office/officeart/2018/2/layout/IconLabelList"/>
    <dgm:cxn modelId="{73902A8B-AC71-4AC5-BE01-DD0953BE806A}" type="presParOf" srcId="{7F4D1337-7861-4940-895A-B3BC2FD6C981}" destId="{66038CBE-1BCA-4518-AC93-8CB7B4BE7E24}" srcOrd="2" destOrd="0" presId="urn:microsoft.com/office/officeart/2018/2/layout/IconLabelList"/>
    <dgm:cxn modelId="{273D2098-6AF6-49E7-90AD-94ABC8F961AF}" type="presParOf" srcId="{23446819-992A-450E-8CDA-FA171DDE1CE9}" destId="{478DA950-96C2-4E2C-8B4E-2C72910A77F5}" srcOrd="1" destOrd="0" presId="urn:microsoft.com/office/officeart/2018/2/layout/IconLabelList"/>
    <dgm:cxn modelId="{559A0BE5-98F9-461D-90A1-E5089E31BEBD}" type="presParOf" srcId="{23446819-992A-450E-8CDA-FA171DDE1CE9}" destId="{4A40905E-4BCB-4231-B508-5630B3E76B2B}" srcOrd="2" destOrd="0" presId="urn:microsoft.com/office/officeart/2018/2/layout/IconLabelList"/>
    <dgm:cxn modelId="{70098C07-0858-4BB7-9036-51EAAEBBC14E}" type="presParOf" srcId="{4A40905E-4BCB-4231-B508-5630B3E76B2B}" destId="{77556A0C-FBAA-4707-BAD6-386911191747}" srcOrd="0" destOrd="0" presId="urn:microsoft.com/office/officeart/2018/2/layout/IconLabelList"/>
    <dgm:cxn modelId="{9941CC1B-49CF-4A06-8C52-E07ABD13A81C}" type="presParOf" srcId="{4A40905E-4BCB-4231-B508-5630B3E76B2B}" destId="{11283187-D0FB-4AFB-924D-63EB787245D6}" srcOrd="1" destOrd="0" presId="urn:microsoft.com/office/officeart/2018/2/layout/IconLabelList"/>
    <dgm:cxn modelId="{F8B17474-FEF5-47F4-88AF-B58E88D4BFA1}" type="presParOf" srcId="{4A40905E-4BCB-4231-B508-5630B3E76B2B}" destId="{858B541A-7825-49AF-A402-D6DAC5DA943D}" srcOrd="2" destOrd="0" presId="urn:microsoft.com/office/officeart/2018/2/layout/IconLabelList"/>
    <dgm:cxn modelId="{36B1C866-4C78-48CA-99B2-A896A91527D5}" type="presParOf" srcId="{23446819-992A-450E-8CDA-FA171DDE1CE9}" destId="{F4BF6EEA-E6A5-4165-B6E5-76E55B4BFFAE}" srcOrd="3" destOrd="0" presId="urn:microsoft.com/office/officeart/2018/2/layout/IconLabelList"/>
    <dgm:cxn modelId="{9C86A852-24D2-410A-B27D-5E4AC1A2C76C}" type="presParOf" srcId="{23446819-992A-450E-8CDA-FA171DDE1CE9}" destId="{1E110D6A-A753-42D6-A316-993EF7EDA782}" srcOrd="4" destOrd="0" presId="urn:microsoft.com/office/officeart/2018/2/layout/IconLabelList"/>
    <dgm:cxn modelId="{03E31AC3-E99E-4AE3-B48A-68C97DE81F94}" type="presParOf" srcId="{1E110D6A-A753-42D6-A316-993EF7EDA782}" destId="{C5B13330-0F82-4A32-BAD8-AE39B3FDE889}" srcOrd="0" destOrd="0" presId="urn:microsoft.com/office/officeart/2018/2/layout/IconLabelList"/>
    <dgm:cxn modelId="{F3F3C4ED-F86F-47CA-8816-FF63BB468AD1}" type="presParOf" srcId="{1E110D6A-A753-42D6-A316-993EF7EDA782}" destId="{FAA953E8-F3D1-4169-AD0F-887B7FB5C481}" srcOrd="1" destOrd="0" presId="urn:microsoft.com/office/officeart/2018/2/layout/IconLabelList"/>
    <dgm:cxn modelId="{967D51E3-443C-4826-A97C-50310F49C445}" type="presParOf" srcId="{1E110D6A-A753-42D6-A316-993EF7EDA782}" destId="{0996AA7A-B97B-49D6-A0B7-A252C9BDFEAD}" srcOrd="2" destOrd="0" presId="urn:microsoft.com/office/officeart/2018/2/layout/IconLabelList"/>
    <dgm:cxn modelId="{92CB7EFF-ADA3-4BF9-89A3-052164E6179F}" type="presParOf" srcId="{23446819-992A-450E-8CDA-FA171DDE1CE9}" destId="{BF60E2F7-1A54-41B8-9546-AB8397823507}" srcOrd="5" destOrd="0" presId="urn:microsoft.com/office/officeart/2018/2/layout/IconLabelList"/>
    <dgm:cxn modelId="{499E9CE5-5BAE-4D1F-86F6-400738CAB975}" type="presParOf" srcId="{23446819-992A-450E-8CDA-FA171DDE1CE9}" destId="{24B9B506-4C4F-4360-9A09-8FE2E9200A0A}" srcOrd="6" destOrd="0" presId="urn:microsoft.com/office/officeart/2018/2/layout/IconLabelList"/>
    <dgm:cxn modelId="{420DB407-4C84-49A8-8FC2-AFCE53C6F79A}" type="presParOf" srcId="{24B9B506-4C4F-4360-9A09-8FE2E9200A0A}" destId="{89713A31-866F-4DBF-BB20-469CEFBD3B90}" srcOrd="0" destOrd="0" presId="urn:microsoft.com/office/officeart/2018/2/layout/IconLabelList"/>
    <dgm:cxn modelId="{9FB07ABB-F0BC-48D0-8206-B32625B41E4D}" type="presParOf" srcId="{24B9B506-4C4F-4360-9A09-8FE2E9200A0A}" destId="{13F86E3E-190E-4AC2-A0D3-59EB5E230ABD}" srcOrd="1" destOrd="0" presId="urn:microsoft.com/office/officeart/2018/2/layout/IconLabelList"/>
    <dgm:cxn modelId="{823653FC-A42D-4D3B-A79A-14FE2176583D}" type="presParOf" srcId="{24B9B506-4C4F-4360-9A09-8FE2E9200A0A}" destId="{5AA46E72-0178-4FB8-8669-7C5F98D3AAEE}"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F9CB2B1-9823-4B33-8013-1DECF2B6288C}"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GB"/>
        </a:p>
      </dgm:t>
    </dgm:pt>
    <dgm:pt modelId="{DF51CB89-9C34-44EC-85CA-872DE3BCD496}">
      <dgm:prSet custT="1"/>
      <dgm:spPr/>
      <dgm:t>
        <a:bodyPr/>
        <a:lstStyle/>
        <a:p>
          <a:r>
            <a:rPr lang="en-GB" sz="2400" dirty="0"/>
            <a:t>The ‘empty square’ is a theoretically and methodologically important part of this research approach. </a:t>
          </a:r>
        </a:p>
      </dgm:t>
    </dgm:pt>
    <dgm:pt modelId="{B1A5F5E6-11F9-4661-9039-6435DE898184}" type="parTrans" cxnId="{859F5339-6864-448D-AD63-671394E3A7CC}">
      <dgm:prSet/>
      <dgm:spPr/>
      <dgm:t>
        <a:bodyPr/>
        <a:lstStyle/>
        <a:p>
          <a:endParaRPr lang="en-GB"/>
        </a:p>
      </dgm:t>
    </dgm:pt>
    <dgm:pt modelId="{3289A1BF-2330-4444-95E3-E279C7585225}" type="sibTrans" cxnId="{859F5339-6864-448D-AD63-671394E3A7CC}">
      <dgm:prSet/>
      <dgm:spPr/>
      <dgm:t>
        <a:bodyPr/>
        <a:lstStyle/>
        <a:p>
          <a:endParaRPr lang="en-GB"/>
        </a:p>
      </dgm:t>
    </dgm:pt>
    <dgm:pt modelId="{9A34B082-3339-4926-A81F-C3D01FAF1466}">
      <dgm:prSet custT="1"/>
      <dgm:spPr/>
      <dgm:t>
        <a:bodyPr/>
        <a:lstStyle/>
        <a:p>
          <a:r>
            <a:rPr lang="en-GB" sz="2400" dirty="0"/>
            <a:t>It is a visual reminder that this is intended as an open process to which new modes of listening to young children and other participants can be added. </a:t>
          </a:r>
        </a:p>
      </dgm:t>
    </dgm:pt>
    <dgm:pt modelId="{0B5A8D02-7DB2-48D0-83AD-4684A2A27536}" type="parTrans" cxnId="{F1F41C7E-3870-4865-9DD5-51AAE385BD40}">
      <dgm:prSet/>
      <dgm:spPr/>
      <dgm:t>
        <a:bodyPr/>
        <a:lstStyle/>
        <a:p>
          <a:endParaRPr lang="en-GB"/>
        </a:p>
      </dgm:t>
    </dgm:pt>
    <dgm:pt modelId="{ED170B61-B066-4B20-B759-7BF280F00E62}" type="sibTrans" cxnId="{F1F41C7E-3870-4865-9DD5-51AAE385BD40}">
      <dgm:prSet/>
      <dgm:spPr/>
      <dgm:t>
        <a:bodyPr/>
        <a:lstStyle/>
        <a:p>
          <a:endParaRPr lang="en-GB"/>
        </a:p>
      </dgm:t>
    </dgm:pt>
    <dgm:pt modelId="{2D300C5F-FC85-4862-9D35-69D94FCD6094}" type="pres">
      <dgm:prSet presAssocID="{4F9CB2B1-9823-4B33-8013-1DECF2B6288C}" presName="Name0" presStyleCnt="0">
        <dgm:presLayoutVars>
          <dgm:dir/>
          <dgm:resizeHandles val="exact"/>
        </dgm:presLayoutVars>
      </dgm:prSet>
      <dgm:spPr/>
    </dgm:pt>
    <dgm:pt modelId="{BEBC867A-9E3E-4278-A856-EA00E939C377}" type="pres">
      <dgm:prSet presAssocID="{DF51CB89-9C34-44EC-85CA-872DE3BCD496}" presName="node" presStyleLbl="node1" presStyleIdx="0" presStyleCnt="2" custScaleY="127820">
        <dgm:presLayoutVars>
          <dgm:bulletEnabled val="1"/>
        </dgm:presLayoutVars>
      </dgm:prSet>
      <dgm:spPr/>
    </dgm:pt>
    <dgm:pt modelId="{65F86122-E062-48C3-BD9B-B2FC955E8F8D}" type="pres">
      <dgm:prSet presAssocID="{3289A1BF-2330-4444-95E3-E279C7585225}" presName="sibTrans" presStyleLbl="sibTrans2D1" presStyleIdx="0" presStyleCnt="1"/>
      <dgm:spPr/>
    </dgm:pt>
    <dgm:pt modelId="{5A17DECE-9B63-4A73-B242-7419A6C4D544}" type="pres">
      <dgm:prSet presAssocID="{3289A1BF-2330-4444-95E3-E279C7585225}" presName="connectorText" presStyleLbl="sibTrans2D1" presStyleIdx="0" presStyleCnt="1"/>
      <dgm:spPr/>
    </dgm:pt>
    <dgm:pt modelId="{CD05008D-0974-4FEF-8E51-C9FF97D56725}" type="pres">
      <dgm:prSet presAssocID="{9A34B082-3339-4926-A81F-C3D01FAF1466}" presName="node" presStyleLbl="node1" presStyleIdx="1" presStyleCnt="2" custScaleY="127820">
        <dgm:presLayoutVars>
          <dgm:bulletEnabled val="1"/>
        </dgm:presLayoutVars>
      </dgm:prSet>
      <dgm:spPr/>
    </dgm:pt>
  </dgm:ptLst>
  <dgm:cxnLst>
    <dgm:cxn modelId="{8A849725-9AE0-493F-A59D-E7DA2A49FCE2}" type="presOf" srcId="{DF51CB89-9C34-44EC-85CA-872DE3BCD496}" destId="{BEBC867A-9E3E-4278-A856-EA00E939C377}" srcOrd="0" destOrd="0" presId="urn:microsoft.com/office/officeart/2005/8/layout/process1"/>
    <dgm:cxn modelId="{859F5339-6864-448D-AD63-671394E3A7CC}" srcId="{4F9CB2B1-9823-4B33-8013-1DECF2B6288C}" destId="{DF51CB89-9C34-44EC-85CA-872DE3BCD496}" srcOrd="0" destOrd="0" parTransId="{B1A5F5E6-11F9-4661-9039-6435DE898184}" sibTransId="{3289A1BF-2330-4444-95E3-E279C7585225}"/>
    <dgm:cxn modelId="{5D24223B-5043-428E-AE87-99FBAE86826D}" type="presOf" srcId="{3289A1BF-2330-4444-95E3-E279C7585225}" destId="{5A17DECE-9B63-4A73-B242-7419A6C4D544}" srcOrd="1" destOrd="0" presId="urn:microsoft.com/office/officeart/2005/8/layout/process1"/>
    <dgm:cxn modelId="{738CA86D-028E-40FF-8D62-11CE589619D5}" type="presOf" srcId="{9A34B082-3339-4926-A81F-C3D01FAF1466}" destId="{CD05008D-0974-4FEF-8E51-C9FF97D56725}" srcOrd="0" destOrd="0" presId="urn:microsoft.com/office/officeart/2005/8/layout/process1"/>
    <dgm:cxn modelId="{F1F41C7E-3870-4865-9DD5-51AAE385BD40}" srcId="{4F9CB2B1-9823-4B33-8013-1DECF2B6288C}" destId="{9A34B082-3339-4926-A81F-C3D01FAF1466}" srcOrd="1" destOrd="0" parTransId="{0B5A8D02-7DB2-48D0-83AD-4684A2A27536}" sibTransId="{ED170B61-B066-4B20-B759-7BF280F00E62}"/>
    <dgm:cxn modelId="{EEAD7FB7-B409-45C6-8739-FC70C2C87CF6}" type="presOf" srcId="{4F9CB2B1-9823-4B33-8013-1DECF2B6288C}" destId="{2D300C5F-FC85-4862-9D35-69D94FCD6094}" srcOrd="0" destOrd="0" presId="urn:microsoft.com/office/officeart/2005/8/layout/process1"/>
    <dgm:cxn modelId="{8A9120C4-3312-4F10-A183-66E39CC82FB3}" type="presOf" srcId="{3289A1BF-2330-4444-95E3-E279C7585225}" destId="{65F86122-E062-48C3-BD9B-B2FC955E8F8D}" srcOrd="0" destOrd="0" presId="urn:microsoft.com/office/officeart/2005/8/layout/process1"/>
    <dgm:cxn modelId="{F56AF022-065B-4DD4-A14A-D018DEFCE52A}" type="presParOf" srcId="{2D300C5F-FC85-4862-9D35-69D94FCD6094}" destId="{BEBC867A-9E3E-4278-A856-EA00E939C377}" srcOrd="0" destOrd="0" presId="urn:microsoft.com/office/officeart/2005/8/layout/process1"/>
    <dgm:cxn modelId="{A85919A7-A491-43D4-823F-C853FC9F40C0}" type="presParOf" srcId="{2D300C5F-FC85-4862-9D35-69D94FCD6094}" destId="{65F86122-E062-48C3-BD9B-B2FC955E8F8D}" srcOrd="1" destOrd="0" presId="urn:microsoft.com/office/officeart/2005/8/layout/process1"/>
    <dgm:cxn modelId="{1DE9DE5A-08A2-479F-9EDC-48BF2F7B2796}" type="presParOf" srcId="{65F86122-E062-48C3-BD9B-B2FC955E8F8D}" destId="{5A17DECE-9B63-4A73-B242-7419A6C4D544}" srcOrd="0" destOrd="0" presId="urn:microsoft.com/office/officeart/2005/8/layout/process1"/>
    <dgm:cxn modelId="{394E2432-D438-490F-A36B-B8B77ADA6704}" type="presParOf" srcId="{2D300C5F-FC85-4862-9D35-69D94FCD6094}" destId="{CD05008D-0974-4FEF-8E51-C9FF97D56725}"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8E0A46C-6B9F-46C0-80E2-59D47CFDC641}"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GB"/>
        </a:p>
      </dgm:t>
    </dgm:pt>
    <dgm:pt modelId="{E436D6D1-A30C-45F2-97DB-39F41054B107}">
      <dgm:prSet/>
      <dgm:spPr/>
      <dgm:t>
        <a:bodyPr/>
        <a:lstStyle/>
        <a:p>
          <a:r>
            <a:rPr lang="en-GB"/>
            <a:t>Without the empty square the approach could be seen as prescriptive rather than as it is intended, as open to improvisation. The name ‘mosaic’ may also suggest a fixed pattern, cemented down. The intention, however, was to convey a bringing together of pieces by participants rather than something static – a moving mosaic, perhaps.</a:t>
          </a:r>
        </a:p>
      </dgm:t>
    </dgm:pt>
    <dgm:pt modelId="{F0FAD48C-F2BB-4250-AE87-0B85F5D39757}" type="parTrans" cxnId="{001F5F65-E676-4FDB-B68D-C3FA63F4BD26}">
      <dgm:prSet/>
      <dgm:spPr/>
      <dgm:t>
        <a:bodyPr/>
        <a:lstStyle/>
        <a:p>
          <a:endParaRPr lang="en-GB"/>
        </a:p>
      </dgm:t>
    </dgm:pt>
    <dgm:pt modelId="{18CEC678-B2A6-4F91-BEB7-1D5B4145EAAF}" type="sibTrans" cxnId="{001F5F65-E676-4FDB-B68D-C3FA63F4BD26}">
      <dgm:prSet/>
      <dgm:spPr/>
      <dgm:t>
        <a:bodyPr/>
        <a:lstStyle/>
        <a:p>
          <a:endParaRPr lang="en-GB"/>
        </a:p>
      </dgm:t>
    </dgm:pt>
    <dgm:pt modelId="{28DC35C9-9E05-4C38-A90A-704BD4EEE974}" type="pres">
      <dgm:prSet presAssocID="{D8E0A46C-6B9F-46C0-80E2-59D47CFDC641}" presName="linear" presStyleCnt="0">
        <dgm:presLayoutVars>
          <dgm:animLvl val="lvl"/>
          <dgm:resizeHandles val="exact"/>
        </dgm:presLayoutVars>
      </dgm:prSet>
      <dgm:spPr/>
    </dgm:pt>
    <dgm:pt modelId="{D801C79A-BEBD-41AB-9E84-48A0140D218F}" type="pres">
      <dgm:prSet presAssocID="{E436D6D1-A30C-45F2-97DB-39F41054B107}" presName="parentText" presStyleLbl="node1" presStyleIdx="0" presStyleCnt="1" custScaleY="104943">
        <dgm:presLayoutVars>
          <dgm:chMax val="0"/>
          <dgm:bulletEnabled val="1"/>
        </dgm:presLayoutVars>
      </dgm:prSet>
      <dgm:spPr/>
    </dgm:pt>
  </dgm:ptLst>
  <dgm:cxnLst>
    <dgm:cxn modelId="{001F5F65-E676-4FDB-B68D-C3FA63F4BD26}" srcId="{D8E0A46C-6B9F-46C0-80E2-59D47CFDC641}" destId="{E436D6D1-A30C-45F2-97DB-39F41054B107}" srcOrd="0" destOrd="0" parTransId="{F0FAD48C-F2BB-4250-AE87-0B85F5D39757}" sibTransId="{18CEC678-B2A6-4F91-BEB7-1D5B4145EAAF}"/>
    <dgm:cxn modelId="{6858E34D-8F3A-4086-ABFB-AB3F950BC511}" type="presOf" srcId="{D8E0A46C-6B9F-46C0-80E2-59D47CFDC641}" destId="{28DC35C9-9E05-4C38-A90A-704BD4EEE974}" srcOrd="0" destOrd="0" presId="urn:microsoft.com/office/officeart/2005/8/layout/vList2"/>
    <dgm:cxn modelId="{CEE5A7D9-AF31-4B35-868D-C8473BEA0634}" type="presOf" srcId="{E436D6D1-A30C-45F2-97DB-39F41054B107}" destId="{D801C79A-BEBD-41AB-9E84-48A0140D218F}" srcOrd="0" destOrd="0" presId="urn:microsoft.com/office/officeart/2005/8/layout/vList2"/>
    <dgm:cxn modelId="{FE2ACEE3-360F-422D-BE3B-2ED7C2B23B40}" type="presParOf" srcId="{28DC35C9-9E05-4C38-A90A-704BD4EEE974}" destId="{D801C79A-BEBD-41AB-9E84-48A0140D218F}"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44C9D1F-4CEE-4C08-8072-E541FD26A6BF}" type="doc">
      <dgm:prSet loTypeId="urn:microsoft.com/office/officeart/2005/8/layout/arrow1" loCatId="relationship" qsTypeId="urn:microsoft.com/office/officeart/2005/8/quickstyle/simple1" qsCatId="simple" csTypeId="urn:microsoft.com/office/officeart/2005/8/colors/colorful4" csCatId="colorful" phldr="1"/>
      <dgm:spPr/>
      <dgm:t>
        <a:bodyPr/>
        <a:lstStyle/>
        <a:p>
          <a:endParaRPr lang="en-GB"/>
        </a:p>
      </dgm:t>
    </dgm:pt>
    <dgm:pt modelId="{60B5CD91-22AD-41A9-B1A5-4344F487D6A5}">
      <dgm:prSet/>
      <dgm:spPr/>
      <dgm:t>
        <a:bodyPr/>
        <a:lstStyle/>
        <a:p>
          <a:r>
            <a:rPr lang="en-GB"/>
            <a:t>Some of these methods of communicating may emerge from the children themselves, from practitioners or from established modes of expression within particular contexts.</a:t>
          </a:r>
        </a:p>
      </dgm:t>
    </dgm:pt>
    <dgm:pt modelId="{57CF5178-B575-4E1C-A961-991C0E998BC7}" type="parTrans" cxnId="{55602D1D-784D-4124-B5F8-E9BA64790EE8}">
      <dgm:prSet/>
      <dgm:spPr/>
      <dgm:t>
        <a:bodyPr/>
        <a:lstStyle/>
        <a:p>
          <a:endParaRPr lang="en-GB"/>
        </a:p>
      </dgm:t>
    </dgm:pt>
    <dgm:pt modelId="{DD6B5C01-87C3-4F1F-A88B-AC7FC659885F}" type="sibTrans" cxnId="{55602D1D-784D-4124-B5F8-E9BA64790EE8}">
      <dgm:prSet/>
      <dgm:spPr/>
      <dgm:t>
        <a:bodyPr/>
        <a:lstStyle/>
        <a:p>
          <a:endParaRPr lang="en-GB"/>
        </a:p>
      </dgm:t>
    </dgm:pt>
    <dgm:pt modelId="{8F488DDB-9AB1-442C-9FE2-D3170B3CA81E}" type="pres">
      <dgm:prSet presAssocID="{A44C9D1F-4CEE-4C08-8072-E541FD26A6BF}" presName="cycle" presStyleCnt="0">
        <dgm:presLayoutVars>
          <dgm:dir/>
          <dgm:resizeHandles val="exact"/>
        </dgm:presLayoutVars>
      </dgm:prSet>
      <dgm:spPr/>
    </dgm:pt>
    <dgm:pt modelId="{5CCE1044-D62F-46E3-A667-8B955AA8AEC1}" type="pres">
      <dgm:prSet presAssocID="{60B5CD91-22AD-41A9-B1A5-4344F487D6A5}" presName="arrow" presStyleLbl="node1" presStyleIdx="0" presStyleCnt="1" custScaleX="129168" custScaleY="100008">
        <dgm:presLayoutVars>
          <dgm:bulletEnabled val="1"/>
        </dgm:presLayoutVars>
      </dgm:prSet>
      <dgm:spPr/>
    </dgm:pt>
  </dgm:ptLst>
  <dgm:cxnLst>
    <dgm:cxn modelId="{55602D1D-784D-4124-B5F8-E9BA64790EE8}" srcId="{A44C9D1F-4CEE-4C08-8072-E541FD26A6BF}" destId="{60B5CD91-22AD-41A9-B1A5-4344F487D6A5}" srcOrd="0" destOrd="0" parTransId="{57CF5178-B575-4E1C-A961-991C0E998BC7}" sibTransId="{DD6B5C01-87C3-4F1F-A88B-AC7FC659885F}"/>
    <dgm:cxn modelId="{BCC4848F-904E-48DD-84B2-1E41452B53B0}" type="presOf" srcId="{60B5CD91-22AD-41A9-B1A5-4344F487D6A5}" destId="{5CCE1044-D62F-46E3-A667-8B955AA8AEC1}" srcOrd="0" destOrd="0" presId="urn:microsoft.com/office/officeart/2005/8/layout/arrow1"/>
    <dgm:cxn modelId="{F64039AE-A886-4AAD-A74A-835C38C7E541}" type="presOf" srcId="{A44C9D1F-4CEE-4C08-8072-E541FD26A6BF}" destId="{8F488DDB-9AB1-442C-9FE2-D3170B3CA81E}" srcOrd="0" destOrd="0" presId="urn:microsoft.com/office/officeart/2005/8/layout/arrow1"/>
    <dgm:cxn modelId="{A4EA1FBE-C403-413F-B33C-746DB1634C25}" type="presParOf" srcId="{8F488DDB-9AB1-442C-9FE2-D3170B3CA81E}" destId="{5CCE1044-D62F-46E3-A667-8B955AA8AEC1}" srcOrd="0" destOrd="0" presId="urn:microsoft.com/office/officeart/2005/8/layout/arrow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DA475DE-9981-4D4E-9415-92F367F5E23A}" type="doc">
      <dgm:prSet loTypeId="urn:microsoft.com/office/officeart/2005/8/layout/vList4" loCatId="picture" qsTypeId="urn:microsoft.com/office/officeart/2005/8/quickstyle/simple1" qsCatId="simple" csTypeId="urn:microsoft.com/office/officeart/2005/8/colors/accent1_2" csCatId="accent1" phldr="1"/>
      <dgm:spPr/>
      <dgm:t>
        <a:bodyPr/>
        <a:lstStyle/>
        <a:p>
          <a:endParaRPr lang="en-GB"/>
        </a:p>
      </dgm:t>
    </dgm:pt>
    <dgm:pt modelId="{912C7ADF-03F6-4494-ACFF-D6D936356AA0}">
      <dgm:prSet/>
      <dgm:spPr/>
      <dgm:t>
        <a:bodyPr/>
        <a:lstStyle/>
        <a:p>
          <a:r>
            <a:rPr lang="en-GB" dirty="0"/>
            <a:t>Photo elicitation as a method of interviewing is simply the use of photos within an interview setting (Harper, 2002).</a:t>
          </a:r>
        </a:p>
      </dgm:t>
    </dgm:pt>
    <dgm:pt modelId="{89D19310-DC99-45EE-95F1-CB3E21400745}" type="parTrans" cxnId="{A72C4AC3-0208-4074-824B-4FB38990683E}">
      <dgm:prSet/>
      <dgm:spPr/>
      <dgm:t>
        <a:bodyPr/>
        <a:lstStyle/>
        <a:p>
          <a:endParaRPr lang="en-GB"/>
        </a:p>
      </dgm:t>
    </dgm:pt>
    <dgm:pt modelId="{75DBFF37-5C10-4B17-A9A3-536BF3F0E9C7}" type="sibTrans" cxnId="{A72C4AC3-0208-4074-824B-4FB38990683E}">
      <dgm:prSet/>
      <dgm:spPr/>
      <dgm:t>
        <a:bodyPr/>
        <a:lstStyle/>
        <a:p>
          <a:endParaRPr lang="en-GB"/>
        </a:p>
      </dgm:t>
    </dgm:pt>
    <dgm:pt modelId="{09E23788-BF3B-4A58-8F4B-54E4AA041DEB}">
      <dgm:prSet/>
      <dgm:spPr/>
      <dgm:t>
        <a:bodyPr/>
        <a:lstStyle/>
        <a:p>
          <a:r>
            <a:rPr lang="en-GB" dirty="0"/>
            <a:t>Using visual stimuli within interviewing has been found to alter the tone of the interview, with the potential to prompt emotional connections to memories, thus providing more meaningful accounts (</a:t>
          </a:r>
          <a:r>
            <a:rPr lang="en-GB" dirty="0" err="1"/>
            <a:t>Kunimoto</a:t>
          </a:r>
          <a:r>
            <a:rPr lang="en-GB" dirty="0"/>
            <a:t>, 2004).</a:t>
          </a:r>
        </a:p>
      </dgm:t>
    </dgm:pt>
    <dgm:pt modelId="{FC2C837C-D245-4534-B479-F604EAF9BAAA}" type="parTrans" cxnId="{F5BECD7B-4ADF-43B9-A22C-C14745337CA4}">
      <dgm:prSet/>
      <dgm:spPr/>
      <dgm:t>
        <a:bodyPr/>
        <a:lstStyle/>
        <a:p>
          <a:endParaRPr lang="en-GB"/>
        </a:p>
      </dgm:t>
    </dgm:pt>
    <dgm:pt modelId="{EF8728F3-7B02-4D29-9B79-EB0720E4E58F}" type="sibTrans" cxnId="{F5BECD7B-4ADF-43B9-A22C-C14745337CA4}">
      <dgm:prSet/>
      <dgm:spPr/>
      <dgm:t>
        <a:bodyPr/>
        <a:lstStyle/>
        <a:p>
          <a:endParaRPr lang="en-GB"/>
        </a:p>
      </dgm:t>
    </dgm:pt>
    <dgm:pt modelId="{E73EE226-EE6C-4298-9199-8FD7A871CE30}" type="pres">
      <dgm:prSet presAssocID="{2DA475DE-9981-4D4E-9415-92F367F5E23A}" presName="linear" presStyleCnt="0">
        <dgm:presLayoutVars>
          <dgm:dir/>
          <dgm:resizeHandles val="exact"/>
        </dgm:presLayoutVars>
      </dgm:prSet>
      <dgm:spPr/>
    </dgm:pt>
    <dgm:pt modelId="{46E5824D-02C7-4D25-97E3-6DE8C84550BE}" type="pres">
      <dgm:prSet presAssocID="{912C7ADF-03F6-4494-ACFF-D6D936356AA0}" presName="comp" presStyleCnt="0"/>
      <dgm:spPr/>
    </dgm:pt>
    <dgm:pt modelId="{227940D9-BA83-4787-AAD7-8684E6D818DF}" type="pres">
      <dgm:prSet presAssocID="{912C7ADF-03F6-4494-ACFF-D6D936356AA0}" presName="box" presStyleLbl="node1" presStyleIdx="0" presStyleCnt="2"/>
      <dgm:spPr/>
    </dgm:pt>
    <dgm:pt modelId="{26956E0A-1C66-4E6D-9D36-7BC4D8B947F9}" type="pres">
      <dgm:prSet presAssocID="{912C7ADF-03F6-4494-ACFF-D6D936356AA0}" presName="img" presStyleLbl="fgImgPlace1" presStyleIdx="0" presStyleCnt="2"/>
      <dgm:spPr>
        <a:blipFill rotWithShape="1">
          <a:blip xmlns:r="http://schemas.openxmlformats.org/officeDocument/2006/relationships" r:embed="rId1"/>
          <a:srcRect/>
          <a:stretch>
            <a:fillRect t="-6000" b="-6000"/>
          </a:stretch>
        </a:blipFill>
      </dgm:spPr>
    </dgm:pt>
    <dgm:pt modelId="{9465ABCE-22B5-48C8-A1ED-16AB1C81A095}" type="pres">
      <dgm:prSet presAssocID="{912C7ADF-03F6-4494-ACFF-D6D936356AA0}" presName="text" presStyleLbl="node1" presStyleIdx="0" presStyleCnt="2">
        <dgm:presLayoutVars>
          <dgm:bulletEnabled val="1"/>
        </dgm:presLayoutVars>
      </dgm:prSet>
      <dgm:spPr/>
    </dgm:pt>
    <dgm:pt modelId="{C6B4AF11-879D-447A-ACFF-41A92684F693}" type="pres">
      <dgm:prSet presAssocID="{75DBFF37-5C10-4B17-A9A3-536BF3F0E9C7}" presName="spacer" presStyleCnt="0"/>
      <dgm:spPr/>
    </dgm:pt>
    <dgm:pt modelId="{188FD7A0-1C59-4014-AFA6-B2D22519ED9C}" type="pres">
      <dgm:prSet presAssocID="{09E23788-BF3B-4A58-8F4B-54E4AA041DEB}" presName="comp" presStyleCnt="0"/>
      <dgm:spPr/>
    </dgm:pt>
    <dgm:pt modelId="{2FAA5584-B446-4BA9-B589-02B6FFD264E0}" type="pres">
      <dgm:prSet presAssocID="{09E23788-BF3B-4A58-8F4B-54E4AA041DEB}" presName="box" presStyleLbl="node1" presStyleIdx="1" presStyleCnt="2"/>
      <dgm:spPr/>
    </dgm:pt>
    <dgm:pt modelId="{85EE9143-3582-4F7B-A155-FC8621BAC4F5}" type="pres">
      <dgm:prSet presAssocID="{09E23788-BF3B-4A58-8F4B-54E4AA041DEB}" presName="img" presStyleLbl="fgImgPlace1" presStyleIdx="1" presStyleCnt="2"/>
      <dgm:spPr>
        <a:blipFill rotWithShape="1">
          <a:blip xmlns:r="http://schemas.openxmlformats.org/officeDocument/2006/relationships" r:embed="rId2"/>
          <a:srcRect/>
          <a:stretch>
            <a:fillRect t="-10000" b="-10000"/>
          </a:stretch>
        </a:blipFill>
      </dgm:spPr>
    </dgm:pt>
    <dgm:pt modelId="{8EAC7B8A-E4B4-4348-9E73-C823E4FBDCBC}" type="pres">
      <dgm:prSet presAssocID="{09E23788-BF3B-4A58-8F4B-54E4AA041DEB}" presName="text" presStyleLbl="node1" presStyleIdx="1" presStyleCnt="2">
        <dgm:presLayoutVars>
          <dgm:bulletEnabled val="1"/>
        </dgm:presLayoutVars>
      </dgm:prSet>
      <dgm:spPr/>
    </dgm:pt>
  </dgm:ptLst>
  <dgm:cxnLst>
    <dgm:cxn modelId="{7110025A-4A1A-4A72-98F7-8BA7B900B3C3}" type="presOf" srcId="{09E23788-BF3B-4A58-8F4B-54E4AA041DEB}" destId="{8EAC7B8A-E4B4-4348-9E73-C823E4FBDCBC}" srcOrd="1" destOrd="0" presId="urn:microsoft.com/office/officeart/2005/8/layout/vList4"/>
    <dgm:cxn modelId="{F5BECD7B-4ADF-43B9-A22C-C14745337CA4}" srcId="{2DA475DE-9981-4D4E-9415-92F367F5E23A}" destId="{09E23788-BF3B-4A58-8F4B-54E4AA041DEB}" srcOrd="1" destOrd="0" parTransId="{FC2C837C-D245-4534-B479-F604EAF9BAAA}" sibTransId="{EF8728F3-7B02-4D29-9B79-EB0720E4E58F}"/>
    <dgm:cxn modelId="{4E3616B6-8C7A-474E-B37E-AFC942544699}" type="presOf" srcId="{912C7ADF-03F6-4494-ACFF-D6D936356AA0}" destId="{9465ABCE-22B5-48C8-A1ED-16AB1C81A095}" srcOrd="1" destOrd="0" presId="urn:microsoft.com/office/officeart/2005/8/layout/vList4"/>
    <dgm:cxn modelId="{A72C4AC3-0208-4074-824B-4FB38990683E}" srcId="{2DA475DE-9981-4D4E-9415-92F367F5E23A}" destId="{912C7ADF-03F6-4494-ACFF-D6D936356AA0}" srcOrd="0" destOrd="0" parTransId="{89D19310-DC99-45EE-95F1-CB3E21400745}" sibTransId="{75DBFF37-5C10-4B17-A9A3-536BF3F0E9C7}"/>
    <dgm:cxn modelId="{837983C9-376A-48FA-9567-33E5B076A1CE}" type="presOf" srcId="{2DA475DE-9981-4D4E-9415-92F367F5E23A}" destId="{E73EE226-EE6C-4298-9199-8FD7A871CE30}" srcOrd="0" destOrd="0" presId="urn:microsoft.com/office/officeart/2005/8/layout/vList4"/>
    <dgm:cxn modelId="{96D5B7D6-B707-45A2-A307-C75F7FB50F50}" type="presOf" srcId="{09E23788-BF3B-4A58-8F4B-54E4AA041DEB}" destId="{2FAA5584-B446-4BA9-B589-02B6FFD264E0}" srcOrd="0" destOrd="0" presId="urn:microsoft.com/office/officeart/2005/8/layout/vList4"/>
    <dgm:cxn modelId="{45C6B0F8-5639-4DF1-BA8C-BB5EDAB81A8E}" type="presOf" srcId="{912C7ADF-03F6-4494-ACFF-D6D936356AA0}" destId="{227940D9-BA83-4787-AAD7-8684E6D818DF}" srcOrd="0" destOrd="0" presId="urn:microsoft.com/office/officeart/2005/8/layout/vList4"/>
    <dgm:cxn modelId="{624D6C60-D1B1-4370-923D-21495A7F66E9}" type="presParOf" srcId="{E73EE226-EE6C-4298-9199-8FD7A871CE30}" destId="{46E5824D-02C7-4D25-97E3-6DE8C84550BE}" srcOrd="0" destOrd="0" presId="urn:microsoft.com/office/officeart/2005/8/layout/vList4"/>
    <dgm:cxn modelId="{D12CE81A-3643-43AA-A0A2-9AC20015681F}" type="presParOf" srcId="{46E5824D-02C7-4D25-97E3-6DE8C84550BE}" destId="{227940D9-BA83-4787-AAD7-8684E6D818DF}" srcOrd="0" destOrd="0" presId="urn:microsoft.com/office/officeart/2005/8/layout/vList4"/>
    <dgm:cxn modelId="{CEE5859A-8445-41A3-B2C1-F5DDE86B7D3B}" type="presParOf" srcId="{46E5824D-02C7-4D25-97E3-6DE8C84550BE}" destId="{26956E0A-1C66-4E6D-9D36-7BC4D8B947F9}" srcOrd="1" destOrd="0" presId="urn:microsoft.com/office/officeart/2005/8/layout/vList4"/>
    <dgm:cxn modelId="{595CE8E5-EBE6-4D0B-B3F0-1591DD4B80AB}" type="presParOf" srcId="{46E5824D-02C7-4D25-97E3-6DE8C84550BE}" destId="{9465ABCE-22B5-48C8-A1ED-16AB1C81A095}" srcOrd="2" destOrd="0" presId="urn:microsoft.com/office/officeart/2005/8/layout/vList4"/>
    <dgm:cxn modelId="{FEE49A4B-D9C2-4A3E-95CF-15738E54FD7A}" type="presParOf" srcId="{E73EE226-EE6C-4298-9199-8FD7A871CE30}" destId="{C6B4AF11-879D-447A-ACFF-41A92684F693}" srcOrd="1" destOrd="0" presId="urn:microsoft.com/office/officeart/2005/8/layout/vList4"/>
    <dgm:cxn modelId="{429535B9-A91C-46AE-B0F5-2F4A9A81A335}" type="presParOf" srcId="{E73EE226-EE6C-4298-9199-8FD7A871CE30}" destId="{188FD7A0-1C59-4014-AFA6-B2D22519ED9C}" srcOrd="2" destOrd="0" presId="urn:microsoft.com/office/officeart/2005/8/layout/vList4"/>
    <dgm:cxn modelId="{58A3BF45-8A51-4351-8756-8AE03F82B32A}" type="presParOf" srcId="{188FD7A0-1C59-4014-AFA6-B2D22519ED9C}" destId="{2FAA5584-B446-4BA9-B589-02B6FFD264E0}" srcOrd="0" destOrd="0" presId="urn:microsoft.com/office/officeart/2005/8/layout/vList4"/>
    <dgm:cxn modelId="{29C44467-FF6B-4D61-9264-7E30721280E3}" type="presParOf" srcId="{188FD7A0-1C59-4014-AFA6-B2D22519ED9C}" destId="{85EE9143-3582-4F7B-A155-FC8621BAC4F5}" srcOrd="1" destOrd="0" presId="urn:microsoft.com/office/officeart/2005/8/layout/vList4"/>
    <dgm:cxn modelId="{3537730B-F49D-4EEA-9525-AB3769646E48}" type="presParOf" srcId="{188FD7A0-1C59-4014-AFA6-B2D22519ED9C}" destId="{8EAC7B8A-E4B4-4348-9E73-C823E4FBDCBC}"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C93BD24-FA3C-4F5B-9206-87E29D839F5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4F3C7151-1F44-482A-909F-FAFCC5E90618}">
      <dgm:prSet/>
      <dgm:spPr/>
      <dgm:t>
        <a:bodyPr/>
        <a:lstStyle/>
        <a:p>
          <a:r>
            <a:rPr lang="en-GB"/>
            <a:t>It has been used with children and young people to explore issues including experiences of autism spectrum disorder (Hill, 2014); bullying (Walton and Niblett, 2013); grief (Stutey, Helm, LoSasso and Kreider, 2015) and consumerism and identity (Croghan, Griffin, Hunter and Phoenix, 2008)</a:t>
          </a:r>
        </a:p>
      </dgm:t>
    </dgm:pt>
    <dgm:pt modelId="{1B07E565-1DC3-4285-AF46-96A8B1981F24}" type="parTrans" cxnId="{2FAD4026-3859-411A-AEB0-C8763FE3FB64}">
      <dgm:prSet/>
      <dgm:spPr/>
      <dgm:t>
        <a:bodyPr/>
        <a:lstStyle/>
        <a:p>
          <a:endParaRPr lang="en-GB"/>
        </a:p>
      </dgm:t>
    </dgm:pt>
    <dgm:pt modelId="{02E1D821-4457-4595-AAE8-4ACCC11FB852}" type="sibTrans" cxnId="{2FAD4026-3859-411A-AEB0-C8763FE3FB64}">
      <dgm:prSet/>
      <dgm:spPr/>
      <dgm:t>
        <a:bodyPr/>
        <a:lstStyle/>
        <a:p>
          <a:endParaRPr lang="en-GB"/>
        </a:p>
      </dgm:t>
    </dgm:pt>
    <dgm:pt modelId="{FDC71946-4BB7-4B47-8016-DBB66ADA136C}" type="pres">
      <dgm:prSet presAssocID="{4C93BD24-FA3C-4F5B-9206-87E29D839F54}" presName="vert0" presStyleCnt="0">
        <dgm:presLayoutVars>
          <dgm:dir/>
          <dgm:animOne val="branch"/>
          <dgm:animLvl val="lvl"/>
        </dgm:presLayoutVars>
      </dgm:prSet>
      <dgm:spPr/>
    </dgm:pt>
    <dgm:pt modelId="{7EBD0176-5E78-41DB-AFFF-9C776D540D40}" type="pres">
      <dgm:prSet presAssocID="{4F3C7151-1F44-482A-909F-FAFCC5E90618}" presName="thickLine" presStyleLbl="alignNode1" presStyleIdx="0" presStyleCnt="1"/>
      <dgm:spPr/>
    </dgm:pt>
    <dgm:pt modelId="{FC9B2162-D8CA-4982-9B6C-9D0689A50920}" type="pres">
      <dgm:prSet presAssocID="{4F3C7151-1F44-482A-909F-FAFCC5E90618}" presName="horz1" presStyleCnt="0"/>
      <dgm:spPr/>
    </dgm:pt>
    <dgm:pt modelId="{59E9635D-9451-40E8-AC42-06B80D8F072D}" type="pres">
      <dgm:prSet presAssocID="{4F3C7151-1F44-482A-909F-FAFCC5E90618}" presName="tx1" presStyleLbl="revTx" presStyleIdx="0" presStyleCnt="1"/>
      <dgm:spPr/>
    </dgm:pt>
    <dgm:pt modelId="{8B92C134-A014-4A83-A797-20F98E5D7F98}" type="pres">
      <dgm:prSet presAssocID="{4F3C7151-1F44-482A-909F-FAFCC5E90618}" presName="vert1" presStyleCnt="0"/>
      <dgm:spPr/>
    </dgm:pt>
  </dgm:ptLst>
  <dgm:cxnLst>
    <dgm:cxn modelId="{2FAD4026-3859-411A-AEB0-C8763FE3FB64}" srcId="{4C93BD24-FA3C-4F5B-9206-87E29D839F54}" destId="{4F3C7151-1F44-482A-909F-FAFCC5E90618}" srcOrd="0" destOrd="0" parTransId="{1B07E565-1DC3-4285-AF46-96A8B1981F24}" sibTransId="{02E1D821-4457-4595-AAE8-4ACCC11FB852}"/>
    <dgm:cxn modelId="{3958DE2F-9DCA-4336-9813-651A11440BD5}" type="presOf" srcId="{4F3C7151-1F44-482A-909F-FAFCC5E90618}" destId="{59E9635D-9451-40E8-AC42-06B80D8F072D}" srcOrd="0" destOrd="0" presId="urn:microsoft.com/office/officeart/2008/layout/LinedList"/>
    <dgm:cxn modelId="{2D889B44-3B50-48B5-8CE9-60D21C8BA6A0}" type="presOf" srcId="{4C93BD24-FA3C-4F5B-9206-87E29D839F54}" destId="{FDC71946-4BB7-4B47-8016-DBB66ADA136C}" srcOrd="0" destOrd="0" presId="urn:microsoft.com/office/officeart/2008/layout/LinedList"/>
    <dgm:cxn modelId="{80F98ACD-F8C0-4635-A6C6-25D5340DF5A9}" type="presParOf" srcId="{FDC71946-4BB7-4B47-8016-DBB66ADA136C}" destId="{7EBD0176-5E78-41DB-AFFF-9C776D540D40}" srcOrd="0" destOrd="0" presId="urn:microsoft.com/office/officeart/2008/layout/LinedList"/>
    <dgm:cxn modelId="{DB4A6004-19E9-4041-87C9-5D10D314D75C}" type="presParOf" srcId="{FDC71946-4BB7-4B47-8016-DBB66ADA136C}" destId="{FC9B2162-D8CA-4982-9B6C-9D0689A50920}" srcOrd="1" destOrd="0" presId="urn:microsoft.com/office/officeart/2008/layout/LinedList"/>
    <dgm:cxn modelId="{8F0FF724-6DA0-48FD-BAA5-4D52F6DDF36B}" type="presParOf" srcId="{FC9B2162-D8CA-4982-9B6C-9D0689A50920}" destId="{59E9635D-9451-40E8-AC42-06B80D8F072D}" srcOrd="0" destOrd="0" presId="urn:microsoft.com/office/officeart/2008/layout/LinedList"/>
    <dgm:cxn modelId="{BC83CACA-8D78-4591-AADF-99A7F8F1CFE8}" type="presParOf" srcId="{FC9B2162-D8CA-4982-9B6C-9D0689A50920}" destId="{8B92C134-A014-4A83-A797-20F98E5D7F98}"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4379532-ECA9-4B95-88A4-C9F2EAB02F7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GB"/>
        </a:p>
      </dgm:t>
    </dgm:pt>
    <dgm:pt modelId="{7349CFBB-C803-41A0-84FF-96F3C94A2AA6}">
      <dgm:prSet/>
      <dgm:spPr/>
      <dgm:t>
        <a:bodyPr/>
        <a:lstStyle/>
        <a:p>
          <a:r>
            <a:rPr lang="en-GB"/>
            <a:t>Content analysis (CA; Hsieh and Shannon, 2005) </a:t>
          </a:r>
        </a:p>
      </dgm:t>
    </dgm:pt>
    <dgm:pt modelId="{2CF2F1A6-7EB1-4B7E-B744-69FE38E32619}" type="parTrans" cxnId="{98A04625-976F-40AD-A50C-E32115BF6434}">
      <dgm:prSet/>
      <dgm:spPr/>
      <dgm:t>
        <a:bodyPr/>
        <a:lstStyle/>
        <a:p>
          <a:endParaRPr lang="en-GB"/>
        </a:p>
      </dgm:t>
    </dgm:pt>
    <dgm:pt modelId="{96398149-CA4C-4E15-B530-FDDFADBCC7C3}" type="sibTrans" cxnId="{98A04625-976F-40AD-A50C-E32115BF6434}">
      <dgm:prSet/>
      <dgm:spPr/>
      <dgm:t>
        <a:bodyPr/>
        <a:lstStyle/>
        <a:p>
          <a:endParaRPr lang="en-GB"/>
        </a:p>
      </dgm:t>
    </dgm:pt>
    <dgm:pt modelId="{14D77E61-5AF2-417C-AB9C-D5E770699D0B}">
      <dgm:prSet/>
      <dgm:spPr/>
      <dgm:t>
        <a:bodyPr/>
        <a:lstStyle/>
        <a:p>
          <a:r>
            <a:rPr lang="en-GB"/>
            <a:t>Thematic analysis (TA; Braun and Clarke, 2006)</a:t>
          </a:r>
        </a:p>
      </dgm:t>
    </dgm:pt>
    <dgm:pt modelId="{5A94F534-AFB2-479B-86A9-DE1D4555671B}" type="parTrans" cxnId="{2D7BFF34-FAB5-4F86-ACD7-5E9968598369}">
      <dgm:prSet/>
      <dgm:spPr/>
      <dgm:t>
        <a:bodyPr/>
        <a:lstStyle/>
        <a:p>
          <a:endParaRPr lang="en-GB"/>
        </a:p>
      </dgm:t>
    </dgm:pt>
    <dgm:pt modelId="{B06AE631-5170-4575-AF31-F00EBCF0BD93}" type="sibTrans" cxnId="{2D7BFF34-FAB5-4F86-ACD7-5E9968598369}">
      <dgm:prSet/>
      <dgm:spPr/>
      <dgm:t>
        <a:bodyPr/>
        <a:lstStyle/>
        <a:p>
          <a:endParaRPr lang="en-GB"/>
        </a:p>
      </dgm:t>
    </dgm:pt>
    <dgm:pt modelId="{89AE67C4-DDB0-407F-B24E-7D8F44A6879E}">
      <dgm:prSet/>
      <dgm:spPr/>
      <dgm:t>
        <a:bodyPr/>
        <a:lstStyle/>
        <a:p>
          <a:r>
            <a:rPr lang="en-GB"/>
            <a:t>Interpretative Phenomenological Analysis (IPA, Smith, Flowers, and Larkin, 2009)</a:t>
          </a:r>
        </a:p>
      </dgm:t>
    </dgm:pt>
    <dgm:pt modelId="{E9651754-374C-4F6C-A8ED-9D3CE4A53B76}" type="parTrans" cxnId="{B84AC148-794F-4101-844F-2D7CE71DE6C7}">
      <dgm:prSet/>
      <dgm:spPr/>
      <dgm:t>
        <a:bodyPr/>
        <a:lstStyle/>
        <a:p>
          <a:endParaRPr lang="en-GB"/>
        </a:p>
      </dgm:t>
    </dgm:pt>
    <dgm:pt modelId="{8A07EE54-B192-455B-B835-5118692A1159}" type="sibTrans" cxnId="{B84AC148-794F-4101-844F-2D7CE71DE6C7}">
      <dgm:prSet/>
      <dgm:spPr/>
      <dgm:t>
        <a:bodyPr/>
        <a:lstStyle/>
        <a:p>
          <a:endParaRPr lang="en-GB"/>
        </a:p>
      </dgm:t>
    </dgm:pt>
    <dgm:pt modelId="{393C8872-381D-447C-A957-1473E413FB60}">
      <dgm:prSet/>
      <dgm:spPr/>
      <dgm:t>
        <a:bodyPr/>
        <a:lstStyle/>
        <a:p>
          <a:r>
            <a:rPr lang="en-GB"/>
            <a:t>Narrative Analysis (NA, Emden, 1998; Sarbin, 1986)</a:t>
          </a:r>
        </a:p>
      </dgm:t>
    </dgm:pt>
    <dgm:pt modelId="{BAE68E64-E490-4349-A336-1514FF1966DB}" type="parTrans" cxnId="{C4A5F835-81DC-43D0-880C-F3CB5A62351B}">
      <dgm:prSet/>
      <dgm:spPr/>
      <dgm:t>
        <a:bodyPr/>
        <a:lstStyle/>
        <a:p>
          <a:endParaRPr lang="en-GB"/>
        </a:p>
      </dgm:t>
    </dgm:pt>
    <dgm:pt modelId="{4BF3AA6D-0B2F-43A8-9866-CD1B2398C9B7}" type="sibTrans" cxnId="{C4A5F835-81DC-43D0-880C-F3CB5A62351B}">
      <dgm:prSet/>
      <dgm:spPr/>
      <dgm:t>
        <a:bodyPr/>
        <a:lstStyle/>
        <a:p>
          <a:endParaRPr lang="en-GB"/>
        </a:p>
      </dgm:t>
    </dgm:pt>
    <dgm:pt modelId="{CFC46ABD-1697-4B7A-9AA2-D550E0319E68}">
      <dgm:prSet/>
      <dgm:spPr/>
      <dgm:t>
        <a:bodyPr/>
        <a:lstStyle/>
        <a:p>
          <a:r>
            <a:rPr lang="en-GB" dirty="0"/>
            <a:t>Discursive and Discourse analysis (DA, Parker, 1990; Potter and Wetherell, 1987).</a:t>
          </a:r>
        </a:p>
      </dgm:t>
    </dgm:pt>
    <dgm:pt modelId="{A97A3D5E-30D3-4E25-B18D-56A272F30787}" type="parTrans" cxnId="{4D5566E3-CC41-4975-B5FB-6D38D639838A}">
      <dgm:prSet/>
      <dgm:spPr/>
      <dgm:t>
        <a:bodyPr/>
        <a:lstStyle/>
        <a:p>
          <a:endParaRPr lang="en-GB"/>
        </a:p>
      </dgm:t>
    </dgm:pt>
    <dgm:pt modelId="{283DA4E0-4307-474A-9009-EBC61D35F355}" type="sibTrans" cxnId="{4D5566E3-CC41-4975-B5FB-6D38D639838A}">
      <dgm:prSet/>
      <dgm:spPr/>
      <dgm:t>
        <a:bodyPr/>
        <a:lstStyle/>
        <a:p>
          <a:endParaRPr lang="en-GB"/>
        </a:p>
      </dgm:t>
    </dgm:pt>
    <dgm:pt modelId="{53BBD599-6E6B-4B01-9337-0681F279C23A}" type="pres">
      <dgm:prSet presAssocID="{F4379532-ECA9-4B95-88A4-C9F2EAB02F78}" presName="linear" presStyleCnt="0">
        <dgm:presLayoutVars>
          <dgm:animLvl val="lvl"/>
          <dgm:resizeHandles val="exact"/>
        </dgm:presLayoutVars>
      </dgm:prSet>
      <dgm:spPr/>
    </dgm:pt>
    <dgm:pt modelId="{BD9A73CC-86F6-4638-8FF1-FF5F7780A2CA}" type="pres">
      <dgm:prSet presAssocID="{7349CFBB-C803-41A0-84FF-96F3C94A2AA6}" presName="parentText" presStyleLbl="node1" presStyleIdx="0" presStyleCnt="5">
        <dgm:presLayoutVars>
          <dgm:chMax val="0"/>
          <dgm:bulletEnabled val="1"/>
        </dgm:presLayoutVars>
      </dgm:prSet>
      <dgm:spPr/>
    </dgm:pt>
    <dgm:pt modelId="{92DA0B13-28CA-4E28-AD30-2046AF3BE33A}" type="pres">
      <dgm:prSet presAssocID="{96398149-CA4C-4E15-B530-FDDFADBCC7C3}" presName="spacer" presStyleCnt="0"/>
      <dgm:spPr/>
    </dgm:pt>
    <dgm:pt modelId="{658BDACD-F14F-4F03-B9F7-4B67FE2348B1}" type="pres">
      <dgm:prSet presAssocID="{14D77E61-5AF2-417C-AB9C-D5E770699D0B}" presName="parentText" presStyleLbl="node1" presStyleIdx="1" presStyleCnt="5">
        <dgm:presLayoutVars>
          <dgm:chMax val="0"/>
          <dgm:bulletEnabled val="1"/>
        </dgm:presLayoutVars>
      </dgm:prSet>
      <dgm:spPr/>
    </dgm:pt>
    <dgm:pt modelId="{A2EE6005-C6A9-42A5-9754-CFD1C5D6120F}" type="pres">
      <dgm:prSet presAssocID="{B06AE631-5170-4575-AF31-F00EBCF0BD93}" presName="spacer" presStyleCnt="0"/>
      <dgm:spPr/>
    </dgm:pt>
    <dgm:pt modelId="{D4439F57-7D40-4265-84CC-2DF70E11916E}" type="pres">
      <dgm:prSet presAssocID="{89AE67C4-DDB0-407F-B24E-7D8F44A6879E}" presName="parentText" presStyleLbl="node1" presStyleIdx="2" presStyleCnt="5">
        <dgm:presLayoutVars>
          <dgm:chMax val="0"/>
          <dgm:bulletEnabled val="1"/>
        </dgm:presLayoutVars>
      </dgm:prSet>
      <dgm:spPr/>
    </dgm:pt>
    <dgm:pt modelId="{84695354-4052-4C80-99FD-130B91000C33}" type="pres">
      <dgm:prSet presAssocID="{8A07EE54-B192-455B-B835-5118692A1159}" presName="spacer" presStyleCnt="0"/>
      <dgm:spPr/>
    </dgm:pt>
    <dgm:pt modelId="{F54CE9E3-D310-482E-A922-028C2A2106A3}" type="pres">
      <dgm:prSet presAssocID="{393C8872-381D-447C-A957-1473E413FB60}" presName="parentText" presStyleLbl="node1" presStyleIdx="3" presStyleCnt="5">
        <dgm:presLayoutVars>
          <dgm:chMax val="0"/>
          <dgm:bulletEnabled val="1"/>
        </dgm:presLayoutVars>
      </dgm:prSet>
      <dgm:spPr/>
    </dgm:pt>
    <dgm:pt modelId="{A0F36458-8FB0-4379-AAA8-2D3C3CFD969D}" type="pres">
      <dgm:prSet presAssocID="{4BF3AA6D-0B2F-43A8-9866-CD1B2398C9B7}" presName="spacer" presStyleCnt="0"/>
      <dgm:spPr/>
    </dgm:pt>
    <dgm:pt modelId="{9C02D54F-DDF8-4467-86A2-07B8B886269D}" type="pres">
      <dgm:prSet presAssocID="{CFC46ABD-1697-4B7A-9AA2-D550E0319E68}" presName="parentText" presStyleLbl="node1" presStyleIdx="4" presStyleCnt="5">
        <dgm:presLayoutVars>
          <dgm:chMax val="0"/>
          <dgm:bulletEnabled val="1"/>
        </dgm:presLayoutVars>
      </dgm:prSet>
      <dgm:spPr/>
    </dgm:pt>
  </dgm:ptLst>
  <dgm:cxnLst>
    <dgm:cxn modelId="{98A04625-976F-40AD-A50C-E32115BF6434}" srcId="{F4379532-ECA9-4B95-88A4-C9F2EAB02F78}" destId="{7349CFBB-C803-41A0-84FF-96F3C94A2AA6}" srcOrd="0" destOrd="0" parTransId="{2CF2F1A6-7EB1-4B7E-B744-69FE38E32619}" sibTransId="{96398149-CA4C-4E15-B530-FDDFADBCC7C3}"/>
    <dgm:cxn modelId="{2D7BFF34-FAB5-4F86-ACD7-5E9968598369}" srcId="{F4379532-ECA9-4B95-88A4-C9F2EAB02F78}" destId="{14D77E61-5AF2-417C-AB9C-D5E770699D0B}" srcOrd="1" destOrd="0" parTransId="{5A94F534-AFB2-479B-86A9-DE1D4555671B}" sibTransId="{B06AE631-5170-4575-AF31-F00EBCF0BD93}"/>
    <dgm:cxn modelId="{C4A5F835-81DC-43D0-880C-F3CB5A62351B}" srcId="{F4379532-ECA9-4B95-88A4-C9F2EAB02F78}" destId="{393C8872-381D-447C-A957-1473E413FB60}" srcOrd="3" destOrd="0" parTransId="{BAE68E64-E490-4349-A336-1514FF1966DB}" sibTransId="{4BF3AA6D-0B2F-43A8-9866-CD1B2398C9B7}"/>
    <dgm:cxn modelId="{B84AC148-794F-4101-844F-2D7CE71DE6C7}" srcId="{F4379532-ECA9-4B95-88A4-C9F2EAB02F78}" destId="{89AE67C4-DDB0-407F-B24E-7D8F44A6879E}" srcOrd="2" destOrd="0" parTransId="{E9651754-374C-4F6C-A8ED-9D3CE4A53B76}" sibTransId="{8A07EE54-B192-455B-B835-5118692A1159}"/>
    <dgm:cxn modelId="{9C5EC188-4C97-462E-AE76-75718483C159}" type="presOf" srcId="{F4379532-ECA9-4B95-88A4-C9F2EAB02F78}" destId="{53BBD599-6E6B-4B01-9337-0681F279C23A}" srcOrd="0" destOrd="0" presId="urn:microsoft.com/office/officeart/2005/8/layout/vList2"/>
    <dgm:cxn modelId="{F9CB3CA1-F1B6-4B31-9ABE-AEB68D910DFE}" type="presOf" srcId="{14D77E61-5AF2-417C-AB9C-D5E770699D0B}" destId="{658BDACD-F14F-4F03-B9F7-4B67FE2348B1}" srcOrd="0" destOrd="0" presId="urn:microsoft.com/office/officeart/2005/8/layout/vList2"/>
    <dgm:cxn modelId="{6EC50EA2-FE27-4CA2-8333-3D476CE2A0CC}" type="presOf" srcId="{7349CFBB-C803-41A0-84FF-96F3C94A2AA6}" destId="{BD9A73CC-86F6-4638-8FF1-FF5F7780A2CA}" srcOrd="0" destOrd="0" presId="urn:microsoft.com/office/officeart/2005/8/layout/vList2"/>
    <dgm:cxn modelId="{58880FA7-BA9C-427B-85BB-E3C3E99648CB}" type="presOf" srcId="{393C8872-381D-447C-A957-1473E413FB60}" destId="{F54CE9E3-D310-482E-A922-028C2A2106A3}" srcOrd="0" destOrd="0" presId="urn:microsoft.com/office/officeart/2005/8/layout/vList2"/>
    <dgm:cxn modelId="{9614F9D3-C2F5-4693-8245-69EC52541ACB}" type="presOf" srcId="{CFC46ABD-1697-4B7A-9AA2-D550E0319E68}" destId="{9C02D54F-DDF8-4467-86A2-07B8B886269D}" srcOrd="0" destOrd="0" presId="urn:microsoft.com/office/officeart/2005/8/layout/vList2"/>
    <dgm:cxn modelId="{4D5566E3-CC41-4975-B5FB-6D38D639838A}" srcId="{F4379532-ECA9-4B95-88A4-C9F2EAB02F78}" destId="{CFC46ABD-1697-4B7A-9AA2-D550E0319E68}" srcOrd="4" destOrd="0" parTransId="{A97A3D5E-30D3-4E25-B18D-56A272F30787}" sibTransId="{283DA4E0-4307-474A-9009-EBC61D35F355}"/>
    <dgm:cxn modelId="{6AADC3E7-14FB-43CC-91C1-40D5700023A5}" type="presOf" srcId="{89AE67C4-DDB0-407F-B24E-7D8F44A6879E}" destId="{D4439F57-7D40-4265-84CC-2DF70E11916E}" srcOrd="0" destOrd="0" presId="urn:microsoft.com/office/officeart/2005/8/layout/vList2"/>
    <dgm:cxn modelId="{F5CBC10E-F263-4AFC-B6CD-BE575A2EB637}" type="presParOf" srcId="{53BBD599-6E6B-4B01-9337-0681F279C23A}" destId="{BD9A73CC-86F6-4638-8FF1-FF5F7780A2CA}" srcOrd="0" destOrd="0" presId="urn:microsoft.com/office/officeart/2005/8/layout/vList2"/>
    <dgm:cxn modelId="{07A79C9C-7EF6-4622-ADCE-32893F03DF53}" type="presParOf" srcId="{53BBD599-6E6B-4B01-9337-0681F279C23A}" destId="{92DA0B13-28CA-4E28-AD30-2046AF3BE33A}" srcOrd="1" destOrd="0" presId="urn:microsoft.com/office/officeart/2005/8/layout/vList2"/>
    <dgm:cxn modelId="{746C560E-98A3-4760-B002-EE783CE9BCD4}" type="presParOf" srcId="{53BBD599-6E6B-4B01-9337-0681F279C23A}" destId="{658BDACD-F14F-4F03-B9F7-4B67FE2348B1}" srcOrd="2" destOrd="0" presId="urn:microsoft.com/office/officeart/2005/8/layout/vList2"/>
    <dgm:cxn modelId="{83BE0276-4FBF-4825-8A75-F4D176200AE5}" type="presParOf" srcId="{53BBD599-6E6B-4B01-9337-0681F279C23A}" destId="{A2EE6005-C6A9-42A5-9754-CFD1C5D6120F}" srcOrd="3" destOrd="0" presId="urn:microsoft.com/office/officeart/2005/8/layout/vList2"/>
    <dgm:cxn modelId="{34C50C9E-AF86-4CE7-BD27-0B34805A77DC}" type="presParOf" srcId="{53BBD599-6E6B-4B01-9337-0681F279C23A}" destId="{D4439F57-7D40-4265-84CC-2DF70E11916E}" srcOrd="4" destOrd="0" presId="urn:microsoft.com/office/officeart/2005/8/layout/vList2"/>
    <dgm:cxn modelId="{04BFE90F-9B63-46CB-BAD6-B53F197CDC8B}" type="presParOf" srcId="{53BBD599-6E6B-4B01-9337-0681F279C23A}" destId="{84695354-4052-4C80-99FD-130B91000C33}" srcOrd="5" destOrd="0" presId="urn:microsoft.com/office/officeart/2005/8/layout/vList2"/>
    <dgm:cxn modelId="{A6F33512-28AC-4C1D-81DF-8AC4EB5B72D2}" type="presParOf" srcId="{53BBD599-6E6B-4B01-9337-0681F279C23A}" destId="{F54CE9E3-D310-482E-A922-028C2A2106A3}" srcOrd="6" destOrd="0" presId="urn:microsoft.com/office/officeart/2005/8/layout/vList2"/>
    <dgm:cxn modelId="{68749E4B-EB50-4AAE-A5EC-B178CC198B43}" type="presParOf" srcId="{53BBD599-6E6B-4B01-9337-0681F279C23A}" destId="{A0F36458-8FB0-4379-AAA8-2D3C3CFD969D}" srcOrd="7" destOrd="0" presId="urn:microsoft.com/office/officeart/2005/8/layout/vList2"/>
    <dgm:cxn modelId="{7E43DDDA-9B3C-4CE2-884F-2E5BC39C915D}" type="presParOf" srcId="{53BBD599-6E6B-4B01-9337-0681F279C23A}" destId="{9C02D54F-DDF8-4467-86A2-07B8B886269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6B989C5-D0E8-433D-B028-5C9103715475}" type="doc">
      <dgm:prSet loTypeId="urn:microsoft.com/office/officeart/2005/8/layout/hierarchy4" loCatId="list" qsTypeId="urn:microsoft.com/office/officeart/2005/8/quickstyle/simple1" qsCatId="simple" csTypeId="urn:microsoft.com/office/officeart/2005/8/colors/accent2_5" csCatId="accent2" phldr="1"/>
      <dgm:spPr/>
      <dgm:t>
        <a:bodyPr/>
        <a:lstStyle/>
        <a:p>
          <a:endParaRPr lang="en-GB"/>
        </a:p>
      </dgm:t>
    </dgm:pt>
    <dgm:pt modelId="{292F22AF-EF6B-45A7-88E4-DF2D1B64876B}">
      <dgm:prSet/>
      <dgm:spPr/>
      <dgm:t>
        <a:bodyPr/>
        <a:lstStyle/>
        <a:p>
          <a:r>
            <a:rPr lang="en-GB"/>
            <a:t>Once the analysis has been undertaken and the key findings have been considered, there are decisions to be made around the dissemination of the findings. </a:t>
          </a:r>
        </a:p>
      </dgm:t>
    </dgm:pt>
    <dgm:pt modelId="{0DCD0117-0723-46B1-A1CF-C00F311AD67B}" type="parTrans" cxnId="{C3B9FAB9-CC12-4882-A744-E7B7FC187CF2}">
      <dgm:prSet/>
      <dgm:spPr/>
      <dgm:t>
        <a:bodyPr/>
        <a:lstStyle/>
        <a:p>
          <a:endParaRPr lang="en-GB"/>
        </a:p>
      </dgm:t>
    </dgm:pt>
    <dgm:pt modelId="{9FA3E1A8-60EC-46EE-8895-2A9909616A21}" type="sibTrans" cxnId="{C3B9FAB9-CC12-4882-A744-E7B7FC187CF2}">
      <dgm:prSet/>
      <dgm:spPr/>
      <dgm:t>
        <a:bodyPr/>
        <a:lstStyle/>
        <a:p>
          <a:endParaRPr lang="en-GB"/>
        </a:p>
      </dgm:t>
    </dgm:pt>
    <dgm:pt modelId="{D7701782-2534-4358-87A9-E67BAADEC3FF}">
      <dgm:prSet/>
      <dgm:spPr/>
      <dgm:t>
        <a:bodyPr/>
        <a:lstStyle/>
        <a:p>
          <a:r>
            <a:rPr lang="en-GB" dirty="0"/>
            <a:t>This decision is best being made early in the research process, specifically in respect of the issue of consent and use of photos, and whether or not these may form part of the dissemination outcomes. </a:t>
          </a:r>
        </a:p>
      </dgm:t>
    </dgm:pt>
    <dgm:pt modelId="{26B823A5-9230-4BD2-B4C1-52D18C8ABC4E}" type="parTrans" cxnId="{4DE00282-766F-4B20-A5E5-CDE7702645A1}">
      <dgm:prSet/>
      <dgm:spPr/>
      <dgm:t>
        <a:bodyPr/>
        <a:lstStyle/>
        <a:p>
          <a:endParaRPr lang="en-GB"/>
        </a:p>
      </dgm:t>
    </dgm:pt>
    <dgm:pt modelId="{0D0AE8C2-81AC-454F-9143-24FB4C11C5F7}" type="sibTrans" cxnId="{4DE00282-766F-4B20-A5E5-CDE7702645A1}">
      <dgm:prSet/>
      <dgm:spPr/>
      <dgm:t>
        <a:bodyPr/>
        <a:lstStyle/>
        <a:p>
          <a:endParaRPr lang="en-GB"/>
        </a:p>
      </dgm:t>
    </dgm:pt>
    <dgm:pt modelId="{E14A8972-4B97-4CEB-A564-B0EB1489E365}" type="pres">
      <dgm:prSet presAssocID="{16B989C5-D0E8-433D-B028-5C9103715475}" presName="Name0" presStyleCnt="0">
        <dgm:presLayoutVars>
          <dgm:chPref val="1"/>
          <dgm:dir/>
          <dgm:animOne val="branch"/>
          <dgm:animLvl val="lvl"/>
          <dgm:resizeHandles/>
        </dgm:presLayoutVars>
      </dgm:prSet>
      <dgm:spPr/>
    </dgm:pt>
    <dgm:pt modelId="{58549132-B254-4FBC-A540-ED86067E824C}" type="pres">
      <dgm:prSet presAssocID="{292F22AF-EF6B-45A7-88E4-DF2D1B64876B}" presName="vertOne" presStyleCnt="0"/>
      <dgm:spPr/>
    </dgm:pt>
    <dgm:pt modelId="{A3EB6C49-973E-4574-BAD6-8B6FBA147D1C}" type="pres">
      <dgm:prSet presAssocID="{292F22AF-EF6B-45A7-88E4-DF2D1B64876B}" presName="txOne" presStyleLbl="node0" presStyleIdx="0" presStyleCnt="2">
        <dgm:presLayoutVars>
          <dgm:chPref val="3"/>
        </dgm:presLayoutVars>
      </dgm:prSet>
      <dgm:spPr/>
    </dgm:pt>
    <dgm:pt modelId="{98A652A1-23BA-48A1-BE29-54D46D5DE952}" type="pres">
      <dgm:prSet presAssocID="{292F22AF-EF6B-45A7-88E4-DF2D1B64876B}" presName="horzOne" presStyleCnt="0"/>
      <dgm:spPr/>
    </dgm:pt>
    <dgm:pt modelId="{51214415-5E68-40F7-8EF3-3173273ED37E}" type="pres">
      <dgm:prSet presAssocID="{9FA3E1A8-60EC-46EE-8895-2A9909616A21}" presName="sibSpaceOne" presStyleCnt="0"/>
      <dgm:spPr/>
    </dgm:pt>
    <dgm:pt modelId="{9A2BF151-B1D5-414D-BD91-26B1D5DA5976}" type="pres">
      <dgm:prSet presAssocID="{D7701782-2534-4358-87A9-E67BAADEC3FF}" presName="vertOne" presStyleCnt="0"/>
      <dgm:spPr/>
    </dgm:pt>
    <dgm:pt modelId="{01663178-708B-44BB-BD66-9C6A242DF8FA}" type="pres">
      <dgm:prSet presAssocID="{D7701782-2534-4358-87A9-E67BAADEC3FF}" presName="txOne" presStyleLbl="node0" presStyleIdx="1" presStyleCnt="2">
        <dgm:presLayoutVars>
          <dgm:chPref val="3"/>
        </dgm:presLayoutVars>
      </dgm:prSet>
      <dgm:spPr/>
    </dgm:pt>
    <dgm:pt modelId="{D7412476-1CA0-400D-B347-6D3B70015C8E}" type="pres">
      <dgm:prSet presAssocID="{D7701782-2534-4358-87A9-E67BAADEC3FF}" presName="horzOne" presStyleCnt="0"/>
      <dgm:spPr/>
    </dgm:pt>
  </dgm:ptLst>
  <dgm:cxnLst>
    <dgm:cxn modelId="{C61B3054-3DB7-47A4-818E-A6DBD31A68EF}" type="presOf" srcId="{D7701782-2534-4358-87A9-E67BAADEC3FF}" destId="{01663178-708B-44BB-BD66-9C6A242DF8FA}" srcOrd="0" destOrd="0" presId="urn:microsoft.com/office/officeart/2005/8/layout/hierarchy4"/>
    <dgm:cxn modelId="{4DE00282-766F-4B20-A5E5-CDE7702645A1}" srcId="{16B989C5-D0E8-433D-B028-5C9103715475}" destId="{D7701782-2534-4358-87A9-E67BAADEC3FF}" srcOrd="1" destOrd="0" parTransId="{26B823A5-9230-4BD2-B4C1-52D18C8ABC4E}" sibTransId="{0D0AE8C2-81AC-454F-9143-24FB4C11C5F7}"/>
    <dgm:cxn modelId="{30C8CC9A-CCD7-4BDB-9161-ECEC121BA844}" type="presOf" srcId="{16B989C5-D0E8-433D-B028-5C9103715475}" destId="{E14A8972-4B97-4CEB-A564-B0EB1489E365}" srcOrd="0" destOrd="0" presId="urn:microsoft.com/office/officeart/2005/8/layout/hierarchy4"/>
    <dgm:cxn modelId="{C3B9FAB9-CC12-4882-A744-E7B7FC187CF2}" srcId="{16B989C5-D0E8-433D-B028-5C9103715475}" destId="{292F22AF-EF6B-45A7-88E4-DF2D1B64876B}" srcOrd="0" destOrd="0" parTransId="{0DCD0117-0723-46B1-A1CF-C00F311AD67B}" sibTransId="{9FA3E1A8-60EC-46EE-8895-2A9909616A21}"/>
    <dgm:cxn modelId="{592E42D9-B084-4778-AA94-2A1A380F206C}" type="presOf" srcId="{292F22AF-EF6B-45A7-88E4-DF2D1B64876B}" destId="{A3EB6C49-973E-4574-BAD6-8B6FBA147D1C}" srcOrd="0" destOrd="0" presId="urn:microsoft.com/office/officeart/2005/8/layout/hierarchy4"/>
    <dgm:cxn modelId="{F91B9F81-4569-4F1E-973B-0460056BEE65}" type="presParOf" srcId="{E14A8972-4B97-4CEB-A564-B0EB1489E365}" destId="{58549132-B254-4FBC-A540-ED86067E824C}" srcOrd="0" destOrd="0" presId="urn:microsoft.com/office/officeart/2005/8/layout/hierarchy4"/>
    <dgm:cxn modelId="{C0451DE8-031C-4EA1-8771-06CFE54970CA}" type="presParOf" srcId="{58549132-B254-4FBC-A540-ED86067E824C}" destId="{A3EB6C49-973E-4574-BAD6-8B6FBA147D1C}" srcOrd="0" destOrd="0" presId="urn:microsoft.com/office/officeart/2005/8/layout/hierarchy4"/>
    <dgm:cxn modelId="{6BC7BB56-4A6F-4487-B8C5-466C37D66D26}" type="presParOf" srcId="{58549132-B254-4FBC-A540-ED86067E824C}" destId="{98A652A1-23BA-48A1-BE29-54D46D5DE952}" srcOrd="1" destOrd="0" presId="urn:microsoft.com/office/officeart/2005/8/layout/hierarchy4"/>
    <dgm:cxn modelId="{76C8D2A4-CA3A-4044-A11B-5BD61953BD54}" type="presParOf" srcId="{E14A8972-4B97-4CEB-A564-B0EB1489E365}" destId="{51214415-5E68-40F7-8EF3-3173273ED37E}" srcOrd="1" destOrd="0" presId="urn:microsoft.com/office/officeart/2005/8/layout/hierarchy4"/>
    <dgm:cxn modelId="{6246741C-88AA-4801-AAC7-39AB2F7220D1}" type="presParOf" srcId="{E14A8972-4B97-4CEB-A564-B0EB1489E365}" destId="{9A2BF151-B1D5-414D-BD91-26B1D5DA5976}" srcOrd="2" destOrd="0" presId="urn:microsoft.com/office/officeart/2005/8/layout/hierarchy4"/>
    <dgm:cxn modelId="{A18CABB6-5E68-43AA-9696-0D7DCB1FC88F}" type="presParOf" srcId="{9A2BF151-B1D5-414D-BD91-26B1D5DA5976}" destId="{01663178-708B-44BB-BD66-9C6A242DF8FA}" srcOrd="0" destOrd="0" presId="urn:microsoft.com/office/officeart/2005/8/layout/hierarchy4"/>
    <dgm:cxn modelId="{79D44494-9EE0-4527-A99B-23940EFB9D9D}" type="presParOf" srcId="{9A2BF151-B1D5-414D-BD91-26B1D5DA5976}" destId="{D7412476-1CA0-400D-B347-6D3B70015C8E}" srcOrd="1" destOrd="0" presId="urn:microsoft.com/office/officeart/2005/8/layout/hierarchy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390DF44-F7A7-4964-A2CB-E8F3032F9A9A}" type="doc">
      <dgm:prSet loTypeId="urn:microsoft.com/office/officeart/2005/8/layout/pyramid2" loCatId="pyramid" qsTypeId="urn:microsoft.com/office/officeart/2005/8/quickstyle/simple1" qsCatId="simple" csTypeId="urn:microsoft.com/office/officeart/2005/8/colors/accent1_2" csCatId="accent1"/>
      <dgm:spPr/>
      <dgm:t>
        <a:bodyPr/>
        <a:lstStyle/>
        <a:p>
          <a:endParaRPr lang="en-GB"/>
        </a:p>
      </dgm:t>
    </dgm:pt>
    <dgm:pt modelId="{07210454-6DBD-4031-9221-E0068A7CC7F7}">
      <dgm:prSet/>
      <dgm:spPr/>
      <dgm:t>
        <a:bodyPr/>
        <a:lstStyle/>
        <a:p>
          <a:r>
            <a:rPr lang="en-GB"/>
            <a:t>The potential for distress is high when asking people to gather photos of and discuss an ethically sensitive topic. </a:t>
          </a:r>
        </a:p>
      </dgm:t>
    </dgm:pt>
    <dgm:pt modelId="{29D6A246-17D4-45FD-B4FA-0B1BC8AE8596}" type="parTrans" cxnId="{1C418F5C-BE74-4601-A566-0570F4F9CB4C}">
      <dgm:prSet/>
      <dgm:spPr/>
      <dgm:t>
        <a:bodyPr/>
        <a:lstStyle/>
        <a:p>
          <a:endParaRPr lang="en-GB"/>
        </a:p>
      </dgm:t>
    </dgm:pt>
    <dgm:pt modelId="{32328682-0A29-45E2-899B-A793604199B0}" type="sibTrans" cxnId="{1C418F5C-BE74-4601-A566-0570F4F9CB4C}">
      <dgm:prSet/>
      <dgm:spPr/>
      <dgm:t>
        <a:bodyPr/>
        <a:lstStyle/>
        <a:p>
          <a:endParaRPr lang="en-GB"/>
        </a:p>
      </dgm:t>
    </dgm:pt>
    <dgm:pt modelId="{A2E75A89-F0AC-4826-A3C4-3E3C0D305AC1}">
      <dgm:prSet/>
      <dgm:spPr/>
      <dgm:t>
        <a:bodyPr/>
        <a:lstStyle/>
        <a:p>
          <a:r>
            <a:rPr lang="en-GB" dirty="0"/>
            <a:t>The potential is heightened further when using a method intended to exploit emotional connections to memories and experiences (e.g. Kunimoto, 2004) ; caution is advised when choosing photo-elicitation if the topic is particularly sensitive.</a:t>
          </a:r>
        </a:p>
      </dgm:t>
    </dgm:pt>
    <dgm:pt modelId="{454EC4F6-AA2E-48A8-ADAC-FE6EC64B292F}" type="parTrans" cxnId="{0319502E-59FD-435B-89BE-57F0FA27B807}">
      <dgm:prSet/>
      <dgm:spPr/>
      <dgm:t>
        <a:bodyPr/>
        <a:lstStyle/>
        <a:p>
          <a:endParaRPr lang="en-GB"/>
        </a:p>
      </dgm:t>
    </dgm:pt>
    <dgm:pt modelId="{DD8A4A18-98E5-46A8-9CED-7DAD7BE204EE}" type="sibTrans" cxnId="{0319502E-59FD-435B-89BE-57F0FA27B807}">
      <dgm:prSet/>
      <dgm:spPr/>
      <dgm:t>
        <a:bodyPr/>
        <a:lstStyle/>
        <a:p>
          <a:endParaRPr lang="en-GB"/>
        </a:p>
      </dgm:t>
    </dgm:pt>
    <dgm:pt modelId="{01F67AF3-94FF-4C61-A24C-446CD59A050D}" type="pres">
      <dgm:prSet presAssocID="{9390DF44-F7A7-4964-A2CB-E8F3032F9A9A}" presName="compositeShape" presStyleCnt="0">
        <dgm:presLayoutVars>
          <dgm:dir/>
          <dgm:resizeHandles/>
        </dgm:presLayoutVars>
      </dgm:prSet>
      <dgm:spPr/>
    </dgm:pt>
    <dgm:pt modelId="{7D8A4B29-7657-43FF-A7C5-E7A3316B21AA}" type="pres">
      <dgm:prSet presAssocID="{9390DF44-F7A7-4964-A2CB-E8F3032F9A9A}" presName="pyramid" presStyleLbl="node1" presStyleIdx="0" presStyleCnt="1" custLinFactNeighborX="-5532" custLinFactNeighborY="2122"/>
      <dgm:spPr>
        <a:blipFill rotWithShape="0">
          <a:blip xmlns:r="http://schemas.openxmlformats.org/officeDocument/2006/relationships" r:embed="rId1"/>
          <a:stretch>
            <a:fillRect/>
          </a:stretch>
        </a:blipFill>
      </dgm:spPr>
    </dgm:pt>
    <dgm:pt modelId="{92174147-8389-40C2-838B-45774C1A581E}" type="pres">
      <dgm:prSet presAssocID="{9390DF44-F7A7-4964-A2CB-E8F3032F9A9A}" presName="theList" presStyleCnt="0"/>
      <dgm:spPr/>
    </dgm:pt>
    <dgm:pt modelId="{3CD97BF7-FFB1-42A2-8384-1894A39F7F9A}" type="pres">
      <dgm:prSet presAssocID="{07210454-6DBD-4031-9221-E0068A7CC7F7}" presName="aNode" presStyleLbl="fgAcc1" presStyleIdx="0" presStyleCnt="2">
        <dgm:presLayoutVars>
          <dgm:bulletEnabled val="1"/>
        </dgm:presLayoutVars>
      </dgm:prSet>
      <dgm:spPr/>
    </dgm:pt>
    <dgm:pt modelId="{5490F615-2EBF-435A-999E-D76CE2EEEBFA}" type="pres">
      <dgm:prSet presAssocID="{07210454-6DBD-4031-9221-E0068A7CC7F7}" presName="aSpace" presStyleCnt="0"/>
      <dgm:spPr/>
    </dgm:pt>
    <dgm:pt modelId="{F86EA3DE-3EE8-4752-B341-C5E80722DB4F}" type="pres">
      <dgm:prSet presAssocID="{A2E75A89-F0AC-4826-A3C4-3E3C0D305AC1}" presName="aNode" presStyleLbl="fgAcc1" presStyleIdx="1" presStyleCnt="2">
        <dgm:presLayoutVars>
          <dgm:bulletEnabled val="1"/>
        </dgm:presLayoutVars>
      </dgm:prSet>
      <dgm:spPr/>
    </dgm:pt>
    <dgm:pt modelId="{15B8002C-E8E3-42B0-95A5-E551C9289051}" type="pres">
      <dgm:prSet presAssocID="{A2E75A89-F0AC-4826-A3C4-3E3C0D305AC1}" presName="aSpace" presStyleCnt="0"/>
      <dgm:spPr/>
    </dgm:pt>
  </dgm:ptLst>
  <dgm:cxnLst>
    <dgm:cxn modelId="{0319502E-59FD-435B-89BE-57F0FA27B807}" srcId="{9390DF44-F7A7-4964-A2CB-E8F3032F9A9A}" destId="{A2E75A89-F0AC-4826-A3C4-3E3C0D305AC1}" srcOrd="1" destOrd="0" parTransId="{454EC4F6-AA2E-48A8-ADAC-FE6EC64B292F}" sibTransId="{DD8A4A18-98E5-46A8-9CED-7DAD7BE204EE}"/>
    <dgm:cxn modelId="{3D16393E-707E-4FFD-BD1A-2A01AEB952EA}" type="presOf" srcId="{A2E75A89-F0AC-4826-A3C4-3E3C0D305AC1}" destId="{F86EA3DE-3EE8-4752-B341-C5E80722DB4F}" srcOrd="0" destOrd="0" presId="urn:microsoft.com/office/officeart/2005/8/layout/pyramid2"/>
    <dgm:cxn modelId="{1C418F5C-BE74-4601-A566-0570F4F9CB4C}" srcId="{9390DF44-F7A7-4964-A2CB-E8F3032F9A9A}" destId="{07210454-6DBD-4031-9221-E0068A7CC7F7}" srcOrd="0" destOrd="0" parTransId="{29D6A246-17D4-45FD-B4FA-0B1BC8AE8596}" sibTransId="{32328682-0A29-45E2-899B-A793604199B0}"/>
    <dgm:cxn modelId="{7358FF68-8D53-4014-B517-7DDDBD963E32}" type="presOf" srcId="{9390DF44-F7A7-4964-A2CB-E8F3032F9A9A}" destId="{01F67AF3-94FF-4C61-A24C-446CD59A050D}" srcOrd="0" destOrd="0" presId="urn:microsoft.com/office/officeart/2005/8/layout/pyramid2"/>
    <dgm:cxn modelId="{1BC27F8F-E769-4FD7-9F96-82A130FA31F0}" type="presOf" srcId="{07210454-6DBD-4031-9221-E0068A7CC7F7}" destId="{3CD97BF7-FFB1-42A2-8384-1894A39F7F9A}" srcOrd="0" destOrd="0" presId="urn:microsoft.com/office/officeart/2005/8/layout/pyramid2"/>
    <dgm:cxn modelId="{D2810642-B525-434B-9746-BB985AD8321C}" type="presParOf" srcId="{01F67AF3-94FF-4C61-A24C-446CD59A050D}" destId="{7D8A4B29-7657-43FF-A7C5-E7A3316B21AA}" srcOrd="0" destOrd="0" presId="urn:microsoft.com/office/officeart/2005/8/layout/pyramid2"/>
    <dgm:cxn modelId="{264CFD5B-7CA7-4E5E-A38A-1A26C8F6FAC8}" type="presParOf" srcId="{01F67AF3-94FF-4C61-A24C-446CD59A050D}" destId="{92174147-8389-40C2-838B-45774C1A581E}" srcOrd="1" destOrd="0" presId="urn:microsoft.com/office/officeart/2005/8/layout/pyramid2"/>
    <dgm:cxn modelId="{4B6D0198-2E02-4E92-A6F8-9527BA504E3A}" type="presParOf" srcId="{92174147-8389-40C2-838B-45774C1A581E}" destId="{3CD97BF7-FFB1-42A2-8384-1894A39F7F9A}" srcOrd="0" destOrd="0" presId="urn:microsoft.com/office/officeart/2005/8/layout/pyramid2"/>
    <dgm:cxn modelId="{5E8A1C63-8F37-4377-A61E-0015D207C8A3}" type="presParOf" srcId="{92174147-8389-40C2-838B-45774C1A581E}" destId="{5490F615-2EBF-435A-999E-D76CE2EEEBFA}" srcOrd="1" destOrd="0" presId="urn:microsoft.com/office/officeart/2005/8/layout/pyramid2"/>
    <dgm:cxn modelId="{1695258C-D494-4B31-99B7-5C4FD7F14611}" type="presParOf" srcId="{92174147-8389-40C2-838B-45774C1A581E}" destId="{F86EA3DE-3EE8-4752-B341-C5E80722DB4F}" srcOrd="2" destOrd="0" presId="urn:microsoft.com/office/officeart/2005/8/layout/pyramid2"/>
    <dgm:cxn modelId="{ACED71DC-168D-4D39-B3F0-B59F3DD498D8}" type="presParOf" srcId="{92174147-8389-40C2-838B-45774C1A581E}" destId="{15B8002C-E8E3-42B0-95A5-E551C9289051}" srcOrd="3"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066B5A9-81E5-4F1A-891E-1D88FBDAB32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D9F28ED7-67CC-4420-AD38-0490EF4477BF}">
      <dgm:prSet/>
      <dgm:spPr/>
      <dgm:t>
        <a:bodyPr/>
        <a:lstStyle/>
        <a:p>
          <a:r>
            <a:rPr lang="en-GB" b="1"/>
            <a:t>. Preparation &amp; Ethical Grounding</a:t>
          </a:r>
          <a:endParaRPr lang="en-GB"/>
        </a:p>
      </dgm:t>
    </dgm:pt>
    <dgm:pt modelId="{13837C3D-2053-40ED-99A8-895E2DE11E63}" type="parTrans" cxnId="{87639BF2-6965-452A-9700-8DE671C75859}">
      <dgm:prSet/>
      <dgm:spPr/>
      <dgm:t>
        <a:bodyPr/>
        <a:lstStyle/>
        <a:p>
          <a:endParaRPr lang="en-GB"/>
        </a:p>
      </dgm:t>
    </dgm:pt>
    <dgm:pt modelId="{12201718-42D7-40A2-A19D-402C0A54FEFB}" type="sibTrans" cxnId="{87639BF2-6965-452A-9700-8DE671C75859}">
      <dgm:prSet/>
      <dgm:spPr/>
      <dgm:t>
        <a:bodyPr/>
        <a:lstStyle/>
        <a:p>
          <a:endParaRPr lang="en-GB"/>
        </a:p>
      </dgm:t>
    </dgm:pt>
    <dgm:pt modelId="{358726C0-8DE2-4413-BB93-4C54C62C7F34}">
      <dgm:prSet/>
      <dgm:spPr/>
      <dgm:t>
        <a:bodyPr/>
        <a:lstStyle/>
        <a:p>
          <a:r>
            <a:rPr lang="en-GB" b="1"/>
            <a:t>Build trust</a:t>
          </a:r>
          <a:r>
            <a:rPr lang="en-GB"/>
            <a:t> through warm-up activities to ease participants into the process (Clark &amp; Moss, 2001).</a:t>
          </a:r>
        </a:p>
      </dgm:t>
    </dgm:pt>
    <dgm:pt modelId="{EE1171DF-DFAE-45B1-B7AA-D1FB05FBAD30}" type="parTrans" cxnId="{7976D9C4-12D2-4C3B-AA39-37EC89071ABE}">
      <dgm:prSet/>
      <dgm:spPr/>
      <dgm:t>
        <a:bodyPr/>
        <a:lstStyle/>
        <a:p>
          <a:endParaRPr lang="en-GB"/>
        </a:p>
      </dgm:t>
    </dgm:pt>
    <dgm:pt modelId="{5BDED9C9-70BF-48AB-9C1A-EA1C4BADFA90}" type="sibTrans" cxnId="{7976D9C4-12D2-4C3B-AA39-37EC89071ABE}">
      <dgm:prSet/>
      <dgm:spPr/>
      <dgm:t>
        <a:bodyPr/>
        <a:lstStyle/>
        <a:p>
          <a:endParaRPr lang="en-GB"/>
        </a:p>
      </dgm:t>
    </dgm:pt>
    <dgm:pt modelId="{8C331E52-F95B-45E4-B333-CF2A33D4C980}">
      <dgm:prSet/>
      <dgm:spPr/>
      <dgm:t>
        <a:bodyPr/>
        <a:lstStyle/>
        <a:p>
          <a:r>
            <a:rPr lang="en-GB" b="1"/>
            <a:t>Obtain informed consent and assent</a:t>
          </a:r>
          <a:r>
            <a:rPr lang="en-GB"/>
            <a:t>, using age-appropriate explanations (Morrow, 2008).</a:t>
          </a:r>
        </a:p>
      </dgm:t>
    </dgm:pt>
    <dgm:pt modelId="{CCC688EC-26C0-430F-B43B-F088C44731E8}" type="parTrans" cxnId="{A43A5A09-9131-46C7-9635-1C0F79232AB5}">
      <dgm:prSet/>
      <dgm:spPr/>
      <dgm:t>
        <a:bodyPr/>
        <a:lstStyle/>
        <a:p>
          <a:endParaRPr lang="en-GB"/>
        </a:p>
      </dgm:t>
    </dgm:pt>
    <dgm:pt modelId="{A2166DF9-B318-4DA6-AADD-40E6FC9A700A}" type="sibTrans" cxnId="{A43A5A09-9131-46C7-9635-1C0F79232AB5}">
      <dgm:prSet/>
      <dgm:spPr/>
      <dgm:t>
        <a:bodyPr/>
        <a:lstStyle/>
        <a:p>
          <a:endParaRPr lang="en-GB"/>
        </a:p>
      </dgm:t>
    </dgm:pt>
    <dgm:pt modelId="{8D3DB43E-0AE6-4E35-BB71-478E6E156D10}">
      <dgm:prSet/>
      <dgm:spPr/>
      <dgm:t>
        <a:bodyPr/>
        <a:lstStyle/>
        <a:p>
          <a:r>
            <a:rPr lang="en-GB" b="1"/>
            <a:t>Create a safe and inclusive space</a:t>
          </a:r>
          <a:r>
            <a:rPr lang="en-GB"/>
            <a:t>, co-developing group agreements with children (Christensen &amp; James, 2000).</a:t>
          </a:r>
        </a:p>
      </dgm:t>
    </dgm:pt>
    <dgm:pt modelId="{0BD0577F-CA6A-44FA-B7DE-CA79DD692158}" type="parTrans" cxnId="{B426F83D-6A13-4F41-9262-5180B83D891A}">
      <dgm:prSet/>
      <dgm:spPr/>
      <dgm:t>
        <a:bodyPr/>
        <a:lstStyle/>
        <a:p>
          <a:endParaRPr lang="en-GB"/>
        </a:p>
      </dgm:t>
    </dgm:pt>
    <dgm:pt modelId="{0CAD562B-4B41-4BCC-89FD-B20916E621DF}" type="sibTrans" cxnId="{B426F83D-6A13-4F41-9262-5180B83D891A}">
      <dgm:prSet/>
      <dgm:spPr/>
      <dgm:t>
        <a:bodyPr/>
        <a:lstStyle/>
        <a:p>
          <a:endParaRPr lang="en-GB"/>
        </a:p>
      </dgm:t>
    </dgm:pt>
    <dgm:pt modelId="{87546A06-F169-4371-B772-DE57919CB460}">
      <dgm:prSet/>
      <dgm:spPr/>
      <dgm:t>
        <a:bodyPr/>
        <a:lstStyle/>
        <a:p>
          <a:r>
            <a:rPr lang="en-GB"/>
            <a:t>Ground the approach in </a:t>
          </a:r>
          <a:r>
            <a:rPr lang="en-GB" b="1"/>
            <a:t>Article 12 of the United Nations Convention on the Rights of the Child</a:t>
          </a:r>
          <a:r>
            <a:rPr lang="en-GB"/>
            <a:t>, which affirms the right of children to express their views freely.</a:t>
          </a:r>
        </a:p>
      </dgm:t>
    </dgm:pt>
    <dgm:pt modelId="{E3C348B7-B5F8-4A0A-874D-92CE72850CE4}" type="parTrans" cxnId="{51BFC6C0-4B93-4319-857B-EBC8493F9AAE}">
      <dgm:prSet/>
      <dgm:spPr/>
      <dgm:t>
        <a:bodyPr/>
        <a:lstStyle/>
        <a:p>
          <a:endParaRPr lang="en-GB"/>
        </a:p>
      </dgm:t>
    </dgm:pt>
    <dgm:pt modelId="{2E20AB2E-D875-498F-AF2C-B5ABD580A7D7}" type="sibTrans" cxnId="{51BFC6C0-4B93-4319-857B-EBC8493F9AAE}">
      <dgm:prSet/>
      <dgm:spPr/>
      <dgm:t>
        <a:bodyPr/>
        <a:lstStyle/>
        <a:p>
          <a:endParaRPr lang="en-GB"/>
        </a:p>
      </dgm:t>
    </dgm:pt>
    <dgm:pt modelId="{DE87F3FD-92C1-427C-8BE7-CA1357105980}" type="pres">
      <dgm:prSet presAssocID="{9066B5A9-81E5-4F1A-891E-1D88FBDAB32A}" presName="linear" presStyleCnt="0">
        <dgm:presLayoutVars>
          <dgm:animLvl val="lvl"/>
          <dgm:resizeHandles val="exact"/>
        </dgm:presLayoutVars>
      </dgm:prSet>
      <dgm:spPr/>
    </dgm:pt>
    <dgm:pt modelId="{ACFEBD06-6712-4450-BAD3-5F276336A59A}" type="pres">
      <dgm:prSet presAssocID="{D9F28ED7-67CC-4420-AD38-0490EF4477BF}" presName="parentText" presStyleLbl="node1" presStyleIdx="0" presStyleCnt="1">
        <dgm:presLayoutVars>
          <dgm:chMax val="0"/>
          <dgm:bulletEnabled val="1"/>
        </dgm:presLayoutVars>
      </dgm:prSet>
      <dgm:spPr/>
    </dgm:pt>
    <dgm:pt modelId="{56266BFA-9513-445F-961E-5E6F23705071}" type="pres">
      <dgm:prSet presAssocID="{D9F28ED7-67CC-4420-AD38-0490EF4477BF}" presName="childText" presStyleLbl="revTx" presStyleIdx="0" presStyleCnt="1">
        <dgm:presLayoutVars>
          <dgm:bulletEnabled val="1"/>
        </dgm:presLayoutVars>
      </dgm:prSet>
      <dgm:spPr/>
    </dgm:pt>
  </dgm:ptLst>
  <dgm:cxnLst>
    <dgm:cxn modelId="{A43A5A09-9131-46C7-9635-1C0F79232AB5}" srcId="{D9F28ED7-67CC-4420-AD38-0490EF4477BF}" destId="{8C331E52-F95B-45E4-B333-CF2A33D4C980}" srcOrd="1" destOrd="0" parTransId="{CCC688EC-26C0-430F-B43B-F088C44731E8}" sibTransId="{A2166DF9-B318-4DA6-AADD-40E6FC9A700A}"/>
    <dgm:cxn modelId="{52977D15-7939-4E49-A53E-F624A37B4698}" type="presOf" srcId="{D9F28ED7-67CC-4420-AD38-0490EF4477BF}" destId="{ACFEBD06-6712-4450-BAD3-5F276336A59A}" srcOrd="0" destOrd="0" presId="urn:microsoft.com/office/officeart/2005/8/layout/vList2"/>
    <dgm:cxn modelId="{B426F83D-6A13-4F41-9262-5180B83D891A}" srcId="{D9F28ED7-67CC-4420-AD38-0490EF4477BF}" destId="{8D3DB43E-0AE6-4E35-BB71-478E6E156D10}" srcOrd="2" destOrd="0" parTransId="{0BD0577F-CA6A-44FA-B7DE-CA79DD692158}" sibTransId="{0CAD562B-4B41-4BCC-89FD-B20916E621DF}"/>
    <dgm:cxn modelId="{5E855374-E8ED-4A40-94A0-444B5F813D3F}" type="presOf" srcId="{9066B5A9-81E5-4F1A-891E-1D88FBDAB32A}" destId="{DE87F3FD-92C1-427C-8BE7-CA1357105980}" srcOrd="0" destOrd="0" presId="urn:microsoft.com/office/officeart/2005/8/layout/vList2"/>
    <dgm:cxn modelId="{0599187F-E9FE-415F-9E11-5543F294D434}" type="presOf" srcId="{8C331E52-F95B-45E4-B333-CF2A33D4C980}" destId="{56266BFA-9513-445F-961E-5E6F23705071}" srcOrd="0" destOrd="1" presId="urn:microsoft.com/office/officeart/2005/8/layout/vList2"/>
    <dgm:cxn modelId="{05C4C7A8-2414-43AC-B424-7BD6E0E0B9B8}" type="presOf" srcId="{358726C0-8DE2-4413-BB93-4C54C62C7F34}" destId="{56266BFA-9513-445F-961E-5E6F23705071}" srcOrd="0" destOrd="0" presId="urn:microsoft.com/office/officeart/2005/8/layout/vList2"/>
    <dgm:cxn modelId="{51BFC6C0-4B93-4319-857B-EBC8493F9AAE}" srcId="{D9F28ED7-67CC-4420-AD38-0490EF4477BF}" destId="{87546A06-F169-4371-B772-DE57919CB460}" srcOrd="3" destOrd="0" parTransId="{E3C348B7-B5F8-4A0A-874D-92CE72850CE4}" sibTransId="{2E20AB2E-D875-498F-AF2C-B5ABD580A7D7}"/>
    <dgm:cxn modelId="{7976D9C4-12D2-4C3B-AA39-37EC89071ABE}" srcId="{D9F28ED7-67CC-4420-AD38-0490EF4477BF}" destId="{358726C0-8DE2-4413-BB93-4C54C62C7F34}" srcOrd="0" destOrd="0" parTransId="{EE1171DF-DFAE-45B1-B7AA-D1FB05FBAD30}" sibTransId="{5BDED9C9-70BF-48AB-9C1A-EA1C4BADFA90}"/>
    <dgm:cxn modelId="{0E339BCD-4400-4899-98FA-DD033594AAB8}" type="presOf" srcId="{8D3DB43E-0AE6-4E35-BB71-478E6E156D10}" destId="{56266BFA-9513-445F-961E-5E6F23705071}" srcOrd="0" destOrd="2" presId="urn:microsoft.com/office/officeart/2005/8/layout/vList2"/>
    <dgm:cxn modelId="{BEC620D2-1580-4D42-89E9-23F55AC29A14}" type="presOf" srcId="{87546A06-F169-4371-B772-DE57919CB460}" destId="{56266BFA-9513-445F-961E-5E6F23705071}" srcOrd="0" destOrd="3" presId="urn:microsoft.com/office/officeart/2005/8/layout/vList2"/>
    <dgm:cxn modelId="{87639BF2-6965-452A-9700-8DE671C75859}" srcId="{9066B5A9-81E5-4F1A-891E-1D88FBDAB32A}" destId="{D9F28ED7-67CC-4420-AD38-0490EF4477BF}" srcOrd="0" destOrd="0" parTransId="{13837C3D-2053-40ED-99A8-895E2DE11E63}" sibTransId="{12201718-42D7-40A2-A19D-402C0A54FEFB}"/>
    <dgm:cxn modelId="{E29BD764-2985-4F07-A02B-3C7CE1225627}" type="presParOf" srcId="{DE87F3FD-92C1-427C-8BE7-CA1357105980}" destId="{ACFEBD06-6712-4450-BAD3-5F276336A59A}" srcOrd="0" destOrd="0" presId="urn:microsoft.com/office/officeart/2005/8/layout/vList2"/>
    <dgm:cxn modelId="{957DCF7D-8474-4DA4-A363-DDB4A9241F58}" type="presParOf" srcId="{DE87F3FD-92C1-427C-8BE7-CA1357105980}" destId="{56266BFA-9513-445F-961E-5E6F23705071}"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4852DDD-178C-4398-ADF7-335E454CA314}"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GB"/>
        </a:p>
      </dgm:t>
    </dgm:pt>
    <dgm:pt modelId="{3A972725-871A-4A24-AF12-82A669717236}">
      <dgm:prSet/>
      <dgm:spPr/>
      <dgm:t>
        <a:bodyPr/>
        <a:lstStyle/>
        <a:p>
          <a:r>
            <a:rPr lang="en-GB" dirty="0"/>
            <a:t>Use </a:t>
          </a:r>
          <a:r>
            <a:rPr lang="en-GB" b="1" dirty="0"/>
            <a:t>story starters or imaginative prompts</a:t>
          </a:r>
          <a:r>
            <a:rPr lang="en-GB" dirty="0"/>
            <a:t> that allow participants to share experiences through metaphor, fiction, or real-life events (Gudmundsdottir, 2013).</a:t>
          </a:r>
        </a:p>
      </dgm:t>
    </dgm:pt>
    <dgm:pt modelId="{265F3D03-546B-4675-8E26-EC78E2F74B97}" type="parTrans" cxnId="{8500FAD7-6D31-408B-BB2F-F43AE60B33C1}">
      <dgm:prSet/>
      <dgm:spPr/>
      <dgm:t>
        <a:bodyPr/>
        <a:lstStyle/>
        <a:p>
          <a:endParaRPr lang="en-GB"/>
        </a:p>
      </dgm:t>
    </dgm:pt>
    <dgm:pt modelId="{3CB8A951-A3A3-4391-BA27-19CD817FC8A6}" type="sibTrans" cxnId="{8500FAD7-6D31-408B-BB2F-F43AE60B33C1}">
      <dgm:prSet/>
      <dgm:spPr/>
      <dgm:t>
        <a:bodyPr/>
        <a:lstStyle/>
        <a:p>
          <a:endParaRPr lang="en-GB"/>
        </a:p>
      </dgm:t>
    </dgm:pt>
    <dgm:pt modelId="{D6630939-85D0-430D-B4B8-7618240DCCFE}">
      <dgm:prSet/>
      <dgm:spPr/>
      <dgm:t>
        <a:bodyPr/>
        <a:lstStyle/>
        <a:p>
          <a:r>
            <a:rPr lang="en-GB"/>
            <a:t>Examples:  “Tell a story about a time you felt welcome (or left out) at school.” “Invent a character who had the best first day ever — what happened?” “If your school were a story, what kind of character would it be?” </a:t>
          </a:r>
        </a:p>
      </dgm:t>
    </dgm:pt>
    <dgm:pt modelId="{4CF29CF1-0372-434D-9063-2C22B1605708}" type="parTrans" cxnId="{098371D4-4246-4025-B176-6985C570FAD9}">
      <dgm:prSet/>
      <dgm:spPr/>
      <dgm:t>
        <a:bodyPr/>
        <a:lstStyle/>
        <a:p>
          <a:endParaRPr lang="en-GB"/>
        </a:p>
      </dgm:t>
    </dgm:pt>
    <dgm:pt modelId="{AD674C01-82F8-4DEF-8D63-8452CC70CBCB}" type="sibTrans" cxnId="{098371D4-4246-4025-B176-6985C570FAD9}">
      <dgm:prSet/>
      <dgm:spPr/>
      <dgm:t>
        <a:bodyPr/>
        <a:lstStyle/>
        <a:p>
          <a:endParaRPr lang="en-GB"/>
        </a:p>
      </dgm:t>
    </dgm:pt>
    <dgm:pt modelId="{EB2C9EC6-9870-4B64-B46B-2CD4CE075121}">
      <dgm:prSet/>
      <dgm:spPr/>
      <dgm:t>
        <a:bodyPr/>
        <a:lstStyle/>
        <a:p>
          <a:r>
            <a:rPr lang="en-GB"/>
            <a:t>This open-ended strategy respects children's creative agency (Clark &amp; Moss, 2001).</a:t>
          </a:r>
        </a:p>
      </dgm:t>
    </dgm:pt>
    <dgm:pt modelId="{D8B9485F-AA94-46A4-AD15-2AD4C3AEF812}" type="parTrans" cxnId="{CDD33DF6-BE6B-4E9C-A436-29F1BF4DB797}">
      <dgm:prSet/>
      <dgm:spPr/>
      <dgm:t>
        <a:bodyPr/>
        <a:lstStyle/>
        <a:p>
          <a:endParaRPr lang="en-GB"/>
        </a:p>
      </dgm:t>
    </dgm:pt>
    <dgm:pt modelId="{DE2310EC-A442-47D0-9C33-9008657A3953}" type="sibTrans" cxnId="{CDD33DF6-BE6B-4E9C-A436-29F1BF4DB797}">
      <dgm:prSet/>
      <dgm:spPr/>
      <dgm:t>
        <a:bodyPr/>
        <a:lstStyle/>
        <a:p>
          <a:endParaRPr lang="en-GB"/>
        </a:p>
      </dgm:t>
    </dgm:pt>
    <dgm:pt modelId="{525D3A68-621C-4A12-AEA5-10F68892B203}" type="pres">
      <dgm:prSet presAssocID="{C4852DDD-178C-4398-ADF7-335E454CA314}" presName="Name0" presStyleCnt="0">
        <dgm:presLayoutVars>
          <dgm:dir/>
          <dgm:animLvl val="lvl"/>
          <dgm:resizeHandles val="exact"/>
        </dgm:presLayoutVars>
      </dgm:prSet>
      <dgm:spPr/>
    </dgm:pt>
    <dgm:pt modelId="{4563CEEF-9428-47F4-A695-534FC8E9BFDA}" type="pres">
      <dgm:prSet presAssocID="{EB2C9EC6-9870-4B64-B46B-2CD4CE075121}" presName="boxAndChildren" presStyleCnt="0"/>
      <dgm:spPr/>
    </dgm:pt>
    <dgm:pt modelId="{F3B723FD-EE24-4FFA-A1A6-4DC93C3BE59E}" type="pres">
      <dgm:prSet presAssocID="{EB2C9EC6-9870-4B64-B46B-2CD4CE075121}" presName="parentTextBox" presStyleLbl="node1" presStyleIdx="0" presStyleCnt="3"/>
      <dgm:spPr/>
    </dgm:pt>
    <dgm:pt modelId="{B58B8087-0DCE-4FFF-A919-5720BD7628B1}" type="pres">
      <dgm:prSet presAssocID="{AD674C01-82F8-4DEF-8D63-8452CC70CBCB}" presName="sp" presStyleCnt="0"/>
      <dgm:spPr/>
    </dgm:pt>
    <dgm:pt modelId="{21648685-E736-41FD-BF2F-ECF98F04AB78}" type="pres">
      <dgm:prSet presAssocID="{D6630939-85D0-430D-B4B8-7618240DCCFE}" presName="arrowAndChildren" presStyleCnt="0"/>
      <dgm:spPr/>
    </dgm:pt>
    <dgm:pt modelId="{DB3F289C-4603-43FD-8838-3D44AAFCA5C2}" type="pres">
      <dgm:prSet presAssocID="{D6630939-85D0-430D-B4B8-7618240DCCFE}" presName="parentTextArrow" presStyleLbl="node1" presStyleIdx="1" presStyleCnt="3"/>
      <dgm:spPr/>
    </dgm:pt>
    <dgm:pt modelId="{CC923325-3D28-4A9D-A07C-E657330B5032}" type="pres">
      <dgm:prSet presAssocID="{3CB8A951-A3A3-4391-BA27-19CD817FC8A6}" presName="sp" presStyleCnt="0"/>
      <dgm:spPr/>
    </dgm:pt>
    <dgm:pt modelId="{7A9E77AA-BDA9-4C3B-A0A4-06F628301C87}" type="pres">
      <dgm:prSet presAssocID="{3A972725-871A-4A24-AF12-82A669717236}" presName="arrowAndChildren" presStyleCnt="0"/>
      <dgm:spPr/>
    </dgm:pt>
    <dgm:pt modelId="{B36B448C-4C42-49B1-B48B-CC3F8AF2F5D7}" type="pres">
      <dgm:prSet presAssocID="{3A972725-871A-4A24-AF12-82A669717236}" presName="parentTextArrow" presStyleLbl="node1" presStyleIdx="2" presStyleCnt="3"/>
      <dgm:spPr/>
    </dgm:pt>
  </dgm:ptLst>
  <dgm:cxnLst>
    <dgm:cxn modelId="{83538706-535B-40C4-A2C0-042C6532CBF7}" type="presOf" srcId="{3A972725-871A-4A24-AF12-82A669717236}" destId="{B36B448C-4C42-49B1-B48B-CC3F8AF2F5D7}" srcOrd="0" destOrd="0" presId="urn:microsoft.com/office/officeart/2005/8/layout/process4"/>
    <dgm:cxn modelId="{DFC63C29-2B91-437D-AB28-8FA144E4EC89}" type="presOf" srcId="{D6630939-85D0-430D-B4B8-7618240DCCFE}" destId="{DB3F289C-4603-43FD-8838-3D44AAFCA5C2}" srcOrd="0" destOrd="0" presId="urn:microsoft.com/office/officeart/2005/8/layout/process4"/>
    <dgm:cxn modelId="{77A63F35-60BC-4A16-B441-87415F113ED2}" type="presOf" srcId="{EB2C9EC6-9870-4B64-B46B-2CD4CE075121}" destId="{F3B723FD-EE24-4FFA-A1A6-4DC93C3BE59E}" srcOrd="0" destOrd="0" presId="urn:microsoft.com/office/officeart/2005/8/layout/process4"/>
    <dgm:cxn modelId="{6650BCC3-901B-430D-9976-D02845BB03C2}" type="presOf" srcId="{C4852DDD-178C-4398-ADF7-335E454CA314}" destId="{525D3A68-621C-4A12-AEA5-10F68892B203}" srcOrd="0" destOrd="0" presId="urn:microsoft.com/office/officeart/2005/8/layout/process4"/>
    <dgm:cxn modelId="{098371D4-4246-4025-B176-6985C570FAD9}" srcId="{C4852DDD-178C-4398-ADF7-335E454CA314}" destId="{D6630939-85D0-430D-B4B8-7618240DCCFE}" srcOrd="1" destOrd="0" parTransId="{4CF29CF1-0372-434D-9063-2C22B1605708}" sibTransId="{AD674C01-82F8-4DEF-8D63-8452CC70CBCB}"/>
    <dgm:cxn modelId="{8500FAD7-6D31-408B-BB2F-F43AE60B33C1}" srcId="{C4852DDD-178C-4398-ADF7-335E454CA314}" destId="{3A972725-871A-4A24-AF12-82A669717236}" srcOrd="0" destOrd="0" parTransId="{265F3D03-546B-4675-8E26-EC78E2F74B97}" sibTransId="{3CB8A951-A3A3-4391-BA27-19CD817FC8A6}"/>
    <dgm:cxn modelId="{CDD33DF6-BE6B-4E9C-A436-29F1BF4DB797}" srcId="{C4852DDD-178C-4398-ADF7-335E454CA314}" destId="{EB2C9EC6-9870-4B64-B46B-2CD4CE075121}" srcOrd="2" destOrd="0" parTransId="{D8B9485F-AA94-46A4-AD15-2AD4C3AEF812}" sibTransId="{DE2310EC-A442-47D0-9C33-9008657A3953}"/>
    <dgm:cxn modelId="{E6E16E60-66D7-4A7F-8B7C-EB36568DE53A}" type="presParOf" srcId="{525D3A68-621C-4A12-AEA5-10F68892B203}" destId="{4563CEEF-9428-47F4-A695-534FC8E9BFDA}" srcOrd="0" destOrd="0" presId="urn:microsoft.com/office/officeart/2005/8/layout/process4"/>
    <dgm:cxn modelId="{3B2C393F-8789-4098-8A59-BCB8C7476913}" type="presParOf" srcId="{4563CEEF-9428-47F4-A695-534FC8E9BFDA}" destId="{F3B723FD-EE24-4FFA-A1A6-4DC93C3BE59E}" srcOrd="0" destOrd="0" presId="urn:microsoft.com/office/officeart/2005/8/layout/process4"/>
    <dgm:cxn modelId="{50B2F4AB-2C56-4E8D-875E-F5E5CEAFA907}" type="presParOf" srcId="{525D3A68-621C-4A12-AEA5-10F68892B203}" destId="{B58B8087-0DCE-4FFF-A919-5720BD7628B1}" srcOrd="1" destOrd="0" presId="urn:microsoft.com/office/officeart/2005/8/layout/process4"/>
    <dgm:cxn modelId="{87020222-1F47-4A7A-868D-B081F3B57080}" type="presParOf" srcId="{525D3A68-621C-4A12-AEA5-10F68892B203}" destId="{21648685-E736-41FD-BF2F-ECF98F04AB78}" srcOrd="2" destOrd="0" presId="urn:microsoft.com/office/officeart/2005/8/layout/process4"/>
    <dgm:cxn modelId="{B2A47DBD-74CC-427B-B0EF-394291DED8DE}" type="presParOf" srcId="{21648685-E736-41FD-BF2F-ECF98F04AB78}" destId="{DB3F289C-4603-43FD-8838-3D44AAFCA5C2}" srcOrd="0" destOrd="0" presId="urn:microsoft.com/office/officeart/2005/8/layout/process4"/>
    <dgm:cxn modelId="{D86FF8D8-068B-4D09-BFB6-C029EC18592F}" type="presParOf" srcId="{525D3A68-621C-4A12-AEA5-10F68892B203}" destId="{CC923325-3D28-4A9D-A07C-E657330B5032}" srcOrd="3" destOrd="0" presId="urn:microsoft.com/office/officeart/2005/8/layout/process4"/>
    <dgm:cxn modelId="{733523D0-084D-4B28-860A-CD7EBF6A9144}" type="presParOf" srcId="{525D3A68-621C-4A12-AEA5-10F68892B203}" destId="{7A9E77AA-BDA9-4C3B-A0A4-06F628301C87}" srcOrd="4" destOrd="0" presId="urn:microsoft.com/office/officeart/2005/8/layout/process4"/>
    <dgm:cxn modelId="{3BDE0994-3E21-4410-8D51-475A2265BD25}" type="presParOf" srcId="{7A9E77AA-BDA9-4C3B-A0A4-06F628301C87}" destId="{B36B448C-4C42-49B1-B48B-CC3F8AF2F5D7}" srcOrd="0" destOrd="0" presId="urn:microsoft.com/office/officeart/2005/8/layout/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4A7B07-10EF-4D36-A3CC-21A2969A4C33}">
      <dsp:nvSpPr>
        <dsp:cNvPr id="0" name=""/>
        <dsp:cNvSpPr/>
      </dsp:nvSpPr>
      <dsp:spPr>
        <a:xfrm>
          <a:off x="-7353363" y="-1124457"/>
          <a:ext cx="8755061" cy="8755061"/>
        </a:xfrm>
        <a:prstGeom prst="blockArc">
          <a:avLst>
            <a:gd name="adj1" fmla="val 18900000"/>
            <a:gd name="adj2" fmla="val 2700000"/>
            <a:gd name="adj3" fmla="val 247"/>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589786-67D1-43DE-90E9-8CD640739003}">
      <dsp:nvSpPr>
        <dsp:cNvPr id="0" name=""/>
        <dsp:cNvSpPr/>
      </dsp:nvSpPr>
      <dsp:spPr>
        <a:xfrm>
          <a:off x="903053" y="650614"/>
          <a:ext cx="10501169" cy="1301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2851"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a:t>The ‘voice of the child’ needs to be a process that is open to the many creative ways young children use to express their views and experiences. </a:t>
          </a:r>
        </a:p>
      </dsp:txBody>
      <dsp:txXfrm>
        <a:off x="903053" y="650614"/>
        <a:ext cx="10501169" cy="1301229"/>
      </dsp:txXfrm>
    </dsp:sp>
    <dsp:sp modelId="{C023D4B1-3ACD-4835-AC21-EFE705F23C2D}">
      <dsp:nvSpPr>
        <dsp:cNvPr id="0" name=""/>
        <dsp:cNvSpPr/>
      </dsp:nvSpPr>
      <dsp:spPr>
        <a:xfrm>
          <a:off x="89784" y="487961"/>
          <a:ext cx="1626536" cy="162653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3B73180-B6F4-4C8E-85F6-6CE989827853}">
      <dsp:nvSpPr>
        <dsp:cNvPr id="0" name=""/>
        <dsp:cNvSpPr/>
      </dsp:nvSpPr>
      <dsp:spPr>
        <a:xfrm>
          <a:off x="1376050" y="2602458"/>
          <a:ext cx="10028173" cy="1301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2851"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dirty="0"/>
            <a:t>The voices of young children begin at birth and children can ‘speak’ to adults through their play, their actions and reactions (Jackson and Forbes, 2014). </a:t>
          </a:r>
        </a:p>
        <a:p>
          <a:pPr marL="0" lvl="0" indent="0" algn="l" defTabSz="844550">
            <a:lnSpc>
              <a:spcPct val="90000"/>
            </a:lnSpc>
            <a:spcBef>
              <a:spcPct val="0"/>
            </a:spcBef>
            <a:spcAft>
              <a:spcPct val="35000"/>
            </a:spcAft>
            <a:buNone/>
          </a:pPr>
          <a:r>
            <a:rPr lang="en-GB" sz="1900" kern="1200" dirty="0"/>
            <a:t>This framework for listening combines the ‘visual’ with the ‘verbal’.</a:t>
          </a:r>
        </a:p>
      </dsp:txBody>
      <dsp:txXfrm>
        <a:off x="1376050" y="2602458"/>
        <a:ext cx="10028173" cy="1301229"/>
      </dsp:txXfrm>
    </dsp:sp>
    <dsp:sp modelId="{183CFA97-E748-4D19-A626-E08A464B4209}">
      <dsp:nvSpPr>
        <dsp:cNvPr id="0" name=""/>
        <dsp:cNvSpPr/>
      </dsp:nvSpPr>
      <dsp:spPr>
        <a:xfrm>
          <a:off x="562781" y="2439805"/>
          <a:ext cx="1626536" cy="162653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B1117D-EBBD-417D-B4ED-59A972B28579}">
      <dsp:nvSpPr>
        <dsp:cNvPr id="0" name=""/>
        <dsp:cNvSpPr/>
      </dsp:nvSpPr>
      <dsp:spPr>
        <a:xfrm>
          <a:off x="903053" y="4554302"/>
          <a:ext cx="10501169" cy="1301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2851"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a:t>The Mosaic approach is therefore a multi-method process. A range of different techniques have been combined to piece together a child-directed account of their interests and priorities. Some of these methods are those traditionally used to inform adults about young children’s lives, while others offer new opportunities for ‘listening on all channels’ (Marchant, 1999).</a:t>
          </a:r>
        </a:p>
      </dsp:txBody>
      <dsp:txXfrm>
        <a:off x="903053" y="4554302"/>
        <a:ext cx="10501169" cy="1301229"/>
      </dsp:txXfrm>
    </dsp:sp>
    <dsp:sp modelId="{6E5F6A4B-F6CD-4900-A607-B2ACB8DFFE21}">
      <dsp:nvSpPr>
        <dsp:cNvPr id="0" name=""/>
        <dsp:cNvSpPr/>
      </dsp:nvSpPr>
      <dsp:spPr>
        <a:xfrm>
          <a:off x="89784" y="4391649"/>
          <a:ext cx="1626536" cy="162653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55411-F4C5-41C3-9ACB-25C28816C01E}">
      <dsp:nvSpPr>
        <dsp:cNvPr id="0" name=""/>
        <dsp:cNvSpPr/>
      </dsp:nvSpPr>
      <dsp:spPr>
        <a:xfrm>
          <a:off x="823" y="2018823"/>
          <a:ext cx="2888798" cy="18343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D9B5D9-B1FC-471B-A277-68A4F5FA993D}">
      <dsp:nvSpPr>
        <dsp:cNvPr id="0" name=""/>
        <dsp:cNvSpPr/>
      </dsp:nvSpPr>
      <dsp:spPr>
        <a:xfrm>
          <a:off x="321800" y="2323752"/>
          <a:ext cx="2888798" cy="183438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 research approach which positions young children as active participants in the research process. </a:t>
          </a:r>
          <a:endParaRPr lang="en-US" sz="1800" kern="1200"/>
        </a:p>
      </dsp:txBody>
      <dsp:txXfrm>
        <a:off x="375527" y="2377479"/>
        <a:ext cx="2781344" cy="1726933"/>
      </dsp:txXfrm>
    </dsp:sp>
    <dsp:sp modelId="{DC999D69-9469-4A36-9FA4-527CB5C3FAC5}">
      <dsp:nvSpPr>
        <dsp:cNvPr id="0" name=""/>
        <dsp:cNvSpPr/>
      </dsp:nvSpPr>
      <dsp:spPr>
        <a:xfrm>
          <a:off x="3531576" y="2018823"/>
          <a:ext cx="2888798" cy="18343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BF8CA7-0584-4579-A1E2-B4D889909340}">
      <dsp:nvSpPr>
        <dsp:cNvPr id="0" name=""/>
        <dsp:cNvSpPr/>
      </dsp:nvSpPr>
      <dsp:spPr>
        <a:xfrm>
          <a:off x="3852554" y="2323752"/>
          <a:ext cx="2888798" cy="183438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Children’s ideas, approaches to life, choices and relationships are viewed as of interest in their own right (James and Prout, 2014).</a:t>
          </a:r>
          <a:endParaRPr lang="en-US" sz="1800" kern="1200"/>
        </a:p>
      </dsp:txBody>
      <dsp:txXfrm>
        <a:off x="3906281" y="2377479"/>
        <a:ext cx="2781344" cy="17269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97CF0A-235A-4998-AA7D-C42FB0BB0BE6}">
      <dsp:nvSpPr>
        <dsp:cNvPr id="0" name=""/>
        <dsp:cNvSpPr/>
      </dsp:nvSpPr>
      <dsp:spPr>
        <a:xfrm>
          <a:off x="5715" y="0"/>
          <a:ext cx="11711177" cy="19461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Recognising children’s competencies in some areas of their lives can help adults reflect on the limitations of their understanding of children and childhood and listen to children more rather than assume adults already know the answers. Such views do not need to contradict acknowledging that children are still developing. </a:t>
          </a:r>
        </a:p>
      </dsp:txBody>
      <dsp:txXfrm>
        <a:off x="62716" y="57001"/>
        <a:ext cx="11597175" cy="18321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8EA5F8-AB1C-4949-BE01-8632939A761F}">
      <dsp:nvSpPr>
        <dsp:cNvPr id="0" name=""/>
        <dsp:cNvSpPr/>
      </dsp:nvSpPr>
      <dsp:spPr>
        <a:xfrm>
          <a:off x="1191" y="1255045"/>
          <a:ext cx="2540277" cy="15241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Listening as an active process, - hearing, interpreting, constructing meaning and responding. </a:t>
          </a:r>
          <a:endParaRPr lang="en-US" sz="1700" kern="1200" dirty="0"/>
        </a:p>
      </dsp:txBody>
      <dsp:txXfrm>
        <a:off x="45832" y="1299686"/>
        <a:ext cx="2450995" cy="1434884"/>
      </dsp:txXfrm>
    </dsp:sp>
    <dsp:sp modelId="{CA8801E4-D53F-447D-9B94-B63A097D4D47}">
      <dsp:nvSpPr>
        <dsp:cNvPr id="0" name=""/>
        <dsp:cNvSpPr/>
      </dsp:nvSpPr>
      <dsp:spPr>
        <a:xfrm>
          <a:off x="2765012" y="1702134"/>
          <a:ext cx="538538" cy="6299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765012" y="1828132"/>
        <a:ext cx="376977" cy="377992"/>
      </dsp:txXfrm>
    </dsp:sp>
    <dsp:sp modelId="{898372DC-A8B7-423D-8009-F24EEBF2E774}">
      <dsp:nvSpPr>
        <dsp:cNvPr id="0" name=""/>
        <dsp:cNvSpPr/>
      </dsp:nvSpPr>
      <dsp:spPr>
        <a:xfrm>
          <a:off x="3557579" y="1255045"/>
          <a:ext cx="2540277" cy="15241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Children and adults are part of this process. </a:t>
          </a:r>
          <a:endParaRPr lang="en-US" sz="1700" kern="1200"/>
        </a:p>
      </dsp:txBody>
      <dsp:txXfrm>
        <a:off x="3602220" y="1299686"/>
        <a:ext cx="2450995" cy="1434884"/>
      </dsp:txXfrm>
    </dsp:sp>
    <dsp:sp modelId="{C6923892-0496-4E59-A3A5-6A832A7FBAA1}">
      <dsp:nvSpPr>
        <dsp:cNvPr id="0" name=""/>
        <dsp:cNvSpPr/>
      </dsp:nvSpPr>
      <dsp:spPr>
        <a:xfrm rot="5400000">
          <a:off x="4558448" y="2957031"/>
          <a:ext cx="538538" cy="6299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4638722" y="3002756"/>
        <a:ext cx="377992" cy="376977"/>
      </dsp:txXfrm>
    </dsp:sp>
    <dsp:sp modelId="{511B5B2F-1F7F-4737-AAFA-F3B1DD91B5FD}">
      <dsp:nvSpPr>
        <dsp:cNvPr id="0" name=""/>
        <dsp:cNvSpPr/>
      </dsp:nvSpPr>
      <dsp:spPr>
        <a:xfrm>
          <a:off x="3557579" y="3795322"/>
          <a:ext cx="2540277" cy="15241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Listening = interpretation. It is an ‘active emotion’ involving the listener in making meaning in an interpretive process. </a:t>
          </a:r>
          <a:endParaRPr lang="en-US" sz="1700" kern="1200" dirty="0"/>
        </a:p>
      </dsp:txBody>
      <dsp:txXfrm>
        <a:off x="3602220" y="3839963"/>
        <a:ext cx="2450995" cy="1434884"/>
      </dsp:txXfrm>
    </dsp:sp>
    <dsp:sp modelId="{122E80DC-B575-4DAE-A67A-C40840835E49}">
      <dsp:nvSpPr>
        <dsp:cNvPr id="0" name=""/>
        <dsp:cNvSpPr/>
      </dsp:nvSpPr>
      <dsp:spPr>
        <a:xfrm rot="10800000">
          <a:off x="2795496" y="4242411"/>
          <a:ext cx="538538" cy="6299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2957057" y="4368409"/>
        <a:ext cx="376977" cy="377992"/>
      </dsp:txXfrm>
    </dsp:sp>
    <dsp:sp modelId="{E1378374-A8EA-49DB-A533-27516C57C2EC}">
      <dsp:nvSpPr>
        <dsp:cNvPr id="0" name=""/>
        <dsp:cNvSpPr/>
      </dsp:nvSpPr>
      <dsp:spPr>
        <a:xfrm>
          <a:off x="1191" y="3795322"/>
          <a:ext cx="2540277" cy="15241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Those responsible for young children - reflect together on children’s perspectives, led by the children themselves. </a:t>
          </a:r>
          <a:endParaRPr lang="en-US" sz="1700" kern="1200" dirty="0"/>
        </a:p>
      </dsp:txBody>
      <dsp:txXfrm>
        <a:off x="45832" y="3839963"/>
        <a:ext cx="2450995" cy="14348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51E393-07DC-4EE4-B16E-A01225D3D646}">
      <dsp:nvSpPr>
        <dsp:cNvPr id="0" name=""/>
        <dsp:cNvSpPr/>
      </dsp:nvSpPr>
      <dsp:spPr>
        <a:xfrm>
          <a:off x="10214" y="1329748"/>
          <a:ext cx="3053051" cy="23470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Emphasis on the importance of exploring children’s views and experiences of everyday life in the institutions they attend as members of communities rather than consumers of education or users of a product. </a:t>
          </a:r>
        </a:p>
      </dsp:txBody>
      <dsp:txXfrm>
        <a:off x="78956" y="1398490"/>
        <a:ext cx="2915567" cy="2209549"/>
      </dsp:txXfrm>
    </dsp:sp>
    <dsp:sp modelId="{7A4CF15D-42CF-4613-9980-7167F8C1608A}">
      <dsp:nvSpPr>
        <dsp:cNvPr id="0" name=""/>
        <dsp:cNvSpPr/>
      </dsp:nvSpPr>
      <dsp:spPr>
        <a:xfrm>
          <a:off x="3368571" y="2124687"/>
          <a:ext cx="647246" cy="7571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368571" y="2276118"/>
        <a:ext cx="453072" cy="454294"/>
      </dsp:txXfrm>
    </dsp:sp>
    <dsp:sp modelId="{3E2A1A3D-F168-4C12-851E-75171B429317}">
      <dsp:nvSpPr>
        <dsp:cNvPr id="0" name=""/>
        <dsp:cNvSpPr/>
      </dsp:nvSpPr>
      <dsp:spPr>
        <a:xfrm>
          <a:off x="4284486" y="1329748"/>
          <a:ext cx="3053051" cy="23470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focus is on ‘lives lived’ rather than only on knowledge gained or care received. </a:t>
          </a:r>
        </a:p>
      </dsp:txBody>
      <dsp:txXfrm>
        <a:off x="4353228" y="1398490"/>
        <a:ext cx="2915567" cy="2209549"/>
      </dsp:txXfrm>
    </dsp:sp>
    <dsp:sp modelId="{06F18949-BEA3-4CE4-B1AD-9815E23319B7}">
      <dsp:nvSpPr>
        <dsp:cNvPr id="0" name=""/>
        <dsp:cNvSpPr/>
      </dsp:nvSpPr>
      <dsp:spPr>
        <a:xfrm>
          <a:off x="7642842" y="2124687"/>
          <a:ext cx="647246" cy="7571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7642842" y="2276118"/>
        <a:ext cx="453072" cy="454294"/>
      </dsp:txXfrm>
    </dsp:sp>
    <dsp:sp modelId="{B45D7D0F-D846-4798-AB56-EA8E0BD2A25B}">
      <dsp:nvSpPr>
        <dsp:cNvPr id="0" name=""/>
        <dsp:cNvSpPr/>
      </dsp:nvSpPr>
      <dsp:spPr>
        <a:xfrm>
          <a:off x="8558758" y="1329748"/>
          <a:ext cx="3053051" cy="23470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Viewing children as consumers may lead to a shallow understanding of children’s satisfaction rather than deepening our understanding of the complexities of their everyday lives..</a:t>
          </a:r>
        </a:p>
      </dsp:txBody>
      <dsp:txXfrm>
        <a:off x="8627500" y="1398490"/>
        <a:ext cx="2915567" cy="22095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90105-79B1-480C-A055-0F8B3EADE960}">
      <dsp:nvSpPr>
        <dsp:cNvPr id="0" name=""/>
        <dsp:cNvSpPr/>
      </dsp:nvSpPr>
      <dsp:spPr>
        <a:xfrm>
          <a:off x="0" y="258213"/>
          <a:ext cx="4604212" cy="4604212"/>
        </a:xfrm>
        <a:prstGeom prst="downArrow">
          <a:avLst>
            <a:gd name="adj1" fmla="val 50000"/>
            <a:gd name="adj2" fmla="val 35000"/>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It enables young children to create a ‘living picture’ of their lives. It brings together several research tools, both traditional and participatory, to explore and listen to young children’s views and experiences. </a:t>
          </a:r>
          <a:endParaRPr lang="en-GB" sz="2000" kern="1200" dirty="0"/>
        </a:p>
      </dsp:txBody>
      <dsp:txXfrm>
        <a:off x="1151053" y="258213"/>
        <a:ext cx="2302106" cy="37984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1F3F78-957B-4944-9025-C76E6D89E4AA}">
      <dsp:nvSpPr>
        <dsp:cNvPr id="0" name=""/>
        <dsp:cNvSpPr/>
      </dsp:nvSpPr>
      <dsp:spPr>
        <a:xfrm>
          <a:off x="727777" y="649"/>
          <a:ext cx="3827071" cy="2126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Stage One involves using the tools to gather and document children’s and adults’ perspectives of early childhood provision. </a:t>
          </a:r>
        </a:p>
      </dsp:txBody>
      <dsp:txXfrm>
        <a:off x="790050" y="62922"/>
        <a:ext cx="3702525" cy="2001604"/>
      </dsp:txXfrm>
    </dsp:sp>
    <dsp:sp modelId="{2B957779-5093-4E2B-8511-878ACD1D0011}">
      <dsp:nvSpPr>
        <dsp:cNvPr id="0" name=""/>
        <dsp:cNvSpPr/>
      </dsp:nvSpPr>
      <dsp:spPr>
        <a:xfrm rot="5400000">
          <a:off x="2242659" y="2179953"/>
          <a:ext cx="797306" cy="9567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2354282" y="2259683"/>
        <a:ext cx="574061" cy="558114"/>
      </dsp:txXfrm>
    </dsp:sp>
    <dsp:sp modelId="{C623DC79-1E39-448A-86C0-2531CB60CBEC}">
      <dsp:nvSpPr>
        <dsp:cNvPr id="0" name=""/>
        <dsp:cNvSpPr/>
      </dsp:nvSpPr>
      <dsp:spPr>
        <a:xfrm>
          <a:off x="727777" y="3189875"/>
          <a:ext cx="3827071" cy="2126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Stage Two: piecing together material for dialogue reflection and action</a:t>
          </a:r>
        </a:p>
      </dsp:txBody>
      <dsp:txXfrm>
        <a:off x="790050" y="3252148"/>
        <a:ext cx="3702525" cy="20016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542D5E-65DE-45D1-AD45-CB8341A3DB72}">
      <dsp:nvSpPr>
        <dsp:cNvPr id="0" name=""/>
        <dsp:cNvSpPr/>
      </dsp:nvSpPr>
      <dsp:spPr>
        <a:xfrm>
          <a:off x="2975" y="0"/>
          <a:ext cx="6088524" cy="2230475"/>
        </a:xfrm>
        <a:prstGeom prst="chevron">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a:solidFill>
                <a:schemeClr val="tx1"/>
              </a:solidFill>
            </a:rPr>
            <a:t>The observations of pre-verbal children were of particular importance. All-day observations of children under two provided the opportunity to ‘listen’ to their body language – their different cries, facial expressions, noises and movements – to build up an impression of what being in the nursery was like for these very young children</a:t>
          </a:r>
        </a:p>
      </dsp:txBody>
      <dsp:txXfrm>
        <a:off x="1118213" y="0"/>
        <a:ext cx="3858049" cy="22304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79E900-74A0-4BCD-95E9-4C31F270D903}">
      <dsp:nvSpPr>
        <dsp:cNvPr id="0" name=""/>
        <dsp:cNvSpPr/>
      </dsp:nvSpPr>
      <dsp:spPr>
        <a:xfrm>
          <a:off x="622562" y="619743"/>
          <a:ext cx="719824" cy="719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038CBE-1BCA-4518-AC93-8CB7B4BE7E24}">
      <dsp:nvSpPr>
        <dsp:cNvPr id="0" name=""/>
        <dsp:cNvSpPr/>
      </dsp:nvSpPr>
      <dsp:spPr>
        <a:xfrm>
          <a:off x="107533" y="1599408"/>
          <a:ext cx="1599609" cy="828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Tours are one way to extend work with young children and photography. </a:t>
          </a:r>
          <a:endParaRPr lang="en-US" sz="1200" kern="1200" dirty="0"/>
        </a:p>
      </dsp:txBody>
      <dsp:txXfrm>
        <a:off x="107533" y="1599408"/>
        <a:ext cx="1599609" cy="828547"/>
      </dsp:txXfrm>
    </dsp:sp>
    <dsp:sp modelId="{77556A0C-FBAA-4707-BAD6-386911191747}">
      <dsp:nvSpPr>
        <dsp:cNvPr id="0" name=""/>
        <dsp:cNvSpPr/>
      </dsp:nvSpPr>
      <dsp:spPr>
        <a:xfrm>
          <a:off x="2320801" y="625379"/>
          <a:ext cx="719824" cy="719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8B541A-7825-49AF-A402-D6DAC5DA943D}">
      <dsp:nvSpPr>
        <dsp:cNvPr id="0" name=""/>
        <dsp:cNvSpPr/>
      </dsp:nvSpPr>
      <dsp:spPr>
        <a:xfrm>
          <a:off x="1880908" y="1618456"/>
          <a:ext cx="1599609" cy="828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The children lead tours.  </a:t>
          </a:r>
          <a:endParaRPr lang="en-US" sz="1200" kern="1200" dirty="0"/>
        </a:p>
      </dsp:txBody>
      <dsp:txXfrm>
        <a:off x="1880908" y="1618456"/>
        <a:ext cx="1599609" cy="828547"/>
      </dsp:txXfrm>
    </dsp:sp>
    <dsp:sp modelId="{C5B13330-0F82-4A32-BAD8-AE39B3FDE889}">
      <dsp:nvSpPr>
        <dsp:cNvPr id="0" name=""/>
        <dsp:cNvSpPr/>
      </dsp:nvSpPr>
      <dsp:spPr>
        <a:xfrm>
          <a:off x="4200342" y="625379"/>
          <a:ext cx="719824" cy="719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96AA7A-B97B-49D6-A0B7-A252C9BDFEAD}">
      <dsp:nvSpPr>
        <dsp:cNvPr id="0" name=""/>
        <dsp:cNvSpPr/>
      </dsp:nvSpPr>
      <dsp:spPr>
        <a:xfrm>
          <a:off x="3760449" y="1618456"/>
          <a:ext cx="1599609" cy="828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Children are in charge of the event and how it is recorded and documented at the time. </a:t>
          </a:r>
          <a:endParaRPr lang="en-US" sz="1200" kern="1200" dirty="0"/>
        </a:p>
      </dsp:txBody>
      <dsp:txXfrm>
        <a:off x="3760449" y="1618456"/>
        <a:ext cx="1599609" cy="828547"/>
      </dsp:txXfrm>
    </dsp:sp>
    <dsp:sp modelId="{89713A31-866F-4DBF-BB20-469CEFBD3B90}">
      <dsp:nvSpPr>
        <dsp:cNvPr id="0" name=""/>
        <dsp:cNvSpPr/>
      </dsp:nvSpPr>
      <dsp:spPr>
        <a:xfrm>
          <a:off x="6079883" y="499475"/>
          <a:ext cx="719824" cy="719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A46E72-0178-4FB8-8669-7C5F98D3AAEE}">
      <dsp:nvSpPr>
        <dsp:cNvPr id="0" name=""/>
        <dsp:cNvSpPr/>
      </dsp:nvSpPr>
      <dsp:spPr>
        <a:xfrm>
          <a:off x="5641358" y="1462422"/>
          <a:ext cx="1599609" cy="1332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The researcher accompanies children on their tours while making their own quick record of where children choose to lead</a:t>
          </a:r>
          <a:endParaRPr lang="en-US" sz="1200" kern="1200" dirty="0"/>
        </a:p>
      </dsp:txBody>
      <dsp:txXfrm>
        <a:off x="5641358" y="1462422"/>
        <a:ext cx="1599609" cy="133216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C867A-9E3E-4278-A856-EA00E939C377}">
      <dsp:nvSpPr>
        <dsp:cNvPr id="0" name=""/>
        <dsp:cNvSpPr/>
      </dsp:nvSpPr>
      <dsp:spPr>
        <a:xfrm>
          <a:off x="1456" y="0"/>
          <a:ext cx="3105861" cy="364393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‘empty square’ is a theoretically and methodologically important part of this research approach. </a:t>
          </a:r>
        </a:p>
      </dsp:txBody>
      <dsp:txXfrm>
        <a:off x="92424" y="90968"/>
        <a:ext cx="2923925" cy="3462002"/>
      </dsp:txXfrm>
    </dsp:sp>
    <dsp:sp modelId="{65F86122-E062-48C3-BD9B-B2FC955E8F8D}">
      <dsp:nvSpPr>
        <dsp:cNvPr id="0" name=""/>
        <dsp:cNvSpPr/>
      </dsp:nvSpPr>
      <dsp:spPr>
        <a:xfrm>
          <a:off x="3417903" y="1436842"/>
          <a:ext cx="658442" cy="77025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3417903" y="1590893"/>
        <a:ext cx="460909" cy="462151"/>
      </dsp:txXfrm>
    </dsp:sp>
    <dsp:sp modelId="{CD05008D-0974-4FEF-8E51-C9FF97D56725}">
      <dsp:nvSpPr>
        <dsp:cNvPr id="0" name=""/>
        <dsp:cNvSpPr/>
      </dsp:nvSpPr>
      <dsp:spPr>
        <a:xfrm>
          <a:off x="4349662" y="0"/>
          <a:ext cx="3105861" cy="364393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It is a visual reminder that this is intended as an open process to which new modes of listening to young children and other participants can be added. </a:t>
          </a:r>
        </a:p>
      </dsp:txBody>
      <dsp:txXfrm>
        <a:off x="4440630" y="90968"/>
        <a:ext cx="2923925" cy="34620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1C79A-BEBD-41AB-9E84-48A0140D218F}">
      <dsp:nvSpPr>
        <dsp:cNvPr id="0" name=""/>
        <dsp:cNvSpPr/>
      </dsp:nvSpPr>
      <dsp:spPr>
        <a:xfrm>
          <a:off x="0" y="44694"/>
          <a:ext cx="11365992" cy="1872445"/>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Without the empty square the approach could be seen as prescriptive rather than as it is intended, as open to improvisation. The name ‘mosaic’ may also suggest a fixed pattern, cemented down. The intention, however, was to convey a bringing together of pieces by participants rather than something static – a moving mosaic, perhaps.</a:t>
          </a:r>
        </a:p>
      </dsp:txBody>
      <dsp:txXfrm>
        <a:off x="91405" y="136099"/>
        <a:ext cx="11183182" cy="168963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E1044-D62F-46E3-A667-8B955AA8AEC1}">
      <dsp:nvSpPr>
        <dsp:cNvPr id="0" name=""/>
        <dsp:cNvSpPr/>
      </dsp:nvSpPr>
      <dsp:spPr>
        <a:xfrm>
          <a:off x="2185903" y="716"/>
          <a:ext cx="4827057" cy="3737337"/>
        </a:xfrm>
        <a:prstGeom prst="upArrow">
          <a:avLst>
            <a:gd name="adj1" fmla="val 50000"/>
            <a:gd name="adj2" fmla="val 3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Some of these methods of communicating may emerge from the children themselves, from practitioners or from established modes of expression within particular contexts.</a:t>
          </a:r>
        </a:p>
      </dsp:txBody>
      <dsp:txXfrm>
        <a:off x="3392667" y="654750"/>
        <a:ext cx="2413529" cy="308330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7940D9-BA83-4787-AAD7-8684E6D818DF}">
      <dsp:nvSpPr>
        <dsp:cNvPr id="0" name=""/>
        <dsp:cNvSpPr/>
      </dsp:nvSpPr>
      <dsp:spPr>
        <a:xfrm>
          <a:off x="0" y="0"/>
          <a:ext cx="11656314" cy="15985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Photo elicitation as a method of interviewing is simply the use of photos within an interview setting (Harper, 2002).</a:t>
          </a:r>
        </a:p>
      </dsp:txBody>
      <dsp:txXfrm>
        <a:off x="2491122" y="0"/>
        <a:ext cx="9165191" cy="1598593"/>
      </dsp:txXfrm>
    </dsp:sp>
    <dsp:sp modelId="{26956E0A-1C66-4E6D-9D36-7BC4D8B947F9}">
      <dsp:nvSpPr>
        <dsp:cNvPr id="0" name=""/>
        <dsp:cNvSpPr/>
      </dsp:nvSpPr>
      <dsp:spPr>
        <a:xfrm>
          <a:off x="159859" y="159859"/>
          <a:ext cx="2331262" cy="1278874"/>
        </a:xfrm>
        <a:prstGeom prst="roundRect">
          <a:avLst>
            <a:gd name="adj" fmla="val 10000"/>
          </a:avLst>
        </a:prstGeom>
        <a:blipFill rotWithShape="1">
          <a:blip xmlns:r="http://schemas.openxmlformats.org/officeDocument/2006/relationships" r:embed="rId1"/>
          <a:srcRect/>
          <a:stretch>
            <a:fillRect t="-6000" b="-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FAA5584-B446-4BA9-B589-02B6FFD264E0}">
      <dsp:nvSpPr>
        <dsp:cNvPr id="0" name=""/>
        <dsp:cNvSpPr/>
      </dsp:nvSpPr>
      <dsp:spPr>
        <a:xfrm>
          <a:off x="0" y="1758452"/>
          <a:ext cx="11656314" cy="15985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Using visual stimuli within interviewing has been found to alter the tone of the interview, with the potential to prompt emotional connections to memories, thus providing more meaningful accounts (</a:t>
          </a:r>
          <a:r>
            <a:rPr lang="en-GB" sz="2500" kern="1200" dirty="0" err="1"/>
            <a:t>Kunimoto</a:t>
          </a:r>
          <a:r>
            <a:rPr lang="en-GB" sz="2500" kern="1200" dirty="0"/>
            <a:t>, 2004).</a:t>
          </a:r>
        </a:p>
      </dsp:txBody>
      <dsp:txXfrm>
        <a:off x="2491122" y="1758452"/>
        <a:ext cx="9165191" cy="1598593"/>
      </dsp:txXfrm>
    </dsp:sp>
    <dsp:sp modelId="{85EE9143-3582-4F7B-A155-FC8621BAC4F5}">
      <dsp:nvSpPr>
        <dsp:cNvPr id="0" name=""/>
        <dsp:cNvSpPr/>
      </dsp:nvSpPr>
      <dsp:spPr>
        <a:xfrm>
          <a:off x="159859" y="1918312"/>
          <a:ext cx="2331262" cy="1278874"/>
        </a:xfrm>
        <a:prstGeom prst="roundRect">
          <a:avLst>
            <a:gd name="adj" fmla="val 10000"/>
          </a:avLst>
        </a:prstGeom>
        <a:blipFill rotWithShape="1">
          <a:blip xmlns:r="http://schemas.openxmlformats.org/officeDocument/2006/relationships" r:embed="rId2"/>
          <a:srcRect/>
          <a:stretch>
            <a:fillRect t="-10000" b="-1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D0176-5E78-41DB-AFFF-9C776D540D40}">
      <dsp:nvSpPr>
        <dsp:cNvPr id="0" name=""/>
        <dsp:cNvSpPr/>
      </dsp:nvSpPr>
      <dsp:spPr>
        <a:xfrm>
          <a:off x="0" y="0"/>
          <a:ext cx="113728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E9635D-9451-40E8-AC42-06B80D8F072D}">
      <dsp:nvSpPr>
        <dsp:cNvPr id="0" name=""/>
        <dsp:cNvSpPr/>
      </dsp:nvSpPr>
      <dsp:spPr>
        <a:xfrm>
          <a:off x="0" y="0"/>
          <a:ext cx="11372850" cy="1810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It has been used with children and young people to explore issues including experiences of autism spectrum disorder (Hill, 2014); bullying (Walton and Niblett, 2013); grief (Stutey, Helm, LoSasso and Kreider, 2015) and consumerism and identity (Croghan, Griffin, Hunter and Phoenix, 2008)</a:t>
          </a:r>
        </a:p>
      </dsp:txBody>
      <dsp:txXfrm>
        <a:off x="0" y="0"/>
        <a:ext cx="11372850" cy="181051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9A73CC-86F6-4638-8FF1-FF5F7780A2CA}">
      <dsp:nvSpPr>
        <dsp:cNvPr id="0" name=""/>
        <dsp:cNvSpPr/>
      </dsp:nvSpPr>
      <dsp:spPr>
        <a:xfrm>
          <a:off x="0" y="911018"/>
          <a:ext cx="5466216" cy="9149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Content analysis (CA; Hsieh and Shannon, 2005) </a:t>
          </a:r>
        </a:p>
      </dsp:txBody>
      <dsp:txXfrm>
        <a:off x="44664" y="955682"/>
        <a:ext cx="5376888" cy="825612"/>
      </dsp:txXfrm>
    </dsp:sp>
    <dsp:sp modelId="{658BDACD-F14F-4F03-B9F7-4B67FE2348B1}">
      <dsp:nvSpPr>
        <dsp:cNvPr id="0" name=""/>
        <dsp:cNvSpPr/>
      </dsp:nvSpPr>
      <dsp:spPr>
        <a:xfrm>
          <a:off x="0" y="1892198"/>
          <a:ext cx="5466216" cy="91494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Thematic analysis (TA; Braun and Clarke, 2006)</a:t>
          </a:r>
        </a:p>
      </dsp:txBody>
      <dsp:txXfrm>
        <a:off x="44664" y="1936862"/>
        <a:ext cx="5376888" cy="825612"/>
      </dsp:txXfrm>
    </dsp:sp>
    <dsp:sp modelId="{D4439F57-7D40-4265-84CC-2DF70E11916E}">
      <dsp:nvSpPr>
        <dsp:cNvPr id="0" name=""/>
        <dsp:cNvSpPr/>
      </dsp:nvSpPr>
      <dsp:spPr>
        <a:xfrm>
          <a:off x="0" y="2873378"/>
          <a:ext cx="5466216" cy="91494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Interpretative Phenomenological Analysis (IPA, Smith, Flowers, and Larkin, 2009)</a:t>
          </a:r>
        </a:p>
      </dsp:txBody>
      <dsp:txXfrm>
        <a:off x="44664" y="2918042"/>
        <a:ext cx="5376888" cy="825612"/>
      </dsp:txXfrm>
    </dsp:sp>
    <dsp:sp modelId="{F54CE9E3-D310-482E-A922-028C2A2106A3}">
      <dsp:nvSpPr>
        <dsp:cNvPr id="0" name=""/>
        <dsp:cNvSpPr/>
      </dsp:nvSpPr>
      <dsp:spPr>
        <a:xfrm>
          <a:off x="0" y="3854558"/>
          <a:ext cx="5466216" cy="91494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Narrative Analysis (NA, Emden, 1998; Sarbin, 1986)</a:t>
          </a:r>
        </a:p>
      </dsp:txBody>
      <dsp:txXfrm>
        <a:off x="44664" y="3899222"/>
        <a:ext cx="5376888" cy="825612"/>
      </dsp:txXfrm>
    </dsp:sp>
    <dsp:sp modelId="{9C02D54F-DDF8-4467-86A2-07B8B886269D}">
      <dsp:nvSpPr>
        <dsp:cNvPr id="0" name=""/>
        <dsp:cNvSpPr/>
      </dsp:nvSpPr>
      <dsp:spPr>
        <a:xfrm>
          <a:off x="0" y="4835738"/>
          <a:ext cx="5466216" cy="9149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Discursive and Discourse analysis (DA, Parker, 1990; Potter and Wetherell, 1987).</a:t>
          </a:r>
        </a:p>
      </dsp:txBody>
      <dsp:txXfrm>
        <a:off x="44664" y="4880402"/>
        <a:ext cx="5376888" cy="82561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EB6C49-973E-4574-BAD6-8B6FBA147D1C}">
      <dsp:nvSpPr>
        <dsp:cNvPr id="0" name=""/>
        <dsp:cNvSpPr/>
      </dsp:nvSpPr>
      <dsp:spPr>
        <a:xfrm>
          <a:off x="1758" y="0"/>
          <a:ext cx="2357689" cy="4838447"/>
        </a:xfrm>
        <a:prstGeom prst="roundRect">
          <a:avLst>
            <a:gd name="adj" fmla="val 10000"/>
          </a:avLst>
        </a:prstGeom>
        <a:solidFill>
          <a:schemeClr val="accent2">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Once the analysis has been undertaken and the key findings have been considered, there are decisions to be made around the dissemination of the findings. </a:t>
          </a:r>
        </a:p>
      </dsp:txBody>
      <dsp:txXfrm>
        <a:off x="70812" y="69054"/>
        <a:ext cx="2219581" cy="4700339"/>
      </dsp:txXfrm>
    </dsp:sp>
    <dsp:sp modelId="{01663178-708B-44BB-BD66-9C6A242DF8FA}">
      <dsp:nvSpPr>
        <dsp:cNvPr id="0" name=""/>
        <dsp:cNvSpPr/>
      </dsp:nvSpPr>
      <dsp:spPr>
        <a:xfrm>
          <a:off x="2755539" y="0"/>
          <a:ext cx="2357689" cy="4838447"/>
        </a:xfrm>
        <a:prstGeom prst="roundRect">
          <a:avLst>
            <a:gd name="adj" fmla="val 10000"/>
          </a:avLst>
        </a:prstGeom>
        <a:solidFill>
          <a:schemeClr val="accent2">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This decision is best being made early in the research process, specifically in respect of the issue of consent and use of photos, and whether or not these may form part of the dissemination outcomes. </a:t>
          </a:r>
        </a:p>
      </dsp:txBody>
      <dsp:txXfrm>
        <a:off x="2824593" y="69054"/>
        <a:ext cx="2219581" cy="470033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A4B29-7657-43FF-A7C5-E7A3316B21AA}">
      <dsp:nvSpPr>
        <dsp:cNvPr id="0" name=""/>
        <dsp:cNvSpPr/>
      </dsp:nvSpPr>
      <dsp:spPr>
        <a:xfrm>
          <a:off x="882667" y="0"/>
          <a:ext cx="4845685" cy="4845685"/>
        </a:xfrm>
        <a:prstGeom prst="triangle">
          <a:avLst/>
        </a:prstGeom>
        <a:blipFill rotWithShape="0">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D97BF7-FFB1-42A2-8384-1894A39F7F9A}">
      <dsp:nvSpPr>
        <dsp:cNvPr id="0" name=""/>
        <dsp:cNvSpPr/>
      </dsp:nvSpPr>
      <dsp:spPr>
        <a:xfrm>
          <a:off x="3573573" y="485041"/>
          <a:ext cx="3149695" cy="172248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potential for distress is high when asking people to gather photos of and discuss an ethically sensitive topic. </a:t>
          </a:r>
        </a:p>
      </dsp:txBody>
      <dsp:txXfrm>
        <a:off x="3657658" y="569126"/>
        <a:ext cx="2981525" cy="1554319"/>
      </dsp:txXfrm>
    </dsp:sp>
    <dsp:sp modelId="{F86EA3DE-3EE8-4752-B341-C5E80722DB4F}">
      <dsp:nvSpPr>
        <dsp:cNvPr id="0" name=""/>
        <dsp:cNvSpPr/>
      </dsp:nvSpPr>
      <dsp:spPr>
        <a:xfrm>
          <a:off x="3573573" y="2422842"/>
          <a:ext cx="3149695" cy="172248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potential is heightened further when using a method intended to exploit emotional connections to memories and experiences (e.g. Kunimoto, 2004) ; caution is advised when choosing photo-elicitation if the topic is particularly sensitive.</a:t>
          </a:r>
        </a:p>
      </dsp:txBody>
      <dsp:txXfrm>
        <a:off x="3657658" y="2506927"/>
        <a:ext cx="2981525" cy="155431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EBD06-6712-4450-BAD3-5F276336A59A}">
      <dsp:nvSpPr>
        <dsp:cNvPr id="0" name=""/>
        <dsp:cNvSpPr/>
      </dsp:nvSpPr>
      <dsp:spPr>
        <a:xfrm>
          <a:off x="0" y="80803"/>
          <a:ext cx="5110162"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 Preparation &amp; Ethical Grounding</a:t>
          </a:r>
          <a:endParaRPr lang="en-GB" sz="2700" kern="1200"/>
        </a:p>
      </dsp:txBody>
      <dsp:txXfrm>
        <a:off x="31613" y="112416"/>
        <a:ext cx="5046936" cy="584369"/>
      </dsp:txXfrm>
    </dsp:sp>
    <dsp:sp modelId="{56266BFA-9513-445F-961E-5E6F23705071}">
      <dsp:nvSpPr>
        <dsp:cNvPr id="0" name=""/>
        <dsp:cNvSpPr/>
      </dsp:nvSpPr>
      <dsp:spPr>
        <a:xfrm>
          <a:off x="0" y="728398"/>
          <a:ext cx="5110162" cy="413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48"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b="1" kern="1200"/>
            <a:t>Build trust</a:t>
          </a:r>
          <a:r>
            <a:rPr lang="en-GB" sz="2100" kern="1200"/>
            <a:t> through warm-up activities to ease participants into the process (Clark &amp; Moss, 2001).</a:t>
          </a:r>
        </a:p>
        <a:p>
          <a:pPr marL="228600" lvl="1" indent="-228600" algn="l" defTabSz="933450">
            <a:lnSpc>
              <a:spcPct val="90000"/>
            </a:lnSpc>
            <a:spcBef>
              <a:spcPct val="0"/>
            </a:spcBef>
            <a:spcAft>
              <a:spcPct val="20000"/>
            </a:spcAft>
            <a:buChar char="•"/>
          </a:pPr>
          <a:r>
            <a:rPr lang="en-GB" sz="2100" b="1" kern="1200"/>
            <a:t>Obtain informed consent and assent</a:t>
          </a:r>
          <a:r>
            <a:rPr lang="en-GB" sz="2100" kern="1200"/>
            <a:t>, using age-appropriate explanations (Morrow, 2008).</a:t>
          </a:r>
        </a:p>
        <a:p>
          <a:pPr marL="228600" lvl="1" indent="-228600" algn="l" defTabSz="933450">
            <a:lnSpc>
              <a:spcPct val="90000"/>
            </a:lnSpc>
            <a:spcBef>
              <a:spcPct val="0"/>
            </a:spcBef>
            <a:spcAft>
              <a:spcPct val="20000"/>
            </a:spcAft>
            <a:buChar char="•"/>
          </a:pPr>
          <a:r>
            <a:rPr lang="en-GB" sz="2100" b="1" kern="1200"/>
            <a:t>Create a safe and inclusive space</a:t>
          </a:r>
          <a:r>
            <a:rPr lang="en-GB" sz="2100" kern="1200"/>
            <a:t>, co-developing group agreements with children (Christensen &amp; James, 2000).</a:t>
          </a:r>
        </a:p>
        <a:p>
          <a:pPr marL="228600" lvl="1" indent="-228600" algn="l" defTabSz="933450">
            <a:lnSpc>
              <a:spcPct val="90000"/>
            </a:lnSpc>
            <a:spcBef>
              <a:spcPct val="0"/>
            </a:spcBef>
            <a:spcAft>
              <a:spcPct val="20000"/>
            </a:spcAft>
            <a:buChar char="•"/>
          </a:pPr>
          <a:r>
            <a:rPr lang="en-GB" sz="2100" kern="1200"/>
            <a:t>Ground the approach in </a:t>
          </a:r>
          <a:r>
            <a:rPr lang="en-GB" sz="2100" b="1" kern="1200"/>
            <a:t>Article 12 of the United Nations Convention on the Rights of the Child</a:t>
          </a:r>
          <a:r>
            <a:rPr lang="en-GB" sz="2100" kern="1200"/>
            <a:t>, which affirms the right of children to express their views freely.</a:t>
          </a:r>
        </a:p>
      </dsp:txBody>
      <dsp:txXfrm>
        <a:off x="0" y="728398"/>
        <a:ext cx="5110162" cy="413585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B723FD-EE24-4FFA-A1A6-4DC93C3BE59E}">
      <dsp:nvSpPr>
        <dsp:cNvPr id="0" name=""/>
        <dsp:cNvSpPr/>
      </dsp:nvSpPr>
      <dsp:spPr>
        <a:xfrm>
          <a:off x="0" y="3716433"/>
          <a:ext cx="6562725" cy="121981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This open-ended strategy respects children's creative agency (Clark &amp; Moss, 2001).</a:t>
          </a:r>
        </a:p>
      </dsp:txBody>
      <dsp:txXfrm>
        <a:off x="0" y="3716433"/>
        <a:ext cx="6562725" cy="1219816"/>
      </dsp:txXfrm>
    </dsp:sp>
    <dsp:sp modelId="{DB3F289C-4603-43FD-8838-3D44AAFCA5C2}">
      <dsp:nvSpPr>
        <dsp:cNvPr id="0" name=""/>
        <dsp:cNvSpPr/>
      </dsp:nvSpPr>
      <dsp:spPr>
        <a:xfrm rot="10800000">
          <a:off x="0" y="1858653"/>
          <a:ext cx="6562725" cy="1876077"/>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Examples:  “Tell a story about a time you felt welcome (or left out) at school.” “Invent a character who had the best first day ever — what happened?” “If your school were a story, what kind of character would it be?” </a:t>
          </a:r>
        </a:p>
      </dsp:txBody>
      <dsp:txXfrm rot="10800000">
        <a:off x="0" y="1858653"/>
        <a:ext cx="6562725" cy="1219019"/>
      </dsp:txXfrm>
    </dsp:sp>
    <dsp:sp modelId="{B36B448C-4C42-49B1-B48B-CC3F8AF2F5D7}">
      <dsp:nvSpPr>
        <dsp:cNvPr id="0" name=""/>
        <dsp:cNvSpPr/>
      </dsp:nvSpPr>
      <dsp:spPr>
        <a:xfrm rot="10800000">
          <a:off x="0" y="872"/>
          <a:ext cx="6562725" cy="1876077"/>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Use </a:t>
          </a:r>
          <a:r>
            <a:rPr lang="en-GB" sz="1700" b="1" kern="1200" dirty="0"/>
            <a:t>story starters or imaginative prompts</a:t>
          </a:r>
          <a:r>
            <a:rPr lang="en-GB" sz="1700" kern="1200" dirty="0"/>
            <a:t> that allow participants to share experiences through metaphor, fiction, or real-life events (Gudmundsdottir, 2013).</a:t>
          </a:r>
        </a:p>
      </dsp:txBody>
      <dsp:txXfrm rot="10800000">
        <a:off x="0" y="872"/>
        <a:ext cx="6562725" cy="1219019"/>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10BE5D-80D7-4AC4-B8EF-3D49DFC41132}"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94D7AB-1B33-4D50-8F1D-FA94EA3627F4}" type="slidenum">
              <a:rPr lang="en-GB" smtClean="0"/>
              <a:t>‹#›</a:t>
            </a:fld>
            <a:endParaRPr lang="en-GB"/>
          </a:p>
        </p:txBody>
      </p:sp>
    </p:spTree>
    <p:extLst>
      <p:ext uri="{BB962C8B-B14F-4D97-AF65-F5344CB8AC3E}">
        <p14:creationId xmlns:p14="http://schemas.microsoft.com/office/powerpoint/2010/main" val="751728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D0D0D"/>
                </a:solidFill>
                <a:effectLst/>
                <a:latin typeface="Söhne"/>
              </a:rPr>
              <a:t>Creative methodologies in research refer to approaches and techniques that go beyond traditional quantitative and qualitative methods, often involving innovative, non-traditional, or artistic techniques to collect, </a:t>
            </a:r>
            <a:r>
              <a:rPr lang="en-GB" b="0" i="0" dirty="0" err="1">
                <a:solidFill>
                  <a:srgbClr val="0D0D0D"/>
                </a:solidFill>
                <a:effectLst/>
                <a:latin typeface="Söhne"/>
              </a:rPr>
              <a:t>analyze</a:t>
            </a:r>
            <a:r>
              <a:rPr lang="en-GB" b="0" i="0" dirty="0">
                <a:solidFill>
                  <a:srgbClr val="0D0D0D"/>
                </a:solidFill>
                <a:effectLst/>
                <a:latin typeface="Söhne"/>
              </a:rPr>
              <a:t>, or present data. These methodologies can be especially useful in exploring complex, nuanced, or sensitive topics, as they can help to engage participants in unique and meaningful ways.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D0D0D"/>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D0D0D"/>
                </a:solidFill>
                <a:effectLst/>
                <a:latin typeface="Söhne"/>
              </a:rPr>
              <a:t>These creative methodologies often emphasize participant engagement, co-creation of knowledge, and the use of multiple senses to understand and communicate research insights. They are particularly valuable when studying complex social issues, cultural phenomena, or when engaging with diverse and marginalized group</a:t>
            </a:r>
          </a:p>
          <a:p>
            <a:pPr algn="l"/>
            <a:endParaRPr lang="en-GB" b="0" i="0" dirty="0">
              <a:solidFill>
                <a:srgbClr val="0D0D0D"/>
              </a:solidFill>
              <a:effectLst/>
              <a:latin typeface="Söhne"/>
            </a:endParaRPr>
          </a:p>
          <a:p>
            <a:pPr algn="l"/>
            <a:endParaRPr lang="en-GB" b="0" i="0" dirty="0">
              <a:solidFill>
                <a:srgbClr val="0D0D0D"/>
              </a:solidFill>
              <a:effectLst/>
              <a:latin typeface="Söhne"/>
            </a:endParaRPr>
          </a:p>
          <a:p>
            <a:pPr algn="l"/>
            <a:r>
              <a:rPr lang="en-GB" b="0" i="0" dirty="0">
                <a:solidFill>
                  <a:srgbClr val="0D0D0D"/>
                </a:solidFill>
                <a:effectLst/>
                <a:latin typeface="Söhne"/>
              </a:rPr>
              <a:t>Examples of creative methodologies in research:</a:t>
            </a:r>
          </a:p>
          <a:p>
            <a:pPr algn="l">
              <a:buFont typeface="Arial" panose="020B0604020202020204" pitchFamily="34" charset="0"/>
              <a:buChar char="•"/>
            </a:pPr>
            <a:r>
              <a:rPr lang="en-GB" b="1" i="0" dirty="0">
                <a:solidFill>
                  <a:srgbClr val="0D0D0D"/>
                </a:solidFill>
                <a:effectLst/>
                <a:latin typeface="Söhne"/>
              </a:rPr>
              <a:t>Photo Elicitation</a:t>
            </a:r>
            <a:r>
              <a:rPr lang="en-GB" b="0" i="0" dirty="0">
                <a:solidFill>
                  <a:srgbClr val="0D0D0D"/>
                </a:solidFill>
                <a:effectLst/>
                <a:latin typeface="Söhne"/>
              </a:rPr>
              <a:t>: Using photographs or images to spark discussion, reflection, or storytelling. Participants might be asked to bring their own photos, or researchers may provide images to prompt dialogue.</a:t>
            </a:r>
          </a:p>
          <a:p>
            <a:pPr algn="l">
              <a:buFont typeface="Arial" panose="020B0604020202020204" pitchFamily="34" charset="0"/>
              <a:buChar char="•"/>
            </a:pPr>
            <a:r>
              <a:rPr lang="en-GB" b="1" i="0" dirty="0">
                <a:solidFill>
                  <a:srgbClr val="0D0D0D"/>
                </a:solidFill>
                <a:effectLst/>
                <a:latin typeface="Söhne"/>
              </a:rPr>
              <a:t>Participatory Action Research (PAR)</a:t>
            </a:r>
            <a:r>
              <a:rPr lang="en-GB" b="0" i="0" dirty="0">
                <a:solidFill>
                  <a:srgbClr val="0D0D0D"/>
                </a:solidFill>
                <a:effectLst/>
                <a:latin typeface="Söhne"/>
              </a:rPr>
              <a:t>: A collaborative approach where researchers and participants work together to identify issues, develop solutions, and implement change. It emphasizes participation, reflection, and action.</a:t>
            </a:r>
          </a:p>
          <a:p>
            <a:pPr algn="l">
              <a:buFont typeface="Arial" panose="020B0604020202020204" pitchFamily="34" charset="0"/>
              <a:buChar char="•"/>
            </a:pPr>
            <a:r>
              <a:rPr lang="en-GB" b="1" i="0" dirty="0">
                <a:solidFill>
                  <a:srgbClr val="0D0D0D"/>
                </a:solidFill>
                <a:effectLst/>
                <a:latin typeface="Söhne"/>
              </a:rPr>
              <a:t>Storytelling/Narrative Analysis</a:t>
            </a:r>
            <a:r>
              <a:rPr lang="en-GB" b="0" i="0" dirty="0">
                <a:solidFill>
                  <a:srgbClr val="0D0D0D"/>
                </a:solidFill>
                <a:effectLst/>
                <a:latin typeface="Söhne"/>
              </a:rPr>
              <a:t>: Exploring research topics through personal stories and narratives. This method can reveal deeper meanings and connections between experiences.</a:t>
            </a:r>
          </a:p>
          <a:p>
            <a:pPr algn="l">
              <a:buFont typeface="Arial" panose="020B0604020202020204" pitchFamily="34" charset="0"/>
              <a:buChar char="•"/>
            </a:pPr>
            <a:r>
              <a:rPr lang="en-GB" b="1" i="0" dirty="0">
                <a:solidFill>
                  <a:srgbClr val="0D0D0D"/>
                </a:solidFill>
                <a:effectLst/>
                <a:latin typeface="Söhne"/>
              </a:rPr>
              <a:t>Art-Based Research</a:t>
            </a:r>
            <a:r>
              <a:rPr lang="en-GB" b="0" i="0" dirty="0">
                <a:solidFill>
                  <a:srgbClr val="0D0D0D"/>
                </a:solidFill>
                <a:effectLst/>
                <a:latin typeface="Söhne"/>
              </a:rPr>
              <a:t>: Incorporating various forms of art, such as painting, sculpture, or mixed media, into the research process. This approach can help participants express complex ideas that might be challenging to articulate in words.</a:t>
            </a:r>
          </a:p>
          <a:p>
            <a:pPr algn="l">
              <a:buFont typeface="Arial" panose="020B0604020202020204" pitchFamily="34" charset="0"/>
              <a:buChar char="•"/>
            </a:pPr>
            <a:r>
              <a:rPr lang="en-GB" b="1" i="0" dirty="0">
                <a:solidFill>
                  <a:srgbClr val="0D0D0D"/>
                </a:solidFill>
                <a:effectLst/>
                <a:latin typeface="Söhne"/>
              </a:rPr>
              <a:t>Performance-Based Research</a:t>
            </a:r>
            <a:r>
              <a:rPr lang="en-GB" b="0" i="0" dirty="0">
                <a:solidFill>
                  <a:srgbClr val="0D0D0D"/>
                </a:solidFill>
                <a:effectLst/>
                <a:latin typeface="Söhne"/>
              </a:rPr>
              <a:t>: Using theatre, dance, or other forms of performance to explore and represent research findings. It can also involve using role-play or dramatic scenarios to understand participants' experiences.</a:t>
            </a:r>
          </a:p>
          <a:p>
            <a:pPr algn="l">
              <a:buFont typeface="Arial" panose="020B0604020202020204" pitchFamily="34" charset="0"/>
              <a:buChar char="•"/>
            </a:pPr>
            <a:r>
              <a:rPr lang="en-GB" b="1" i="0" dirty="0">
                <a:solidFill>
                  <a:srgbClr val="0D0D0D"/>
                </a:solidFill>
                <a:effectLst/>
                <a:latin typeface="Söhne"/>
              </a:rPr>
              <a:t>Collage and Visual Arts</a:t>
            </a:r>
            <a:r>
              <a:rPr lang="en-GB" b="0" i="0" dirty="0">
                <a:solidFill>
                  <a:srgbClr val="0D0D0D"/>
                </a:solidFill>
                <a:effectLst/>
                <a:latin typeface="Söhne"/>
              </a:rPr>
              <a:t>: Asking participants to create collages or other visual representations to explore concepts or experiences. This can be a way to access deeper, non-verbal insights.</a:t>
            </a:r>
          </a:p>
          <a:p>
            <a:pPr algn="l">
              <a:buFont typeface="Arial" panose="020B0604020202020204" pitchFamily="34" charset="0"/>
              <a:buChar char="•"/>
            </a:pPr>
            <a:r>
              <a:rPr lang="en-GB" b="1" i="0" dirty="0">
                <a:solidFill>
                  <a:srgbClr val="0D0D0D"/>
                </a:solidFill>
                <a:effectLst/>
                <a:latin typeface="Söhne"/>
              </a:rPr>
              <a:t>Video or Film-Based Research</a:t>
            </a:r>
            <a:r>
              <a:rPr lang="en-GB" b="0" i="0" dirty="0">
                <a:solidFill>
                  <a:srgbClr val="0D0D0D"/>
                </a:solidFill>
                <a:effectLst/>
                <a:latin typeface="Söhne"/>
              </a:rPr>
              <a:t>: Using video recording or filmmaking to document research processes or explore participant experiences. This method can offer a dynamic and immersive way to collect and present data.</a:t>
            </a:r>
          </a:p>
          <a:p>
            <a:pPr algn="l">
              <a:buFont typeface="Arial" panose="020B0604020202020204" pitchFamily="34" charset="0"/>
              <a:buChar char="•"/>
            </a:pPr>
            <a:r>
              <a:rPr lang="en-GB" b="1" i="0" dirty="0">
                <a:solidFill>
                  <a:srgbClr val="0D0D0D"/>
                </a:solidFill>
                <a:effectLst/>
                <a:latin typeface="Söhne"/>
              </a:rPr>
              <a:t>Mapping and Geographic Information Systems (GIS)</a:t>
            </a:r>
            <a:r>
              <a:rPr lang="en-GB" b="0" i="0" dirty="0">
                <a:solidFill>
                  <a:srgbClr val="0D0D0D"/>
                </a:solidFill>
                <a:effectLst/>
                <a:latin typeface="Söhne"/>
              </a:rPr>
              <a:t>: Creating maps or using GIS technology to visualize spatial relationships, patterns, and distributions related to the research topic.</a:t>
            </a:r>
          </a:p>
          <a:p>
            <a:pPr algn="l">
              <a:buFont typeface="Arial" panose="020B0604020202020204" pitchFamily="34" charset="0"/>
              <a:buChar char="•"/>
            </a:pPr>
            <a:r>
              <a:rPr lang="en-GB" b="1" i="0" dirty="0">
                <a:solidFill>
                  <a:srgbClr val="0D0D0D"/>
                </a:solidFill>
                <a:effectLst/>
                <a:latin typeface="Söhne"/>
              </a:rPr>
              <a:t>Digital Storytelling</a:t>
            </a:r>
            <a:r>
              <a:rPr lang="en-GB" b="0" i="0" dirty="0">
                <a:solidFill>
                  <a:srgbClr val="0D0D0D"/>
                </a:solidFill>
                <a:effectLst/>
                <a:latin typeface="Söhne"/>
              </a:rPr>
              <a:t>: Using digital media, such as videos, podcasts, or interactive websites, to tell stories and convey research findings in an engaging way.</a:t>
            </a:r>
          </a:p>
          <a:p>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1</a:t>
            </a:fld>
            <a:endParaRPr lang="en-GB"/>
          </a:p>
        </p:txBody>
      </p:sp>
    </p:spTree>
    <p:extLst>
      <p:ext uri="{BB962C8B-B14F-4D97-AF65-F5344CB8AC3E}">
        <p14:creationId xmlns:p14="http://schemas.microsoft.com/office/powerpoint/2010/main" val="1692245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b="0" i="0" dirty="0">
                <a:solidFill>
                  <a:srgbClr val="0D0D0D"/>
                </a:solidFill>
                <a:effectLst/>
                <a:latin typeface="Söhne"/>
              </a:rPr>
              <a:t>Traditional views of children - children were often treated as passive subjects, with their voices and experiences considered less significant compared to those of adults.</a:t>
            </a:r>
          </a:p>
          <a:p>
            <a:pPr algn="l">
              <a:buFont typeface="Arial" panose="020B0604020202020204" pitchFamily="34" charset="0"/>
              <a:buNone/>
            </a:pPr>
            <a:endParaRPr lang="en-GB" b="0" i="0" dirty="0">
              <a:solidFill>
                <a:srgbClr val="0D0D0D"/>
              </a:solidFill>
              <a:effectLst/>
              <a:latin typeface="Söhne"/>
            </a:endParaRPr>
          </a:p>
          <a:p>
            <a:pPr algn="l">
              <a:buFont typeface="Arial" panose="020B0604020202020204" pitchFamily="34" charset="0"/>
              <a:buNone/>
            </a:pPr>
            <a:r>
              <a:rPr lang="en-GB" b="1" i="0" dirty="0">
                <a:solidFill>
                  <a:srgbClr val="0D0D0D"/>
                </a:solidFill>
                <a:effectLst/>
                <a:latin typeface="Söhne"/>
              </a:rPr>
              <a:t>Children as Objects of Study </a:t>
            </a:r>
            <a:r>
              <a:rPr lang="en-GB" b="0" i="0" dirty="0">
                <a:solidFill>
                  <a:srgbClr val="0D0D0D"/>
                </a:solidFill>
                <a:effectLst/>
                <a:latin typeface="Söhne"/>
              </a:rPr>
              <a:t>rather than active participants. Researchers typically conducted studies "on" children rather than "with" children, focusing on their </a:t>
            </a:r>
            <a:r>
              <a:rPr lang="en-GB" b="0" i="0" dirty="0" err="1">
                <a:solidFill>
                  <a:srgbClr val="0D0D0D"/>
                </a:solidFill>
                <a:effectLst/>
                <a:latin typeface="Söhne"/>
              </a:rPr>
              <a:t>behaviors</a:t>
            </a:r>
            <a:r>
              <a:rPr lang="en-GB" b="0" i="0" dirty="0">
                <a:solidFill>
                  <a:srgbClr val="0D0D0D"/>
                </a:solidFill>
                <a:effectLst/>
                <a:latin typeface="Söhne"/>
              </a:rPr>
              <a:t>, development, or outcomes without necessarily seeking their input or perspectives.</a:t>
            </a:r>
          </a:p>
          <a:p>
            <a:pPr algn="l">
              <a:buFont typeface="Arial" panose="020B0604020202020204" pitchFamily="34" charset="0"/>
              <a:buChar char="•"/>
            </a:pPr>
            <a:r>
              <a:rPr lang="en-GB" b="1" i="0" dirty="0">
                <a:solidFill>
                  <a:srgbClr val="0D0D0D"/>
                </a:solidFill>
                <a:effectLst/>
                <a:latin typeface="Söhne"/>
              </a:rPr>
              <a:t>Children as Incomplete or Developing Adults</a:t>
            </a:r>
            <a:r>
              <a:rPr lang="en-GB" b="0" i="0" dirty="0">
                <a:solidFill>
                  <a:srgbClr val="0D0D0D"/>
                </a:solidFill>
                <a:effectLst/>
                <a:latin typeface="Söhne"/>
              </a:rPr>
              <a:t>: This view stems from a developmental perspective where children are considered in terms of their journey toward adulthood. The focus is on what children lack compared to adults, and research often emphasizes deficits or what children need to learn or achieve.</a:t>
            </a:r>
          </a:p>
          <a:p>
            <a:pPr algn="l">
              <a:buFont typeface="Arial" panose="020B0604020202020204" pitchFamily="34" charset="0"/>
              <a:buChar char="•"/>
            </a:pPr>
            <a:r>
              <a:rPr lang="en-GB" b="1" i="0" dirty="0">
                <a:solidFill>
                  <a:srgbClr val="0D0D0D"/>
                </a:solidFill>
                <a:effectLst/>
                <a:latin typeface="Söhne"/>
              </a:rPr>
              <a:t>Children as Passive or Incapable of Contributing to Research</a:t>
            </a:r>
            <a:r>
              <a:rPr lang="en-GB" b="0" i="0" dirty="0">
                <a:solidFill>
                  <a:srgbClr val="0D0D0D"/>
                </a:solidFill>
                <a:effectLst/>
                <a:latin typeface="Söhne"/>
              </a:rPr>
              <a:t>: children are seen as lacking the cognitive abilities or maturity to understand research processes or provide meaningful insights. As a result, researchers might rely solely on adult perspectives (such as parents, teachers, or caregivers) to represent children's experiences.</a:t>
            </a:r>
          </a:p>
          <a:p>
            <a:pPr algn="l">
              <a:buFont typeface="Arial" panose="020B0604020202020204" pitchFamily="34" charset="0"/>
              <a:buChar char="•"/>
            </a:pPr>
            <a:r>
              <a:rPr lang="en-GB" b="1" i="0" dirty="0">
                <a:solidFill>
                  <a:srgbClr val="0D0D0D"/>
                </a:solidFill>
                <a:effectLst/>
                <a:latin typeface="Söhne"/>
              </a:rPr>
              <a:t>Authority and Power Imbalance</a:t>
            </a:r>
            <a:r>
              <a:rPr lang="en-GB" b="0" i="0" dirty="0">
                <a:solidFill>
                  <a:srgbClr val="0D0D0D"/>
                </a:solidFill>
                <a:effectLst/>
                <a:latin typeface="Söhne"/>
              </a:rPr>
              <a:t>: research often reinforce power imbalances between researchers and children, with researchers holding authority and making decisions about the research process. This can limit children's agency and autonomy.</a:t>
            </a:r>
          </a:p>
          <a:p>
            <a:pPr algn="l">
              <a:buFont typeface="Arial" panose="020B0604020202020204" pitchFamily="34" charset="0"/>
              <a:buChar char="•"/>
            </a:pPr>
            <a:r>
              <a:rPr lang="en-GB" b="1" i="0" dirty="0">
                <a:solidFill>
                  <a:srgbClr val="0D0D0D"/>
                </a:solidFill>
                <a:effectLst/>
                <a:latin typeface="Söhne"/>
              </a:rPr>
              <a:t>Focus on Quantitative Methods</a:t>
            </a:r>
            <a:r>
              <a:rPr lang="en-GB" b="0" i="0" dirty="0">
                <a:solidFill>
                  <a:srgbClr val="0D0D0D"/>
                </a:solidFill>
                <a:effectLst/>
                <a:latin typeface="Söhne"/>
              </a:rPr>
              <a:t>: Traditional research on children tended to rely heavily on quantitative methods, such as standardized tests, measurements, or structured observations, which might not capture the rich, qualitative experiences of children. The emphasis on quantifiable data could overlook children's voices and personal stories.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D0D0D"/>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D0D0D"/>
                </a:solidFill>
                <a:effectLst/>
                <a:latin typeface="Söhne"/>
              </a:rPr>
              <a:t>In light of this…move to more creative methodologies – and </a:t>
            </a:r>
            <a:r>
              <a:rPr lang="en-GB" b="0" i="0" dirty="0" err="1">
                <a:solidFill>
                  <a:srgbClr val="0D0D0D"/>
                </a:solidFill>
                <a:effectLst/>
                <a:latin typeface="Söhne"/>
              </a:rPr>
              <a:t>uncrc</a:t>
            </a:r>
            <a:r>
              <a:rPr lang="en-GB" b="0" i="0" dirty="0">
                <a:solidFill>
                  <a:srgbClr val="0D0D0D"/>
                </a:solidFill>
                <a:effectLst/>
                <a:latin typeface="Söhne"/>
              </a:rPr>
              <a:t>, children’s rights etc</a:t>
            </a:r>
          </a:p>
          <a:p>
            <a:endParaRPr lang="en-GB" dirty="0"/>
          </a:p>
          <a:p>
            <a:r>
              <a:rPr lang="en-GB" dirty="0"/>
              <a:t>Young children as ‘experts in their own lives’ (</a:t>
            </a:r>
            <a:r>
              <a:rPr lang="en-GB" dirty="0" err="1"/>
              <a:t>Langsted</a:t>
            </a:r>
            <a:r>
              <a:rPr lang="en-GB" dirty="0"/>
              <a:t>, 1994), children as competent commentators on the details of their everyday lives. Acknowledges the unique perspective children can communicate about their own lives. This is not to ignore the views of adults but is intended to focus adult discussions on children’s perceptions and priorities. </a:t>
            </a:r>
          </a:p>
          <a:p>
            <a:endParaRPr lang="en-GB" dirty="0"/>
          </a:p>
          <a:p>
            <a:r>
              <a:rPr lang="en-GB" dirty="0"/>
              <a:t>Young children as skilful communicators </a:t>
            </a:r>
          </a:p>
          <a:p>
            <a:r>
              <a:rPr lang="en-GB" dirty="0"/>
              <a:t>This emphasises children’s abilities to express their views and experiences. So, we see them as competent - This idea of competency places a particular emphasis on the role of the adult. Adults need to support young children to communicate their perspectives by providing a rich array of different resources and environments. This is in contrast to seeing young children as poor communicators who present adults with great difficulties in understanding their wishes and feelings.</a:t>
            </a:r>
          </a:p>
          <a:p>
            <a:r>
              <a:rPr lang="en-GB" dirty="0"/>
              <a:t>The view of children as skilful communicators applies to children with a variety of abilities. Adults may require more imagination, patience and skill to support some children with additional needs. However, the question is not whether children have any knowledge to convey but how hard we work to make sure every child has the opportunity to share their point of view.</a:t>
            </a:r>
          </a:p>
          <a:p>
            <a:endParaRPr lang="en-GB" dirty="0"/>
          </a:p>
          <a:p>
            <a:r>
              <a:rPr lang="en-GB" dirty="0"/>
              <a:t>Children as rights holders - This view has been upheld by the United Nations Convention on the Rights of the Child (UNCRC) This is an active view of childhood, which recognises the status of children now as well as in the future. The Articles within the Declaration deal with children’s rights in three broad categories (Lansdown, 1996): </a:t>
            </a:r>
            <a:r>
              <a:rPr lang="en-GB" b="1" dirty="0"/>
              <a:t>the right to protection from harm</a:t>
            </a:r>
            <a:r>
              <a:rPr lang="en-GB" dirty="0"/>
              <a:t>, </a:t>
            </a:r>
            <a:r>
              <a:rPr lang="en-GB" b="1" dirty="0"/>
              <a:t>to provision of services such as healthcare and education</a:t>
            </a:r>
            <a:r>
              <a:rPr lang="en-GB" dirty="0"/>
              <a:t>, and the </a:t>
            </a:r>
            <a:r>
              <a:rPr lang="en-GB" b="1" dirty="0"/>
              <a:t>right to participation</a:t>
            </a:r>
            <a:r>
              <a:rPr lang="en-GB" dirty="0"/>
              <a:t>. The Article represents children’s rights not only to be given space to express their views but also to be given access to and experience of using a range of different modes of expression in order to do so. Viewing young children as rights holders is linked to viewing children as </a:t>
            </a:r>
            <a:r>
              <a:rPr lang="en-GB" b="1" dirty="0"/>
              <a:t>active citizens</a:t>
            </a:r>
            <a:r>
              <a:rPr lang="en-GB" dirty="0"/>
              <a:t>. The focus is on children’s engagement in society now rather than as citizens in waiting.</a:t>
            </a:r>
          </a:p>
          <a:p>
            <a:endParaRPr lang="en-GB" dirty="0"/>
          </a:p>
          <a:p>
            <a:r>
              <a:rPr lang="en-GB" dirty="0"/>
              <a:t>Young children as meaning-makers - This view sees young children as active participants in their own learning. This is in keeping with a social constructivist view of learning as a collaborative process between adults and children and between children and their peers. If young children are acknowledged as playing an active part in a search for meanings, then their own perspectives on this learning process becomes important</a:t>
            </a:r>
          </a:p>
          <a:p>
            <a:endParaRPr lang="en-GB" dirty="0"/>
          </a:p>
          <a:p>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2</a:t>
            </a:fld>
            <a:endParaRPr lang="en-GB"/>
          </a:p>
        </p:txBody>
      </p:sp>
    </p:spTree>
    <p:extLst>
      <p:ext uri="{BB962C8B-B14F-4D97-AF65-F5344CB8AC3E}">
        <p14:creationId xmlns:p14="http://schemas.microsoft.com/office/powerpoint/2010/main" val="3353265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latin typeface="Söhne"/>
              </a:rPr>
              <a:t>Multi-Method</a:t>
            </a:r>
            <a:r>
              <a:rPr lang="en-GB" b="0" i="0" dirty="0">
                <a:solidFill>
                  <a:srgbClr val="0D0D0D"/>
                </a:solidFill>
                <a:effectLst/>
                <a:latin typeface="Söhne"/>
              </a:rPr>
              <a:t>: The Mosaic Approach uses a mix of different data collection methods to capture a comprehensive view of children's experiences. This might include photographs, drawings, maps, storytelling, role-play, interviews, and observations.</a:t>
            </a:r>
          </a:p>
          <a:p>
            <a:endParaRPr lang="en-GB" dirty="0"/>
          </a:p>
          <a:p>
            <a:r>
              <a:rPr lang="en-GB" dirty="0"/>
              <a:t>The phrase ‘voice of the child’ may suggest the transmission of ideas only through words, but listening to young children, including pre-verbal children, needs to be a process that is open to the many creative ways young children use to express their views and experiences. children can ‘speak’ to adults through their play, their actions and reactions. This framework for listening combines the ‘visual’ with the ‘verbal’. </a:t>
            </a:r>
          </a:p>
          <a:p>
            <a:endParaRPr lang="en-GB" dirty="0"/>
          </a:p>
          <a:p>
            <a:r>
              <a:rPr lang="en-GB" dirty="0"/>
              <a:t>The value of talking to young children about their daily lives is not overlooked. So - tools are suggested that can enable young children to communicate their ideas and feelings to adults in other symbolic ways, for example through photographs or drawings. These methods may in turn serve as a springboard for more talking, listening and reflecting. </a:t>
            </a:r>
          </a:p>
          <a:p>
            <a:endParaRPr lang="en-GB" dirty="0"/>
          </a:p>
          <a:p>
            <a:r>
              <a:rPr lang="en-GB" dirty="0"/>
              <a:t>The Mosaic approach is therefore a multi-method process. A range of different techniques have been combined to piece together a child-directed account of their interests and priorities. Some of these methods are those traditionally used to inform adults about young children’s lives, while others offer new opportunities for ‘listening on all channels’ (Marchant, 1999).</a:t>
            </a:r>
          </a:p>
          <a:p>
            <a:endParaRPr lang="en-GB" dirty="0"/>
          </a:p>
          <a:p>
            <a:pPr>
              <a:buNone/>
            </a:pPr>
            <a:r>
              <a:rPr lang="en-GB" dirty="0"/>
              <a:t>Then, the researcher "pieces together" all these bits to build a richer, fuller picture of the child's views, experiences, and ideas.</a:t>
            </a:r>
          </a:p>
          <a:p>
            <a:pPr>
              <a:buNone/>
            </a:pPr>
            <a:r>
              <a:rPr lang="en-GB" dirty="0"/>
              <a:t>It’s especially important because it:</a:t>
            </a:r>
          </a:p>
          <a:p>
            <a:pPr>
              <a:buFont typeface="Arial" panose="020B0604020202020204" pitchFamily="34" charset="0"/>
              <a:buChar char="•"/>
            </a:pPr>
            <a:r>
              <a:rPr lang="en-GB" b="1" dirty="0"/>
              <a:t>Respects young children's voices</a:t>
            </a:r>
            <a:r>
              <a:rPr lang="en-GB" dirty="0"/>
              <a:t>, even if they are nonverbal or shy.</a:t>
            </a:r>
          </a:p>
          <a:p>
            <a:pPr>
              <a:buFont typeface="Arial" panose="020B0604020202020204" pitchFamily="34" charset="0"/>
              <a:buChar char="•"/>
            </a:pPr>
            <a:r>
              <a:rPr lang="en-GB" b="1" dirty="0"/>
              <a:t>Recognizes children as experts</a:t>
            </a:r>
            <a:r>
              <a:rPr lang="en-GB" dirty="0"/>
              <a:t> in their own lives.</a:t>
            </a:r>
          </a:p>
          <a:p>
            <a:pPr>
              <a:buFont typeface="Arial" panose="020B0604020202020204" pitchFamily="34" charset="0"/>
              <a:buChar char="•"/>
            </a:pPr>
            <a:r>
              <a:rPr lang="en-GB" b="1" dirty="0"/>
              <a:t>Gives agency</a:t>
            </a:r>
            <a:r>
              <a:rPr lang="en-GB" dirty="0"/>
              <a:t> to children in research.</a:t>
            </a:r>
          </a:p>
          <a:p>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3</a:t>
            </a:fld>
            <a:endParaRPr lang="en-GB"/>
          </a:p>
        </p:txBody>
      </p:sp>
    </p:spTree>
    <p:extLst>
      <p:ext uri="{BB962C8B-B14F-4D97-AF65-F5344CB8AC3E}">
        <p14:creationId xmlns:p14="http://schemas.microsoft.com/office/powerpoint/2010/main" val="34054253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Methodology</a:t>
            </a:r>
          </a:p>
          <a:p>
            <a:pPr>
              <a:buNone/>
            </a:pPr>
            <a:r>
              <a:rPr lang="en-GB" dirty="0"/>
              <a:t>This study employed the Mosaic Approach to engage 20 children from diverse backgrounds residing in an immigrant </a:t>
            </a:r>
            <a:r>
              <a:rPr lang="en-GB" dirty="0" err="1"/>
              <a:t>neighborhood</a:t>
            </a:r>
            <a:r>
              <a:rPr lang="en-GB" dirty="0"/>
              <a:t> in South-East Milan. The researchers utilized various participatory tools, including observations, interviews, photography, and map-making, to capture the children's experiences and perspectives of their </a:t>
            </a:r>
            <a:r>
              <a:rPr lang="en-GB" dirty="0" err="1"/>
              <a:t>neighborhood</a:t>
            </a:r>
            <a:r>
              <a:rPr lang="en-GB" dirty="0"/>
              <a:t>. The aim was to determine the children's ability to provide relevant information for </a:t>
            </a:r>
            <a:r>
              <a:rPr lang="en-GB" dirty="0" err="1"/>
              <a:t>neighborhood</a:t>
            </a:r>
            <a:r>
              <a:rPr lang="en-GB" dirty="0"/>
              <a:t> planning.​</a:t>
            </a:r>
          </a:p>
          <a:p>
            <a:pPr>
              <a:buNone/>
            </a:pPr>
            <a:endParaRPr lang="en-GB" b="1" dirty="0"/>
          </a:p>
          <a:p>
            <a:pPr>
              <a:buNone/>
            </a:pPr>
            <a:r>
              <a:rPr lang="en-GB" b="1" dirty="0"/>
              <a:t>Results</a:t>
            </a:r>
          </a:p>
          <a:p>
            <a:pPr>
              <a:buNone/>
            </a:pPr>
            <a:r>
              <a:rPr lang="en-GB" dirty="0"/>
              <a:t>The findings revealed that children valued outdoor play spaces where they could meet friends and family. Conversely, they expressed concerns about certain activities in their </a:t>
            </a:r>
            <a:r>
              <a:rPr lang="en-GB" dirty="0" err="1"/>
              <a:t>neighborhood</a:t>
            </a:r>
            <a:r>
              <a:rPr lang="en-GB" dirty="0"/>
              <a:t>, such as those associated with some gypsies. The children also shared their aspirations for the </a:t>
            </a:r>
            <a:r>
              <a:rPr lang="en-GB" dirty="0" err="1"/>
              <a:t>neighborhood</a:t>
            </a:r>
            <a:r>
              <a:rPr lang="en-GB" dirty="0"/>
              <a:t>, which included more green areas, a swimming or splash pool, and a football field.​ By employing participatory methods, the researchers were able to gather meaningful insights from the children, demonstrating their capacity to contribute valuable information for urban development.​</a:t>
            </a:r>
          </a:p>
          <a:p>
            <a:pPr>
              <a:buNone/>
            </a:pPr>
            <a:endParaRPr lang="en-GB" dirty="0"/>
          </a:p>
          <a:p>
            <a:pPr>
              <a:buNone/>
            </a:pPr>
            <a:r>
              <a:rPr lang="en-GB" b="1" dirty="0"/>
              <a:t>Implications for Practice</a:t>
            </a:r>
          </a:p>
          <a:p>
            <a:r>
              <a:rPr lang="en-GB" dirty="0"/>
              <a:t>The successful application of the Mosaic Approach in this study underscores its potential as a practical tool for participatory planning with children. Urban planners and policymakers are encouraged to adopt such child-</a:t>
            </a:r>
            <a:r>
              <a:rPr lang="en-GB" dirty="0" err="1"/>
              <a:t>centered</a:t>
            </a:r>
            <a:r>
              <a:rPr lang="en-GB" dirty="0"/>
              <a:t> methodologies to ensure that the perspectives of young residents are considered in the development of their communities.​</a:t>
            </a:r>
          </a:p>
        </p:txBody>
      </p:sp>
      <p:sp>
        <p:nvSpPr>
          <p:cNvPr id="4" name="Slide Number Placeholder 3"/>
          <p:cNvSpPr>
            <a:spLocks noGrp="1"/>
          </p:cNvSpPr>
          <p:nvPr>
            <p:ph type="sldNum" sz="quarter" idx="5"/>
          </p:nvPr>
        </p:nvSpPr>
        <p:spPr/>
        <p:txBody>
          <a:bodyPr/>
          <a:lstStyle/>
          <a:p>
            <a:fld id="{8594D7AB-1B33-4D50-8F1D-FA94EA3627F4}" type="slidenum">
              <a:rPr lang="en-GB" smtClean="0"/>
              <a:t>4</a:t>
            </a:fld>
            <a:endParaRPr lang="en-GB"/>
          </a:p>
        </p:txBody>
      </p:sp>
    </p:spTree>
    <p:extLst>
      <p:ext uri="{BB962C8B-B14F-4D97-AF65-F5344CB8AC3E}">
        <p14:creationId xmlns:p14="http://schemas.microsoft.com/office/powerpoint/2010/main" val="3229464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the end…Lee (2001), </a:t>
            </a:r>
            <a:r>
              <a:rPr lang="en-GB" dirty="0" err="1"/>
              <a:t>Prout</a:t>
            </a:r>
            <a:r>
              <a:rPr lang="en-GB" dirty="0"/>
              <a:t> (2005) and </a:t>
            </a:r>
            <a:r>
              <a:rPr lang="en-GB" dirty="0" err="1"/>
              <a:t>Uprichard</a:t>
            </a:r>
            <a:r>
              <a:rPr lang="en-GB" dirty="0"/>
              <a:t> (2008) have been among those to emphasise the importance of seeing children and adults as both beings and </a:t>
            </a:r>
            <a:r>
              <a:rPr lang="en-GB" dirty="0" err="1"/>
              <a:t>becomings</a:t>
            </a:r>
            <a:r>
              <a:rPr lang="en-GB" dirty="0"/>
              <a:t>. This enables respect for children in the present at the same time as recognising children and adults are involved in complex processes of change: ‘both children and adults should be seen through a multiplicity of </a:t>
            </a:r>
            <a:r>
              <a:rPr lang="en-GB" dirty="0" err="1"/>
              <a:t>becomings</a:t>
            </a:r>
            <a:r>
              <a:rPr lang="en-GB" dirty="0"/>
              <a:t> in which all are incomplete and dependent’ (</a:t>
            </a:r>
            <a:r>
              <a:rPr lang="en-GB" dirty="0" err="1"/>
              <a:t>Prout</a:t>
            </a:r>
            <a:r>
              <a:rPr lang="en-GB" dirty="0"/>
              <a:t>, 2005: 67)</a:t>
            </a:r>
          </a:p>
          <a:p>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5</a:t>
            </a:fld>
            <a:endParaRPr lang="en-GB"/>
          </a:p>
        </p:txBody>
      </p:sp>
    </p:spTree>
    <p:extLst>
      <p:ext uri="{BB962C8B-B14F-4D97-AF65-F5344CB8AC3E}">
        <p14:creationId xmlns:p14="http://schemas.microsoft.com/office/powerpoint/2010/main" val="2828282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latin typeface="Söhne"/>
              </a:rPr>
              <a:t>"Lived experiences" in research refer to the detailed and subjective experiences of individuals as they navigate their personal lives. When researchers focus on lived experiences, they aim to capture the richness, depth, and complexity of what people go through, often from their perspective.</a:t>
            </a:r>
          </a:p>
          <a:p>
            <a:endParaRPr lang="en-GB" b="0" i="0" dirty="0">
              <a:solidFill>
                <a:srgbClr val="0D0D0D"/>
              </a:solidFill>
              <a:effectLst/>
              <a:latin typeface="Söhne"/>
            </a:endParaRPr>
          </a:p>
          <a:p>
            <a:pPr algn="l">
              <a:buFont typeface="Arial" panose="020B0604020202020204" pitchFamily="34" charset="0"/>
              <a:buChar char="•"/>
            </a:pPr>
            <a:r>
              <a:rPr lang="en-GB" b="1" i="0" dirty="0">
                <a:solidFill>
                  <a:srgbClr val="0D0D0D"/>
                </a:solidFill>
                <a:effectLst/>
                <a:latin typeface="Söhne"/>
              </a:rPr>
              <a:t>Emphasis on Subjectivity</a:t>
            </a:r>
            <a:r>
              <a:rPr lang="en-GB" b="0" i="0" dirty="0">
                <a:solidFill>
                  <a:srgbClr val="0D0D0D"/>
                </a:solidFill>
                <a:effectLst/>
                <a:latin typeface="Söhne"/>
              </a:rPr>
              <a:t>: taking into account their feelings, thoughts, beliefs, and interpretations.</a:t>
            </a:r>
          </a:p>
          <a:p>
            <a:pPr algn="l">
              <a:buFont typeface="Arial" panose="020B0604020202020204" pitchFamily="34" charset="0"/>
              <a:buChar char="•"/>
            </a:pPr>
            <a:r>
              <a:rPr lang="en-GB" b="1" i="0" dirty="0">
                <a:solidFill>
                  <a:srgbClr val="0D0D0D"/>
                </a:solidFill>
                <a:effectLst/>
                <a:latin typeface="Söhne"/>
              </a:rPr>
              <a:t>Context and Meaning</a:t>
            </a:r>
            <a:r>
              <a:rPr lang="en-GB" b="0" i="0" dirty="0">
                <a:solidFill>
                  <a:srgbClr val="0D0D0D"/>
                </a:solidFill>
                <a:effectLst/>
                <a:latin typeface="Söhne"/>
              </a:rPr>
              <a:t>: Research on lived experiences often seeks to understand the context in which experiences occur and the meanings that individuals attach to them. This approach considers cultural, social, historical, and personal factors that shape and influence experiences.</a:t>
            </a:r>
          </a:p>
          <a:p>
            <a:pPr algn="l"/>
            <a:r>
              <a:rPr lang="en-GB" b="0" i="0" dirty="0">
                <a:solidFill>
                  <a:srgbClr val="0D0D0D"/>
                </a:solidFill>
                <a:effectLst/>
                <a:latin typeface="Söhne"/>
              </a:rPr>
              <a:t>Examples of research topics that focus on lived experiences might include:</a:t>
            </a:r>
          </a:p>
          <a:p>
            <a:pPr algn="l">
              <a:buFont typeface="Arial" panose="020B0604020202020204" pitchFamily="34" charset="0"/>
              <a:buChar char="•"/>
            </a:pPr>
            <a:r>
              <a:rPr lang="en-GB" b="0" i="0" dirty="0">
                <a:solidFill>
                  <a:srgbClr val="0D0D0D"/>
                </a:solidFill>
                <a:effectLst/>
                <a:latin typeface="Söhne"/>
              </a:rPr>
              <a:t>Experiences of individuals with chronic illness and how they cope with daily life.</a:t>
            </a:r>
          </a:p>
          <a:p>
            <a:pPr algn="l">
              <a:buFont typeface="Arial" panose="020B0604020202020204" pitchFamily="34" charset="0"/>
              <a:buChar char="•"/>
            </a:pPr>
            <a:r>
              <a:rPr lang="en-GB" b="0" i="0" dirty="0">
                <a:solidFill>
                  <a:srgbClr val="0D0D0D"/>
                </a:solidFill>
                <a:effectLst/>
                <a:latin typeface="Söhne"/>
              </a:rPr>
              <a:t>The lived experiences of immigrants adjusting to a new culture and environment.</a:t>
            </a:r>
          </a:p>
          <a:p>
            <a:pPr algn="l">
              <a:buFont typeface="Arial" panose="020B0604020202020204" pitchFamily="34" charset="0"/>
              <a:buChar char="•"/>
            </a:pPr>
            <a:r>
              <a:rPr lang="en-GB" b="0" i="0" dirty="0">
                <a:solidFill>
                  <a:srgbClr val="0D0D0D"/>
                </a:solidFill>
                <a:effectLst/>
                <a:latin typeface="Söhne"/>
              </a:rPr>
              <a:t>How parents of children with ALN navigate educational and social systems.</a:t>
            </a:r>
          </a:p>
          <a:p>
            <a:pPr algn="l">
              <a:buFont typeface="Arial" panose="020B0604020202020204" pitchFamily="34" charset="0"/>
              <a:buChar char="•"/>
            </a:pPr>
            <a:r>
              <a:rPr lang="en-GB" b="0" i="0" dirty="0">
                <a:solidFill>
                  <a:srgbClr val="0D0D0D"/>
                </a:solidFill>
                <a:effectLst/>
                <a:latin typeface="Söhne"/>
              </a:rPr>
              <a:t>The experiences of CYP carers</a:t>
            </a:r>
          </a:p>
          <a:p>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7</a:t>
            </a:fld>
            <a:endParaRPr lang="en-GB"/>
          </a:p>
        </p:txBody>
      </p:sp>
    </p:spTree>
    <p:extLst>
      <p:ext uri="{BB962C8B-B14F-4D97-AF65-F5344CB8AC3E}">
        <p14:creationId xmlns:p14="http://schemas.microsoft.com/office/powerpoint/2010/main" val="40181748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tools are chosen to ‘play to young children’s strengths, methods which are active, accessible and not reliant on the written or spoken word’ (Clark and Moss, 2001: 12). It views young children as competent commentators. The approach places children’s perspectives at the centre of discussion with adults.</a:t>
            </a:r>
          </a:p>
          <a:p>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9</a:t>
            </a:fld>
            <a:endParaRPr lang="en-GB"/>
          </a:p>
        </p:txBody>
      </p:sp>
    </p:spTree>
    <p:extLst>
      <p:ext uri="{BB962C8B-B14F-4D97-AF65-F5344CB8AC3E}">
        <p14:creationId xmlns:p14="http://schemas.microsoft.com/office/powerpoint/2010/main" val="1646677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‘snapshot’ provides a record of play in progress which can be discussed with children, practitioners and parents as an example of time spent in the nursery. This particular example highlighted the importance of role play to Gaby’s enjoyment of being in the nursery. This was confirmed by later conversations with her keyworker 2 and mother </a:t>
            </a:r>
          </a:p>
          <a:p>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11</a:t>
            </a:fld>
            <a:endParaRPr lang="en-GB"/>
          </a:p>
        </p:txBody>
      </p:sp>
    </p:spTree>
    <p:extLst>
      <p:ext uri="{BB962C8B-B14F-4D97-AF65-F5344CB8AC3E}">
        <p14:creationId xmlns:p14="http://schemas.microsoft.com/office/powerpoint/2010/main" val="2261723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child in this account, Alan, had additional needs and, at almost two, was not talking or walking. Observation helped to establish his enjoyment of music and the affection that was shared between Alan and his keyworker. In searching for new ways of listening to young children, it is important not to abandon established practices such as observation, which can contribute to our understanding of children’s lives. However, this form of observation only gives an adult perspective on children’s lives. This piece of the mosaic can then be seen in conjunction with other perspectives, especially those based on participatory methods.</a:t>
            </a:r>
          </a:p>
          <a:p>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12</a:t>
            </a:fld>
            <a:endParaRPr lang="en-GB"/>
          </a:p>
        </p:txBody>
      </p:sp>
    </p:spTree>
    <p:extLst>
      <p:ext uri="{BB962C8B-B14F-4D97-AF65-F5344CB8AC3E}">
        <p14:creationId xmlns:p14="http://schemas.microsoft.com/office/powerpoint/2010/main" val="32229925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Children’s photography is included in the Mosaic approach to provide another mode of communication for young children to provide an in-depth view of life in their early childhood provision. Photographs taken by a researcher can also form the basis for interviews with children. </a:t>
            </a:r>
          </a:p>
          <a:p>
            <a:endParaRPr lang="en-GB" dirty="0"/>
          </a:p>
          <a:p>
            <a:r>
              <a:rPr lang="en-GB" dirty="0"/>
              <a:t>Photography allows young children to produce a finished product in which they can take pride. Children who have seen family members take photographs, pored over family albums or looked at photographs in books and comics know that photographs have a value in the ‘adult world’. This is not always the case with children’s own drawings and paintings. Photographs can offer a powerful new language for young children. It is a language that children may use to convey their feelings and information through ‘the silent voice of the camera’. However, such engagement is not guaranteed.</a:t>
            </a:r>
          </a:p>
          <a:p>
            <a:endParaRPr lang="en-GB" dirty="0"/>
          </a:p>
          <a:p>
            <a:r>
              <a:rPr lang="en-GB" dirty="0"/>
              <a:t>Bookmaking - Making an extra set of photographs for each child to take home.. </a:t>
            </a:r>
          </a:p>
          <a:p>
            <a:r>
              <a:rPr lang="en-GB" dirty="0"/>
              <a:t>This book-making activity and the books themselves became a platform for further reflection with children. </a:t>
            </a:r>
          </a:p>
          <a:p>
            <a:r>
              <a:rPr lang="en-GB" dirty="0"/>
              <a:t>Lengthy discussions - to clarify what they had intended their photographs to be about and how they felt about the results.</a:t>
            </a:r>
          </a:p>
          <a:p>
            <a:r>
              <a:rPr lang="en-GB" dirty="0"/>
              <a:t>Listening was again important when children chose which photographs they wanted to be in their books.</a:t>
            </a:r>
          </a:p>
          <a:p>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14</a:t>
            </a:fld>
            <a:endParaRPr lang="en-GB"/>
          </a:p>
        </p:txBody>
      </p:sp>
    </p:spTree>
    <p:extLst>
      <p:ext uri="{BB962C8B-B14F-4D97-AF65-F5344CB8AC3E}">
        <p14:creationId xmlns:p14="http://schemas.microsoft.com/office/powerpoint/2010/main" val="16473090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lvl="0"/>
            <a:r>
              <a:rPr lang="en-GB" dirty="0"/>
              <a:t>Tours are one way to extend work with young children and photography. </a:t>
            </a:r>
          </a:p>
          <a:p>
            <a:pPr lvl="0"/>
            <a:r>
              <a:rPr lang="en-GB" dirty="0"/>
              <a:t>Again, the idea has been to use participatory techniques to extend how adults listen to young children. </a:t>
            </a:r>
          </a:p>
          <a:p>
            <a:pPr lvl="0"/>
            <a:r>
              <a:rPr lang="en-GB" dirty="0"/>
              <a:t>The children lead tours.  Children are in charge of the event and how it is recorded and documented at the time.</a:t>
            </a:r>
          </a:p>
          <a:p>
            <a:pPr lvl="0"/>
            <a:r>
              <a:rPr lang="en-GB" dirty="0"/>
              <a:t>This can be achieved by the children, for example, making an audio recording and deciding who has the clip mike, completing drawings and taking photographs. </a:t>
            </a:r>
          </a:p>
          <a:p>
            <a:pPr lvl="0"/>
            <a:r>
              <a:rPr lang="en-GB" dirty="0"/>
              <a:t>This material can then be used to make a map or model of the site, directed by the children.</a:t>
            </a:r>
          </a:p>
          <a:p>
            <a:pPr lvl="0"/>
            <a:r>
              <a:rPr lang="en-GB" dirty="0"/>
              <a:t>The researcher accompanies children on their tours while making their own quick record of where children choose to lead</a:t>
            </a:r>
          </a:p>
          <a:p>
            <a:endParaRPr lang="en-GB" dirty="0"/>
          </a:p>
          <a:p>
            <a:r>
              <a:rPr lang="en-GB" dirty="0"/>
              <a:t>The act of walking and directing allowed the children to talk freely about their experiences of their environment. This is a child-led way of talking which is far more alive than the sterile environment of a traditional interview room. The physicality and mobility of this technique can demonstrate children’s priorities which might otherwise become lost. It can present a way of moving towards a child’s agenda for change.</a:t>
            </a:r>
          </a:p>
        </p:txBody>
      </p:sp>
      <p:sp>
        <p:nvSpPr>
          <p:cNvPr id="4" name="Slide Number Placeholder 3"/>
          <p:cNvSpPr>
            <a:spLocks noGrp="1"/>
          </p:cNvSpPr>
          <p:nvPr>
            <p:ph type="sldNum" sz="quarter" idx="5"/>
          </p:nvPr>
        </p:nvSpPr>
        <p:spPr/>
        <p:txBody>
          <a:bodyPr/>
          <a:lstStyle/>
          <a:p>
            <a:fld id="{8594D7AB-1B33-4D50-8F1D-FA94EA3627F4}" type="slidenum">
              <a:rPr lang="en-GB" smtClean="0"/>
              <a:t>15</a:t>
            </a:fld>
            <a:endParaRPr lang="en-GB"/>
          </a:p>
        </p:txBody>
      </p:sp>
    </p:spTree>
    <p:extLst>
      <p:ext uri="{BB962C8B-B14F-4D97-AF65-F5344CB8AC3E}">
        <p14:creationId xmlns:p14="http://schemas.microsoft.com/office/powerpoint/2010/main" val="33712465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study children met with the researcher within a week of taking photographs on a tour, to review the images and to make maps. Making treasure maps was also a current feature of some of the children’s imaginative play at the time, using hand-drawn maps when playing ‘pirates’. The children were excited to see their photographs for the first time. At this stage it was also made clear to the children that they would be given a full set of the photos to take home at the end of the session. </a:t>
            </a:r>
          </a:p>
        </p:txBody>
      </p:sp>
      <p:sp>
        <p:nvSpPr>
          <p:cNvPr id="4" name="Slide Number Placeholder 3"/>
          <p:cNvSpPr>
            <a:spLocks noGrp="1"/>
          </p:cNvSpPr>
          <p:nvPr>
            <p:ph type="sldNum" sz="quarter" idx="5"/>
          </p:nvPr>
        </p:nvSpPr>
        <p:spPr/>
        <p:txBody>
          <a:bodyPr/>
          <a:lstStyle/>
          <a:p>
            <a:fld id="{8594D7AB-1B33-4D50-8F1D-FA94EA3627F4}" type="slidenum">
              <a:rPr lang="en-GB" smtClean="0"/>
              <a:t>16</a:t>
            </a:fld>
            <a:endParaRPr lang="en-GB"/>
          </a:p>
        </p:txBody>
      </p:sp>
    </p:spTree>
    <p:extLst>
      <p:ext uri="{BB962C8B-B14F-4D97-AF65-F5344CB8AC3E}">
        <p14:creationId xmlns:p14="http://schemas.microsoft.com/office/powerpoint/2010/main" val="42853041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tool described above provides a piece of the mosaic in this multi-method approach. The ‘voice’ of the child here can mean one of a number of languages or modes of expression. Some of the material gathered may have an evaluative element, in the sense that children attach different values and effects to their experiences; other parts will be more personal, saying more, for example, about how children understand their early childhood institution and their experience there.</a:t>
            </a:r>
          </a:p>
          <a:p>
            <a:endParaRPr lang="en-GB" dirty="0"/>
          </a:p>
          <a:p>
            <a:r>
              <a:rPr lang="en-GB" dirty="0"/>
              <a:t>Parent - The emphasis in this exchange is on the perceptions of everyday experience of being in the nursery. It also allows parents to step back and think about the different sections of their children’s lives: at home and as part of an early years institution. There is room also to convey some of their interpretations of their children’s feelings and needs, skills which can make the difference between a miserable or contented child. Parents’ perceptions become another piece of the mosaic, and as such are important in building up a picture of children’s lives. This is particularly the case for pre-verbal children. </a:t>
            </a:r>
          </a:p>
        </p:txBody>
      </p:sp>
      <p:sp>
        <p:nvSpPr>
          <p:cNvPr id="4" name="Slide Number Placeholder 3"/>
          <p:cNvSpPr>
            <a:spLocks noGrp="1"/>
          </p:cNvSpPr>
          <p:nvPr>
            <p:ph type="sldNum" sz="quarter" idx="5"/>
          </p:nvPr>
        </p:nvSpPr>
        <p:spPr/>
        <p:txBody>
          <a:bodyPr/>
          <a:lstStyle/>
          <a:p>
            <a:fld id="{8594D7AB-1B33-4D50-8F1D-FA94EA3627F4}" type="slidenum">
              <a:rPr lang="en-GB" smtClean="0"/>
              <a:t>17</a:t>
            </a:fld>
            <a:endParaRPr lang="en-GB"/>
          </a:p>
        </p:txBody>
      </p:sp>
    </p:spTree>
    <p:extLst>
      <p:ext uri="{BB962C8B-B14F-4D97-AF65-F5344CB8AC3E}">
        <p14:creationId xmlns:p14="http://schemas.microsoft.com/office/powerpoint/2010/main" val="4832827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Practitioners’ perspectives One of the concerns in developing the Mosaic approach was to find a way of listening to young children that did not disempower and devalue the adults who are responsible for children’s ongoing care. </a:t>
            </a:r>
          </a:p>
          <a:p>
            <a:endParaRPr lang="en-GB" dirty="0"/>
          </a:p>
          <a:p>
            <a:r>
              <a:rPr lang="en-GB" dirty="0"/>
              <a:t>Involvement of practitioners in the listening process is essential if this is to be more than an auditing exercise and to become instead one way of promoting the ongoing process of listening to children day by day. Throughout the research process, conversations took place with practitioners about the children in their group. This included discussing ‘thumbnail’ sketches of the children before beginning observations. This information included factual details about age, gender and siblings and also the practitioner’s impressions of activities the children enjoyed and their friends. </a:t>
            </a:r>
          </a:p>
          <a:p>
            <a:endParaRPr lang="en-GB" dirty="0"/>
          </a:p>
          <a:p>
            <a:r>
              <a:rPr lang="en-GB" dirty="0"/>
              <a:t>Stage One of the Mosaic approach has been concerned with gathering and documenting children’s and adults’ perspectives. In Stage Two, pieces of the mosaic can be drawn together.</a:t>
            </a:r>
          </a:p>
        </p:txBody>
      </p:sp>
      <p:sp>
        <p:nvSpPr>
          <p:cNvPr id="4" name="Slide Number Placeholder 3"/>
          <p:cNvSpPr>
            <a:spLocks noGrp="1"/>
          </p:cNvSpPr>
          <p:nvPr>
            <p:ph type="sldNum" sz="quarter" idx="5"/>
          </p:nvPr>
        </p:nvSpPr>
        <p:spPr/>
        <p:txBody>
          <a:bodyPr/>
          <a:lstStyle/>
          <a:p>
            <a:fld id="{8594D7AB-1B33-4D50-8F1D-FA94EA3627F4}" type="slidenum">
              <a:rPr lang="en-GB" smtClean="0"/>
              <a:t>18</a:t>
            </a:fld>
            <a:endParaRPr lang="en-GB"/>
          </a:p>
        </p:txBody>
      </p:sp>
    </p:spTree>
    <p:extLst>
      <p:ext uri="{BB962C8B-B14F-4D97-AF65-F5344CB8AC3E}">
        <p14:creationId xmlns:p14="http://schemas.microsoft.com/office/powerpoint/2010/main" val="10015057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19</a:t>
            </a:fld>
            <a:endParaRPr lang="en-GB"/>
          </a:p>
        </p:txBody>
      </p:sp>
    </p:spTree>
    <p:extLst>
      <p:ext uri="{BB962C8B-B14F-4D97-AF65-F5344CB8AC3E}">
        <p14:creationId xmlns:p14="http://schemas.microsoft.com/office/powerpoint/2010/main" val="40723141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Pieces of the mosaic, constructed by adults and children, form the basis for Stage Two. Combining the narratives and images of these individual pieces brings a greater level of understanding about young children’s priorities. For example, a child may explain about an important place in the nursery during child interviewing. Their photographs may add weight to this statement. Discussion with parents and practitioners may add further insight or reveal misunderstandings, which can be discussed together.</a:t>
            </a:r>
          </a:p>
        </p:txBody>
      </p:sp>
      <p:sp>
        <p:nvSpPr>
          <p:cNvPr id="4" name="Slide Number Placeholder 3"/>
          <p:cNvSpPr>
            <a:spLocks noGrp="1"/>
          </p:cNvSpPr>
          <p:nvPr>
            <p:ph type="sldNum" sz="quarter" idx="5"/>
          </p:nvPr>
        </p:nvSpPr>
        <p:spPr/>
        <p:txBody>
          <a:bodyPr/>
          <a:lstStyle/>
          <a:p>
            <a:fld id="{8594D7AB-1B33-4D50-8F1D-FA94EA3627F4}" type="slidenum">
              <a:rPr lang="en-GB" smtClean="0"/>
              <a:t>20</a:t>
            </a:fld>
            <a:endParaRPr lang="en-GB"/>
          </a:p>
        </p:txBody>
      </p:sp>
    </p:spTree>
    <p:extLst>
      <p:ext uri="{BB962C8B-B14F-4D97-AF65-F5344CB8AC3E}">
        <p14:creationId xmlns:p14="http://schemas.microsoft.com/office/powerpoint/2010/main" val="34502792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 all-day observation of Toni, she spent a high proportion of her time organising her own games with her dolls. At times these games involved the home corner and utensils which were laid out on a nearby table. She was upset when she discovered it was too wet to play outside. When the rain stopped, she enjoyed being pushed in the pushchair by Andrew.</a:t>
            </a:r>
          </a:p>
          <a:p>
            <a:endParaRPr lang="en-GB" dirty="0"/>
          </a:p>
          <a:p>
            <a:r>
              <a:rPr lang="en-GB" dirty="0"/>
              <a:t>Drawing together these comments from the parent’s and keyworkers’ interviews and from the all-day observation, the photographs taken by Toni’s sister and Clare, and from Toni’s role play with the play figures, key themes emerged.</a:t>
            </a:r>
          </a:p>
          <a:p>
            <a:endParaRPr lang="en-GB" dirty="0"/>
          </a:p>
          <a:p>
            <a:r>
              <a:rPr lang="en-GB" dirty="0"/>
              <a:t>In this case study, the Mosaic approach has helped to create a ‘living picture’ of life in the nursery for Toni. As Toni becomes more able to communicate her own views, this picture can be expanded and changed with her own insights</a:t>
            </a:r>
          </a:p>
        </p:txBody>
      </p:sp>
      <p:sp>
        <p:nvSpPr>
          <p:cNvPr id="4" name="Slide Number Placeholder 3"/>
          <p:cNvSpPr>
            <a:spLocks noGrp="1"/>
          </p:cNvSpPr>
          <p:nvPr>
            <p:ph type="sldNum" sz="quarter" idx="5"/>
          </p:nvPr>
        </p:nvSpPr>
        <p:spPr/>
        <p:txBody>
          <a:bodyPr/>
          <a:lstStyle/>
          <a:p>
            <a:fld id="{8594D7AB-1B33-4D50-8F1D-FA94EA3627F4}" type="slidenum">
              <a:rPr lang="en-GB" smtClean="0"/>
              <a:t>21</a:t>
            </a:fld>
            <a:endParaRPr lang="en-GB"/>
          </a:p>
        </p:txBody>
      </p:sp>
    </p:spTree>
    <p:extLst>
      <p:ext uri="{BB962C8B-B14F-4D97-AF65-F5344CB8AC3E}">
        <p14:creationId xmlns:p14="http://schemas.microsoft.com/office/powerpoint/2010/main" val="18229745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different pieces of the mosaic, which Gary had been instrumental in constructing, were brought together to form a detailed picture of the important parts of his life in the kindergarten. The researcher first worked with Gary when he was three-and-a-half years old and again five months later.</a:t>
            </a:r>
          </a:p>
          <a:p>
            <a:endParaRPr lang="en-GB" dirty="0"/>
          </a:p>
          <a:p>
            <a:r>
              <a:rPr lang="en-GB" dirty="0"/>
              <a:t>These themes became the focus for dialogue, reflection and interpretation with Gary, his friends, his mother and his keyworker.</a:t>
            </a:r>
          </a:p>
        </p:txBody>
      </p:sp>
      <p:sp>
        <p:nvSpPr>
          <p:cNvPr id="4" name="Slide Number Placeholder 3"/>
          <p:cNvSpPr>
            <a:spLocks noGrp="1"/>
          </p:cNvSpPr>
          <p:nvPr>
            <p:ph type="sldNum" sz="quarter" idx="5"/>
          </p:nvPr>
        </p:nvSpPr>
        <p:spPr/>
        <p:txBody>
          <a:bodyPr/>
          <a:lstStyle/>
          <a:p>
            <a:fld id="{8594D7AB-1B33-4D50-8F1D-FA94EA3627F4}" type="slidenum">
              <a:rPr lang="en-GB" smtClean="0"/>
              <a:t>22</a:t>
            </a:fld>
            <a:endParaRPr lang="en-GB"/>
          </a:p>
        </p:txBody>
      </p:sp>
    </p:spTree>
    <p:extLst>
      <p:ext uri="{BB962C8B-B14F-4D97-AF65-F5344CB8AC3E}">
        <p14:creationId xmlns:p14="http://schemas.microsoft.com/office/powerpoint/2010/main" val="6265786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case studies illustrate the value of young children using more than one tool to reflect on their ideas. Some views and desires are harder for young children to express than others. Friends, for example, can be captured on camera, but liking role play is harder to convey. Adult observations and discussions with practitioners and parents can add further details which can clarify understandings about children’s priorities. T</a:t>
            </a:r>
          </a:p>
          <a:p>
            <a:endParaRPr lang="en-GB" dirty="0"/>
          </a:p>
          <a:p>
            <a:r>
              <a:rPr lang="en-GB" dirty="0"/>
              <a:t>This approach also allows for differences of perception to be made visible. Different perspectives documented by parents, practitioners and children can provide the basis for useful discussions and ‘meaning making’. </a:t>
            </a:r>
          </a:p>
          <a:p>
            <a:endParaRPr lang="en-GB" dirty="0"/>
          </a:p>
          <a:p>
            <a:r>
              <a:rPr lang="en-GB" dirty="0"/>
              <a:t>For example, in Child Case Study 3, the importance of adults to Gaby’s life in the nursery was emphasised much more strongly by Gaby’s mother than by Gaby herself through the other tools used. This may indicate that Gaby’s priorities had moved on. Discussing such apparent contradictions are central to deepening our understanding of children’s views and experiences of their early childhood institutions.</a:t>
            </a:r>
          </a:p>
        </p:txBody>
      </p:sp>
      <p:sp>
        <p:nvSpPr>
          <p:cNvPr id="4" name="Slide Number Placeholder 3"/>
          <p:cNvSpPr>
            <a:spLocks noGrp="1"/>
          </p:cNvSpPr>
          <p:nvPr>
            <p:ph type="sldNum" sz="quarter" idx="5"/>
          </p:nvPr>
        </p:nvSpPr>
        <p:spPr/>
        <p:txBody>
          <a:bodyPr/>
          <a:lstStyle/>
          <a:p>
            <a:fld id="{8594D7AB-1B33-4D50-8F1D-FA94EA3627F4}" type="slidenum">
              <a:rPr lang="en-GB" smtClean="0"/>
              <a:t>23</a:t>
            </a:fld>
            <a:endParaRPr lang="en-GB"/>
          </a:p>
        </p:txBody>
      </p:sp>
    </p:spTree>
    <p:extLst>
      <p:ext uri="{BB962C8B-B14F-4D97-AF65-F5344CB8AC3E}">
        <p14:creationId xmlns:p14="http://schemas.microsoft.com/office/powerpoint/2010/main" val="20798526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27</a:t>
            </a:fld>
            <a:endParaRPr lang="en-GB"/>
          </a:p>
        </p:txBody>
      </p:sp>
    </p:spTree>
    <p:extLst>
      <p:ext uri="{BB962C8B-B14F-4D97-AF65-F5344CB8AC3E}">
        <p14:creationId xmlns:p14="http://schemas.microsoft.com/office/powerpoint/2010/main" val="29836858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28</a:t>
            </a:fld>
            <a:endParaRPr lang="en-GB"/>
          </a:p>
        </p:txBody>
      </p:sp>
    </p:spTree>
    <p:extLst>
      <p:ext uri="{BB962C8B-B14F-4D97-AF65-F5344CB8AC3E}">
        <p14:creationId xmlns:p14="http://schemas.microsoft.com/office/powerpoint/2010/main" val="15449480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purpose of the images would be to promote dialogue and potentially introduce new dimensions to the research that the researcher had not considered.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use of photos in the interview setting is not just to steer the discussion, but to also stimulate memory in a way that standardised questions may not. The difference between interviews solely reliant on words and those including pictures is thought to be around the way people respond to these two forms of symbolic representation; images are thought to connect with a deeper sense of the human consciousness than words (Harper, 2002).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30</a:t>
            </a:fld>
            <a:endParaRPr lang="en-GB"/>
          </a:p>
        </p:txBody>
      </p:sp>
    </p:spTree>
    <p:extLst>
      <p:ext uri="{BB962C8B-B14F-4D97-AF65-F5344CB8AC3E}">
        <p14:creationId xmlns:p14="http://schemas.microsoft.com/office/powerpoint/2010/main" val="14124704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traditional interviews (whether unstructured, or semi-structured) the work is typically underpinned by interpretivist and phenomenological assumptions. The primary objective being to access and interpret people’s experiences of their worlds. Consequently, as with all methodological decisions, researchers should ensure their epistemological values are in line with their methods and analysis (Lopez and Willis, 2004). </a:t>
            </a:r>
          </a:p>
        </p:txBody>
      </p:sp>
      <p:sp>
        <p:nvSpPr>
          <p:cNvPr id="4" name="Slide Number Placeholder 3"/>
          <p:cNvSpPr>
            <a:spLocks noGrp="1"/>
          </p:cNvSpPr>
          <p:nvPr>
            <p:ph type="sldNum" sz="quarter" idx="5"/>
          </p:nvPr>
        </p:nvSpPr>
        <p:spPr/>
        <p:txBody>
          <a:bodyPr/>
          <a:lstStyle/>
          <a:p>
            <a:fld id="{8594D7AB-1B33-4D50-8F1D-FA94EA3627F4}" type="slidenum">
              <a:rPr lang="en-GB" smtClean="0"/>
              <a:t>31</a:t>
            </a:fld>
            <a:endParaRPr lang="en-GB"/>
          </a:p>
        </p:txBody>
      </p:sp>
    </p:spTree>
    <p:extLst>
      <p:ext uri="{BB962C8B-B14F-4D97-AF65-F5344CB8AC3E}">
        <p14:creationId xmlns:p14="http://schemas.microsoft.com/office/powerpoint/2010/main" val="38012512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an ethical perspective, within the initial briefing stage, it is important that researchers are clear and explicit that the content of photos should not depict anything illegal, or be deemed sensitive in nature. Additionally, it should be noted that if participants choose to select photos which depict another person/people, they should first obtain consent from the relevant party/parties being using it. A further issue of consideration relates to the confidentiality of content presented in photos. That is, participants may choose to select photos which contain information which should not be disclosed or presented outside its existing context (e.g., representing policy information about an organisation, patient or client information, industry data). Participants should be made aware of this issue and ensure that any photos they select are not violating any confidentiality causes for any individual or organisation. </a:t>
            </a:r>
          </a:p>
        </p:txBody>
      </p:sp>
      <p:sp>
        <p:nvSpPr>
          <p:cNvPr id="4" name="Slide Number Placeholder 3"/>
          <p:cNvSpPr>
            <a:spLocks noGrp="1"/>
          </p:cNvSpPr>
          <p:nvPr>
            <p:ph type="sldNum" sz="quarter" idx="5"/>
          </p:nvPr>
        </p:nvSpPr>
        <p:spPr/>
        <p:txBody>
          <a:bodyPr/>
          <a:lstStyle/>
          <a:p>
            <a:fld id="{8594D7AB-1B33-4D50-8F1D-FA94EA3627F4}" type="slidenum">
              <a:rPr lang="en-GB" smtClean="0"/>
              <a:t>32</a:t>
            </a:fld>
            <a:endParaRPr lang="en-GB"/>
          </a:p>
        </p:txBody>
      </p:sp>
    </p:spTree>
    <p:extLst>
      <p:ext uri="{BB962C8B-B14F-4D97-AF65-F5344CB8AC3E}">
        <p14:creationId xmlns:p14="http://schemas.microsoft.com/office/powerpoint/2010/main" val="36764852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participants have been initially briefed, the researcher should allow a sufficient period of time for participants to collect and compile their photos. The duration of this is dependent on one key factor; whether the researcher is asking participants to compile photos already captured in the past, or asking participants to capture new photos to represent a current phenomenon. The latter of these would typically require a longer time period, and thus, this should be implemented appropriately within the research process. I</a:t>
            </a:r>
          </a:p>
        </p:txBody>
      </p:sp>
      <p:sp>
        <p:nvSpPr>
          <p:cNvPr id="4" name="Slide Number Placeholder 3"/>
          <p:cNvSpPr>
            <a:spLocks noGrp="1"/>
          </p:cNvSpPr>
          <p:nvPr>
            <p:ph type="sldNum" sz="quarter" idx="5"/>
          </p:nvPr>
        </p:nvSpPr>
        <p:spPr/>
        <p:txBody>
          <a:bodyPr/>
          <a:lstStyle/>
          <a:p>
            <a:fld id="{8594D7AB-1B33-4D50-8F1D-FA94EA3627F4}" type="slidenum">
              <a:rPr lang="en-GB" smtClean="0"/>
              <a:t>33</a:t>
            </a:fld>
            <a:endParaRPr lang="en-GB"/>
          </a:p>
        </p:txBody>
      </p:sp>
    </p:spTree>
    <p:extLst>
      <p:ext uri="{BB962C8B-B14F-4D97-AF65-F5344CB8AC3E}">
        <p14:creationId xmlns:p14="http://schemas.microsoft.com/office/powerpoint/2010/main" val="18272076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Open - Therefore, the questions themselves are not directing the nature of the discussion, but instead the photos are framing the structure of the interview process; it is the photos themselves which determine what and why issues are discussed. This is leaving the control and power of the interview process as much as possible with the participant . </a:t>
            </a:r>
          </a:p>
          <a:p>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34</a:t>
            </a:fld>
            <a:endParaRPr lang="en-GB"/>
          </a:p>
        </p:txBody>
      </p:sp>
    </p:spTree>
    <p:extLst>
      <p:ext uri="{BB962C8B-B14F-4D97-AF65-F5344CB8AC3E}">
        <p14:creationId xmlns:p14="http://schemas.microsoft.com/office/powerpoint/2010/main" val="23987697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Publication etc</a:t>
            </a:r>
          </a:p>
        </p:txBody>
      </p:sp>
      <p:sp>
        <p:nvSpPr>
          <p:cNvPr id="4" name="Slide Number Placeholder 3"/>
          <p:cNvSpPr>
            <a:spLocks noGrp="1"/>
          </p:cNvSpPr>
          <p:nvPr>
            <p:ph type="sldNum" sz="quarter" idx="5"/>
          </p:nvPr>
        </p:nvSpPr>
        <p:spPr/>
        <p:txBody>
          <a:bodyPr/>
          <a:lstStyle/>
          <a:p>
            <a:fld id="{8594D7AB-1B33-4D50-8F1D-FA94EA3627F4}" type="slidenum">
              <a:rPr lang="en-GB" smtClean="0"/>
              <a:t>35</a:t>
            </a:fld>
            <a:endParaRPr lang="en-GB"/>
          </a:p>
        </p:txBody>
      </p:sp>
    </p:spTree>
    <p:extLst>
      <p:ext uri="{BB962C8B-B14F-4D97-AF65-F5344CB8AC3E}">
        <p14:creationId xmlns:p14="http://schemas.microsoft.com/office/powerpoint/2010/main" val="7556358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473BFF-31A1-8A61-994B-D92D7C05BF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05F200-A5AC-227C-7532-C69923CFD1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9F4523-E9E5-600E-BD45-157BE3EA9B7D}"/>
              </a:ext>
            </a:extLst>
          </p:cNvPr>
          <p:cNvSpPr>
            <a:spLocks noGrp="1"/>
          </p:cNvSpPr>
          <p:nvPr>
            <p:ph type="body" idx="1"/>
          </p:nvPr>
        </p:nvSpPr>
        <p:spPr/>
        <p:txBody>
          <a:bodyPr/>
          <a:lstStyle/>
          <a:p>
            <a:r>
              <a:rPr lang="en-GB" dirty="0"/>
              <a:t>This does not rule out the use of such a method with some topics, only that methodological decisions should reflect such sensitivity. </a:t>
            </a:r>
          </a:p>
          <a:p>
            <a:endParaRPr lang="en-GB" dirty="0"/>
          </a:p>
          <a:p>
            <a:r>
              <a:rPr lang="en-GB" dirty="0"/>
              <a:t>For example, </a:t>
            </a:r>
            <a:r>
              <a:rPr lang="en-GB" dirty="0" err="1"/>
              <a:t>Frohmann</a:t>
            </a:r>
            <a:r>
              <a:rPr lang="en-GB" dirty="0"/>
              <a:t> (2005) studied “battered women” using this method. This study involved participants bringing photos that represented their experiences to group discussions. The choice of photos and the level of disclosure in the discussions remained entirely in the power of the participants. Their photos did not reflect the brutality of the violence they had experienced and were more reflective of “ordinary” day-to-day life.</a:t>
            </a:r>
          </a:p>
          <a:p>
            <a:endParaRPr lang="en-GB" dirty="0"/>
          </a:p>
          <a:p>
            <a:pPr>
              <a:buNone/>
            </a:pPr>
            <a:r>
              <a:rPr lang="en-GB" dirty="0"/>
              <a:t>This work might examine </a:t>
            </a:r>
            <a:r>
              <a:rPr lang="en-GB" b="1" dirty="0"/>
              <a:t>photographic practices of Japanese-Canadian families</a:t>
            </a:r>
            <a:r>
              <a:rPr lang="en-GB" dirty="0"/>
              <a:t> during internment and how photo elicitation can bring forth narratives of memory, identity, and trauma — though not always described as a formal “photo elicitation study” in the methodological sense, it uses similar visual analysis </a:t>
            </a:r>
            <a:r>
              <a:rPr lang="en-GB"/>
              <a:t>strategies.</a:t>
            </a:r>
          </a:p>
          <a:p>
            <a:pPr>
              <a:buNone/>
            </a:pPr>
            <a:r>
              <a:rPr lang="en-GB" b="1"/>
              <a:t>Ethical </a:t>
            </a:r>
            <a:r>
              <a:rPr lang="en-GB" b="1" dirty="0"/>
              <a:t>Issues in the Study (Implied or Potential)</a:t>
            </a:r>
          </a:p>
          <a:p>
            <a:pPr>
              <a:buNone/>
            </a:pPr>
            <a:r>
              <a:rPr lang="en-GB" dirty="0"/>
              <a:t>While Kunimoto may not overtly frame the discussion around ethical issues in the conventional empirical research sense (e.g., consent forms, IRBs), several </a:t>
            </a:r>
            <a:r>
              <a:rPr lang="en-GB" b="1" dirty="0"/>
              <a:t>implicit ethical concerns</a:t>
            </a:r>
            <a:r>
              <a:rPr lang="en-GB" dirty="0"/>
              <a:t> emerge in this kind of research:</a:t>
            </a:r>
          </a:p>
          <a:p>
            <a:pPr>
              <a:buNone/>
            </a:pPr>
            <a:r>
              <a:rPr lang="en-GB" b="1" dirty="0"/>
              <a:t>1. Consent and Representation</a:t>
            </a:r>
          </a:p>
          <a:p>
            <a:pPr>
              <a:buFont typeface="Arial" panose="020B0604020202020204" pitchFamily="34" charset="0"/>
              <a:buChar char="•"/>
            </a:pPr>
            <a:r>
              <a:rPr lang="en-GB" b="1" dirty="0"/>
              <a:t>Use of Family Photographs</a:t>
            </a:r>
            <a:r>
              <a:rPr lang="en-GB" dirty="0"/>
              <a:t>: The study involves personal family photos, some of which may belong to people who are deceased or were not directly consulted.</a:t>
            </a:r>
          </a:p>
          <a:p>
            <a:pPr>
              <a:buFont typeface="Arial" panose="020B0604020202020204" pitchFamily="34" charset="0"/>
              <a:buChar char="•"/>
            </a:pPr>
            <a:r>
              <a:rPr lang="en-GB" b="1" dirty="0"/>
              <a:t>Ethical Question</a:t>
            </a:r>
            <a:r>
              <a:rPr lang="en-GB" dirty="0"/>
              <a:t>: Were the descendants or surviving family members consulted or given a say in how the images were interpreted and shared?</a:t>
            </a:r>
          </a:p>
          <a:p>
            <a:pPr>
              <a:buNone/>
            </a:pPr>
            <a:r>
              <a:rPr lang="en-GB" b="1" dirty="0"/>
              <a:t>2. Historical Trauma and Respect</a:t>
            </a:r>
          </a:p>
          <a:p>
            <a:pPr>
              <a:buFont typeface="Arial" panose="020B0604020202020204" pitchFamily="34" charset="0"/>
              <a:buChar char="•"/>
            </a:pPr>
            <a:r>
              <a:rPr lang="en-GB" b="1" dirty="0"/>
              <a:t>Content Sensitivity</a:t>
            </a:r>
            <a:r>
              <a:rPr lang="en-GB" dirty="0"/>
              <a:t>: The photos document a period of forced displacement and internment — a deeply traumatic chapter for Japanese Canadians.</a:t>
            </a:r>
          </a:p>
          <a:p>
            <a:pPr>
              <a:buFont typeface="Arial" panose="020B0604020202020204" pitchFamily="34" charset="0"/>
              <a:buChar char="•"/>
            </a:pPr>
            <a:r>
              <a:rPr lang="en-GB" b="1" dirty="0"/>
              <a:t>Ethical Question</a:t>
            </a:r>
            <a:r>
              <a:rPr lang="en-GB" dirty="0"/>
              <a:t>: How are these images framed — as art, evidence, or memory? Is there a risk of aestheticizing or appropriating trauma?</a:t>
            </a:r>
          </a:p>
          <a:p>
            <a:pPr>
              <a:buNone/>
            </a:pPr>
            <a:r>
              <a:rPr lang="en-GB" b="1" dirty="0"/>
              <a:t>3. Cultural Ownership and Interpretation</a:t>
            </a:r>
          </a:p>
          <a:p>
            <a:pPr>
              <a:buFont typeface="Arial" panose="020B0604020202020204" pitchFamily="34" charset="0"/>
              <a:buChar char="•"/>
            </a:pPr>
            <a:r>
              <a:rPr lang="en-GB" b="1" dirty="0"/>
              <a:t>Researcher's Positionality</a:t>
            </a:r>
            <a:r>
              <a:rPr lang="en-GB" dirty="0"/>
              <a:t>: Kunimoto is herself a scholar of Japanese descent, but there are still ethical stakes in how one interprets another family’s archive.</a:t>
            </a:r>
          </a:p>
          <a:p>
            <a:pPr>
              <a:buFont typeface="Arial" panose="020B0604020202020204" pitchFamily="34" charset="0"/>
              <a:buChar char="•"/>
            </a:pPr>
            <a:r>
              <a:rPr lang="en-GB" b="1" dirty="0"/>
              <a:t>Ethical Question</a:t>
            </a:r>
            <a:r>
              <a:rPr lang="en-GB" dirty="0"/>
              <a:t>: Whose voice is prioritized in interpreting the meaning of the photographs — the families’, the researcher’s, or the state’s?</a:t>
            </a:r>
          </a:p>
          <a:p>
            <a:pPr>
              <a:buNone/>
            </a:pPr>
            <a:r>
              <a:rPr lang="en-GB" b="1" dirty="0"/>
              <a:t>4. Public Accessibility vs. Privacy</a:t>
            </a:r>
          </a:p>
          <a:p>
            <a:pPr>
              <a:buFont typeface="Arial" panose="020B0604020202020204" pitchFamily="34" charset="0"/>
              <a:buChar char="•"/>
            </a:pPr>
            <a:r>
              <a:rPr lang="en-GB" b="1" dirty="0"/>
              <a:t>Archival Access</a:t>
            </a:r>
            <a:r>
              <a:rPr lang="en-GB" dirty="0"/>
              <a:t>: Once personal photographs are placed in public archives or published, they can be accessed, circulated, and interpreted by others.</a:t>
            </a:r>
          </a:p>
          <a:p>
            <a:pPr>
              <a:buFont typeface="Arial" panose="020B0604020202020204" pitchFamily="34" charset="0"/>
              <a:buChar char="•"/>
            </a:pPr>
            <a:r>
              <a:rPr lang="en-GB" b="1" dirty="0"/>
              <a:t>Ethical Question</a:t>
            </a:r>
            <a:r>
              <a:rPr lang="en-GB" dirty="0"/>
              <a:t>: Should there be limits on public sharing of such intimate visual materials, even if they are technically “public domain”?</a:t>
            </a:r>
          </a:p>
          <a:p>
            <a:pPr>
              <a:buNone/>
            </a:pPr>
            <a:r>
              <a:rPr lang="en-GB" b="1" dirty="0"/>
              <a:t>5. Historical Redress and Power</a:t>
            </a:r>
          </a:p>
          <a:p>
            <a:pPr>
              <a:buFont typeface="Arial" panose="020B0604020202020204" pitchFamily="34" charset="0"/>
              <a:buChar char="•"/>
            </a:pPr>
            <a:r>
              <a:rPr lang="en-GB" b="1" dirty="0"/>
              <a:t>Political Context</a:t>
            </a:r>
            <a:r>
              <a:rPr lang="en-GB" dirty="0"/>
              <a:t>: The research touches on issues of redress and recognition of injustice.</a:t>
            </a:r>
          </a:p>
          <a:p>
            <a:pPr>
              <a:buFont typeface="Arial" panose="020B0604020202020204" pitchFamily="34" charset="0"/>
              <a:buChar char="•"/>
            </a:pPr>
            <a:r>
              <a:rPr lang="en-GB" b="1" dirty="0"/>
              <a:t>Ethical Question</a:t>
            </a:r>
            <a:r>
              <a:rPr lang="en-GB" dirty="0"/>
              <a:t>: Does the work contribute to healing and justice, or is it a form of academic extraction?</a:t>
            </a:r>
          </a:p>
          <a:p>
            <a:endParaRPr lang="en-GB" dirty="0"/>
          </a:p>
        </p:txBody>
      </p:sp>
      <p:sp>
        <p:nvSpPr>
          <p:cNvPr id="4" name="Slide Number Placeholder 3">
            <a:extLst>
              <a:ext uri="{FF2B5EF4-FFF2-40B4-BE49-F238E27FC236}">
                <a16:creationId xmlns:a16="http://schemas.microsoft.com/office/drawing/2014/main" id="{77F3447C-89CF-D776-6B5C-DFAD9027D587}"/>
              </a:ext>
            </a:extLst>
          </p:cNvPr>
          <p:cNvSpPr>
            <a:spLocks noGrp="1"/>
          </p:cNvSpPr>
          <p:nvPr>
            <p:ph type="sldNum" sz="quarter" idx="5"/>
          </p:nvPr>
        </p:nvSpPr>
        <p:spPr/>
        <p:txBody>
          <a:bodyPr/>
          <a:lstStyle/>
          <a:p>
            <a:fld id="{8594D7AB-1B33-4D50-8F1D-FA94EA3627F4}" type="slidenum">
              <a:rPr lang="en-GB" smtClean="0"/>
              <a:t>36</a:t>
            </a:fld>
            <a:endParaRPr lang="en-GB"/>
          </a:p>
        </p:txBody>
      </p:sp>
    </p:spTree>
    <p:extLst>
      <p:ext uri="{BB962C8B-B14F-4D97-AF65-F5344CB8AC3E}">
        <p14:creationId xmlns:p14="http://schemas.microsoft.com/office/powerpoint/2010/main" val="26573968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38</a:t>
            </a:fld>
            <a:endParaRPr lang="en-GB"/>
          </a:p>
        </p:txBody>
      </p:sp>
    </p:spTree>
    <p:extLst>
      <p:ext uri="{BB962C8B-B14F-4D97-AF65-F5344CB8AC3E}">
        <p14:creationId xmlns:p14="http://schemas.microsoft.com/office/powerpoint/2010/main" val="45158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Storytelling as research with children and young people</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is a qualitative, participatory method that uses the creation and sharing of stories to explore lived experiences, perspectives, and emotions. It recognises that children are knowledgeable social actors and allows them to express complex ideas in ways that are meaningful to them.</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594D7AB-1B33-4D50-8F1D-FA94EA3627F4}" type="slidenum">
              <a:rPr lang="en-GB" smtClean="0"/>
              <a:t>39</a:t>
            </a:fld>
            <a:endParaRPr lang="en-GB"/>
          </a:p>
        </p:txBody>
      </p:sp>
    </p:spTree>
    <p:extLst>
      <p:ext uri="{BB962C8B-B14F-4D97-AF65-F5344CB8AC3E}">
        <p14:creationId xmlns:p14="http://schemas.microsoft.com/office/powerpoint/2010/main" val="4123494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C0094-FB13-CAC4-DAB7-A6083A19BB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5749CCC-BE2E-E0D8-D6AE-6C85154228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6895D3-221D-FD99-BABD-F3B4E986EBBA}"/>
              </a:ext>
            </a:extLst>
          </p:cNvPr>
          <p:cNvSpPr>
            <a:spLocks noGrp="1"/>
          </p:cNvSpPr>
          <p:nvPr>
            <p:ph type="dt" sz="half" idx="10"/>
          </p:nvPr>
        </p:nvSpPr>
        <p:spPr/>
        <p:txBody>
          <a:bodyPr/>
          <a:lstStyle/>
          <a:p>
            <a:fld id="{23BF3B85-D95E-4BF3-9788-182B1E6301DF}" type="datetimeFigureOut">
              <a:rPr lang="en-GB" smtClean="0"/>
              <a:t>27/04/2026</a:t>
            </a:fld>
            <a:endParaRPr lang="en-GB"/>
          </a:p>
        </p:txBody>
      </p:sp>
      <p:sp>
        <p:nvSpPr>
          <p:cNvPr id="5" name="Footer Placeholder 4">
            <a:extLst>
              <a:ext uri="{FF2B5EF4-FFF2-40B4-BE49-F238E27FC236}">
                <a16:creationId xmlns:a16="http://schemas.microsoft.com/office/drawing/2014/main" id="{0BDC327C-753E-7B36-0778-57166FD7A4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A2C87-BFB5-8B1C-FD48-BC462A1DC191}"/>
              </a:ext>
            </a:extLst>
          </p:cNvPr>
          <p:cNvSpPr>
            <a:spLocks noGrp="1"/>
          </p:cNvSpPr>
          <p:nvPr>
            <p:ph type="sldNum" sz="quarter" idx="12"/>
          </p:nvPr>
        </p:nvSpPr>
        <p:spPr/>
        <p:txBody>
          <a:bodyPr/>
          <a:lstStyle/>
          <a:p>
            <a:fld id="{090EF840-7E41-4471-8CC0-3888475FDF2F}" type="slidenum">
              <a:rPr lang="en-GB" smtClean="0"/>
              <a:t>‹#›</a:t>
            </a:fld>
            <a:endParaRPr lang="en-GB"/>
          </a:p>
        </p:txBody>
      </p:sp>
    </p:spTree>
    <p:extLst>
      <p:ext uri="{BB962C8B-B14F-4D97-AF65-F5344CB8AC3E}">
        <p14:creationId xmlns:p14="http://schemas.microsoft.com/office/powerpoint/2010/main" val="1123216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4CF5E-39AD-AC09-4B33-249DE6DC16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39C53D-064E-0F56-99D3-84C70B34E9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A1429C-361E-F217-9080-9BFA1A5E4432}"/>
              </a:ext>
            </a:extLst>
          </p:cNvPr>
          <p:cNvSpPr>
            <a:spLocks noGrp="1"/>
          </p:cNvSpPr>
          <p:nvPr>
            <p:ph type="dt" sz="half" idx="10"/>
          </p:nvPr>
        </p:nvSpPr>
        <p:spPr/>
        <p:txBody>
          <a:bodyPr/>
          <a:lstStyle/>
          <a:p>
            <a:fld id="{23BF3B85-D95E-4BF3-9788-182B1E6301DF}" type="datetimeFigureOut">
              <a:rPr lang="en-GB" smtClean="0"/>
              <a:t>27/04/2026</a:t>
            </a:fld>
            <a:endParaRPr lang="en-GB"/>
          </a:p>
        </p:txBody>
      </p:sp>
      <p:sp>
        <p:nvSpPr>
          <p:cNvPr id="5" name="Footer Placeholder 4">
            <a:extLst>
              <a:ext uri="{FF2B5EF4-FFF2-40B4-BE49-F238E27FC236}">
                <a16:creationId xmlns:a16="http://schemas.microsoft.com/office/drawing/2014/main" id="{00B65FB3-1561-A7C0-34C3-381E05205C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489A8A-136C-08F2-E67D-D9860743ABB2}"/>
              </a:ext>
            </a:extLst>
          </p:cNvPr>
          <p:cNvSpPr>
            <a:spLocks noGrp="1"/>
          </p:cNvSpPr>
          <p:nvPr>
            <p:ph type="sldNum" sz="quarter" idx="12"/>
          </p:nvPr>
        </p:nvSpPr>
        <p:spPr/>
        <p:txBody>
          <a:bodyPr/>
          <a:lstStyle/>
          <a:p>
            <a:fld id="{090EF840-7E41-4471-8CC0-3888475FDF2F}" type="slidenum">
              <a:rPr lang="en-GB" smtClean="0"/>
              <a:t>‹#›</a:t>
            </a:fld>
            <a:endParaRPr lang="en-GB"/>
          </a:p>
        </p:txBody>
      </p:sp>
    </p:spTree>
    <p:extLst>
      <p:ext uri="{BB962C8B-B14F-4D97-AF65-F5344CB8AC3E}">
        <p14:creationId xmlns:p14="http://schemas.microsoft.com/office/powerpoint/2010/main" val="1566107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F481E-ED72-9787-8144-473A2A3B30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536590-0D8D-ADB4-603D-2B16B078C7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B96DEB-5602-AF30-9553-B127FF4D37E4}"/>
              </a:ext>
            </a:extLst>
          </p:cNvPr>
          <p:cNvSpPr>
            <a:spLocks noGrp="1"/>
          </p:cNvSpPr>
          <p:nvPr>
            <p:ph type="dt" sz="half" idx="10"/>
          </p:nvPr>
        </p:nvSpPr>
        <p:spPr/>
        <p:txBody>
          <a:bodyPr/>
          <a:lstStyle/>
          <a:p>
            <a:fld id="{23BF3B85-D95E-4BF3-9788-182B1E6301DF}" type="datetimeFigureOut">
              <a:rPr lang="en-GB" smtClean="0"/>
              <a:t>27/04/2026</a:t>
            </a:fld>
            <a:endParaRPr lang="en-GB"/>
          </a:p>
        </p:txBody>
      </p:sp>
      <p:sp>
        <p:nvSpPr>
          <p:cNvPr id="5" name="Footer Placeholder 4">
            <a:extLst>
              <a:ext uri="{FF2B5EF4-FFF2-40B4-BE49-F238E27FC236}">
                <a16:creationId xmlns:a16="http://schemas.microsoft.com/office/drawing/2014/main" id="{FF82DC62-8723-254B-7B9A-E69D497207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EACEB2-EB98-7E22-DDEB-A680D09598D6}"/>
              </a:ext>
            </a:extLst>
          </p:cNvPr>
          <p:cNvSpPr>
            <a:spLocks noGrp="1"/>
          </p:cNvSpPr>
          <p:nvPr>
            <p:ph type="sldNum" sz="quarter" idx="12"/>
          </p:nvPr>
        </p:nvSpPr>
        <p:spPr/>
        <p:txBody>
          <a:bodyPr/>
          <a:lstStyle/>
          <a:p>
            <a:fld id="{090EF840-7E41-4471-8CC0-3888475FDF2F}" type="slidenum">
              <a:rPr lang="en-GB" smtClean="0"/>
              <a:t>‹#›</a:t>
            </a:fld>
            <a:endParaRPr lang="en-GB"/>
          </a:p>
        </p:txBody>
      </p:sp>
    </p:spTree>
    <p:extLst>
      <p:ext uri="{BB962C8B-B14F-4D97-AF65-F5344CB8AC3E}">
        <p14:creationId xmlns:p14="http://schemas.microsoft.com/office/powerpoint/2010/main" val="3668103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A7A94-924A-2D1B-F491-1B62F94030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80EBAC-DAB9-9927-1469-E0A0812DBF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36275C-01E9-1876-A88D-C64A73E570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D08B0F7-FD5C-A4FE-F7B3-ABD29A346A5D}"/>
              </a:ext>
            </a:extLst>
          </p:cNvPr>
          <p:cNvSpPr>
            <a:spLocks noGrp="1"/>
          </p:cNvSpPr>
          <p:nvPr>
            <p:ph type="dt" sz="half" idx="10"/>
          </p:nvPr>
        </p:nvSpPr>
        <p:spPr/>
        <p:txBody>
          <a:bodyPr/>
          <a:lstStyle/>
          <a:p>
            <a:fld id="{23BF3B85-D95E-4BF3-9788-182B1E6301DF}" type="datetimeFigureOut">
              <a:rPr lang="en-GB" smtClean="0"/>
              <a:t>27/04/2026</a:t>
            </a:fld>
            <a:endParaRPr lang="en-GB"/>
          </a:p>
        </p:txBody>
      </p:sp>
      <p:sp>
        <p:nvSpPr>
          <p:cNvPr id="6" name="Footer Placeholder 5">
            <a:extLst>
              <a:ext uri="{FF2B5EF4-FFF2-40B4-BE49-F238E27FC236}">
                <a16:creationId xmlns:a16="http://schemas.microsoft.com/office/drawing/2014/main" id="{F8810205-06FF-FE36-B49D-27A9212AAD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7D21A0-8CC0-6960-DAE6-FC608009CEB5}"/>
              </a:ext>
            </a:extLst>
          </p:cNvPr>
          <p:cNvSpPr>
            <a:spLocks noGrp="1"/>
          </p:cNvSpPr>
          <p:nvPr>
            <p:ph type="sldNum" sz="quarter" idx="12"/>
          </p:nvPr>
        </p:nvSpPr>
        <p:spPr/>
        <p:txBody>
          <a:bodyPr/>
          <a:lstStyle/>
          <a:p>
            <a:fld id="{090EF840-7E41-4471-8CC0-3888475FDF2F}" type="slidenum">
              <a:rPr lang="en-GB" smtClean="0"/>
              <a:t>‹#›</a:t>
            </a:fld>
            <a:endParaRPr lang="en-GB"/>
          </a:p>
        </p:txBody>
      </p:sp>
    </p:spTree>
    <p:extLst>
      <p:ext uri="{BB962C8B-B14F-4D97-AF65-F5344CB8AC3E}">
        <p14:creationId xmlns:p14="http://schemas.microsoft.com/office/powerpoint/2010/main" val="2690994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0D66-4322-4B64-1995-6131F0E0C1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4F182B-9C67-1DEA-FB4D-B2E0940818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4493271-1B5B-ADAB-C862-30080111EA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0DBD87-1024-6519-72EE-87F11FC469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E83AFF-DA43-C52D-AA07-9B23DA2F68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807497-75E3-B335-EB6F-DC6681F5E173}"/>
              </a:ext>
            </a:extLst>
          </p:cNvPr>
          <p:cNvSpPr>
            <a:spLocks noGrp="1"/>
          </p:cNvSpPr>
          <p:nvPr>
            <p:ph type="dt" sz="half" idx="10"/>
          </p:nvPr>
        </p:nvSpPr>
        <p:spPr/>
        <p:txBody>
          <a:bodyPr/>
          <a:lstStyle/>
          <a:p>
            <a:fld id="{23BF3B85-D95E-4BF3-9788-182B1E6301DF}" type="datetimeFigureOut">
              <a:rPr lang="en-GB" smtClean="0"/>
              <a:t>27/04/2026</a:t>
            </a:fld>
            <a:endParaRPr lang="en-GB"/>
          </a:p>
        </p:txBody>
      </p:sp>
      <p:sp>
        <p:nvSpPr>
          <p:cNvPr id="8" name="Footer Placeholder 7">
            <a:extLst>
              <a:ext uri="{FF2B5EF4-FFF2-40B4-BE49-F238E27FC236}">
                <a16:creationId xmlns:a16="http://schemas.microsoft.com/office/drawing/2014/main" id="{393259ED-8BBD-3C2C-4CEC-830FFE2F23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1D0ABC-F98F-6CA1-CECC-5F1E07F0211B}"/>
              </a:ext>
            </a:extLst>
          </p:cNvPr>
          <p:cNvSpPr>
            <a:spLocks noGrp="1"/>
          </p:cNvSpPr>
          <p:nvPr>
            <p:ph type="sldNum" sz="quarter" idx="12"/>
          </p:nvPr>
        </p:nvSpPr>
        <p:spPr/>
        <p:txBody>
          <a:bodyPr/>
          <a:lstStyle/>
          <a:p>
            <a:fld id="{090EF840-7E41-4471-8CC0-3888475FDF2F}" type="slidenum">
              <a:rPr lang="en-GB" smtClean="0"/>
              <a:t>‹#›</a:t>
            </a:fld>
            <a:endParaRPr lang="en-GB"/>
          </a:p>
        </p:txBody>
      </p:sp>
    </p:spTree>
    <p:extLst>
      <p:ext uri="{BB962C8B-B14F-4D97-AF65-F5344CB8AC3E}">
        <p14:creationId xmlns:p14="http://schemas.microsoft.com/office/powerpoint/2010/main" val="3044141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AF905-640C-48CB-8606-FA4D2E6137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637D94-D5F8-0616-30F7-79B8C0562A09}"/>
              </a:ext>
            </a:extLst>
          </p:cNvPr>
          <p:cNvSpPr>
            <a:spLocks noGrp="1"/>
          </p:cNvSpPr>
          <p:nvPr>
            <p:ph type="dt" sz="half" idx="10"/>
          </p:nvPr>
        </p:nvSpPr>
        <p:spPr/>
        <p:txBody>
          <a:bodyPr/>
          <a:lstStyle/>
          <a:p>
            <a:fld id="{23BF3B85-D95E-4BF3-9788-182B1E6301DF}" type="datetimeFigureOut">
              <a:rPr lang="en-GB" smtClean="0"/>
              <a:t>27/04/2026</a:t>
            </a:fld>
            <a:endParaRPr lang="en-GB"/>
          </a:p>
        </p:txBody>
      </p:sp>
      <p:sp>
        <p:nvSpPr>
          <p:cNvPr id="4" name="Footer Placeholder 3">
            <a:extLst>
              <a:ext uri="{FF2B5EF4-FFF2-40B4-BE49-F238E27FC236}">
                <a16:creationId xmlns:a16="http://schemas.microsoft.com/office/drawing/2014/main" id="{554C325A-2F70-1E93-9E0C-416D8CEC94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69F4B5-6700-3567-9A9C-02ACFA646AFC}"/>
              </a:ext>
            </a:extLst>
          </p:cNvPr>
          <p:cNvSpPr>
            <a:spLocks noGrp="1"/>
          </p:cNvSpPr>
          <p:nvPr>
            <p:ph type="sldNum" sz="quarter" idx="12"/>
          </p:nvPr>
        </p:nvSpPr>
        <p:spPr/>
        <p:txBody>
          <a:bodyPr/>
          <a:lstStyle/>
          <a:p>
            <a:fld id="{090EF840-7E41-4471-8CC0-3888475FDF2F}" type="slidenum">
              <a:rPr lang="en-GB" smtClean="0"/>
              <a:t>‹#›</a:t>
            </a:fld>
            <a:endParaRPr lang="en-GB"/>
          </a:p>
        </p:txBody>
      </p:sp>
    </p:spTree>
    <p:extLst>
      <p:ext uri="{BB962C8B-B14F-4D97-AF65-F5344CB8AC3E}">
        <p14:creationId xmlns:p14="http://schemas.microsoft.com/office/powerpoint/2010/main" val="3716023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80A31B-3715-552A-E6A2-75E78B3E8A46}"/>
              </a:ext>
            </a:extLst>
          </p:cNvPr>
          <p:cNvSpPr>
            <a:spLocks noGrp="1"/>
          </p:cNvSpPr>
          <p:nvPr>
            <p:ph type="dt" sz="half" idx="10"/>
          </p:nvPr>
        </p:nvSpPr>
        <p:spPr/>
        <p:txBody>
          <a:bodyPr/>
          <a:lstStyle/>
          <a:p>
            <a:fld id="{23BF3B85-D95E-4BF3-9788-182B1E6301DF}" type="datetimeFigureOut">
              <a:rPr lang="en-GB" smtClean="0"/>
              <a:t>27/04/2026</a:t>
            </a:fld>
            <a:endParaRPr lang="en-GB"/>
          </a:p>
        </p:txBody>
      </p:sp>
      <p:sp>
        <p:nvSpPr>
          <p:cNvPr id="3" name="Footer Placeholder 2">
            <a:extLst>
              <a:ext uri="{FF2B5EF4-FFF2-40B4-BE49-F238E27FC236}">
                <a16:creationId xmlns:a16="http://schemas.microsoft.com/office/drawing/2014/main" id="{F219A46B-C647-4CF1-B20B-AE72724951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744CE9-DF10-6DC9-0258-315CDEF92355}"/>
              </a:ext>
            </a:extLst>
          </p:cNvPr>
          <p:cNvSpPr>
            <a:spLocks noGrp="1"/>
          </p:cNvSpPr>
          <p:nvPr>
            <p:ph type="sldNum" sz="quarter" idx="12"/>
          </p:nvPr>
        </p:nvSpPr>
        <p:spPr/>
        <p:txBody>
          <a:bodyPr/>
          <a:lstStyle/>
          <a:p>
            <a:fld id="{090EF840-7E41-4471-8CC0-3888475FDF2F}" type="slidenum">
              <a:rPr lang="en-GB" smtClean="0"/>
              <a:t>‹#›</a:t>
            </a:fld>
            <a:endParaRPr lang="en-GB"/>
          </a:p>
        </p:txBody>
      </p:sp>
    </p:spTree>
    <p:extLst>
      <p:ext uri="{BB962C8B-B14F-4D97-AF65-F5344CB8AC3E}">
        <p14:creationId xmlns:p14="http://schemas.microsoft.com/office/powerpoint/2010/main" val="3416206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E9097-4B44-FDD9-E7A2-E96C2F1ACC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5FF691-0192-AD69-559A-3338ACB29C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229163-D1EE-4A37-2DE3-78A2830878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55549F-0321-CA01-AFC7-BF2077C5AC03}"/>
              </a:ext>
            </a:extLst>
          </p:cNvPr>
          <p:cNvSpPr>
            <a:spLocks noGrp="1"/>
          </p:cNvSpPr>
          <p:nvPr>
            <p:ph type="dt" sz="half" idx="10"/>
          </p:nvPr>
        </p:nvSpPr>
        <p:spPr/>
        <p:txBody>
          <a:bodyPr/>
          <a:lstStyle/>
          <a:p>
            <a:fld id="{23BF3B85-D95E-4BF3-9788-182B1E6301DF}" type="datetimeFigureOut">
              <a:rPr lang="en-GB" smtClean="0"/>
              <a:t>27/04/2026</a:t>
            </a:fld>
            <a:endParaRPr lang="en-GB"/>
          </a:p>
        </p:txBody>
      </p:sp>
      <p:sp>
        <p:nvSpPr>
          <p:cNvPr id="6" name="Footer Placeholder 5">
            <a:extLst>
              <a:ext uri="{FF2B5EF4-FFF2-40B4-BE49-F238E27FC236}">
                <a16:creationId xmlns:a16="http://schemas.microsoft.com/office/drawing/2014/main" id="{7F7FBDF3-6259-D32B-BD32-39D4924E7F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3B11FB-BECA-12EE-F459-9523C184DD35}"/>
              </a:ext>
            </a:extLst>
          </p:cNvPr>
          <p:cNvSpPr>
            <a:spLocks noGrp="1"/>
          </p:cNvSpPr>
          <p:nvPr>
            <p:ph type="sldNum" sz="quarter" idx="12"/>
          </p:nvPr>
        </p:nvSpPr>
        <p:spPr/>
        <p:txBody>
          <a:bodyPr/>
          <a:lstStyle/>
          <a:p>
            <a:fld id="{090EF840-7E41-4471-8CC0-3888475FDF2F}" type="slidenum">
              <a:rPr lang="en-GB" smtClean="0"/>
              <a:t>‹#›</a:t>
            </a:fld>
            <a:endParaRPr lang="en-GB"/>
          </a:p>
        </p:txBody>
      </p:sp>
    </p:spTree>
    <p:extLst>
      <p:ext uri="{BB962C8B-B14F-4D97-AF65-F5344CB8AC3E}">
        <p14:creationId xmlns:p14="http://schemas.microsoft.com/office/powerpoint/2010/main" val="32675797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C2FFC-F021-2A5B-8ADF-45D10D791E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D70211-E37F-0484-54FA-429FA0D6BA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728EC3-DF89-72DB-33B0-1383E8C243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313974-3EAC-A57D-3A65-E25676DAA6A5}"/>
              </a:ext>
            </a:extLst>
          </p:cNvPr>
          <p:cNvSpPr>
            <a:spLocks noGrp="1"/>
          </p:cNvSpPr>
          <p:nvPr>
            <p:ph type="dt" sz="half" idx="10"/>
          </p:nvPr>
        </p:nvSpPr>
        <p:spPr/>
        <p:txBody>
          <a:bodyPr/>
          <a:lstStyle/>
          <a:p>
            <a:fld id="{23BF3B85-D95E-4BF3-9788-182B1E6301DF}" type="datetimeFigureOut">
              <a:rPr lang="en-GB" smtClean="0"/>
              <a:t>27/04/2026</a:t>
            </a:fld>
            <a:endParaRPr lang="en-GB"/>
          </a:p>
        </p:txBody>
      </p:sp>
      <p:sp>
        <p:nvSpPr>
          <p:cNvPr id="6" name="Footer Placeholder 5">
            <a:extLst>
              <a:ext uri="{FF2B5EF4-FFF2-40B4-BE49-F238E27FC236}">
                <a16:creationId xmlns:a16="http://schemas.microsoft.com/office/drawing/2014/main" id="{BFC3A965-4867-4E8A-DBC9-B4B7A7BB3E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B83EF1-10D9-F932-A928-7750BF096B16}"/>
              </a:ext>
            </a:extLst>
          </p:cNvPr>
          <p:cNvSpPr>
            <a:spLocks noGrp="1"/>
          </p:cNvSpPr>
          <p:nvPr>
            <p:ph type="sldNum" sz="quarter" idx="12"/>
          </p:nvPr>
        </p:nvSpPr>
        <p:spPr/>
        <p:txBody>
          <a:bodyPr/>
          <a:lstStyle/>
          <a:p>
            <a:fld id="{090EF840-7E41-4471-8CC0-3888475FDF2F}" type="slidenum">
              <a:rPr lang="en-GB" smtClean="0"/>
              <a:t>‹#›</a:t>
            </a:fld>
            <a:endParaRPr lang="en-GB"/>
          </a:p>
        </p:txBody>
      </p:sp>
    </p:spTree>
    <p:extLst>
      <p:ext uri="{BB962C8B-B14F-4D97-AF65-F5344CB8AC3E}">
        <p14:creationId xmlns:p14="http://schemas.microsoft.com/office/powerpoint/2010/main" val="3585236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27F72-D538-EDCA-4D3D-CA96913471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F5F6DA-E826-4F89-2878-3E5878A2E7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A8FF46-AB2A-386D-3A8E-1115A66EFB8B}"/>
              </a:ext>
            </a:extLst>
          </p:cNvPr>
          <p:cNvSpPr>
            <a:spLocks noGrp="1"/>
          </p:cNvSpPr>
          <p:nvPr>
            <p:ph type="dt" sz="half" idx="10"/>
          </p:nvPr>
        </p:nvSpPr>
        <p:spPr/>
        <p:txBody>
          <a:bodyPr/>
          <a:lstStyle/>
          <a:p>
            <a:fld id="{23BF3B85-D95E-4BF3-9788-182B1E6301DF}" type="datetimeFigureOut">
              <a:rPr lang="en-GB" smtClean="0"/>
              <a:t>27/04/2026</a:t>
            </a:fld>
            <a:endParaRPr lang="en-GB"/>
          </a:p>
        </p:txBody>
      </p:sp>
      <p:sp>
        <p:nvSpPr>
          <p:cNvPr id="5" name="Footer Placeholder 4">
            <a:extLst>
              <a:ext uri="{FF2B5EF4-FFF2-40B4-BE49-F238E27FC236}">
                <a16:creationId xmlns:a16="http://schemas.microsoft.com/office/drawing/2014/main" id="{26892454-E5F5-BEF6-92F2-97B44B26D8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F755A7-5049-9B33-A71D-866303E2B17D}"/>
              </a:ext>
            </a:extLst>
          </p:cNvPr>
          <p:cNvSpPr>
            <a:spLocks noGrp="1"/>
          </p:cNvSpPr>
          <p:nvPr>
            <p:ph type="sldNum" sz="quarter" idx="12"/>
          </p:nvPr>
        </p:nvSpPr>
        <p:spPr/>
        <p:txBody>
          <a:bodyPr/>
          <a:lstStyle/>
          <a:p>
            <a:fld id="{090EF840-7E41-4471-8CC0-3888475FDF2F}" type="slidenum">
              <a:rPr lang="en-GB" smtClean="0"/>
              <a:t>‹#›</a:t>
            </a:fld>
            <a:endParaRPr lang="en-GB"/>
          </a:p>
        </p:txBody>
      </p:sp>
    </p:spTree>
    <p:extLst>
      <p:ext uri="{BB962C8B-B14F-4D97-AF65-F5344CB8AC3E}">
        <p14:creationId xmlns:p14="http://schemas.microsoft.com/office/powerpoint/2010/main" val="2338353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D130C6-8EB8-E626-7676-EFCBAADFF6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609886-6207-8AE3-B676-5BC5B1867D9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4C60A2-A1B6-6460-D668-2ED126360598}"/>
              </a:ext>
            </a:extLst>
          </p:cNvPr>
          <p:cNvSpPr>
            <a:spLocks noGrp="1"/>
          </p:cNvSpPr>
          <p:nvPr>
            <p:ph type="dt" sz="half" idx="10"/>
          </p:nvPr>
        </p:nvSpPr>
        <p:spPr/>
        <p:txBody>
          <a:bodyPr/>
          <a:lstStyle/>
          <a:p>
            <a:fld id="{23BF3B85-D95E-4BF3-9788-182B1E6301DF}" type="datetimeFigureOut">
              <a:rPr lang="en-GB" smtClean="0"/>
              <a:t>27/04/2026</a:t>
            </a:fld>
            <a:endParaRPr lang="en-GB"/>
          </a:p>
        </p:txBody>
      </p:sp>
      <p:sp>
        <p:nvSpPr>
          <p:cNvPr id="5" name="Footer Placeholder 4">
            <a:extLst>
              <a:ext uri="{FF2B5EF4-FFF2-40B4-BE49-F238E27FC236}">
                <a16:creationId xmlns:a16="http://schemas.microsoft.com/office/drawing/2014/main" id="{AD4C6F4B-DDBA-BD1F-9EB8-B8AFC01990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414C3-2513-5222-32B4-BABC5766ED95}"/>
              </a:ext>
            </a:extLst>
          </p:cNvPr>
          <p:cNvSpPr>
            <a:spLocks noGrp="1"/>
          </p:cNvSpPr>
          <p:nvPr>
            <p:ph type="sldNum" sz="quarter" idx="12"/>
          </p:nvPr>
        </p:nvSpPr>
        <p:spPr/>
        <p:txBody>
          <a:bodyPr/>
          <a:lstStyle/>
          <a:p>
            <a:fld id="{090EF840-7E41-4471-8CC0-3888475FDF2F}" type="slidenum">
              <a:rPr lang="en-GB" smtClean="0"/>
              <a:t>‹#›</a:t>
            </a:fld>
            <a:endParaRPr lang="en-GB"/>
          </a:p>
        </p:txBody>
      </p:sp>
    </p:spTree>
    <p:extLst>
      <p:ext uri="{BB962C8B-B14F-4D97-AF65-F5344CB8AC3E}">
        <p14:creationId xmlns:p14="http://schemas.microsoft.com/office/powerpoint/2010/main" val="3456367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D747C3-75AE-90FD-FC33-77E4801CCA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E0EFA0-2466-B49A-0635-FD6AB15631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65A045-5AAD-DC7D-4A93-F38B47566E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BF3B85-D95E-4BF3-9788-182B1E6301DF}" type="datetimeFigureOut">
              <a:rPr lang="en-GB" smtClean="0"/>
              <a:t>27/04/2026</a:t>
            </a:fld>
            <a:endParaRPr lang="en-GB"/>
          </a:p>
        </p:txBody>
      </p:sp>
      <p:sp>
        <p:nvSpPr>
          <p:cNvPr id="5" name="Footer Placeholder 4">
            <a:extLst>
              <a:ext uri="{FF2B5EF4-FFF2-40B4-BE49-F238E27FC236}">
                <a16:creationId xmlns:a16="http://schemas.microsoft.com/office/drawing/2014/main" id="{60CFEF0E-9C77-0C43-42D7-BA6A011FF1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BC2B39F-91AB-3B6A-B73B-D76E7B1035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0EF840-7E41-4471-8CC0-3888475FDF2F}" type="slidenum">
              <a:rPr lang="en-GB" smtClean="0"/>
              <a:t>‹#›</a:t>
            </a:fld>
            <a:endParaRPr lang="en-GB"/>
          </a:p>
        </p:txBody>
      </p:sp>
    </p:spTree>
    <p:extLst>
      <p:ext uri="{BB962C8B-B14F-4D97-AF65-F5344CB8AC3E}">
        <p14:creationId xmlns:p14="http://schemas.microsoft.com/office/powerpoint/2010/main" val="42010174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1080/03004279.2020.1739727"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tandfonline.com/doi/abs/10.1080/03004279.2020.1739727?utm_source=chatgpt.com"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3.jpeg"/><Relationship Id="rId13" Type="http://schemas.microsoft.com/office/2007/relationships/diagramDrawing" Target="../diagrams/drawing3.xml"/><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QuickStyle" Target="../diagrams/quickStyle3.xml"/><Relationship Id="rId5" Type="http://schemas.openxmlformats.org/officeDocument/2006/relationships/diagramQuickStyle" Target="../diagrams/quickStyle2.xml"/><Relationship Id="rId10" Type="http://schemas.openxmlformats.org/officeDocument/2006/relationships/diagramLayout" Target="../diagrams/layout3.xml"/><Relationship Id="rId4" Type="http://schemas.openxmlformats.org/officeDocument/2006/relationships/diagramLayout" Target="../diagrams/layout2.xml"/><Relationship Id="rId9"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8.png"/><Relationship Id="rId7" Type="http://schemas.openxmlformats.org/officeDocument/2006/relationships/diagramColors" Target="../diagrams/colors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16.png"/><Relationship Id="rId7" Type="http://schemas.openxmlformats.org/officeDocument/2006/relationships/diagramQuickStyle" Target="../diagrams/quickStyle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17.png"/><Relationship Id="rId9" Type="http://schemas.microsoft.com/office/2007/relationships/diagramDrawing" Target="../diagrams/drawing9.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36.png"/><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38.png"/></Relationships>
</file>

<file path=ppt/slides/_rels/slide2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diagramData" Target="../diagrams/data11.xml"/><Relationship Id="rId13" Type="http://schemas.openxmlformats.org/officeDocument/2006/relationships/diagramData" Target="../diagrams/data12.xml"/><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17" Type="http://schemas.microsoft.com/office/2007/relationships/diagramDrawing" Target="../diagrams/drawing12.xml"/><Relationship Id="rId2" Type="http://schemas.openxmlformats.org/officeDocument/2006/relationships/notesSlide" Target="../notesSlides/notesSlide20.xml"/><Relationship Id="rId16" Type="http://schemas.openxmlformats.org/officeDocument/2006/relationships/diagramColors" Target="../diagrams/colors12.xml"/><Relationship Id="rId1" Type="http://schemas.openxmlformats.org/officeDocument/2006/relationships/slideLayout" Target="../slideLayouts/slideLayout7.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5" Type="http://schemas.openxmlformats.org/officeDocument/2006/relationships/diagramQuickStyle" Target="../diagrams/quickStyle12.xml"/><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 Id="rId14" Type="http://schemas.openxmlformats.org/officeDocument/2006/relationships/diagramLayout" Target="../diagrams/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diagramLayout" Target="../diagrams/layout14.xml"/><Relationship Id="rId3" Type="http://schemas.openxmlformats.org/officeDocument/2006/relationships/diagramLayout" Target="../diagrams/layout13.xml"/><Relationship Id="rId7" Type="http://schemas.openxmlformats.org/officeDocument/2006/relationships/diagramData" Target="../diagrams/data14.xml"/><Relationship Id="rId2" Type="http://schemas.openxmlformats.org/officeDocument/2006/relationships/diagramData" Target="../diagrams/data13.xml"/><Relationship Id="rId1" Type="http://schemas.openxmlformats.org/officeDocument/2006/relationships/slideLayout" Target="../slideLayouts/slideLayout7.xml"/><Relationship Id="rId6" Type="http://schemas.microsoft.com/office/2007/relationships/diagramDrawing" Target="../diagrams/drawing13.xml"/><Relationship Id="rId11" Type="http://schemas.microsoft.com/office/2007/relationships/diagramDrawing" Target="../diagrams/drawing14.xml"/><Relationship Id="rId5" Type="http://schemas.openxmlformats.org/officeDocument/2006/relationships/diagramColors" Target="../diagrams/colors13.xml"/><Relationship Id="rId10" Type="http://schemas.openxmlformats.org/officeDocument/2006/relationships/diagramColors" Target="../diagrams/colors14.xml"/><Relationship Id="rId4" Type="http://schemas.openxmlformats.org/officeDocument/2006/relationships/diagramQuickStyle" Target="../diagrams/quickStyle13.xml"/><Relationship Id="rId9" Type="http://schemas.openxmlformats.org/officeDocument/2006/relationships/diagramQuickStyle" Target="../diagrams/quickStyle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49.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53.png"/><Relationship Id="rId4" Type="http://schemas.openxmlformats.org/officeDocument/2006/relationships/image" Target="../media/image52.png"/></Relationships>
</file>

<file path=ppt/slides/_rels/slide35.xml.rels><?xml version="1.0" encoding="UTF-8" standalone="yes"?>
<Relationships xmlns="http://schemas.openxmlformats.org/package/2006/relationships"><Relationship Id="rId8" Type="http://schemas.openxmlformats.org/officeDocument/2006/relationships/diagramData" Target="../diagrams/data16.xml"/><Relationship Id="rId3" Type="http://schemas.openxmlformats.org/officeDocument/2006/relationships/diagramData" Target="../diagrams/data15.xml"/><Relationship Id="rId7" Type="http://schemas.microsoft.com/office/2007/relationships/diagramDrawing" Target="../diagrams/drawing15.xml"/><Relationship Id="rId12" Type="http://schemas.microsoft.com/office/2007/relationships/diagramDrawing" Target="../diagrams/drawing16.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5.xml"/><Relationship Id="rId11" Type="http://schemas.openxmlformats.org/officeDocument/2006/relationships/diagramColors" Target="../diagrams/colors16.xml"/><Relationship Id="rId5" Type="http://schemas.openxmlformats.org/officeDocument/2006/relationships/diagramQuickStyle" Target="../diagrams/quickStyle15.xml"/><Relationship Id="rId10" Type="http://schemas.openxmlformats.org/officeDocument/2006/relationships/diagramQuickStyle" Target="../diagrams/quickStyle16.xml"/><Relationship Id="rId4" Type="http://schemas.openxmlformats.org/officeDocument/2006/relationships/diagramLayout" Target="../diagrams/layout15.xml"/><Relationship Id="rId9" Type="http://schemas.openxmlformats.org/officeDocument/2006/relationships/diagramLayout" Target="../diagrams/layout16.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7.xml.rels><?xml version="1.0" encoding="UTF-8" standalone="yes"?>
<Relationships xmlns="http://schemas.openxmlformats.org/package/2006/relationships"><Relationship Id="rId3" Type="http://schemas.openxmlformats.org/officeDocument/2006/relationships/hyperlink" Target="https://bmcpsychiatry.biomedcentral.com/counter/pdf/10.1186/s12888-018-1681-3.pdf" TargetMode="External"/><Relationship Id="rId2" Type="http://schemas.openxmlformats.org/officeDocument/2006/relationships/hyperlink" Target="https://insight.cumbria.ac.uk/id/eprint/3081/1/Bates%20McCann%20Kaye%20%20Taylor%202017%20accepted.pdf" TargetMode="External"/><Relationship Id="rId1" Type="http://schemas.openxmlformats.org/officeDocument/2006/relationships/slideLayout" Target="../slideLayouts/slideLayout7.xml"/><Relationship Id="rId5" Type="http://schemas.openxmlformats.org/officeDocument/2006/relationships/hyperlink" Target="https://journals.sagepub.com/doi/epub/10.1177/1469787420908384" TargetMode="External"/><Relationship Id="rId4" Type="http://schemas.openxmlformats.org/officeDocument/2006/relationships/hyperlink" Target="https://research.tees.ac.uk/files/5867495/Rayment_et_al_2018_British_Journal_of_Health_Psychology.pdf"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8" Type="http://schemas.openxmlformats.org/officeDocument/2006/relationships/diagramLayout" Target="../diagrams/layout19.xml"/><Relationship Id="rId3" Type="http://schemas.openxmlformats.org/officeDocument/2006/relationships/diagramLayout" Target="../diagrams/layout18.xml"/><Relationship Id="rId7" Type="http://schemas.openxmlformats.org/officeDocument/2006/relationships/diagramData" Target="../diagrams/data19.xml"/><Relationship Id="rId2" Type="http://schemas.openxmlformats.org/officeDocument/2006/relationships/diagramData" Target="../diagrams/data18.xml"/><Relationship Id="rId1" Type="http://schemas.openxmlformats.org/officeDocument/2006/relationships/slideLayout" Target="../slideLayouts/slideLayout7.xml"/><Relationship Id="rId6" Type="http://schemas.microsoft.com/office/2007/relationships/diagramDrawing" Target="../diagrams/drawing18.xml"/><Relationship Id="rId11" Type="http://schemas.microsoft.com/office/2007/relationships/diagramDrawing" Target="../diagrams/drawing19.xml"/><Relationship Id="rId5" Type="http://schemas.openxmlformats.org/officeDocument/2006/relationships/diagramColors" Target="../diagrams/colors18.xml"/><Relationship Id="rId10" Type="http://schemas.openxmlformats.org/officeDocument/2006/relationships/diagramColors" Target="../diagrams/colors19.xml"/><Relationship Id="rId4" Type="http://schemas.openxmlformats.org/officeDocument/2006/relationships/diagramQuickStyle" Target="../diagrams/quickStyle18.xml"/><Relationship Id="rId9" Type="http://schemas.openxmlformats.org/officeDocument/2006/relationships/diagramQuickStyle" Target="../diagrams/quickStyle1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3D28A-CCB2-2882-677F-CC4AF12B6E35}"/>
              </a:ext>
            </a:extLst>
          </p:cNvPr>
          <p:cNvSpPr>
            <a:spLocks noGrp="1"/>
          </p:cNvSpPr>
          <p:nvPr>
            <p:ph type="ctrTitle"/>
          </p:nvPr>
        </p:nvSpPr>
        <p:spPr>
          <a:xfrm>
            <a:off x="6194716" y="739978"/>
            <a:ext cx="5334930" cy="3004145"/>
          </a:xfrm>
        </p:spPr>
        <p:txBody>
          <a:bodyPr>
            <a:normAutofit/>
          </a:bodyPr>
          <a:lstStyle/>
          <a:p>
            <a:r>
              <a:rPr lang="en-GB" sz="3800" dirty="0">
                <a:effectLst/>
                <a:latin typeface="Calibri" panose="020F0502020204030204" pitchFamily="34" charset="0"/>
                <a:ea typeface="Times New Roman" panose="02020603050405020304" pitchFamily="18" charset="0"/>
                <a:cs typeface="Arial" panose="020B0604020202020204" pitchFamily="34" charset="0"/>
              </a:rPr>
              <a:t>Creative methodologies: the Mosaic Approach and </a:t>
            </a:r>
            <a:r>
              <a:rPr lang="en-GB" sz="3800">
                <a:effectLst/>
                <a:latin typeface="Calibri" panose="020F0502020204030204" pitchFamily="34" charset="0"/>
                <a:ea typeface="Times New Roman" panose="02020603050405020304" pitchFamily="18" charset="0"/>
                <a:cs typeface="Arial" panose="020B0604020202020204" pitchFamily="34" charset="0"/>
              </a:rPr>
              <a:t>photo elicitation.</a:t>
            </a:r>
            <a:br>
              <a:rPr lang="en-GB" sz="3800" dirty="0">
                <a:effectLst/>
                <a:latin typeface="Calibri" panose="020F0502020204030204" pitchFamily="34" charset="0"/>
                <a:ea typeface="DengXian" panose="02010600030101010101" pitchFamily="2" charset="-122"/>
                <a:cs typeface="Arial" panose="020B0604020202020204" pitchFamily="34" charset="0"/>
              </a:rPr>
            </a:br>
            <a:endParaRPr lang="en-GB" sz="3800" dirty="0"/>
          </a:p>
        </p:txBody>
      </p:sp>
      <p:sp>
        <p:nvSpPr>
          <p:cNvPr id="3" name="Subtitle 2">
            <a:extLst>
              <a:ext uri="{FF2B5EF4-FFF2-40B4-BE49-F238E27FC236}">
                <a16:creationId xmlns:a16="http://schemas.microsoft.com/office/drawing/2014/main" id="{E2AC090B-5679-646D-289B-C50DE961E3D7}"/>
              </a:ext>
            </a:extLst>
          </p:cNvPr>
          <p:cNvSpPr>
            <a:spLocks noGrp="1"/>
          </p:cNvSpPr>
          <p:nvPr>
            <p:ph type="subTitle" idx="1"/>
          </p:nvPr>
        </p:nvSpPr>
        <p:spPr>
          <a:xfrm>
            <a:off x="6381913" y="5776969"/>
            <a:ext cx="5334931" cy="2189214"/>
          </a:xfrm>
        </p:spPr>
        <p:txBody>
          <a:bodyPr>
            <a:normAutofit/>
          </a:bodyPr>
          <a:lstStyle/>
          <a:p>
            <a:r>
              <a:rPr lang="en-GB" dirty="0"/>
              <a:t>Dr Charlotte Greenway</a:t>
            </a:r>
          </a:p>
        </p:txBody>
      </p:sp>
      <p:sp>
        <p:nvSpPr>
          <p:cNvPr id="1033" name="Freeform: Shape 1032">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Freeform: Shape 1034">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037" name="Freeform: Shape 1036">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9" name="Freeform: Shape 1038">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041" name="Freeform: Shape 1040">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1026" name="Picture 2" descr="Want to improve your kids' writing? Let them draw">
            <a:extLst>
              <a:ext uri="{FF2B5EF4-FFF2-40B4-BE49-F238E27FC236}">
                <a16:creationId xmlns:a16="http://schemas.microsoft.com/office/drawing/2014/main" id="{B199B9C9-15A5-4A67-3516-FCE41A846C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74" r="15036" b="2"/>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1043" name="Freeform: Shape 1042">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303624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511CC66-EB23-724B-6BD6-EBB52C231ED7}"/>
              </a:ext>
            </a:extLst>
          </p:cNvPr>
          <p:cNvSpPr>
            <a:spLocks noGrp="1"/>
          </p:cNvSpPr>
          <p:nvPr>
            <p:ph type="title"/>
          </p:nvPr>
        </p:nvSpPr>
        <p:spPr>
          <a:xfrm>
            <a:off x="4495807" y="265816"/>
            <a:ext cx="4871038" cy="3071906"/>
          </a:xfrm>
        </p:spPr>
        <p:txBody>
          <a:bodyPr vert="horz" lIns="91440" tIns="45720" rIns="91440" bIns="45720" rtlCol="0" anchor="t">
            <a:normAutofit/>
          </a:bodyPr>
          <a:lstStyle/>
          <a:p>
            <a:r>
              <a:rPr lang="en-US" sz="4000" kern="1200" dirty="0">
                <a:solidFill>
                  <a:schemeClr val="tx2"/>
                </a:solidFill>
                <a:effectLst/>
                <a:latin typeface="+mj-lt"/>
                <a:ea typeface="+mj-ea"/>
                <a:cs typeface="+mj-cs"/>
              </a:rPr>
              <a:t>Mosaic Approach</a:t>
            </a:r>
            <a:br>
              <a:rPr lang="en-US" sz="4000" kern="1200" dirty="0">
                <a:solidFill>
                  <a:schemeClr val="tx2"/>
                </a:solidFill>
                <a:effectLst/>
                <a:latin typeface="+mj-lt"/>
                <a:ea typeface="+mj-ea"/>
                <a:cs typeface="+mj-cs"/>
              </a:rPr>
            </a:br>
            <a:br>
              <a:rPr lang="en-US" sz="4000" kern="1200" dirty="0">
                <a:solidFill>
                  <a:schemeClr val="tx2"/>
                </a:solidFill>
                <a:effectLst/>
                <a:latin typeface="+mj-lt"/>
                <a:ea typeface="+mj-ea"/>
                <a:cs typeface="+mj-cs"/>
              </a:rPr>
            </a:br>
            <a:endParaRPr lang="en-US" sz="4000" kern="1200" dirty="0">
              <a:solidFill>
                <a:schemeClr val="tx2"/>
              </a:solidFill>
              <a:latin typeface="+mj-lt"/>
              <a:ea typeface="+mj-ea"/>
              <a:cs typeface="+mj-cs"/>
            </a:endParaRPr>
          </a:p>
        </p:txBody>
      </p:sp>
      <p:pic>
        <p:nvPicPr>
          <p:cNvPr id="5" name="Picture 4">
            <a:extLst>
              <a:ext uri="{FF2B5EF4-FFF2-40B4-BE49-F238E27FC236}">
                <a16:creationId xmlns:a16="http://schemas.microsoft.com/office/drawing/2014/main" id="{7721C181-A410-3F66-9E64-EA115318B64E}"/>
              </a:ext>
            </a:extLst>
          </p:cNvPr>
          <p:cNvPicPr>
            <a:picLocks noChangeAspect="1"/>
          </p:cNvPicPr>
          <p:nvPr/>
        </p:nvPicPr>
        <p:blipFill>
          <a:blip r:embed="rId3"/>
          <a:stretch>
            <a:fillRect/>
          </a:stretch>
        </p:blipFill>
        <p:spPr>
          <a:xfrm>
            <a:off x="4444861" y="1058318"/>
            <a:ext cx="7659540" cy="5533866"/>
          </a:xfrm>
          <a:prstGeom prst="rect">
            <a:avLst/>
          </a:prstGeom>
        </p:spPr>
      </p:pic>
      <p:sp>
        <p:nvSpPr>
          <p:cNvPr id="4" name="TextBox 3">
            <a:extLst>
              <a:ext uri="{FF2B5EF4-FFF2-40B4-BE49-F238E27FC236}">
                <a16:creationId xmlns:a16="http://schemas.microsoft.com/office/drawing/2014/main" id="{3AEF5307-D27A-2810-C58A-A38BC7246365}"/>
              </a:ext>
            </a:extLst>
          </p:cNvPr>
          <p:cNvSpPr txBox="1"/>
          <p:nvPr/>
        </p:nvSpPr>
        <p:spPr>
          <a:xfrm>
            <a:off x="91098" y="221209"/>
            <a:ext cx="3928141" cy="6370975"/>
          </a:xfrm>
          <a:prstGeom prst="rect">
            <a:avLst/>
          </a:prstGeom>
          <a:noFill/>
        </p:spPr>
        <p:txBody>
          <a:bodyPr wrap="square">
            <a:spAutoFit/>
          </a:bodyPr>
          <a:lstStyle/>
          <a:p>
            <a:r>
              <a:rPr lang="en-GB" sz="2400" b="0" i="0" dirty="0">
                <a:solidFill>
                  <a:schemeClr val="bg1"/>
                </a:solidFill>
                <a:effectLst/>
                <a:latin typeface="Söhne"/>
              </a:rPr>
              <a:t>A qualitative research methodology used primarily in research involving children, aiming to gather a more holistic understanding of their perspectives, experiences, and voices. It recognizes that children may have unique ways of expressing themselves and different levels of verbal and cognitive development. </a:t>
            </a:r>
          </a:p>
          <a:p>
            <a:r>
              <a:rPr lang="en-GB" sz="2400" b="0" i="0" dirty="0">
                <a:solidFill>
                  <a:schemeClr val="bg1"/>
                </a:solidFill>
                <a:effectLst/>
                <a:latin typeface="Söhne"/>
              </a:rPr>
              <a:t>As such, this approach employs a variety of participatory techniques to engage children in the research process.</a:t>
            </a:r>
          </a:p>
        </p:txBody>
      </p:sp>
    </p:spTree>
    <p:extLst>
      <p:ext uri="{BB962C8B-B14F-4D97-AF65-F5344CB8AC3E}">
        <p14:creationId xmlns:p14="http://schemas.microsoft.com/office/powerpoint/2010/main" val="1251080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1F04B-AC0E-8A81-B1AC-9C550EC0D0AB}"/>
              </a:ext>
            </a:extLst>
          </p:cNvPr>
          <p:cNvSpPr>
            <a:spLocks noGrp="1"/>
          </p:cNvSpPr>
          <p:nvPr>
            <p:ph type="title"/>
          </p:nvPr>
        </p:nvSpPr>
        <p:spPr>
          <a:xfrm>
            <a:off x="637032" y="0"/>
            <a:ext cx="10515600" cy="1325563"/>
          </a:xfrm>
        </p:spPr>
        <p:txBody>
          <a:bodyPr>
            <a:normAutofit/>
          </a:bodyPr>
          <a:lstStyle/>
          <a:p>
            <a:r>
              <a:rPr lang="en-GB" sz="4000" dirty="0"/>
              <a:t>Multi-method approach</a:t>
            </a:r>
          </a:p>
        </p:txBody>
      </p:sp>
      <p:graphicFrame>
        <p:nvGraphicFramePr>
          <p:cNvPr id="4" name="Content Placeholder 3">
            <a:extLst>
              <a:ext uri="{FF2B5EF4-FFF2-40B4-BE49-F238E27FC236}">
                <a16:creationId xmlns:a16="http://schemas.microsoft.com/office/drawing/2014/main" id="{1C987643-C8EE-5F81-B8DF-E7B1F22060CD}"/>
              </a:ext>
            </a:extLst>
          </p:cNvPr>
          <p:cNvGraphicFramePr>
            <a:graphicFrameLocks noGrp="1"/>
          </p:cNvGraphicFramePr>
          <p:nvPr>
            <p:ph idx="1"/>
            <p:extLst>
              <p:ext uri="{D42A27DB-BD31-4B8C-83A1-F6EECF244321}">
                <p14:modId xmlns:p14="http://schemas.microsoft.com/office/powerpoint/2010/main" val="951238928"/>
              </p:ext>
            </p:extLst>
          </p:nvPr>
        </p:nvGraphicFramePr>
        <p:xfrm>
          <a:off x="347472" y="594360"/>
          <a:ext cx="11494008" cy="65061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097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35BB-C5AA-11B5-E99B-F6F6B52DF3B4}"/>
              </a:ext>
            </a:extLst>
          </p:cNvPr>
          <p:cNvSpPr>
            <a:spLocks noGrp="1"/>
          </p:cNvSpPr>
          <p:nvPr>
            <p:ph type="title"/>
          </p:nvPr>
        </p:nvSpPr>
        <p:spPr>
          <a:xfrm>
            <a:off x="448887" y="431626"/>
            <a:ext cx="11272058" cy="1812810"/>
          </a:xfrm>
        </p:spPr>
        <p:txBody>
          <a:bodyPr>
            <a:normAutofit fontScale="90000"/>
          </a:bodyPr>
          <a:lstStyle/>
          <a:p>
            <a:r>
              <a:rPr lang="en-GB" b="1" dirty="0"/>
              <a:t>The Mosaic Approach as a Tool to Facilitate Participatory Planning with Children: Insights from Milan, Italy</a:t>
            </a:r>
            <a:br>
              <a:rPr lang="en-GB" b="1" dirty="0"/>
            </a:br>
            <a:endParaRPr lang="en-GB" dirty="0"/>
          </a:p>
        </p:txBody>
      </p:sp>
      <p:sp>
        <p:nvSpPr>
          <p:cNvPr id="3" name="Content Placeholder 2">
            <a:extLst>
              <a:ext uri="{FF2B5EF4-FFF2-40B4-BE49-F238E27FC236}">
                <a16:creationId xmlns:a16="http://schemas.microsoft.com/office/drawing/2014/main" id="{32C01AB4-D76F-5ED8-0BD7-AC687E50E583}"/>
              </a:ext>
            </a:extLst>
          </p:cNvPr>
          <p:cNvSpPr>
            <a:spLocks noGrp="1"/>
          </p:cNvSpPr>
          <p:nvPr>
            <p:ph idx="1"/>
          </p:nvPr>
        </p:nvSpPr>
        <p:spPr/>
        <p:txBody>
          <a:bodyPr>
            <a:normAutofit/>
          </a:bodyPr>
          <a:lstStyle/>
          <a:p>
            <a:pPr>
              <a:buNone/>
            </a:pPr>
            <a:endParaRPr lang="en-GB" b="1" dirty="0"/>
          </a:p>
          <a:p>
            <a:pPr>
              <a:buNone/>
            </a:pPr>
            <a:r>
              <a:rPr lang="en-GB" b="1" dirty="0"/>
              <a:t>Authors</a:t>
            </a:r>
            <a:r>
              <a:rPr lang="en-GB" dirty="0"/>
              <a:t>: Gideon </a:t>
            </a:r>
            <a:r>
              <a:rPr lang="en-GB" dirty="0" err="1"/>
              <a:t>Abagna</a:t>
            </a:r>
            <a:r>
              <a:rPr lang="en-GB" dirty="0"/>
              <a:t> </a:t>
            </a:r>
            <a:r>
              <a:rPr lang="en-GB" dirty="0" err="1"/>
              <a:t>Azunre</a:t>
            </a:r>
            <a:r>
              <a:rPr lang="en-GB" dirty="0"/>
              <a:t> &amp; Thein Manimekalai </a:t>
            </a:r>
            <a:r>
              <a:rPr lang="en-GB" dirty="0" err="1"/>
              <a:t>Sowrirajana</a:t>
            </a:r>
            <a:br>
              <a:rPr lang="en-GB" dirty="0"/>
            </a:br>
            <a:endParaRPr lang="en-GB" dirty="0"/>
          </a:p>
          <a:p>
            <a:pPr>
              <a:buNone/>
            </a:pPr>
            <a:r>
              <a:rPr lang="en-GB" b="1" dirty="0"/>
              <a:t>Published in</a:t>
            </a:r>
            <a:r>
              <a:rPr lang="en-GB" dirty="0"/>
              <a:t>: </a:t>
            </a:r>
            <a:r>
              <a:rPr lang="en-GB" i="1" dirty="0"/>
              <a:t>Education 3–13: International Journal of Primary, Elementary and Early Years Education</a:t>
            </a:r>
            <a:r>
              <a:rPr lang="en-GB" dirty="0"/>
              <a:t>, Volume 49, Issue 5 (2021), pp. 529–544</a:t>
            </a:r>
            <a:br>
              <a:rPr lang="en-GB" dirty="0"/>
            </a:br>
            <a:endParaRPr lang="en-GB" dirty="0"/>
          </a:p>
          <a:p>
            <a:pPr>
              <a:buNone/>
            </a:pPr>
            <a:r>
              <a:rPr lang="en-GB" b="1" dirty="0"/>
              <a:t>DOI</a:t>
            </a:r>
            <a:r>
              <a:rPr lang="en-GB" dirty="0"/>
              <a:t>: </a:t>
            </a:r>
            <a:r>
              <a:rPr lang="en-GB" dirty="0">
                <a:hlinkClick r:id="rId3"/>
              </a:rPr>
              <a:t>10.1080/03004279.2020.1739727</a:t>
            </a:r>
            <a:r>
              <a:rPr lang="en-GB" dirty="0"/>
              <a:t>​</a:t>
            </a:r>
            <a:r>
              <a:rPr lang="en-GB" dirty="0">
                <a:hlinkClick r:id="rId4"/>
              </a:rPr>
              <a:t>Taylor &amp; Francis Online</a:t>
            </a:r>
            <a:endParaRPr lang="en-GB" dirty="0"/>
          </a:p>
          <a:p>
            <a:endParaRPr lang="en-GB" dirty="0"/>
          </a:p>
        </p:txBody>
      </p:sp>
    </p:spTree>
    <p:extLst>
      <p:ext uri="{BB962C8B-B14F-4D97-AF65-F5344CB8AC3E}">
        <p14:creationId xmlns:p14="http://schemas.microsoft.com/office/powerpoint/2010/main" val="1619257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7AAA7-16C4-B7BD-CD84-0B5328E0B2F8}"/>
              </a:ext>
            </a:extLst>
          </p:cNvPr>
          <p:cNvSpPr>
            <a:spLocks noGrp="1"/>
          </p:cNvSpPr>
          <p:nvPr>
            <p:ph type="title"/>
          </p:nvPr>
        </p:nvSpPr>
        <p:spPr>
          <a:xfrm>
            <a:off x="637032" y="189166"/>
            <a:ext cx="10515600" cy="1325563"/>
          </a:xfrm>
        </p:spPr>
        <p:txBody>
          <a:bodyPr/>
          <a:lstStyle/>
          <a:p>
            <a:r>
              <a:rPr lang="en-GB" dirty="0"/>
              <a:t>Participatory process</a:t>
            </a:r>
          </a:p>
        </p:txBody>
      </p:sp>
      <p:graphicFrame>
        <p:nvGraphicFramePr>
          <p:cNvPr id="2052" name="Content Placeholder 2">
            <a:extLst>
              <a:ext uri="{FF2B5EF4-FFF2-40B4-BE49-F238E27FC236}">
                <a16:creationId xmlns:a16="http://schemas.microsoft.com/office/drawing/2014/main" id="{786B21A0-0D46-A409-FB22-370974E48C24}"/>
              </a:ext>
            </a:extLst>
          </p:cNvPr>
          <p:cNvGraphicFramePr>
            <a:graphicFrameLocks noGrp="1"/>
          </p:cNvGraphicFramePr>
          <p:nvPr>
            <p:ph idx="1"/>
            <p:extLst>
              <p:ext uri="{D42A27DB-BD31-4B8C-83A1-F6EECF244321}">
                <p14:modId xmlns:p14="http://schemas.microsoft.com/office/powerpoint/2010/main" val="3409376665"/>
              </p:ext>
            </p:extLst>
          </p:nvPr>
        </p:nvGraphicFramePr>
        <p:xfrm>
          <a:off x="234696" y="-173736"/>
          <a:ext cx="6742176" cy="6176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19AD84D5-85B8-89EB-C3AD-BF05AE0CD84D}"/>
              </a:ext>
            </a:extLst>
          </p:cNvPr>
          <p:cNvSpPr txBox="1"/>
          <p:nvPr/>
        </p:nvSpPr>
        <p:spPr>
          <a:xfrm>
            <a:off x="7454646" y="3229981"/>
            <a:ext cx="4502658" cy="132343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‘both children and adults should be seen through a multiplicity of </a:t>
            </a:r>
            <a:r>
              <a:rPr lang="en-GB" sz="2000" dirty="0" err="1"/>
              <a:t>becomings</a:t>
            </a:r>
            <a:r>
              <a:rPr lang="en-GB" sz="2000" dirty="0"/>
              <a:t> in which all are incomplete and dependent’ (</a:t>
            </a:r>
            <a:r>
              <a:rPr lang="en-GB" sz="2000" dirty="0" err="1"/>
              <a:t>Prout</a:t>
            </a:r>
            <a:r>
              <a:rPr lang="en-GB" sz="2000" dirty="0"/>
              <a:t>, 2005: 67)</a:t>
            </a:r>
          </a:p>
        </p:txBody>
      </p:sp>
      <p:pic>
        <p:nvPicPr>
          <p:cNvPr id="2050" name="Picture 2" descr="3 Key Differences Between Psychiatry for Children vs. Adults">
            <a:extLst>
              <a:ext uri="{FF2B5EF4-FFF2-40B4-BE49-F238E27FC236}">
                <a16:creationId xmlns:a16="http://schemas.microsoft.com/office/drawing/2014/main" id="{966EAF8D-26C7-3BE3-CF0D-626156548C6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79208" y="345896"/>
            <a:ext cx="4361741" cy="233766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Diagram 7">
            <a:extLst>
              <a:ext uri="{FF2B5EF4-FFF2-40B4-BE49-F238E27FC236}">
                <a16:creationId xmlns:a16="http://schemas.microsoft.com/office/drawing/2014/main" id="{70614DB7-E415-5EE7-943E-08EE16CB4FBE}"/>
              </a:ext>
            </a:extLst>
          </p:cNvPr>
          <p:cNvGraphicFramePr/>
          <p:nvPr>
            <p:extLst>
              <p:ext uri="{D42A27DB-BD31-4B8C-83A1-F6EECF244321}">
                <p14:modId xmlns:p14="http://schemas.microsoft.com/office/powerpoint/2010/main" val="3298855682"/>
              </p:ext>
            </p:extLst>
          </p:nvPr>
        </p:nvGraphicFramePr>
        <p:xfrm>
          <a:off x="234696" y="4672584"/>
          <a:ext cx="11722608" cy="194614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460881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A8D3B-9C27-B672-02D3-89E690BA5F96}"/>
              </a:ext>
            </a:extLst>
          </p:cNvPr>
          <p:cNvSpPr>
            <a:spLocks noGrp="1"/>
          </p:cNvSpPr>
          <p:nvPr>
            <p:ph type="title"/>
          </p:nvPr>
        </p:nvSpPr>
        <p:spPr>
          <a:xfrm>
            <a:off x="332232" y="590549"/>
            <a:ext cx="10515600" cy="1325563"/>
          </a:xfrm>
        </p:spPr>
        <p:txBody>
          <a:bodyPr>
            <a:normAutofit/>
          </a:bodyPr>
          <a:lstStyle/>
          <a:p>
            <a:r>
              <a:rPr lang="en-GB" sz="4000" dirty="0"/>
              <a:t>Reflexive</a:t>
            </a:r>
          </a:p>
        </p:txBody>
      </p:sp>
      <p:graphicFrame>
        <p:nvGraphicFramePr>
          <p:cNvPr id="10" name="Content Placeholder 2">
            <a:extLst>
              <a:ext uri="{FF2B5EF4-FFF2-40B4-BE49-F238E27FC236}">
                <a16:creationId xmlns:a16="http://schemas.microsoft.com/office/drawing/2014/main" id="{E9BF6C39-B253-E7A1-E616-BF3B6FCF1F52}"/>
              </a:ext>
            </a:extLst>
          </p:cNvPr>
          <p:cNvGraphicFramePr>
            <a:graphicFrameLocks noGrp="1"/>
          </p:cNvGraphicFramePr>
          <p:nvPr>
            <p:ph idx="1"/>
            <p:extLst>
              <p:ext uri="{D42A27DB-BD31-4B8C-83A1-F6EECF244321}">
                <p14:modId xmlns:p14="http://schemas.microsoft.com/office/powerpoint/2010/main" val="3703389123"/>
              </p:ext>
            </p:extLst>
          </p:nvPr>
        </p:nvGraphicFramePr>
        <p:xfrm>
          <a:off x="228600" y="996696"/>
          <a:ext cx="6099048" cy="65745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92CD0DF8-FF78-6A57-6898-412D225E282C}"/>
              </a:ext>
            </a:extLst>
          </p:cNvPr>
          <p:cNvSpPr txBox="1"/>
          <p:nvPr/>
        </p:nvSpPr>
        <p:spPr>
          <a:xfrm>
            <a:off x="6934200" y="1228970"/>
            <a:ext cx="4925568" cy="5324535"/>
          </a:xfrm>
          <a:prstGeom prst="rect">
            <a:avLst/>
          </a:prstGeom>
          <a:solidFill>
            <a:schemeClr val="accent1">
              <a:lumMod val="40000"/>
              <a:lumOff val="60000"/>
            </a:schemeClr>
          </a:solidFill>
        </p:spPr>
        <p:txBody>
          <a:bodyPr wrap="square">
            <a:spAutoFit/>
          </a:bodyPr>
          <a:lstStyle/>
          <a:p>
            <a:r>
              <a:rPr lang="en-GB" sz="2000" dirty="0"/>
              <a:t>A framework for listening which can be adapted to work in different early childhood institutions and other contexts.</a:t>
            </a:r>
          </a:p>
          <a:p>
            <a:endParaRPr lang="en-GB" sz="2000" dirty="0"/>
          </a:p>
          <a:p>
            <a:r>
              <a:rPr lang="en-GB" sz="2000" dirty="0"/>
              <a:t>Less about particular methods than a way of conceptualising ‘listening’ and the relationships and processes involved. </a:t>
            </a:r>
          </a:p>
          <a:p>
            <a:endParaRPr lang="en-GB" sz="2000" dirty="0"/>
          </a:p>
          <a:p>
            <a:r>
              <a:rPr lang="en-GB" sz="2000" dirty="0"/>
              <a:t>Identify methods that position children as holders of unique insights into their lived experiences and that open up as many different ways for children to communicate this competency as possible. </a:t>
            </a:r>
          </a:p>
          <a:p>
            <a:endParaRPr lang="en-GB" sz="2000" dirty="0"/>
          </a:p>
          <a:p>
            <a:r>
              <a:rPr lang="en-GB" sz="2000" dirty="0"/>
              <a:t>Some techniques may be more appropriate according to the children's different cultures or preferences. </a:t>
            </a:r>
          </a:p>
        </p:txBody>
      </p:sp>
      <p:sp>
        <p:nvSpPr>
          <p:cNvPr id="8" name="Title 1">
            <a:extLst>
              <a:ext uri="{FF2B5EF4-FFF2-40B4-BE49-F238E27FC236}">
                <a16:creationId xmlns:a16="http://schemas.microsoft.com/office/drawing/2014/main" id="{AB35E48E-D80D-5D66-86CC-15605EC4D866}"/>
              </a:ext>
            </a:extLst>
          </p:cNvPr>
          <p:cNvSpPr txBox="1">
            <a:spLocks/>
          </p:cNvSpPr>
          <p:nvPr/>
        </p:nvSpPr>
        <p:spPr>
          <a:xfrm>
            <a:off x="6934200" y="126149"/>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a:t>Adaptable</a:t>
            </a:r>
          </a:p>
        </p:txBody>
      </p:sp>
    </p:spTree>
    <p:extLst>
      <p:ext uri="{BB962C8B-B14F-4D97-AF65-F5344CB8AC3E}">
        <p14:creationId xmlns:p14="http://schemas.microsoft.com/office/powerpoint/2010/main" val="2326983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45E3C-A239-70EE-A9FF-14FF18DC918D}"/>
              </a:ext>
            </a:extLst>
          </p:cNvPr>
          <p:cNvSpPr>
            <a:spLocks noGrp="1"/>
          </p:cNvSpPr>
          <p:nvPr>
            <p:ph type="title"/>
          </p:nvPr>
        </p:nvSpPr>
        <p:spPr/>
        <p:txBody>
          <a:bodyPr/>
          <a:lstStyle/>
          <a:p>
            <a:r>
              <a:rPr lang="en-GB" dirty="0"/>
              <a:t>Focused on children’s lived experiences </a:t>
            </a:r>
          </a:p>
        </p:txBody>
      </p:sp>
      <p:graphicFrame>
        <p:nvGraphicFramePr>
          <p:cNvPr id="4" name="Content Placeholder 3">
            <a:extLst>
              <a:ext uri="{FF2B5EF4-FFF2-40B4-BE49-F238E27FC236}">
                <a16:creationId xmlns:a16="http://schemas.microsoft.com/office/drawing/2014/main" id="{3B7FC10D-95FE-4B93-7FAE-16F10DED060F}"/>
              </a:ext>
            </a:extLst>
          </p:cNvPr>
          <p:cNvGraphicFramePr>
            <a:graphicFrameLocks noGrp="1"/>
          </p:cNvGraphicFramePr>
          <p:nvPr>
            <p:ph idx="1"/>
            <p:extLst>
              <p:ext uri="{D42A27DB-BD31-4B8C-83A1-F6EECF244321}">
                <p14:modId xmlns:p14="http://schemas.microsoft.com/office/powerpoint/2010/main" val="2260098521"/>
              </p:ext>
            </p:extLst>
          </p:nvPr>
        </p:nvGraphicFramePr>
        <p:xfrm>
          <a:off x="173736" y="1170432"/>
          <a:ext cx="11622024" cy="50065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3901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C4ECA-74DD-B86C-2497-84BED03960D6}"/>
              </a:ext>
            </a:extLst>
          </p:cNvPr>
          <p:cNvSpPr>
            <a:spLocks noGrp="1"/>
          </p:cNvSpPr>
          <p:nvPr>
            <p:ph type="title"/>
          </p:nvPr>
        </p:nvSpPr>
        <p:spPr>
          <a:xfrm>
            <a:off x="271597" y="74645"/>
            <a:ext cx="3455821" cy="1616203"/>
          </a:xfrm>
        </p:spPr>
        <p:txBody>
          <a:bodyPr anchor="b">
            <a:normAutofit/>
          </a:bodyPr>
          <a:lstStyle/>
          <a:p>
            <a:r>
              <a:rPr lang="en-GB" sz="3600" dirty="0"/>
              <a:t>Reflection</a:t>
            </a:r>
          </a:p>
        </p:txBody>
      </p:sp>
      <p:pic>
        <p:nvPicPr>
          <p:cNvPr id="6" name="Content Placeholder 5">
            <a:extLst>
              <a:ext uri="{FF2B5EF4-FFF2-40B4-BE49-F238E27FC236}">
                <a16:creationId xmlns:a16="http://schemas.microsoft.com/office/drawing/2014/main" id="{CCE1466B-3249-D0F3-0147-2D60189558AA}"/>
              </a:ext>
            </a:extLst>
          </p:cNvPr>
          <p:cNvPicPr>
            <a:picLocks noGrp="1" noChangeAspect="1"/>
          </p:cNvPicPr>
          <p:nvPr>
            <p:ph idx="1"/>
          </p:nvPr>
        </p:nvPicPr>
        <p:blipFill>
          <a:blip r:embed="rId2"/>
          <a:stretch>
            <a:fillRect/>
          </a:stretch>
        </p:blipFill>
        <p:spPr>
          <a:xfrm>
            <a:off x="271597" y="2631232"/>
            <a:ext cx="2704221" cy="2716293"/>
          </a:xfrm>
          <a:prstGeom prst="rect">
            <a:avLst/>
          </a:prstGeom>
        </p:spPr>
      </p:pic>
      <p:grpSp>
        <p:nvGrpSpPr>
          <p:cNvPr id="12" name="Group 11">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3" name="Rectangle 12">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7">
            <a:extLst>
              <a:ext uri="{FF2B5EF4-FFF2-40B4-BE49-F238E27FC236}">
                <a16:creationId xmlns:a16="http://schemas.microsoft.com/office/drawing/2014/main" id="{2A053552-8E28-1A6F-E153-CD4994E6835A}"/>
              </a:ext>
            </a:extLst>
          </p:cNvPr>
          <p:cNvSpPr txBox="1"/>
          <p:nvPr/>
        </p:nvSpPr>
        <p:spPr>
          <a:xfrm>
            <a:off x="3218210" y="151179"/>
            <a:ext cx="8702193" cy="6555641"/>
          </a:xfrm>
          <a:prstGeom prst="rect">
            <a:avLst/>
          </a:prstGeom>
          <a:noFill/>
        </p:spPr>
        <p:txBody>
          <a:bodyPr wrap="square">
            <a:spAutoFit/>
          </a:bodyPr>
          <a:lstStyle/>
          <a:p>
            <a:r>
              <a:rPr lang="en-GB" sz="2800" dirty="0"/>
              <a:t>To what extent did you feel your opinions and needs were listened to and valued by teachers during your time in education?</a:t>
            </a:r>
          </a:p>
          <a:p>
            <a:endParaRPr lang="en-GB" sz="2800" dirty="0"/>
          </a:p>
          <a:p>
            <a:r>
              <a:rPr lang="en-GB" sz="2800" dirty="0"/>
              <a:t>Can you recall a time when you tried to influence a decision or express a concern about your learning experience? What was the outcome, and how did it make you feel?</a:t>
            </a:r>
          </a:p>
          <a:p>
            <a:endParaRPr lang="en-GB" sz="2800" dirty="0"/>
          </a:p>
          <a:p>
            <a:r>
              <a:rPr lang="en-GB" sz="2800" dirty="0"/>
              <a:t>Looking back, what changes would you have made to how student feedback was gathered and acted upon in your school?</a:t>
            </a:r>
          </a:p>
          <a:p>
            <a:endParaRPr lang="en-GB" sz="2800" dirty="0"/>
          </a:p>
          <a:p>
            <a:r>
              <a:rPr lang="en-GB" sz="2800" dirty="0"/>
              <a:t>Has it changed compared to when you were in school – if so, how?</a:t>
            </a:r>
          </a:p>
        </p:txBody>
      </p:sp>
    </p:spTree>
    <p:extLst>
      <p:ext uri="{BB962C8B-B14F-4D97-AF65-F5344CB8AC3E}">
        <p14:creationId xmlns:p14="http://schemas.microsoft.com/office/powerpoint/2010/main" val="6504235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45B17F-1294-6A05-A3A2-D8142A1C4916}"/>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600" kern="1200">
                <a:solidFill>
                  <a:srgbClr val="FFFFFF"/>
                </a:solidFill>
                <a:latin typeface="+mj-lt"/>
                <a:ea typeface="+mj-ea"/>
                <a:cs typeface="+mj-cs"/>
              </a:rPr>
              <a:t>STAGES OF THE MOSAIC APPROACH </a:t>
            </a:r>
          </a:p>
        </p:txBody>
      </p:sp>
      <p:graphicFrame>
        <p:nvGraphicFramePr>
          <p:cNvPr id="5" name="Content Placeholder 4">
            <a:extLst>
              <a:ext uri="{FF2B5EF4-FFF2-40B4-BE49-F238E27FC236}">
                <a16:creationId xmlns:a16="http://schemas.microsoft.com/office/drawing/2014/main" id="{CDF596A5-E617-88A3-9B5C-6D56D125A8A9}"/>
              </a:ext>
            </a:extLst>
          </p:cNvPr>
          <p:cNvGraphicFramePr>
            <a:graphicFrameLocks noGrp="1"/>
          </p:cNvGraphicFramePr>
          <p:nvPr>
            <p:ph idx="1"/>
            <p:extLst>
              <p:ext uri="{D42A27DB-BD31-4B8C-83A1-F6EECF244321}">
                <p14:modId xmlns:p14="http://schemas.microsoft.com/office/powerpoint/2010/main" val="3742419436"/>
              </p:ext>
            </p:extLst>
          </p:nvPr>
        </p:nvGraphicFramePr>
        <p:xfrm>
          <a:off x="4023360" y="-192024"/>
          <a:ext cx="4604212" cy="5120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2">
            <a:extLst>
              <a:ext uri="{FF2B5EF4-FFF2-40B4-BE49-F238E27FC236}">
                <a16:creationId xmlns:a16="http://schemas.microsoft.com/office/drawing/2014/main" id="{FF171453-A9E2-574E-6DF4-F316096440C3}"/>
              </a:ext>
            </a:extLst>
          </p:cNvPr>
          <p:cNvSpPr txBox="1">
            <a:spLocks/>
          </p:cNvSpPr>
          <p:nvPr/>
        </p:nvSpPr>
        <p:spPr>
          <a:xfrm>
            <a:off x="8662753" y="163406"/>
            <a:ext cx="3383280" cy="49959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It gives young children the opportunity to demonstrate their perspectives in various ways, calling on their ‘hundred languages’. </a:t>
            </a:r>
          </a:p>
          <a:p>
            <a:r>
              <a:rPr lang="en-US" sz="2400" dirty="0"/>
              <a:t>Each tool, such as the cameras, the tour</a:t>
            </a:r>
            <a:r>
              <a:rPr lang="en-GB" sz="2400" dirty="0"/>
              <a:t>, and map making, provides a piece of this overall picture. </a:t>
            </a:r>
            <a:endParaRPr lang="en-US" sz="2400" dirty="0"/>
          </a:p>
        </p:txBody>
      </p:sp>
      <p:pic>
        <p:nvPicPr>
          <p:cNvPr id="6" name="Picture 5">
            <a:extLst>
              <a:ext uri="{FF2B5EF4-FFF2-40B4-BE49-F238E27FC236}">
                <a16:creationId xmlns:a16="http://schemas.microsoft.com/office/drawing/2014/main" id="{5EAA60FC-B9B5-7BBD-BE80-CD4D225A55B3}"/>
              </a:ext>
            </a:extLst>
          </p:cNvPr>
          <p:cNvPicPr>
            <a:picLocks noChangeAspect="1"/>
          </p:cNvPicPr>
          <p:nvPr/>
        </p:nvPicPr>
        <p:blipFill>
          <a:blip r:embed="rId8"/>
          <a:stretch>
            <a:fillRect/>
          </a:stretch>
        </p:blipFill>
        <p:spPr>
          <a:xfrm>
            <a:off x="8698056" y="4073883"/>
            <a:ext cx="3312674" cy="2784117"/>
          </a:xfrm>
          <a:prstGeom prst="rect">
            <a:avLst/>
          </a:prstGeom>
        </p:spPr>
      </p:pic>
      <p:sp>
        <p:nvSpPr>
          <p:cNvPr id="8" name="TextBox 7">
            <a:extLst>
              <a:ext uri="{FF2B5EF4-FFF2-40B4-BE49-F238E27FC236}">
                <a16:creationId xmlns:a16="http://schemas.microsoft.com/office/drawing/2014/main" id="{EC3FC64F-0278-7C28-236E-B19D42047347}"/>
              </a:ext>
            </a:extLst>
          </p:cNvPr>
          <p:cNvSpPr txBox="1"/>
          <p:nvPr/>
        </p:nvSpPr>
        <p:spPr>
          <a:xfrm>
            <a:off x="3276175" y="5293143"/>
            <a:ext cx="5170006" cy="1200329"/>
          </a:xfrm>
          <a:prstGeom prst="rect">
            <a:avLst/>
          </a:prstGeom>
          <a:noFill/>
        </p:spPr>
        <p:txBody>
          <a:bodyPr wrap="square">
            <a:spAutoFit/>
          </a:bodyPr>
          <a:lstStyle/>
          <a:p>
            <a:r>
              <a:rPr lang="en-US" sz="2400" dirty="0"/>
              <a:t>A mosaic is an image made up of many small pieces</a:t>
            </a:r>
            <a:r>
              <a:rPr lang="en-GB" sz="2400" dirty="0"/>
              <a:t> that need to be combined to form a coherent</a:t>
            </a:r>
            <a:r>
              <a:rPr lang="en-US" sz="2400" dirty="0"/>
              <a:t> whole. </a:t>
            </a:r>
          </a:p>
        </p:txBody>
      </p:sp>
    </p:spTree>
    <p:extLst>
      <p:ext uri="{BB962C8B-B14F-4D97-AF65-F5344CB8AC3E}">
        <p14:creationId xmlns:p14="http://schemas.microsoft.com/office/powerpoint/2010/main" val="1642120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553E1CE-F156-9B4A-FE58-D47CC485E707}"/>
              </a:ext>
            </a:extLst>
          </p:cNvPr>
          <p:cNvPicPr>
            <a:picLocks noGrp="1" noChangeAspect="1"/>
          </p:cNvPicPr>
          <p:nvPr>
            <p:ph idx="1"/>
          </p:nvPr>
        </p:nvPicPr>
        <p:blipFill>
          <a:blip r:embed="rId2"/>
          <a:stretch>
            <a:fillRect/>
          </a:stretch>
        </p:blipFill>
        <p:spPr>
          <a:xfrm>
            <a:off x="195812" y="1054359"/>
            <a:ext cx="7007421" cy="5065807"/>
          </a:xfrm>
        </p:spPr>
      </p:pic>
      <p:graphicFrame>
        <p:nvGraphicFramePr>
          <p:cNvPr id="10" name="Diagram 9">
            <a:extLst>
              <a:ext uri="{FF2B5EF4-FFF2-40B4-BE49-F238E27FC236}">
                <a16:creationId xmlns:a16="http://schemas.microsoft.com/office/drawing/2014/main" id="{13F0A76A-F6AA-6DD3-DD65-BE15EBBE4A73}"/>
              </a:ext>
            </a:extLst>
          </p:cNvPr>
          <p:cNvGraphicFramePr/>
          <p:nvPr>
            <p:extLst>
              <p:ext uri="{D42A27DB-BD31-4B8C-83A1-F6EECF244321}">
                <p14:modId xmlns:p14="http://schemas.microsoft.com/office/powerpoint/2010/main" val="2803543096"/>
              </p:ext>
            </p:extLst>
          </p:nvPr>
        </p:nvGraphicFramePr>
        <p:xfrm>
          <a:off x="6909374" y="1291978"/>
          <a:ext cx="5282626" cy="5316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5CB0D3CD-7590-9BFE-B332-CEF16A400767}"/>
              </a:ext>
            </a:extLst>
          </p:cNvPr>
          <p:cNvSpPr txBox="1"/>
          <p:nvPr/>
        </p:nvSpPr>
        <p:spPr>
          <a:xfrm>
            <a:off x="6278339" y="93288"/>
            <a:ext cx="6094476" cy="1077218"/>
          </a:xfrm>
          <a:prstGeom prst="rect">
            <a:avLst/>
          </a:prstGeom>
          <a:noFill/>
        </p:spPr>
        <p:txBody>
          <a:bodyPr wrap="square">
            <a:spAutoFit/>
          </a:bodyPr>
          <a:lstStyle/>
          <a:p>
            <a:pPr algn="ctr"/>
            <a:r>
              <a:rPr lang="en-GB" sz="3200" dirty="0"/>
              <a:t>There are two stages to the Mosaic approach.</a:t>
            </a:r>
          </a:p>
        </p:txBody>
      </p:sp>
    </p:spTree>
    <p:extLst>
      <p:ext uri="{BB962C8B-B14F-4D97-AF65-F5344CB8AC3E}">
        <p14:creationId xmlns:p14="http://schemas.microsoft.com/office/powerpoint/2010/main" val="7397463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3DDBD8-6942-F5A0-6CF9-470EE89AEEFD}"/>
              </a:ext>
            </a:extLst>
          </p:cNvPr>
          <p:cNvSpPr>
            <a:spLocks noGrp="1"/>
          </p:cNvSpPr>
          <p:nvPr>
            <p:ph type="title"/>
          </p:nvPr>
        </p:nvSpPr>
        <p:spPr>
          <a:xfrm>
            <a:off x="838201" y="479493"/>
            <a:ext cx="5257800" cy="1325563"/>
          </a:xfrm>
        </p:spPr>
        <p:txBody>
          <a:bodyPr>
            <a:normAutofit/>
          </a:bodyPr>
          <a:lstStyle/>
          <a:p>
            <a:r>
              <a:rPr lang="en-GB" sz="2800"/>
              <a:t>STAGE ONE: CHILDREN AND ADULTS GATHERING</a:t>
            </a:r>
            <a:br>
              <a:rPr lang="en-GB" sz="2800"/>
            </a:br>
            <a:r>
              <a:rPr lang="en-GB" sz="2800"/>
              <a:t>DOCUMENTATION </a:t>
            </a:r>
          </a:p>
        </p:txBody>
      </p:sp>
      <p:sp>
        <p:nvSpPr>
          <p:cNvPr id="3" name="Content Placeholder 2">
            <a:extLst>
              <a:ext uri="{FF2B5EF4-FFF2-40B4-BE49-F238E27FC236}">
                <a16:creationId xmlns:a16="http://schemas.microsoft.com/office/drawing/2014/main" id="{1DA9F03E-72BC-E8CB-7E20-A5B202979895}"/>
              </a:ext>
            </a:extLst>
          </p:cNvPr>
          <p:cNvSpPr>
            <a:spLocks noGrp="1"/>
          </p:cNvSpPr>
          <p:nvPr>
            <p:ph idx="1"/>
          </p:nvPr>
        </p:nvSpPr>
        <p:spPr>
          <a:xfrm>
            <a:off x="838201" y="1984443"/>
            <a:ext cx="5257800" cy="4192520"/>
          </a:xfrm>
        </p:spPr>
        <p:txBody>
          <a:bodyPr>
            <a:normAutofit/>
          </a:bodyPr>
          <a:lstStyle/>
          <a:p>
            <a:pPr marL="0" indent="0">
              <a:buNone/>
            </a:pPr>
            <a:r>
              <a:rPr lang="en-GB" sz="2400"/>
              <a:t>Observation </a:t>
            </a:r>
          </a:p>
          <a:p>
            <a:r>
              <a:rPr lang="en-GB" sz="2400"/>
              <a:t>Observation, based around the two questions ‘What is it like to be here?’ and ‘Do you listen to me?’ provides one way of making children’s lives more visible. </a:t>
            </a:r>
          </a:p>
          <a:p>
            <a:r>
              <a:rPr lang="en-GB" sz="2400"/>
              <a:t>Narrative accounts of individual episodes can be fed into discussions with children, parents, practitioners and researchers to ask, ‘What is happening here?’</a:t>
            </a:r>
          </a:p>
        </p:txBody>
      </p:sp>
      <p:pic>
        <p:nvPicPr>
          <p:cNvPr id="4" name="Content Placeholder 4">
            <a:extLst>
              <a:ext uri="{FF2B5EF4-FFF2-40B4-BE49-F238E27FC236}">
                <a16:creationId xmlns:a16="http://schemas.microsoft.com/office/drawing/2014/main" id="{68C5CAAB-E21F-5CB6-3599-11DB215C2165}"/>
              </a:ext>
            </a:extLst>
          </p:cNvPr>
          <p:cNvPicPr>
            <a:picLocks noChangeAspect="1"/>
          </p:cNvPicPr>
          <p:nvPr/>
        </p:nvPicPr>
        <p:blipFill>
          <a:blip r:embed="rId3"/>
          <a:stretch>
            <a:fillRect/>
          </a:stretch>
        </p:blipFill>
        <p:spPr>
          <a:xfrm>
            <a:off x="6161753" y="1330218"/>
            <a:ext cx="5704109" cy="484674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2771873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6299E78-F583-C40D-0846-8DA2E9984DE5}"/>
              </a:ext>
            </a:extLst>
          </p:cNvPr>
          <p:cNvPicPr>
            <a:picLocks noChangeAspect="1"/>
          </p:cNvPicPr>
          <p:nvPr/>
        </p:nvPicPr>
        <p:blipFill>
          <a:blip r:embed="rId3"/>
          <a:stretch>
            <a:fillRect/>
          </a:stretch>
        </p:blipFill>
        <p:spPr>
          <a:xfrm>
            <a:off x="312621" y="503210"/>
            <a:ext cx="5210355" cy="3483574"/>
          </a:xfrm>
          <a:prstGeom prst="rect">
            <a:avLst/>
          </a:prstGeom>
        </p:spPr>
      </p:pic>
      <p:graphicFrame>
        <p:nvGraphicFramePr>
          <p:cNvPr id="15" name="Diagram 14">
            <a:extLst>
              <a:ext uri="{FF2B5EF4-FFF2-40B4-BE49-F238E27FC236}">
                <a16:creationId xmlns:a16="http://schemas.microsoft.com/office/drawing/2014/main" id="{2D168370-70EF-BCE3-0C09-F830F0DEFEDD}"/>
              </a:ext>
            </a:extLst>
          </p:cNvPr>
          <p:cNvGraphicFramePr/>
          <p:nvPr>
            <p:extLst>
              <p:ext uri="{D42A27DB-BD31-4B8C-83A1-F6EECF244321}">
                <p14:modId xmlns:p14="http://schemas.microsoft.com/office/powerpoint/2010/main" val="1396314122"/>
              </p:ext>
            </p:extLst>
          </p:nvPr>
        </p:nvGraphicFramePr>
        <p:xfrm>
          <a:off x="312621" y="4225188"/>
          <a:ext cx="6094476" cy="2230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4" name="Picture 13">
            <a:extLst>
              <a:ext uri="{FF2B5EF4-FFF2-40B4-BE49-F238E27FC236}">
                <a16:creationId xmlns:a16="http://schemas.microsoft.com/office/drawing/2014/main" id="{50026A0E-40B1-82A5-DC83-54E7745C5742}"/>
              </a:ext>
            </a:extLst>
          </p:cNvPr>
          <p:cNvPicPr>
            <a:picLocks noChangeAspect="1"/>
          </p:cNvPicPr>
          <p:nvPr/>
        </p:nvPicPr>
        <p:blipFill>
          <a:blip r:embed="rId9"/>
          <a:stretch>
            <a:fillRect/>
          </a:stretch>
        </p:blipFill>
        <p:spPr>
          <a:xfrm>
            <a:off x="6501384" y="210014"/>
            <a:ext cx="5267706" cy="6483394"/>
          </a:xfrm>
          <a:prstGeom prst="rect">
            <a:avLst/>
          </a:prstGeom>
        </p:spPr>
      </p:pic>
    </p:spTree>
    <p:extLst>
      <p:ext uri="{BB962C8B-B14F-4D97-AF65-F5344CB8AC3E}">
        <p14:creationId xmlns:p14="http://schemas.microsoft.com/office/powerpoint/2010/main" val="13170048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1C9668-BA94-E282-43A1-E61BC8202831}"/>
              </a:ext>
            </a:extLst>
          </p:cNvPr>
          <p:cNvSpPr>
            <a:spLocks noGrp="1"/>
          </p:cNvSpPr>
          <p:nvPr>
            <p:ph type="title"/>
          </p:nvPr>
        </p:nvSpPr>
        <p:spPr>
          <a:xfrm>
            <a:off x="418225" y="154772"/>
            <a:ext cx="3201366" cy="1424825"/>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Interviewing children </a:t>
            </a:r>
          </a:p>
        </p:txBody>
      </p:sp>
      <p:sp>
        <p:nvSpPr>
          <p:cNvPr id="11" name="TextBox 10">
            <a:extLst>
              <a:ext uri="{FF2B5EF4-FFF2-40B4-BE49-F238E27FC236}">
                <a16:creationId xmlns:a16="http://schemas.microsoft.com/office/drawing/2014/main" id="{E2AE8FFF-1033-4B68-76E2-94ED5181A6D3}"/>
              </a:ext>
            </a:extLst>
          </p:cNvPr>
          <p:cNvSpPr txBox="1"/>
          <p:nvPr/>
        </p:nvSpPr>
        <p:spPr>
          <a:xfrm>
            <a:off x="280678" y="1936213"/>
            <a:ext cx="3338913" cy="4268900"/>
          </a:xfrm>
          <a:prstGeom prst="rect">
            <a:avLst/>
          </a:prstGeom>
        </p:spPr>
        <p:txBody>
          <a:bodyPr vert="horz" lIns="91440" tIns="45720" rIns="91440" bIns="45720" rtlCol="0" anchor="ctr">
            <a:normAutofit fontScale="85000" lnSpcReduction="20000"/>
          </a:bodyPr>
          <a:lstStyle/>
          <a:p>
            <a:pPr>
              <a:lnSpc>
                <a:spcPct val="90000"/>
              </a:lnSpc>
              <a:spcAft>
                <a:spcPts val="600"/>
              </a:spcAft>
            </a:pPr>
            <a:r>
              <a:rPr lang="en-US" sz="2400" dirty="0">
                <a:solidFill>
                  <a:schemeClr val="bg1"/>
                </a:solidFill>
              </a:rPr>
              <a:t>Interviewing children provides one formal structure for talking to young children about their early childhood provision. </a:t>
            </a:r>
          </a:p>
          <a:p>
            <a:pPr>
              <a:lnSpc>
                <a:spcPct val="90000"/>
              </a:lnSpc>
              <a:spcAft>
                <a:spcPts val="600"/>
              </a:spcAft>
            </a:pPr>
            <a:endParaRPr lang="en-US" sz="2400" dirty="0">
              <a:solidFill>
                <a:schemeClr val="bg1"/>
              </a:solidFill>
            </a:endParaRPr>
          </a:p>
          <a:p>
            <a:pPr>
              <a:lnSpc>
                <a:spcPct val="90000"/>
              </a:lnSpc>
              <a:spcAft>
                <a:spcPts val="600"/>
              </a:spcAft>
            </a:pPr>
            <a:r>
              <a:rPr lang="en-US" sz="2400" dirty="0">
                <a:solidFill>
                  <a:schemeClr val="bg1"/>
                </a:solidFill>
              </a:rPr>
              <a:t>A form of child interview known as ‘child conferencing’ - a short interview schedule. </a:t>
            </a:r>
          </a:p>
          <a:p>
            <a:pPr>
              <a:lnSpc>
                <a:spcPct val="90000"/>
              </a:lnSpc>
              <a:spcAft>
                <a:spcPts val="600"/>
              </a:spcAft>
            </a:pPr>
            <a:endParaRPr lang="en-US" sz="2400" dirty="0">
              <a:solidFill>
                <a:schemeClr val="bg1"/>
              </a:solidFill>
            </a:endParaRPr>
          </a:p>
          <a:p>
            <a:pPr>
              <a:lnSpc>
                <a:spcPct val="90000"/>
              </a:lnSpc>
              <a:spcAft>
                <a:spcPts val="600"/>
              </a:spcAft>
            </a:pPr>
            <a:r>
              <a:rPr lang="en-US" sz="2400" dirty="0">
                <a:solidFill>
                  <a:schemeClr val="bg1"/>
                </a:solidFill>
              </a:rPr>
              <a:t>The interview ends with an open question, </a:t>
            </a:r>
            <a:r>
              <a:rPr lang="en-GB" sz="2400" dirty="0">
                <a:solidFill>
                  <a:schemeClr val="bg1"/>
                </a:solidFill>
              </a:rPr>
              <a:t>allowing the children to add anything else </a:t>
            </a:r>
            <a:r>
              <a:rPr lang="en-US" sz="2400" dirty="0">
                <a:solidFill>
                  <a:schemeClr val="bg1"/>
                </a:solidFill>
              </a:rPr>
              <a:t>they thought was important. Some children chose to add a drawing at this point or to sign their name.</a:t>
            </a:r>
          </a:p>
        </p:txBody>
      </p:sp>
      <p:pic>
        <p:nvPicPr>
          <p:cNvPr id="13" name="Picture 12">
            <a:extLst>
              <a:ext uri="{FF2B5EF4-FFF2-40B4-BE49-F238E27FC236}">
                <a16:creationId xmlns:a16="http://schemas.microsoft.com/office/drawing/2014/main" id="{85A3FDE1-F8B3-6D25-3113-EAE08AFC2A17}"/>
              </a:ext>
            </a:extLst>
          </p:cNvPr>
          <p:cNvPicPr>
            <a:picLocks noChangeAspect="1"/>
          </p:cNvPicPr>
          <p:nvPr/>
        </p:nvPicPr>
        <p:blipFill>
          <a:blip r:embed="rId2"/>
          <a:stretch>
            <a:fillRect/>
          </a:stretch>
        </p:blipFill>
        <p:spPr>
          <a:xfrm>
            <a:off x="4181652" y="72580"/>
            <a:ext cx="4459110" cy="6692560"/>
          </a:xfrm>
          <a:prstGeom prst="rect">
            <a:avLst/>
          </a:prstGeom>
        </p:spPr>
      </p:pic>
      <p:pic>
        <p:nvPicPr>
          <p:cNvPr id="15" name="Picture 14">
            <a:extLst>
              <a:ext uri="{FF2B5EF4-FFF2-40B4-BE49-F238E27FC236}">
                <a16:creationId xmlns:a16="http://schemas.microsoft.com/office/drawing/2014/main" id="{23EC4D2C-43A2-384F-D3D8-9C1653D5D60B}"/>
              </a:ext>
            </a:extLst>
          </p:cNvPr>
          <p:cNvPicPr>
            <a:picLocks noChangeAspect="1"/>
          </p:cNvPicPr>
          <p:nvPr/>
        </p:nvPicPr>
        <p:blipFill>
          <a:blip r:embed="rId3"/>
          <a:stretch>
            <a:fillRect/>
          </a:stretch>
        </p:blipFill>
        <p:spPr>
          <a:xfrm>
            <a:off x="8458200" y="62442"/>
            <a:ext cx="3644759" cy="3336140"/>
          </a:xfrm>
          <a:prstGeom prst="rect">
            <a:avLst/>
          </a:prstGeom>
        </p:spPr>
      </p:pic>
      <p:pic>
        <p:nvPicPr>
          <p:cNvPr id="1026" name="Picture 2" descr="Interview Skills for Kindergarten Admission | KidsEdge">
            <a:extLst>
              <a:ext uri="{FF2B5EF4-FFF2-40B4-BE49-F238E27FC236}">
                <a16:creationId xmlns:a16="http://schemas.microsoft.com/office/drawing/2014/main" id="{839B7E30-0331-7EC2-073C-3BB1FAF603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96622" y="4225880"/>
            <a:ext cx="3314700" cy="1381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0139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C2E11C1-641D-927D-70DB-AAD1BCE9049A}"/>
              </a:ext>
            </a:extLst>
          </p:cNvPr>
          <p:cNvPicPr>
            <a:picLocks noChangeAspect="1"/>
          </p:cNvPicPr>
          <p:nvPr/>
        </p:nvPicPr>
        <p:blipFill>
          <a:blip r:embed="rId3"/>
          <a:stretch>
            <a:fillRect/>
          </a:stretch>
        </p:blipFill>
        <p:spPr>
          <a:xfrm>
            <a:off x="161544" y="222653"/>
            <a:ext cx="5324856" cy="5419408"/>
          </a:xfrm>
          <a:prstGeom prst="rect">
            <a:avLst/>
          </a:prstGeom>
        </p:spPr>
      </p:pic>
      <p:pic>
        <p:nvPicPr>
          <p:cNvPr id="7" name="Picture 6">
            <a:extLst>
              <a:ext uri="{FF2B5EF4-FFF2-40B4-BE49-F238E27FC236}">
                <a16:creationId xmlns:a16="http://schemas.microsoft.com/office/drawing/2014/main" id="{35C606FD-715F-EBA7-F975-B5555CFF1D1D}"/>
              </a:ext>
            </a:extLst>
          </p:cNvPr>
          <p:cNvPicPr>
            <a:picLocks noChangeAspect="1"/>
          </p:cNvPicPr>
          <p:nvPr/>
        </p:nvPicPr>
        <p:blipFill>
          <a:blip r:embed="rId4"/>
          <a:stretch>
            <a:fillRect/>
          </a:stretch>
        </p:blipFill>
        <p:spPr>
          <a:xfrm>
            <a:off x="5724144" y="4352544"/>
            <a:ext cx="6306312" cy="2282803"/>
          </a:xfrm>
          <a:prstGeom prst="rect">
            <a:avLst/>
          </a:prstGeom>
        </p:spPr>
      </p:pic>
      <p:pic>
        <p:nvPicPr>
          <p:cNvPr id="9" name="Picture 8">
            <a:extLst>
              <a:ext uri="{FF2B5EF4-FFF2-40B4-BE49-F238E27FC236}">
                <a16:creationId xmlns:a16="http://schemas.microsoft.com/office/drawing/2014/main" id="{34EA0127-EA4B-A77D-D10E-15C2AEF5DEDD}"/>
              </a:ext>
            </a:extLst>
          </p:cNvPr>
          <p:cNvPicPr>
            <a:picLocks noChangeAspect="1"/>
          </p:cNvPicPr>
          <p:nvPr/>
        </p:nvPicPr>
        <p:blipFill>
          <a:blip r:embed="rId5"/>
          <a:stretch>
            <a:fillRect/>
          </a:stretch>
        </p:blipFill>
        <p:spPr>
          <a:xfrm>
            <a:off x="5833286" y="222653"/>
            <a:ext cx="5983809" cy="3874081"/>
          </a:xfrm>
          <a:prstGeom prst="rect">
            <a:avLst/>
          </a:prstGeom>
        </p:spPr>
      </p:pic>
      <p:sp>
        <p:nvSpPr>
          <p:cNvPr id="13" name="Title 1">
            <a:extLst>
              <a:ext uri="{FF2B5EF4-FFF2-40B4-BE49-F238E27FC236}">
                <a16:creationId xmlns:a16="http://schemas.microsoft.com/office/drawing/2014/main" id="{0CD5ACDD-C8FD-78A5-2163-00EFD3CDD22A}"/>
              </a:ext>
            </a:extLst>
          </p:cNvPr>
          <p:cNvSpPr>
            <a:spLocks noGrp="1"/>
          </p:cNvSpPr>
          <p:nvPr>
            <p:ph type="title"/>
          </p:nvPr>
        </p:nvSpPr>
        <p:spPr>
          <a:xfrm>
            <a:off x="228600" y="5690978"/>
            <a:ext cx="5257800" cy="1325563"/>
          </a:xfrm>
        </p:spPr>
        <p:txBody>
          <a:bodyPr>
            <a:normAutofit/>
          </a:bodyPr>
          <a:lstStyle/>
          <a:p>
            <a:r>
              <a:rPr lang="en-GB" sz="3600" dirty="0"/>
              <a:t>Children’s photographs and bookmaking </a:t>
            </a:r>
          </a:p>
        </p:txBody>
      </p:sp>
    </p:spTree>
    <p:extLst>
      <p:ext uri="{BB962C8B-B14F-4D97-AF65-F5344CB8AC3E}">
        <p14:creationId xmlns:p14="http://schemas.microsoft.com/office/powerpoint/2010/main" val="4192276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22BDE4A-8A20-4A69-9C5A-581C82036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DC816-BAB8-06EC-22AC-5D173C68FBB6}"/>
              </a:ext>
            </a:extLst>
          </p:cNvPr>
          <p:cNvSpPr>
            <a:spLocks noGrp="1"/>
          </p:cNvSpPr>
          <p:nvPr>
            <p:ph type="title"/>
          </p:nvPr>
        </p:nvSpPr>
        <p:spPr>
          <a:xfrm rot="16200000">
            <a:off x="-202175" y="3225993"/>
            <a:ext cx="10178934" cy="1328730"/>
          </a:xfrm>
        </p:spPr>
        <p:txBody>
          <a:bodyPr vert="horz" lIns="91440" tIns="45720" rIns="91440" bIns="45720" rtlCol="0" anchor="b">
            <a:normAutofit/>
          </a:bodyPr>
          <a:lstStyle/>
          <a:p>
            <a:pPr algn="ctr"/>
            <a:r>
              <a:rPr lang="en-US" sz="5200" kern="1200" dirty="0">
                <a:solidFill>
                  <a:schemeClr val="tx1"/>
                </a:solidFill>
                <a:latin typeface="+mj-lt"/>
                <a:ea typeface="+mj-ea"/>
                <a:cs typeface="+mj-cs"/>
              </a:rPr>
              <a:t>Tours</a:t>
            </a:r>
          </a:p>
        </p:txBody>
      </p:sp>
      <p:pic>
        <p:nvPicPr>
          <p:cNvPr id="5" name="Content Placeholder 4" descr="A screenshot of a text&#10;&#10;Description automatically generated">
            <a:extLst>
              <a:ext uri="{FF2B5EF4-FFF2-40B4-BE49-F238E27FC236}">
                <a16:creationId xmlns:a16="http://schemas.microsoft.com/office/drawing/2014/main" id="{4410B21C-079D-04CB-37C6-794F1BBD77CE}"/>
              </a:ext>
            </a:extLst>
          </p:cNvPr>
          <p:cNvPicPr>
            <a:picLocks noGrp="1" noChangeAspect="1"/>
          </p:cNvPicPr>
          <p:nvPr>
            <p:ph idx="1"/>
          </p:nvPr>
        </p:nvPicPr>
        <p:blipFill rotWithShape="1">
          <a:blip r:embed="rId3"/>
          <a:srcRect t="4050" r="-2" b="6566"/>
          <a:stretch/>
        </p:blipFill>
        <p:spPr>
          <a:xfrm>
            <a:off x="7894" y="382320"/>
            <a:ext cx="4849856" cy="5991109"/>
          </a:xfrm>
          <a:prstGeom prst="rect">
            <a:avLst/>
          </a:prstGeom>
        </p:spPr>
      </p:pic>
      <p:pic>
        <p:nvPicPr>
          <p:cNvPr id="7" name="Picture 6" descr="A white background with black text&#10;&#10;Description automatically generated">
            <a:extLst>
              <a:ext uri="{FF2B5EF4-FFF2-40B4-BE49-F238E27FC236}">
                <a16:creationId xmlns:a16="http://schemas.microsoft.com/office/drawing/2014/main" id="{CA74956C-FA83-983D-2F1E-F0D6920D934E}"/>
              </a:ext>
            </a:extLst>
          </p:cNvPr>
          <p:cNvPicPr>
            <a:picLocks noChangeAspect="1"/>
          </p:cNvPicPr>
          <p:nvPr/>
        </p:nvPicPr>
        <p:blipFill rotWithShape="1">
          <a:blip r:embed="rId4"/>
          <a:srcRect r="-2" b="20665"/>
          <a:stretch/>
        </p:blipFill>
        <p:spPr>
          <a:xfrm>
            <a:off x="5701908" y="2999231"/>
            <a:ext cx="6336792" cy="3497171"/>
          </a:xfrm>
          <a:prstGeom prst="rect">
            <a:avLst/>
          </a:prstGeom>
        </p:spPr>
      </p:pic>
      <p:sp>
        <p:nvSpPr>
          <p:cNvPr id="13" name="Rectangle 12">
            <a:extLst>
              <a:ext uri="{FF2B5EF4-FFF2-40B4-BE49-F238E27FC236}">
                <a16:creationId xmlns:a16="http://schemas.microsoft.com/office/drawing/2014/main" id="{8F0AAEC5-E796-C57A-8F03-BA48A46DF49A}"/>
              </a:ext>
            </a:extLst>
          </p:cNvPr>
          <p:cNvSpPr/>
          <p:nvPr/>
        </p:nvSpPr>
        <p:spPr>
          <a:xfrm>
            <a:off x="306720" y="1160699"/>
            <a:ext cx="5060808" cy="6556248"/>
          </a:xfrm>
          <a:prstGeom prst="rect">
            <a:avLst/>
          </a:prstGeom>
        </p:spPr>
        <p:txBody>
          <a:bodyPr/>
          <a:lstStyle/>
          <a:p>
            <a:pPr lvl="0"/>
            <a:endParaRPr lang="en-GB" dirty="0"/>
          </a:p>
        </p:txBody>
      </p:sp>
      <p:graphicFrame>
        <p:nvGraphicFramePr>
          <p:cNvPr id="17" name="TextBox 14">
            <a:extLst>
              <a:ext uri="{FF2B5EF4-FFF2-40B4-BE49-F238E27FC236}">
                <a16:creationId xmlns:a16="http://schemas.microsoft.com/office/drawing/2014/main" id="{A92C2196-B39D-4187-9438-9900BDD34E14}"/>
              </a:ext>
            </a:extLst>
          </p:cNvPr>
          <p:cNvGraphicFramePr/>
          <p:nvPr>
            <p:extLst>
              <p:ext uri="{D42A27DB-BD31-4B8C-83A1-F6EECF244321}">
                <p14:modId xmlns:p14="http://schemas.microsoft.com/office/powerpoint/2010/main" val="3747110219"/>
              </p:ext>
            </p:extLst>
          </p:nvPr>
        </p:nvGraphicFramePr>
        <p:xfrm>
          <a:off x="4644312" y="-102251"/>
          <a:ext cx="7240968" cy="30723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25868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7A94E91-7D65-19DE-9E37-21659096CB95}"/>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Map making </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1DE37FB-B23F-3A80-8C14-D56F572E61DC}"/>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600" dirty="0"/>
              <a:t>Map making is one way of recording material provided by children during tours. </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Making a two-dimensional representation of a place is a difficult conceptual task for young children. The aim here is to connect the children’s physical experiences of their environment with map-making by using children’s own photographs. </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The children select which places they wanted to show on their maps. The children also added drawings made during the tours, new drawings, and writing on the maps. These artefacts became multimodal texts containing different modes of expression, including images and script </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1600" dirty="0"/>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959EF2D-A658-1AFF-C67A-D4090E5FCE5A}"/>
              </a:ext>
            </a:extLst>
          </p:cNvPr>
          <p:cNvPicPr>
            <a:picLocks noChangeAspect="1"/>
          </p:cNvPicPr>
          <p:nvPr/>
        </p:nvPicPr>
        <p:blipFill rotWithShape="1">
          <a:blip r:embed="rId3"/>
          <a:srcRect r="-2" b="4272"/>
          <a:stretch/>
        </p:blipFill>
        <p:spPr>
          <a:xfrm>
            <a:off x="5977788" y="799352"/>
            <a:ext cx="5425410" cy="5259296"/>
          </a:xfrm>
          <a:prstGeom prst="rect">
            <a:avLst/>
          </a:prstGeom>
        </p:spPr>
      </p:pic>
    </p:spTree>
    <p:extLst>
      <p:ext uri="{BB962C8B-B14F-4D97-AF65-F5344CB8AC3E}">
        <p14:creationId xmlns:p14="http://schemas.microsoft.com/office/powerpoint/2010/main" val="28830965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6F75129-15DB-6926-49DE-55FFCAD447AD}"/>
              </a:ext>
            </a:extLst>
          </p:cNvPr>
          <p:cNvSpPr txBox="1"/>
          <p:nvPr/>
        </p:nvSpPr>
        <p:spPr>
          <a:xfrm>
            <a:off x="468630" y="58693"/>
            <a:ext cx="6094476" cy="461665"/>
          </a:xfrm>
          <a:prstGeom prst="rect">
            <a:avLst/>
          </a:prstGeom>
          <a:noFill/>
        </p:spPr>
        <p:txBody>
          <a:bodyPr wrap="square">
            <a:spAutoFit/>
          </a:bodyPr>
          <a:lstStyle/>
          <a:p>
            <a:r>
              <a:rPr lang="en-GB" sz="2400" dirty="0"/>
              <a:t>Role play </a:t>
            </a:r>
          </a:p>
        </p:txBody>
      </p:sp>
      <p:pic>
        <p:nvPicPr>
          <p:cNvPr id="7" name="Picture 6">
            <a:extLst>
              <a:ext uri="{FF2B5EF4-FFF2-40B4-BE49-F238E27FC236}">
                <a16:creationId xmlns:a16="http://schemas.microsoft.com/office/drawing/2014/main" id="{FE1F941D-9B23-235E-50BA-621C6C508EFF}"/>
              </a:ext>
            </a:extLst>
          </p:cNvPr>
          <p:cNvPicPr>
            <a:picLocks noChangeAspect="1"/>
          </p:cNvPicPr>
          <p:nvPr/>
        </p:nvPicPr>
        <p:blipFill>
          <a:blip r:embed="rId3"/>
          <a:stretch>
            <a:fillRect/>
          </a:stretch>
        </p:blipFill>
        <p:spPr>
          <a:xfrm>
            <a:off x="265449" y="504706"/>
            <a:ext cx="5432266" cy="3387177"/>
          </a:xfrm>
          <a:prstGeom prst="rect">
            <a:avLst/>
          </a:prstGeom>
        </p:spPr>
      </p:pic>
      <p:sp>
        <p:nvSpPr>
          <p:cNvPr id="9" name="TextBox 8">
            <a:extLst>
              <a:ext uri="{FF2B5EF4-FFF2-40B4-BE49-F238E27FC236}">
                <a16:creationId xmlns:a16="http://schemas.microsoft.com/office/drawing/2014/main" id="{23619446-4625-D582-2FDF-57576C08203F}"/>
              </a:ext>
            </a:extLst>
          </p:cNvPr>
          <p:cNvSpPr txBox="1"/>
          <p:nvPr/>
        </p:nvSpPr>
        <p:spPr>
          <a:xfrm>
            <a:off x="6214872" y="6291475"/>
            <a:ext cx="6094476" cy="461665"/>
          </a:xfrm>
          <a:prstGeom prst="rect">
            <a:avLst/>
          </a:prstGeom>
          <a:noFill/>
        </p:spPr>
        <p:txBody>
          <a:bodyPr wrap="square">
            <a:spAutoFit/>
          </a:bodyPr>
          <a:lstStyle/>
          <a:p>
            <a:r>
              <a:rPr lang="en-GB" sz="2400" dirty="0"/>
              <a:t>Parents’ perspectives</a:t>
            </a:r>
          </a:p>
        </p:txBody>
      </p:sp>
      <p:sp>
        <p:nvSpPr>
          <p:cNvPr id="11" name="TextBox 10">
            <a:extLst>
              <a:ext uri="{FF2B5EF4-FFF2-40B4-BE49-F238E27FC236}">
                <a16:creationId xmlns:a16="http://schemas.microsoft.com/office/drawing/2014/main" id="{210A5AFE-797F-435C-EC33-892ED8138B77}"/>
              </a:ext>
            </a:extLst>
          </p:cNvPr>
          <p:cNvSpPr txBox="1"/>
          <p:nvPr/>
        </p:nvSpPr>
        <p:spPr>
          <a:xfrm>
            <a:off x="6214872" y="289526"/>
            <a:ext cx="5432266" cy="5847755"/>
          </a:xfrm>
          <a:prstGeom prst="rect">
            <a:avLst/>
          </a:prstGeom>
          <a:solidFill>
            <a:schemeClr val="accent1"/>
          </a:solidFill>
        </p:spPr>
        <p:txBody>
          <a:bodyPr wrap="square">
            <a:spAutoFit/>
          </a:bodyPr>
          <a:lstStyle/>
          <a:p>
            <a:r>
              <a:rPr lang="en-GB" sz="2200" dirty="0">
                <a:solidFill>
                  <a:schemeClr val="bg1"/>
                </a:solidFill>
              </a:rPr>
              <a:t>Stage One involves gathering both adults’ and children’s perspectives.</a:t>
            </a:r>
          </a:p>
          <a:p>
            <a:endParaRPr lang="en-GB" sz="2200" dirty="0">
              <a:solidFill>
                <a:schemeClr val="bg1"/>
              </a:solidFill>
            </a:endParaRPr>
          </a:p>
          <a:p>
            <a:r>
              <a:rPr lang="en-GB" sz="2200" dirty="0">
                <a:solidFill>
                  <a:schemeClr val="bg1"/>
                </a:solidFill>
              </a:rPr>
              <a:t>This is not intended to replace or undervalue the children’s own responses but to become part of the dialogue about children’s lives. </a:t>
            </a:r>
          </a:p>
          <a:p>
            <a:endParaRPr lang="en-GB" sz="2200" dirty="0">
              <a:solidFill>
                <a:schemeClr val="bg1"/>
              </a:solidFill>
            </a:endParaRPr>
          </a:p>
          <a:p>
            <a:r>
              <a:rPr lang="en-GB" sz="2200" dirty="0">
                <a:solidFill>
                  <a:schemeClr val="bg1"/>
                </a:solidFill>
              </a:rPr>
              <a:t>Interview parents – This provides an opportunity for parents to stop and review what they think would signify a good or bad day for their children. </a:t>
            </a:r>
          </a:p>
          <a:p>
            <a:endParaRPr lang="en-GB" sz="2200" dirty="0">
              <a:solidFill>
                <a:schemeClr val="bg1"/>
              </a:solidFill>
            </a:endParaRPr>
          </a:p>
          <a:p>
            <a:r>
              <a:rPr lang="en-GB" sz="2200" dirty="0">
                <a:solidFill>
                  <a:schemeClr val="bg1"/>
                </a:solidFill>
              </a:rPr>
              <a:t>This allowed parents to share their unique perspectives about their children and to think about what they had gleaned about their children’s day-to-day experiences of being in the nursery. </a:t>
            </a:r>
          </a:p>
        </p:txBody>
      </p:sp>
      <p:pic>
        <p:nvPicPr>
          <p:cNvPr id="13" name="Picture 12">
            <a:extLst>
              <a:ext uri="{FF2B5EF4-FFF2-40B4-BE49-F238E27FC236}">
                <a16:creationId xmlns:a16="http://schemas.microsoft.com/office/drawing/2014/main" id="{3E190E65-4EC9-22EF-31D6-836B69F7422A}"/>
              </a:ext>
            </a:extLst>
          </p:cNvPr>
          <p:cNvPicPr>
            <a:picLocks noChangeAspect="1"/>
          </p:cNvPicPr>
          <p:nvPr/>
        </p:nvPicPr>
        <p:blipFill>
          <a:blip r:embed="rId4"/>
          <a:stretch>
            <a:fillRect/>
          </a:stretch>
        </p:blipFill>
        <p:spPr>
          <a:xfrm>
            <a:off x="265448" y="3922397"/>
            <a:ext cx="5432265" cy="2949739"/>
          </a:xfrm>
          <a:prstGeom prst="rect">
            <a:avLst/>
          </a:prstGeom>
        </p:spPr>
      </p:pic>
    </p:spTree>
    <p:extLst>
      <p:ext uri="{BB962C8B-B14F-4D97-AF65-F5344CB8AC3E}">
        <p14:creationId xmlns:p14="http://schemas.microsoft.com/office/powerpoint/2010/main" val="12337103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1067C9E-0931-7F0E-AF75-26DBCEA43B1B}"/>
              </a:ext>
            </a:extLst>
          </p:cNvPr>
          <p:cNvPicPr>
            <a:picLocks noChangeAspect="1"/>
          </p:cNvPicPr>
          <p:nvPr/>
        </p:nvPicPr>
        <p:blipFill>
          <a:blip r:embed="rId3"/>
          <a:stretch>
            <a:fillRect/>
          </a:stretch>
        </p:blipFill>
        <p:spPr>
          <a:xfrm>
            <a:off x="349228" y="572985"/>
            <a:ext cx="4753123" cy="2087919"/>
          </a:xfrm>
          <a:prstGeom prst="rect">
            <a:avLst/>
          </a:prstGeom>
        </p:spPr>
      </p:pic>
      <p:pic>
        <p:nvPicPr>
          <p:cNvPr id="7" name="Picture 6">
            <a:extLst>
              <a:ext uri="{FF2B5EF4-FFF2-40B4-BE49-F238E27FC236}">
                <a16:creationId xmlns:a16="http://schemas.microsoft.com/office/drawing/2014/main" id="{3E4EB0C1-B66B-24D9-2A03-5F0D372DF1A2}"/>
              </a:ext>
            </a:extLst>
          </p:cNvPr>
          <p:cNvPicPr>
            <a:picLocks noChangeAspect="1"/>
          </p:cNvPicPr>
          <p:nvPr/>
        </p:nvPicPr>
        <p:blipFill>
          <a:blip r:embed="rId4"/>
          <a:stretch>
            <a:fillRect/>
          </a:stretch>
        </p:blipFill>
        <p:spPr>
          <a:xfrm>
            <a:off x="349228" y="2368296"/>
            <a:ext cx="4753123" cy="4272559"/>
          </a:xfrm>
          <a:prstGeom prst="rect">
            <a:avLst/>
          </a:prstGeom>
        </p:spPr>
      </p:pic>
      <p:sp>
        <p:nvSpPr>
          <p:cNvPr id="9" name="TextBox 8">
            <a:extLst>
              <a:ext uri="{FF2B5EF4-FFF2-40B4-BE49-F238E27FC236}">
                <a16:creationId xmlns:a16="http://schemas.microsoft.com/office/drawing/2014/main" id="{2F64AE94-1E99-5E9B-D5E9-ABD0ABC5526C}"/>
              </a:ext>
            </a:extLst>
          </p:cNvPr>
          <p:cNvSpPr txBox="1"/>
          <p:nvPr/>
        </p:nvSpPr>
        <p:spPr>
          <a:xfrm>
            <a:off x="5748296" y="3308479"/>
            <a:ext cx="6094476" cy="3416320"/>
          </a:xfrm>
          <a:prstGeom prst="rect">
            <a:avLst/>
          </a:prstGeom>
          <a:solidFill>
            <a:schemeClr val="tx2">
              <a:lumMod val="40000"/>
              <a:lumOff val="60000"/>
            </a:schemeClr>
          </a:solidFill>
        </p:spPr>
        <p:txBody>
          <a:bodyPr wrap="square">
            <a:spAutoFit/>
          </a:bodyPr>
          <a:lstStyle/>
          <a:p>
            <a:r>
              <a:rPr lang="en-GB" dirty="0"/>
              <a:t>The study set out to acknowledge the researcher’s role as a ‘visible’ part of the process. </a:t>
            </a:r>
          </a:p>
          <a:p>
            <a:endParaRPr lang="en-GB" dirty="0"/>
          </a:p>
          <a:p>
            <a:r>
              <a:rPr lang="en-GB" dirty="0"/>
              <a:t>Discussions of the researcher’s perceptions with parents, practitioners and children as the study progresses. </a:t>
            </a:r>
          </a:p>
          <a:p>
            <a:endParaRPr lang="en-GB" dirty="0"/>
          </a:p>
          <a:p>
            <a:r>
              <a:rPr lang="en-GB" dirty="0"/>
              <a:t>Observation notes, field notes and photographs </a:t>
            </a:r>
          </a:p>
          <a:p>
            <a:r>
              <a:rPr lang="en-GB" dirty="0"/>
              <a:t>formed the basis of reflection.</a:t>
            </a:r>
          </a:p>
          <a:p>
            <a:endParaRPr lang="en-GB" dirty="0"/>
          </a:p>
          <a:p>
            <a:r>
              <a:rPr lang="en-GB" dirty="0"/>
              <a:t>These impressions became further pieces in the Mosaic approach for discussion and interpretation with children and adults as the co-construction continued.</a:t>
            </a:r>
          </a:p>
        </p:txBody>
      </p:sp>
      <p:sp>
        <p:nvSpPr>
          <p:cNvPr id="11" name="TextBox 10">
            <a:extLst>
              <a:ext uri="{FF2B5EF4-FFF2-40B4-BE49-F238E27FC236}">
                <a16:creationId xmlns:a16="http://schemas.microsoft.com/office/drawing/2014/main" id="{D5120D07-497E-F25A-0FF1-C59C696E12B7}"/>
              </a:ext>
            </a:extLst>
          </p:cNvPr>
          <p:cNvSpPr txBox="1"/>
          <p:nvPr/>
        </p:nvSpPr>
        <p:spPr>
          <a:xfrm rot="16200000">
            <a:off x="2399040" y="1857804"/>
            <a:ext cx="6094476" cy="523220"/>
          </a:xfrm>
          <a:prstGeom prst="rect">
            <a:avLst/>
          </a:prstGeom>
          <a:noFill/>
        </p:spPr>
        <p:txBody>
          <a:bodyPr wrap="square">
            <a:spAutoFit/>
          </a:bodyPr>
          <a:lstStyle/>
          <a:p>
            <a:r>
              <a:rPr lang="en-GB" sz="2800" dirty="0"/>
              <a:t>Researcher’s perspectives </a:t>
            </a:r>
          </a:p>
        </p:txBody>
      </p:sp>
      <p:pic>
        <p:nvPicPr>
          <p:cNvPr id="12" name="Picture 11">
            <a:extLst>
              <a:ext uri="{FF2B5EF4-FFF2-40B4-BE49-F238E27FC236}">
                <a16:creationId xmlns:a16="http://schemas.microsoft.com/office/drawing/2014/main" id="{219BE670-FC51-FB2E-9247-59246188DC5C}"/>
              </a:ext>
            </a:extLst>
          </p:cNvPr>
          <p:cNvPicPr>
            <a:picLocks noChangeAspect="1"/>
          </p:cNvPicPr>
          <p:nvPr/>
        </p:nvPicPr>
        <p:blipFill>
          <a:blip r:embed="rId5"/>
          <a:stretch>
            <a:fillRect/>
          </a:stretch>
        </p:blipFill>
        <p:spPr>
          <a:xfrm>
            <a:off x="6384566" y="0"/>
            <a:ext cx="5458206" cy="3048571"/>
          </a:xfrm>
          <a:prstGeom prst="rect">
            <a:avLst/>
          </a:prstGeom>
        </p:spPr>
      </p:pic>
    </p:spTree>
    <p:extLst>
      <p:ext uri="{BB962C8B-B14F-4D97-AF65-F5344CB8AC3E}">
        <p14:creationId xmlns:p14="http://schemas.microsoft.com/office/powerpoint/2010/main" val="4391890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AD5880-142B-8CDF-D1F4-AF4E6E4ACB0C}"/>
              </a:ext>
            </a:extLst>
          </p:cNvPr>
          <p:cNvSpPr txBox="1"/>
          <p:nvPr/>
        </p:nvSpPr>
        <p:spPr>
          <a:xfrm>
            <a:off x="329609" y="0"/>
            <a:ext cx="10855841" cy="2954655"/>
          </a:xfrm>
          <a:prstGeom prst="rect">
            <a:avLst/>
          </a:prstGeom>
          <a:noFill/>
        </p:spPr>
        <p:txBody>
          <a:bodyPr wrap="square">
            <a:spAutoFit/>
          </a:bodyPr>
          <a:lstStyle/>
          <a:p>
            <a:pPr algn="ctr">
              <a:buNone/>
            </a:pPr>
            <a:r>
              <a:rPr lang="en-GB" sz="5400" b="1" dirty="0"/>
              <a:t>"Everyone Belongs Here“</a:t>
            </a:r>
          </a:p>
          <a:p>
            <a:pPr>
              <a:buNone/>
            </a:pPr>
            <a:endParaRPr lang="en-GB" sz="2000" b="1" dirty="0"/>
          </a:p>
          <a:p>
            <a:r>
              <a:rPr lang="en-GB" sz="5400" b="1" dirty="0"/>
              <a:t>Focus:</a:t>
            </a:r>
            <a:r>
              <a:rPr lang="en-GB" sz="5400" dirty="0"/>
              <a:t> Inclusive environments and representation</a:t>
            </a:r>
          </a:p>
        </p:txBody>
      </p:sp>
      <p:sp>
        <p:nvSpPr>
          <p:cNvPr id="4" name="TextBox 3">
            <a:extLst>
              <a:ext uri="{FF2B5EF4-FFF2-40B4-BE49-F238E27FC236}">
                <a16:creationId xmlns:a16="http://schemas.microsoft.com/office/drawing/2014/main" id="{2E73EED9-7386-C468-7A9C-919B8E69BDDF}"/>
              </a:ext>
            </a:extLst>
          </p:cNvPr>
          <p:cNvSpPr txBox="1"/>
          <p:nvPr/>
        </p:nvSpPr>
        <p:spPr>
          <a:xfrm>
            <a:off x="510141" y="3219450"/>
            <a:ext cx="11419367" cy="3785652"/>
          </a:xfrm>
          <a:prstGeom prst="rect">
            <a:avLst/>
          </a:prstGeom>
          <a:noFill/>
        </p:spPr>
        <p:txBody>
          <a:bodyPr wrap="square" rtlCol="0">
            <a:spAutoFit/>
          </a:bodyPr>
          <a:lstStyle/>
          <a:p>
            <a:r>
              <a:rPr lang="en-GB" sz="4000" dirty="0"/>
              <a:t>In two groups, create a study for the above.</a:t>
            </a:r>
          </a:p>
          <a:p>
            <a:pPr marL="571500" indent="-571500">
              <a:buFont typeface="Arial" panose="020B0604020202020204" pitchFamily="34" charset="0"/>
              <a:buChar char="•"/>
            </a:pPr>
            <a:r>
              <a:rPr lang="en-GB" sz="4000" dirty="0"/>
              <a:t>Who are your participants?</a:t>
            </a:r>
          </a:p>
          <a:p>
            <a:pPr marL="571500" indent="-571500">
              <a:buFont typeface="Arial" panose="020B0604020202020204" pitchFamily="34" charset="0"/>
              <a:buChar char="•"/>
            </a:pPr>
            <a:r>
              <a:rPr lang="en-GB" sz="4000" dirty="0"/>
              <a:t>What methods will you use (MOSAIC)?</a:t>
            </a:r>
          </a:p>
          <a:p>
            <a:pPr marL="571500" indent="-571500">
              <a:buFont typeface="Arial" panose="020B0604020202020204" pitchFamily="34" charset="0"/>
              <a:buChar char="•"/>
            </a:pPr>
            <a:r>
              <a:rPr lang="en-GB" sz="4000" dirty="0"/>
              <a:t>What type of things are you interested in understanding?</a:t>
            </a:r>
          </a:p>
          <a:p>
            <a:endParaRPr lang="en-GB" sz="4000" dirty="0"/>
          </a:p>
        </p:txBody>
      </p:sp>
      <p:sp>
        <p:nvSpPr>
          <p:cNvPr id="5" name="TextBox 4">
            <a:extLst>
              <a:ext uri="{FF2B5EF4-FFF2-40B4-BE49-F238E27FC236}">
                <a16:creationId xmlns:a16="http://schemas.microsoft.com/office/drawing/2014/main" id="{C3D980BE-64C4-0C1B-A2E1-F0D06665A368}"/>
              </a:ext>
            </a:extLst>
          </p:cNvPr>
          <p:cNvSpPr txBox="1"/>
          <p:nvPr/>
        </p:nvSpPr>
        <p:spPr>
          <a:xfrm>
            <a:off x="8881508" y="6001821"/>
            <a:ext cx="6096000" cy="769441"/>
          </a:xfrm>
          <a:prstGeom prst="rect">
            <a:avLst/>
          </a:prstGeom>
          <a:noFill/>
        </p:spPr>
        <p:txBody>
          <a:bodyPr wrap="square">
            <a:spAutoFit/>
          </a:bodyPr>
          <a:lstStyle/>
          <a:p>
            <a:r>
              <a:rPr lang="en-GB" sz="4400" dirty="0"/>
              <a:t>Group task </a:t>
            </a:r>
          </a:p>
        </p:txBody>
      </p:sp>
    </p:spTree>
    <p:extLst>
      <p:ext uri="{BB962C8B-B14F-4D97-AF65-F5344CB8AC3E}">
        <p14:creationId xmlns:p14="http://schemas.microsoft.com/office/powerpoint/2010/main" val="11637789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4" name="Rectangle 13">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8FAAC34-1FA3-3CC1-CEF4-59712B2132E0}"/>
              </a:ext>
            </a:extLst>
          </p:cNvPr>
          <p:cNvSpPr txBox="1"/>
          <p:nvPr/>
        </p:nvSpPr>
        <p:spPr>
          <a:xfrm>
            <a:off x="411480" y="237744"/>
            <a:ext cx="11402568" cy="1013997"/>
          </a:xfrm>
          <a:prstGeom prst="rect">
            <a:avLst/>
          </a:prstGeom>
        </p:spPr>
        <p:txBody>
          <a:bodyPr vert="horz" lIns="91440" tIns="45720" rIns="91440" bIns="45720" rtlCol="0" anchor="ctr">
            <a:normAutofit fontScale="92500" lnSpcReduction="20000"/>
          </a:bodyPr>
          <a:lstStyle/>
          <a:p>
            <a:pPr>
              <a:lnSpc>
                <a:spcPct val="90000"/>
              </a:lnSpc>
              <a:spcBef>
                <a:spcPct val="0"/>
              </a:spcBef>
              <a:spcAft>
                <a:spcPts val="600"/>
              </a:spcAft>
            </a:pPr>
            <a:r>
              <a:rPr lang="en-US" sz="2400" dirty="0">
                <a:solidFill>
                  <a:srgbClr val="FFFFFF"/>
                </a:solidFill>
                <a:latin typeface="+mj-lt"/>
                <a:ea typeface="+mj-ea"/>
                <a:cs typeface="+mj-cs"/>
              </a:rPr>
              <a:t>STAGE TWO: PIECING TOGETHER INFORMATION FOR DIALOGUE, REFLECTION AND INTERPRETATION </a:t>
            </a:r>
          </a:p>
          <a:p>
            <a:pPr>
              <a:lnSpc>
                <a:spcPct val="90000"/>
              </a:lnSpc>
              <a:spcBef>
                <a:spcPct val="0"/>
              </a:spcBef>
              <a:spcAft>
                <a:spcPts val="600"/>
              </a:spcAft>
            </a:pPr>
            <a:endParaRPr lang="en-US" sz="2400" dirty="0">
              <a:solidFill>
                <a:srgbClr val="FFFFFF"/>
              </a:solidFill>
              <a:latin typeface="+mj-lt"/>
              <a:ea typeface="+mj-ea"/>
              <a:cs typeface="+mj-cs"/>
            </a:endParaRPr>
          </a:p>
          <a:p>
            <a:pPr>
              <a:lnSpc>
                <a:spcPct val="90000"/>
              </a:lnSpc>
              <a:spcBef>
                <a:spcPct val="0"/>
              </a:spcBef>
              <a:spcAft>
                <a:spcPts val="600"/>
              </a:spcAft>
            </a:pPr>
            <a:r>
              <a:rPr lang="en-US" sz="2400" dirty="0">
                <a:solidFill>
                  <a:srgbClr val="FFFFFF"/>
                </a:solidFill>
                <a:latin typeface="+mj-lt"/>
                <a:ea typeface="+mj-ea"/>
                <a:cs typeface="+mj-cs"/>
              </a:rPr>
              <a:t>Bringing the mosaic together</a:t>
            </a:r>
          </a:p>
        </p:txBody>
      </p:sp>
      <p:pic>
        <p:nvPicPr>
          <p:cNvPr id="5" name="Picture 4">
            <a:extLst>
              <a:ext uri="{FF2B5EF4-FFF2-40B4-BE49-F238E27FC236}">
                <a16:creationId xmlns:a16="http://schemas.microsoft.com/office/drawing/2014/main" id="{7E272EA2-E59A-82AD-D52A-DD1A79B45B67}"/>
              </a:ext>
            </a:extLst>
          </p:cNvPr>
          <p:cNvPicPr>
            <a:picLocks noChangeAspect="1"/>
          </p:cNvPicPr>
          <p:nvPr/>
        </p:nvPicPr>
        <p:blipFill>
          <a:blip r:embed="rId3"/>
          <a:stretch>
            <a:fillRect/>
          </a:stretch>
        </p:blipFill>
        <p:spPr>
          <a:xfrm>
            <a:off x="338328" y="1987864"/>
            <a:ext cx="5508508" cy="4516976"/>
          </a:xfrm>
          <a:prstGeom prst="rect">
            <a:avLst/>
          </a:prstGeom>
        </p:spPr>
      </p:pic>
      <p:pic>
        <p:nvPicPr>
          <p:cNvPr id="7" name="Picture 6">
            <a:extLst>
              <a:ext uri="{FF2B5EF4-FFF2-40B4-BE49-F238E27FC236}">
                <a16:creationId xmlns:a16="http://schemas.microsoft.com/office/drawing/2014/main" id="{61994C60-1906-76C0-C610-A6AF749CB00A}"/>
              </a:ext>
            </a:extLst>
          </p:cNvPr>
          <p:cNvPicPr>
            <a:picLocks noChangeAspect="1"/>
          </p:cNvPicPr>
          <p:nvPr/>
        </p:nvPicPr>
        <p:blipFill>
          <a:blip r:embed="rId4"/>
          <a:stretch>
            <a:fillRect/>
          </a:stretch>
        </p:blipFill>
        <p:spPr>
          <a:xfrm>
            <a:off x="6582909" y="1987864"/>
            <a:ext cx="4993395" cy="4456606"/>
          </a:xfrm>
          <a:prstGeom prst="rect">
            <a:avLst/>
          </a:prstGeom>
        </p:spPr>
      </p:pic>
    </p:spTree>
    <p:extLst>
      <p:ext uri="{BB962C8B-B14F-4D97-AF65-F5344CB8AC3E}">
        <p14:creationId xmlns:p14="http://schemas.microsoft.com/office/powerpoint/2010/main" val="41402190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FDB53EE-2686-CA86-133F-5337BA7DBAAF}"/>
              </a:ext>
            </a:extLst>
          </p:cNvPr>
          <p:cNvPicPr>
            <a:picLocks noChangeAspect="1"/>
          </p:cNvPicPr>
          <p:nvPr/>
        </p:nvPicPr>
        <p:blipFill>
          <a:blip r:embed="rId3"/>
          <a:stretch>
            <a:fillRect/>
          </a:stretch>
        </p:blipFill>
        <p:spPr>
          <a:xfrm>
            <a:off x="6677243" y="100746"/>
            <a:ext cx="5089729" cy="3015664"/>
          </a:xfrm>
          <a:prstGeom prst="rect">
            <a:avLst/>
          </a:prstGeom>
        </p:spPr>
      </p:pic>
      <p:sp>
        <p:nvSpPr>
          <p:cNvPr id="14" name="Rectangle 13">
            <a:extLst>
              <a:ext uri="{FF2B5EF4-FFF2-40B4-BE49-F238E27FC236}">
                <a16:creationId xmlns:a16="http://schemas.microsoft.com/office/drawing/2014/main" id="{417CDA24-35F8-4540-8C52-3096D6D94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336F6A3F-C1D2-BBEE-EC90-61B8CB3A5614}"/>
              </a:ext>
            </a:extLst>
          </p:cNvPr>
          <p:cNvPicPr>
            <a:picLocks noChangeAspect="1"/>
          </p:cNvPicPr>
          <p:nvPr/>
        </p:nvPicPr>
        <p:blipFill>
          <a:blip r:embed="rId4"/>
          <a:stretch>
            <a:fillRect/>
          </a:stretch>
        </p:blipFill>
        <p:spPr>
          <a:xfrm>
            <a:off x="6677242" y="3631096"/>
            <a:ext cx="5089729" cy="3184211"/>
          </a:xfrm>
          <a:prstGeom prst="rect">
            <a:avLst/>
          </a:prstGeom>
        </p:spPr>
      </p:pic>
      <p:sp>
        <p:nvSpPr>
          <p:cNvPr id="16" name="Rectangle 15">
            <a:extLst>
              <a:ext uri="{FF2B5EF4-FFF2-40B4-BE49-F238E27FC236}">
                <a16:creationId xmlns:a16="http://schemas.microsoft.com/office/drawing/2014/main" id="{8658BFE0-4E65-4174-9C75-687C94E8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A75DFED-A0C1-4A83-BE1D-0271C1826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5042087-EFF3-38B5-848F-7C9E3494B7E4}"/>
              </a:ext>
            </a:extLst>
          </p:cNvPr>
          <p:cNvPicPr>
            <a:picLocks noChangeAspect="1"/>
          </p:cNvPicPr>
          <p:nvPr/>
        </p:nvPicPr>
        <p:blipFill>
          <a:blip r:embed="rId5"/>
          <a:stretch>
            <a:fillRect/>
          </a:stretch>
        </p:blipFill>
        <p:spPr>
          <a:xfrm>
            <a:off x="626289" y="3631096"/>
            <a:ext cx="4844146" cy="2989160"/>
          </a:xfrm>
          <a:prstGeom prst="rect">
            <a:avLst/>
          </a:prstGeom>
        </p:spPr>
      </p:pic>
      <p:pic>
        <p:nvPicPr>
          <p:cNvPr id="5" name="Picture 4">
            <a:extLst>
              <a:ext uri="{FF2B5EF4-FFF2-40B4-BE49-F238E27FC236}">
                <a16:creationId xmlns:a16="http://schemas.microsoft.com/office/drawing/2014/main" id="{34D6C73E-7D9C-BEE6-DC95-C95E718637E3}"/>
              </a:ext>
            </a:extLst>
          </p:cNvPr>
          <p:cNvPicPr>
            <a:picLocks noChangeAspect="1"/>
          </p:cNvPicPr>
          <p:nvPr/>
        </p:nvPicPr>
        <p:blipFill>
          <a:blip r:embed="rId6"/>
          <a:stretch>
            <a:fillRect/>
          </a:stretch>
        </p:blipFill>
        <p:spPr>
          <a:xfrm>
            <a:off x="656044" y="100746"/>
            <a:ext cx="4814391" cy="3015664"/>
          </a:xfrm>
          <a:prstGeom prst="rect">
            <a:avLst/>
          </a:prstGeom>
        </p:spPr>
      </p:pic>
    </p:spTree>
    <p:extLst>
      <p:ext uri="{BB962C8B-B14F-4D97-AF65-F5344CB8AC3E}">
        <p14:creationId xmlns:p14="http://schemas.microsoft.com/office/powerpoint/2010/main" val="14718738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8CB0089-4CF5-D563-2FD0-D3FF0C2D67AD}"/>
              </a:ext>
            </a:extLst>
          </p:cNvPr>
          <p:cNvPicPr>
            <a:picLocks noChangeAspect="1"/>
          </p:cNvPicPr>
          <p:nvPr/>
        </p:nvPicPr>
        <p:blipFill>
          <a:blip r:embed="rId3"/>
          <a:stretch>
            <a:fillRect/>
          </a:stretch>
        </p:blipFill>
        <p:spPr>
          <a:xfrm>
            <a:off x="287472" y="502920"/>
            <a:ext cx="5464104" cy="6016752"/>
          </a:xfrm>
          <a:prstGeom prst="rect">
            <a:avLst/>
          </a:prstGeom>
        </p:spPr>
      </p:pic>
      <p:pic>
        <p:nvPicPr>
          <p:cNvPr id="5" name="Picture 4">
            <a:extLst>
              <a:ext uri="{FF2B5EF4-FFF2-40B4-BE49-F238E27FC236}">
                <a16:creationId xmlns:a16="http://schemas.microsoft.com/office/drawing/2014/main" id="{0582536C-D5CD-0D0D-D2F7-8621C4B36B32}"/>
              </a:ext>
            </a:extLst>
          </p:cNvPr>
          <p:cNvPicPr>
            <a:picLocks noChangeAspect="1"/>
          </p:cNvPicPr>
          <p:nvPr/>
        </p:nvPicPr>
        <p:blipFill>
          <a:blip r:embed="rId4"/>
          <a:stretch>
            <a:fillRect/>
          </a:stretch>
        </p:blipFill>
        <p:spPr>
          <a:xfrm>
            <a:off x="6163285" y="100584"/>
            <a:ext cx="5464103" cy="2806698"/>
          </a:xfrm>
          <a:prstGeom prst="rect">
            <a:avLst/>
          </a:prstGeom>
        </p:spPr>
      </p:pic>
      <p:pic>
        <p:nvPicPr>
          <p:cNvPr id="7" name="Picture 6">
            <a:extLst>
              <a:ext uri="{FF2B5EF4-FFF2-40B4-BE49-F238E27FC236}">
                <a16:creationId xmlns:a16="http://schemas.microsoft.com/office/drawing/2014/main" id="{11DE753C-3D1D-4292-6787-DDECE451FFC9}"/>
              </a:ext>
            </a:extLst>
          </p:cNvPr>
          <p:cNvPicPr>
            <a:picLocks noChangeAspect="1"/>
          </p:cNvPicPr>
          <p:nvPr/>
        </p:nvPicPr>
        <p:blipFill>
          <a:blip r:embed="rId5"/>
          <a:stretch>
            <a:fillRect/>
          </a:stretch>
        </p:blipFill>
        <p:spPr>
          <a:xfrm>
            <a:off x="6163285" y="3090375"/>
            <a:ext cx="5464102" cy="3667041"/>
          </a:xfrm>
          <a:prstGeom prst="rect">
            <a:avLst/>
          </a:prstGeom>
        </p:spPr>
      </p:pic>
    </p:spTree>
    <p:extLst>
      <p:ext uri="{BB962C8B-B14F-4D97-AF65-F5344CB8AC3E}">
        <p14:creationId xmlns:p14="http://schemas.microsoft.com/office/powerpoint/2010/main" val="626031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527FCEA-6143-4C5E-8C45-8AC9237AD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A9F23AD-7A55-49F3-A3EC-743F47F36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7090"/>
            <a:ext cx="6741849" cy="5897880"/>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7D9F91F-72C9-4DB9-ABD0-A8180D826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480060"/>
            <a:ext cx="4180332"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C672BE4-DC9A-3CBA-1AF0-00665C800578}"/>
              </a:ext>
            </a:extLst>
          </p:cNvPr>
          <p:cNvPicPr>
            <a:picLocks noChangeAspect="1"/>
          </p:cNvPicPr>
          <p:nvPr/>
        </p:nvPicPr>
        <p:blipFill rotWithShape="1">
          <a:blip r:embed="rId3"/>
          <a:srcRect b="24179"/>
          <a:stretch/>
        </p:blipFill>
        <p:spPr>
          <a:xfrm>
            <a:off x="7695873" y="717508"/>
            <a:ext cx="3854945" cy="2345731"/>
          </a:xfrm>
          <a:prstGeom prst="rect">
            <a:avLst/>
          </a:prstGeom>
        </p:spPr>
      </p:pic>
      <p:sp>
        <p:nvSpPr>
          <p:cNvPr id="23" name="Rectangle 22">
            <a:extLst>
              <a:ext uri="{FF2B5EF4-FFF2-40B4-BE49-F238E27FC236}">
                <a16:creationId xmlns:a16="http://schemas.microsoft.com/office/drawing/2014/main" id="{BE016956-CE9F-4946-8834-A8BC3529D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603670"/>
            <a:ext cx="4180332"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F7080AAD-6109-366B-02A4-AA91E9799DA1}"/>
              </a:ext>
            </a:extLst>
          </p:cNvPr>
          <p:cNvPicPr>
            <a:picLocks noChangeAspect="1"/>
          </p:cNvPicPr>
          <p:nvPr/>
        </p:nvPicPr>
        <p:blipFill>
          <a:blip r:embed="rId4"/>
          <a:stretch>
            <a:fillRect/>
          </a:stretch>
        </p:blipFill>
        <p:spPr>
          <a:xfrm>
            <a:off x="7695873" y="3748194"/>
            <a:ext cx="3854945" cy="2392298"/>
          </a:xfrm>
          <a:prstGeom prst="rect">
            <a:avLst/>
          </a:prstGeom>
        </p:spPr>
      </p:pic>
      <p:pic>
        <p:nvPicPr>
          <p:cNvPr id="11" name="Picture 10">
            <a:extLst>
              <a:ext uri="{FF2B5EF4-FFF2-40B4-BE49-F238E27FC236}">
                <a16:creationId xmlns:a16="http://schemas.microsoft.com/office/drawing/2014/main" id="{ED06D1DE-00F3-5C41-4D41-45B21ACBB923}"/>
              </a:ext>
            </a:extLst>
          </p:cNvPr>
          <p:cNvPicPr>
            <a:picLocks noChangeAspect="1"/>
          </p:cNvPicPr>
          <p:nvPr/>
        </p:nvPicPr>
        <p:blipFill>
          <a:blip r:embed="rId5"/>
          <a:stretch>
            <a:fillRect/>
          </a:stretch>
        </p:blipFill>
        <p:spPr>
          <a:xfrm>
            <a:off x="871564" y="548052"/>
            <a:ext cx="5952743" cy="5440163"/>
          </a:xfrm>
          <a:prstGeom prst="rect">
            <a:avLst/>
          </a:prstGeom>
        </p:spPr>
      </p:pic>
    </p:spTree>
    <p:extLst>
      <p:ext uri="{BB962C8B-B14F-4D97-AF65-F5344CB8AC3E}">
        <p14:creationId xmlns:p14="http://schemas.microsoft.com/office/powerpoint/2010/main" val="39341931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3" name="Rectangle 308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Martenscroft Nursery School: Martenscroft Nursery School">
            <a:extLst>
              <a:ext uri="{FF2B5EF4-FFF2-40B4-BE49-F238E27FC236}">
                <a16:creationId xmlns:a16="http://schemas.microsoft.com/office/drawing/2014/main" id="{4366CC25-E859-9D49-45FF-C0913F6EFD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9081" r="1" b="674"/>
          <a:stretch>
            <a:fillRect/>
          </a:stretch>
        </p:blipFill>
        <p:spPr bwMode="auto">
          <a:xfrm>
            <a:off x="279143" y="299508"/>
            <a:ext cx="5221625" cy="3010397"/>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How children benefit from attending nursery - Kids Play ...">
            <a:extLst>
              <a:ext uri="{FF2B5EF4-FFF2-40B4-BE49-F238E27FC236}">
                <a16:creationId xmlns:a16="http://schemas.microsoft.com/office/drawing/2014/main" id="{FECED32A-CD56-FFCC-D9A6-0CE7782418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9950" r="1" b="16427"/>
          <a:stretch>
            <a:fillRect/>
          </a:stretch>
        </p:blipFill>
        <p:spPr bwMode="auto">
          <a:xfrm>
            <a:off x="279143" y="3548095"/>
            <a:ext cx="5221625" cy="301039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DBFCB13-7743-E205-7877-260E1F42B650}"/>
              </a:ext>
            </a:extLst>
          </p:cNvPr>
          <p:cNvSpPr txBox="1"/>
          <p:nvPr/>
        </p:nvSpPr>
        <p:spPr>
          <a:xfrm>
            <a:off x="5981353" y="159390"/>
            <a:ext cx="5855514" cy="7088697"/>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400" dirty="0">
                <a:solidFill>
                  <a:schemeClr val="tx1">
                    <a:alpha val="80000"/>
                  </a:schemeClr>
                </a:solidFill>
              </a:rPr>
              <a:t>Here’s a realistic example of </a:t>
            </a:r>
            <a:r>
              <a:rPr lang="en-US" sz="1400" b="1" dirty="0">
                <a:solidFill>
                  <a:schemeClr val="tx1">
                    <a:alpha val="80000"/>
                  </a:schemeClr>
                </a:solidFill>
              </a:rPr>
              <a:t>themes that might emerge</a:t>
            </a:r>
            <a:r>
              <a:rPr lang="en-US" sz="1400" dirty="0">
                <a:solidFill>
                  <a:schemeClr val="tx1">
                    <a:alpha val="80000"/>
                  </a:schemeClr>
                </a:solidFill>
              </a:rPr>
              <a:t> from a Mosaic approach exploring </a:t>
            </a:r>
            <a:r>
              <a:rPr lang="en-US" sz="1400" i="1" dirty="0">
                <a:solidFill>
                  <a:schemeClr val="tx1">
                    <a:alpha val="80000"/>
                  </a:schemeClr>
                </a:solidFill>
              </a:rPr>
              <a:t>“a day in the life of a 3-year-old in nursery.”</a:t>
            </a:r>
            <a:r>
              <a:rPr lang="en-US" sz="1400" dirty="0">
                <a:solidFill>
                  <a:schemeClr val="tx1">
                    <a:alpha val="80000"/>
                  </a:schemeClr>
                </a:solidFill>
              </a:rPr>
              <a:t> These draw across observations, child interviews, tours, role play, photographs, and key worker insights.</a:t>
            </a:r>
          </a:p>
          <a:p>
            <a:pPr indent="-228600">
              <a:lnSpc>
                <a:spcPct val="90000"/>
              </a:lnSpc>
              <a:spcAft>
                <a:spcPts val="600"/>
              </a:spcAft>
              <a:buFont typeface="Arial" panose="020B0604020202020204" pitchFamily="34" charset="0"/>
              <a:buChar char="•"/>
            </a:pPr>
            <a:endParaRPr lang="en-US" sz="1400" dirty="0">
              <a:solidFill>
                <a:schemeClr val="tx1">
                  <a:alpha val="80000"/>
                </a:schemeClr>
              </a:solidFill>
            </a:endParaRPr>
          </a:p>
          <a:p>
            <a:pPr>
              <a:lnSpc>
                <a:spcPct val="90000"/>
              </a:lnSpc>
              <a:spcAft>
                <a:spcPts val="600"/>
              </a:spcAft>
            </a:pPr>
            <a:r>
              <a:rPr lang="en-US" sz="1400" b="1" dirty="0">
                <a:solidFill>
                  <a:schemeClr val="tx1">
                    <a:alpha val="80000"/>
                  </a:schemeClr>
                </a:solidFill>
              </a:rPr>
              <a:t>1. Feeling Safe and Secure</a:t>
            </a:r>
          </a:p>
          <a:p>
            <a:pPr indent="-228600">
              <a:lnSpc>
                <a:spcPct val="90000"/>
              </a:lnSpc>
              <a:spcAft>
                <a:spcPts val="600"/>
              </a:spcAft>
              <a:buFont typeface="Arial" panose="020B0604020202020204" pitchFamily="34" charset="0"/>
              <a:buChar char="•"/>
            </a:pPr>
            <a:r>
              <a:rPr lang="en-US" sz="1400" dirty="0">
                <a:solidFill>
                  <a:schemeClr val="tx1">
                    <a:alpha val="80000"/>
                  </a:schemeClr>
                </a:solidFill>
              </a:rPr>
              <a:t>Child stays close to familiar adults or repeatedly returns to the same area </a:t>
            </a:r>
          </a:p>
          <a:p>
            <a:pPr indent="-228600">
              <a:lnSpc>
                <a:spcPct val="90000"/>
              </a:lnSpc>
              <a:spcAft>
                <a:spcPts val="600"/>
              </a:spcAft>
              <a:buFont typeface="Arial" panose="020B0604020202020204" pitchFamily="34" charset="0"/>
              <a:buChar char="•"/>
            </a:pPr>
            <a:r>
              <a:rPr lang="en-US" sz="1400" dirty="0">
                <a:solidFill>
                  <a:schemeClr val="tx1">
                    <a:alpha val="80000"/>
                  </a:schemeClr>
                </a:solidFill>
              </a:rPr>
              <a:t>Key worker highlights attachment needs during transitions </a:t>
            </a:r>
          </a:p>
          <a:p>
            <a:pPr indent="-228600">
              <a:lnSpc>
                <a:spcPct val="90000"/>
              </a:lnSpc>
              <a:spcAft>
                <a:spcPts val="600"/>
              </a:spcAft>
              <a:buFont typeface="Arial" panose="020B0604020202020204" pitchFamily="34" charset="0"/>
              <a:buChar char="•"/>
            </a:pPr>
            <a:r>
              <a:rPr lang="en-US" sz="1400" dirty="0">
                <a:solidFill>
                  <a:schemeClr val="tx1">
                    <a:alpha val="80000"/>
                  </a:schemeClr>
                </a:solidFill>
              </a:rPr>
              <a:t>In tours, child points out “my chair” or “where I sit with [adult’s name]” </a:t>
            </a:r>
          </a:p>
          <a:p>
            <a:pPr indent="-228600">
              <a:lnSpc>
                <a:spcPct val="90000"/>
              </a:lnSpc>
              <a:spcAft>
                <a:spcPts val="600"/>
              </a:spcAft>
              <a:buFont typeface="Arial" panose="020B0604020202020204" pitchFamily="34" charset="0"/>
              <a:buChar char="•"/>
            </a:pPr>
            <a:r>
              <a:rPr lang="en-US" sz="1400" dirty="0">
                <a:solidFill>
                  <a:schemeClr val="tx1">
                    <a:alpha val="80000"/>
                  </a:schemeClr>
                </a:solidFill>
              </a:rPr>
              <a:t>Role play may recreate comfort routines (e.g. snack time, being helped) </a:t>
            </a:r>
          </a:p>
          <a:p>
            <a:pPr>
              <a:lnSpc>
                <a:spcPct val="90000"/>
              </a:lnSpc>
              <a:spcAft>
                <a:spcPts val="600"/>
              </a:spcAft>
            </a:pPr>
            <a:br>
              <a:rPr lang="en-US" sz="1400" dirty="0">
                <a:solidFill>
                  <a:schemeClr val="tx1">
                    <a:alpha val="80000"/>
                  </a:schemeClr>
                </a:solidFill>
              </a:rPr>
            </a:br>
            <a:endParaRPr lang="en-US" sz="1400" dirty="0">
              <a:solidFill>
                <a:schemeClr val="tx1">
                  <a:alpha val="80000"/>
                </a:schemeClr>
              </a:solidFill>
            </a:endParaRPr>
          </a:p>
          <a:p>
            <a:pPr>
              <a:lnSpc>
                <a:spcPct val="90000"/>
              </a:lnSpc>
              <a:spcAft>
                <a:spcPts val="600"/>
              </a:spcAft>
            </a:pPr>
            <a:r>
              <a:rPr lang="en-US" sz="1400" b="1" dirty="0">
                <a:solidFill>
                  <a:schemeClr val="tx1">
                    <a:alpha val="80000"/>
                  </a:schemeClr>
                </a:solidFill>
              </a:rPr>
              <a:t>2. Ownership and Familiar Spaces (“My Places”)</a:t>
            </a:r>
          </a:p>
          <a:p>
            <a:pPr indent="-228600">
              <a:lnSpc>
                <a:spcPct val="90000"/>
              </a:lnSpc>
              <a:spcAft>
                <a:spcPts val="600"/>
              </a:spcAft>
              <a:buFont typeface="Arial" panose="020B0604020202020204" pitchFamily="34" charset="0"/>
              <a:buChar char="•"/>
            </a:pPr>
            <a:r>
              <a:rPr lang="en-US" sz="1400" dirty="0">
                <a:solidFill>
                  <a:schemeClr val="tx1">
                    <a:alpha val="80000"/>
                  </a:schemeClr>
                </a:solidFill>
              </a:rPr>
              <a:t>Child consistently chooses particular areas (e.g. home corner, book area) </a:t>
            </a:r>
          </a:p>
          <a:p>
            <a:pPr indent="-228600">
              <a:lnSpc>
                <a:spcPct val="90000"/>
              </a:lnSpc>
              <a:spcAft>
                <a:spcPts val="600"/>
              </a:spcAft>
              <a:buFont typeface="Arial" panose="020B0604020202020204" pitchFamily="34" charset="0"/>
              <a:buChar char="•"/>
            </a:pPr>
            <a:r>
              <a:rPr lang="en-US" sz="1400" dirty="0">
                <a:solidFill>
                  <a:schemeClr val="tx1">
                    <a:alpha val="80000"/>
                  </a:schemeClr>
                </a:solidFill>
              </a:rPr>
              <a:t>Photographs taken of </a:t>
            </a:r>
            <a:r>
              <a:rPr lang="en-US" sz="1400" dirty="0" err="1">
                <a:solidFill>
                  <a:schemeClr val="tx1">
                    <a:alpha val="80000"/>
                  </a:schemeClr>
                </a:solidFill>
              </a:rPr>
              <a:t>favourite</a:t>
            </a:r>
            <a:r>
              <a:rPr lang="en-US" sz="1400" dirty="0">
                <a:solidFill>
                  <a:schemeClr val="tx1">
                    <a:alpha val="80000"/>
                  </a:schemeClr>
                </a:solidFill>
              </a:rPr>
              <a:t> toys or spaces </a:t>
            </a:r>
          </a:p>
          <a:p>
            <a:pPr indent="-228600">
              <a:lnSpc>
                <a:spcPct val="90000"/>
              </a:lnSpc>
              <a:spcAft>
                <a:spcPts val="600"/>
              </a:spcAft>
              <a:buFont typeface="Arial" panose="020B0604020202020204" pitchFamily="34" charset="0"/>
              <a:buChar char="•"/>
            </a:pPr>
            <a:r>
              <a:rPr lang="en-US" sz="1400" dirty="0">
                <a:solidFill>
                  <a:schemeClr val="tx1">
                    <a:alpha val="80000"/>
                  </a:schemeClr>
                </a:solidFill>
              </a:rPr>
              <a:t>During tours: “This is mine” / “I play here” </a:t>
            </a:r>
          </a:p>
          <a:p>
            <a:pPr indent="-228600">
              <a:lnSpc>
                <a:spcPct val="90000"/>
              </a:lnSpc>
              <a:spcAft>
                <a:spcPts val="600"/>
              </a:spcAft>
              <a:buFont typeface="Arial" panose="020B0604020202020204" pitchFamily="34" charset="0"/>
              <a:buChar char="•"/>
            </a:pPr>
            <a:r>
              <a:rPr lang="en-US" sz="1400" dirty="0">
                <a:solidFill>
                  <a:schemeClr val="tx1">
                    <a:alpha val="80000"/>
                  </a:schemeClr>
                </a:solidFill>
              </a:rPr>
              <a:t>Indicates how belonging is tied to physical environment </a:t>
            </a:r>
          </a:p>
          <a:p>
            <a:pPr>
              <a:lnSpc>
                <a:spcPct val="90000"/>
              </a:lnSpc>
              <a:spcAft>
                <a:spcPts val="600"/>
              </a:spcAft>
            </a:pPr>
            <a:br>
              <a:rPr lang="en-US" sz="1400" dirty="0">
                <a:solidFill>
                  <a:schemeClr val="tx1">
                    <a:alpha val="80000"/>
                  </a:schemeClr>
                </a:solidFill>
              </a:rPr>
            </a:br>
            <a:endParaRPr lang="en-US" sz="1400" dirty="0">
              <a:solidFill>
                <a:schemeClr val="tx1">
                  <a:alpha val="80000"/>
                </a:schemeClr>
              </a:solidFill>
            </a:endParaRPr>
          </a:p>
          <a:p>
            <a:pPr>
              <a:lnSpc>
                <a:spcPct val="90000"/>
              </a:lnSpc>
              <a:spcAft>
                <a:spcPts val="600"/>
              </a:spcAft>
            </a:pPr>
            <a:r>
              <a:rPr lang="en-US" sz="1400" b="1" dirty="0">
                <a:solidFill>
                  <a:schemeClr val="tx1">
                    <a:alpha val="80000"/>
                  </a:schemeClr>
                </a:solidFill>
              </a:rPr>
              <a:t>3. Peer Relationships and Social Navigation</a:t>
            </a:r>
          </a:p>
          <a:p>
            <a:pPr indent="-228600">
              <a:lnSpc>
                <a:spcPct val="90000"/>
              </a:lnSpc>
              <a:spcAft>
                <a:spcPts val="600"/>
              </a:spcAft>
              <a:buFont typeface="Arial" panose="020B0604020202020204" pitchFamily="34" charset="0"/>
              <a:buChar char="•"/>
            </a:pPr>
            <a:r>
              <a:rPr lang="en-US" sz="1400" dirty="0">
                <a:solidFill>
                  <a:schemeClr val="tx1">
                    <a:alpha val="80000"/>
                  </a:schemeClr>
                </a:solidFill>
              </a:rPr>
              <a:t>Observations show parallel play, emerging friendships, or conflict </a:t>
            </a:r>
          </a:p>
          <a:p>
            <a:pPr indent="-228600">
              <a:lnSpc>
                <a:spcPct val="90000"/>
              </a:lnSpc>
              <a:spcAft>
                <a:spcPts val="600"/>
              </a:spcAft>
              <a:buFont typeface="Arial" panose="020B0604020202020204" pitchFamily="34" charset="0"/>
              <a:buChar char="•"/>
            </a:pPr>
            <a:r>
              <a:rPr lang="en-US" sz="1400" dirty="0">
                <a:solidFill>
                  <a:schemeClr val="tx1">
                    <a:alpha val="80000"/>
                  </a:schemeClr>
                </a:solidFill>
              </a:rPr>
              <a:t>Child interviews reference specific peers (“my friend,” “they don’t play”) </a:t>
            </a:r>
          </a:p>
          <a:p>
            <a:pPr indent="-228600">
              <a:lnSpc>
                <a:spcPct val="90000"/>
              </a:lnSpc>
              <a:spcAft>
                <a:spcPts val="600"/>
              </a:spcAft>
              <a:buFont typeface="Arial" panose="020B0604020202020204" pitchFamily="34" charset="0"/>
              <a:buChar char="•"/>
            </a:pPr>
            <a:r>
              <a:rPr lang="en-US" sz="1400" dirty="0">
                <a:solidFill>
                  <a:schemeClr val="tx1">
                    <a:alpha val="80000"/>
                  </a:schemeClr>
                </a:solidFill>
              </a:rPr>
              <a:t>Role play may reproduce social situations (sharing, exclusion, turn-taking) </a:t>
            </a:r>
          </a:p>
          <a:p>
            <a:pPr indent="-228600">
              <a:lnSpc>
                <a:spcPct val="90000"/>
              </a:lnSpc>
              <a:spcAft>
                <a:spcPts val="600"/>
              </a:spcAft>
              <a:buFont typeface="Arial" panose="020B0604020202020204" pitchFamily="34" charset="0"/>
              <a:buChar char="•"/>
            </a:pPr>
            <a:r>
              <a:rPr lang="en-US" sz="1400" dirty="0">
                <a:solidFill>
                  <a:schemeClr val="tx1">
                    <a:alpha val="80000"/>
                  </a:schemeClr>
                </a:solidFill>
              </a:rPr>
              <a:t>Key worker notes differences in confidence across group contexts </a:t>
            </a:r>
          </a:p>
          <a:p>
            <a:pPr>
              <a:lnSpc>
                <a:spcPct val="90000"/>
              </a:lnSpc>
              <a:spcAft>
                <a:spcPts val="600"/>
              </a:spcAft>
            </a:pPr>
            <a:br>
              <a:rPr lang="en-US" sz="1400" dirty="0">
                <a:solidFill>
                  <a:schemeClr val="tx1">
                    <a:alpha val="80000"/>
                  </a:schemeClr>
                </a:solidFill>
              </a:rPr>
            </a:br>
            <a:r>
              <a:rPr lang="en-US" sz="1400" b="1" dirty="0">
                <a:solidFill>
                  <a:schemeClr val="tx1">
                    <a:alpha val="80000"/>
                  </a:schemeClr>
                </a:solidFill>
              </a:rPr>
              <a:t> </a:t>
            </a:r>
            <a:endParaRPr lang="en-US" sz="1400" dirty="0">
              <a:solidFill>
                <a:schemeClr val="tx1">
                  <a:alpha val="80000"/>
                </a:schemeClr>
              </a:solidFill>
            </a:endParaRPr>
          </a:p>
        </p:txBody>
      </p:sp>
      <p:cxnSp>
        <p:nvCxnSpPr>
          <p:cNvPr id="3087" name="Straight Connector 308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95778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4" name="Rectangle 2053">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183FBCC-2788-5426-B85C-5EEA11A9E816}"/>
              </a:ext>
            </a:extLst>
          </p:cNvPr>
          <p:cNvSpPr txBox="1"/>
          <p:nvPr/>
        </p:nvSpPr>
        <p:spPr>
          <a:xfrm>
            <a:off x="232932" y="268448"/>
            <a:ext cx="4616041" cy="6459523"/>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1400" b="1" dirty="0"/>
              <a:t>4. Communication Beyond Words</a:t>
            </a:r>
          </a:p>
          <a:p>
            <a:pPr indent="-228600">
              <a:lnSpc>
                <a:spcPct val="90000"/>
              </a:lnSpc>
              <a:spcAft>
                <a:spcPts val="600"/>
              </a:spcAft>
              <a:buFont typeface="Arial" panose="020B0604020202020204" pitchFamily="34" charset="0"/>
              <a:buChar char="•"/>
            </a:pPr>
            <a:r>
              <a:rPr lang="en-US" sz="1400" dirty="0"/>
              <a:t>Use of gesture, pointing, facial expression, and movement </a:t>
            </a:r>
          </a:p>
          <a:p>
            <a:pPr indent="-228600">
              <a:lnSpc>
                <a:spcPct val="90000"/>
              </a:lnSpc>
              <a:spcAft>
                <a:spcPts val="600"/>
              </a:spcAft>
              <a:buFont typeface="Arial" panose="020B0604020202020204" pitchFamily="34" charset="0"/>
              <a:buChar char="•"/>
            </a:pPr>
            <a:r>
              <a:rPr lang="en-US" sz="1400" dirty="0"/>
              <a:t>Photographs chosen instead of verbal explanations </a:t>
            </a:r>
          </a:p>
          <a:p>
            <a:pPr indent="-228600">
              <a:lnSpc>
                <a:spcPct val="90000"/>
              </a:lnSpc>
              <a:spcAft>
                <a:spcPts val="600"/>
              </a:spcAft>
              <a:buFont typeface="Arial" panose="020B0604020202020204" pitchFamily="34" charset="0"/>
              <a:buChar char="•"/>
            </a:pPr>
            <a:r>
              <a:rPr lang="en-US" sz="1400" dirty="0"/>
              <a:t>Role play used to express experiences that are hard to  </a:t>
            </a:r>
          </a:p>
          <a:p>
            <a:pPr>
              <a:lnSpc>
                <a:spcPct val="90000"/>
              </a:lnSpc>
              <a:spcAft>
                <a:spcPts val="600"/>
              </a:spcAft>
            </a:pPr>
            <a:r>
              <a:rPr lang="en-US" sz="1400" dirty="0"/>
              <a:t>      articulate </a:t>
            </a:r>
          </a:p>
          <a:p>
            <a:pPr indent="-228600">
              <a:lnSpc>
                <a:spcPct val="90000"/>
              </a:lnSpc>
              <a:spcAft>
                <a:spcPts val="600"/>
              </a:spcAft>
              <a:buFont typeface="Arial" panose="020B0604020202020204" pitchFamily="34" charset="0"/>
              <a:buChar char="•"/>
            </a:pPr>
            <a:r>
              <a:rPr lang="en-US" sz="1400" dirty="0"/>
              <a:t>Highlights importance of non-verbal voice in young </a:t>
            </a:r>
          </a:p>
          <a:p>
            <a:pPr>
              <a:lnSpc>
                <a:spcPct val="90000"/>
              </a:lnSpc>
              <a:spcAft>
                <a:spcPts val="600"/>
              </a:spcAft>
            </a:pPr>
            <a:r>
              <a:rPr lang="en-US" sz="1400" dirty="0"/>
              <a:t>      children </a:t>
            </a:r>
          </a:p>
          <a:p>
            <a:pPr>
              <a:lnSpc>
                <a:spcPct val="90000"/>
              </a:lnSpc>
              <a:spcAft>
                <a:spcPts val="600"/>
              </a:spcAft>
            </a:pPr>
            <a:br>
              <a:rPr lang="en-US" sz="1400" dirty="0"/>
            </a:br>
            <a:endParaRPr lang="en-US" sz="1400" dirty="0"/>
          </a:p>
          <a:p>
            <a:pPr indent="-228600">
              <a:lnSpc>
                <a:spcPct val="90000"/>
              </a:lnSpc>
              <a:spcAft>
                <a:spcPts val="600"/>
              </a:spcAft>
              <a:buFont typeface="Arial" panose="020B0604020202020204" pitchFamily="34" charset="0"/>
              <a:buChar char="•"/>
            </a:pPr>
            <a:r>
              <a:rPr lang="en-US" sz="1400" b="1" dirty="0"/>
              <a:t>5. Independence vs. Adult Support</a:t>
            </a:r>
          </a:p>
          <a:p>
            <a:pPr indent="-228600">
              <a:lnSpc>
                <a:spcPct val="90000"/>
              </a:lnSpc>
              <a:spcAft>
                <a:spcPts val="600"/>
              </a:spcAft>
              <a:buFont typeface="Arial" panose="020B0604020202020204" pitchFamily="34" charset="0"/>
              <a:buChar char="•"/>
            </a:pPr>
            <a:r>
              <a:rPr lang="en-US" sz="1400" dirty="0"/>
              <a:t>Child attempts self-help tasks (e.g. putting on coat,   </a:t>
            </a:r>
          </a:p>
          <a:p>
            <a:pPr>
              <a:lnSpc>
                <a:spcPct val="90000"/>
              </a:lnSpc>
              <a:spcAft>
                <a:spcPts val="600"/>
              </a:spcAft>
            </a:pPr>
            <a:r>
              <a:rPr lang="en-US" sz="1400" dirty="0"/>
              <a:t>      choosing activities) </a:t>
            </a:r>
          </a:p>
          <a:p>
            <a:pPr indent="-228600">
              <a:lnSpc>
                <a:spcPct val="90000"/>
              </a:lnSpc>
              <a:spcAft>
                <a:spcPts val="600"/>
              </a:spcAft>
              <a:buFont typeface="Arial" panose="020B0604020202020204" pitchFamily="34" charset="0"/>
              <a:buChar char="•"/>
            </a:pPr>
            <a:r>
              <a:rPr lang="en-US" sz="1400" dirty="0"/>
              <a:t>Seeks adult help at specific moments </a:t>
            </a:r>
          </a:p>
          <a:p>
            <a:pPr indent="-228600">
              <a:lnSpc>
                <a:spcPct val="90000"/>
              </a:lnSpc>
              <a:spcAft>
                <a:spcPts val="600"/>
              </a:spcAft>
              <a:buFont typeface="Arial" panose="020B0604020202020204" pitchFamily="34" charset="0"/>
              <a:buChar char="•"/>
            </a:pPr>
            <a:r>
              <a:rPr lang="en-US" sz="1400" dirty="0"/>
              <a:t>Key worker identifies when support is scaffolded or </a:t>
            </a:r>
          </a:p>
          <a:p>
            <a:pPr>
              <a:lnSpc>
                <a:spcPct val="90000"/>
              </a:lnSpc>
              <a:spcAft>
                <a:spcPts val="600"/>
              </a:spcAft>
            </a:pPr>
            <a:r>
              <a:rPr lang="en-US" sz="1400" dirty="0"/>
              <a:t>      stepped back </a:t>
            </a:r>
          </a:p>
          <a:p>
            <a:pPr indent="-228600">
              <a:lnSpc>
                <a:spcPct val="90000"/>
              </a:lnSpc>
              <a:spcAft>
                <a:spcPts val="600"/>
              </a:spcAft>
              <a:buFont typeface="Arial" panose="020B0604020202020204" pitchFamily="34" charset="0"/>
              <a:buChar char="•"/>
            </a:pPr>
            <a:r>
              <a:rPr lang="en-US" sz="1400" dirty="0"/>
              <a:t>Tension between autonomy and reliance </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b="1" dirty="0"/>
              <a:t>6. The Importance of Play for Meaning-Making</a:t>
            </a:r>
          </a:p>
          <a:p>
            <a:pPr indent="-228600">
              <a:lnSpc>
                <a:spcPct val="90000"/>
              </a:lnSpc>
              <a:spcAft>
                <a:spcPts val="600"/>
              </a:spcAft>
              <a:buFont typeface="Arial" panose="020B0604020202020204" pitchFamily="34" charset="0"/>
              <a:buChar char="•"/>
            </a:pPr>
            <a:r>
              <a:rPr lang="en-US" sz="1400" dirty="0"/>
              <a:t>Role play reveals how the child interprets daily  </a:t>
            </a:r>
          </a:p>
          <a:p>
            <a:pPr>
              <a:lnSpc>
                <a:spcPct val="90000"/>
              </a:lnSpc>
              <a:spcAft>
                <a:spcPts val="600"/>
              </a:spcAft>
            </a:pPr>
            <a:r>
              <a:rPr lang="en-US" sz="1400" dirty="0"/>
              <a:t>      experiences </a:t>
            </a:r>
          </a:p>
          <a:p>
            <a:pPr indent="-228600">
              <a:lnSpc>
                <a:spcPct val="90000"/>
              </a:lnSpc>
              <a:spcAft>
                <a:spcPts val="600"/>
              </a:spcAft>
              <a:buFont typeface="Arial" panose="020B0604020202020204" pitchFamily="34" charset="0"/>
              <a:buChar char="•"/>
            </a:pPr>
            <a:r>
              <a:rPr lang="en-US" sz="1400" dirty="0"/>
              <a:t>Repetition of familiar scenarios (home, nursery routines) </a:t>
            </a:r>
          </a:p>
          <a:p>
            <a:pPr indent="-228600">
              <a:lnSpc>
                <a:spcPct val="90000"/>
              </a:lnSpc>
              <a:spcAft>
                <a:spcPts val="600"/>
              </a:spcAft>
              <a:buFont typeface="Arial" panose="020B0604020202020204" pitchFamily="34" charset="0"/>
              <a:buChar char="•"/>
            </a:pPr>
            <a:r>
              <a:rPr lang="en-US" sz="1400" dirty="0"/>
              <a:t>Observations show deep engagement in self-chosen play </a:t>
            </a:r>
          </a:p>
          <a:p>
            <a:pPr indent="-228600">
              <a:lnSpc>
                <a:spcPct val="90000"/>
              </a:lnSpc>
              <a:spcAft>
                <a:spcPts val="600"/>
              </a:spcAft>
              <a:buFont typeface="Arial" panose="020B0604020202020204" pitchFamily="34" charset="0"/>
              <a:buChar char="•"/>
            </a:pPr>
            <a:r>
              <a:rPr lang="en-US" sz="1400" dirty="0"/>
              <a:t>Play as a primary way of expressing identity and </a:t>
            </a:r>
          </a:p>
          <a:p>
            <a:pPr>
              <a:lnSpc>
                <a:spcPct val="90000"/>
              </a:lnSpc>
              <a:spcAft>
                <a:spcPts val="600"/>
              </a:spcAft>
            </a:pPr>
            <a:r>
              <a:rPr lang="en-US" sz="1400" dirty="0"/>
              <a:t>      understanding </a:t>
            </a:r>
          </a:p>
          <a:p>
            <a:pPr>
              <a:lnSpc>
                <a:spcPct val="90000"/>
              </a:lnSpc>
              <a:spcAft>
                <a:spcPts val="600"/>
              </a:spcAft>
            </a:pPr>
            <a:endParaRPr lang="en-US" sz="1400" dirty="0"/>
          </a:p>
          <a:p>
            <a:pPr indent="-228600">
              <a:lnSpc>
                <a:spcPct val="90000"/>
              </a:lnSpc>
              <a:spcAft>
                <a:spcPts val="600"/>
              </a:spcAft>
              <a:buFont typeface="Arial" panose="020B0604020202020204" pitchFamily="34" charset="0"/>
              <a:buChar char="•"/>
            </a:pPr>
            <a:endParaRPr lang="en-US" sz="1400" dirty="0"/>
          </a:p>
        </p:txBody>
      </p:sp>
      <p:pic>
        <p:nvPicPr>
          <p:cNvPr id="2052" name="Picture 4" descr="Nursery or Day Care - Benefits of Booking Your Child into ...">
            <a:extLst>
              <a:ext uri="{FF2B5EF4-FFF2-40B4-BE49-F238E27FC236}">
                <a16:creationId xmlns:a16="http://schemas.microsoft.com/office/drawing/2014/main" id="{A3697E5C-0C09-3766-A81C-BCDC749915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645" r="1" b="6985"/>
          <a:stretch>
            <a:fillRect/>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The Key Benefits of Nursery for Children | Wycliffe">
            <a:extLst>
              <a:ext uri="{FF2B5EF4-FFF2-40B4-BE49-F238E27FC236}">
                <a16:creationId xmlns:a16="http://schemas.microsoft.com/office/drawing/2014/main" id="{5FDD4A7F-49CD-3C8C-A678-AE62BC12F9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27900"/>
          <a:stretch>
            <a:fillRect/>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0144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E85ED5-6BD9-18AF-5FDB-35B8C6DBBADA}"/>
              </a:ext>
            </a:extLst>
          </p:cNvPr>
          <p:cNvSpPr txBox="1"/>
          <p:nvPr/>
        </p:nvSpPr>
        <p:spPr>
          <a:xfrm>
            <a:off x="220210" y="188785"/>
            <a:ext cx="11172040" cy="6740307"/>
          </a:xfrm>
          <a:prstGeom prst="rect">
            <a:avLst/>
          </a:prstGeom>
          <a:noFill/>
        </p:spPr>
        <p:txBody>
          <a:bodyPr wrap="square">
            <a:spAutoFit/>
          </a:bodyPr>
          <a:lstStyle/>
          <a:p>
            <a:pPr>
              <a:buNone/>
            </a:pPr>
            <a:r>
              <a:rPr lang="en-GB" b="1" dirty="0"/>
              <a:t>7. Sensory Experiences of the Environment</a:t>
            </a:r>
          </a:p>
          <a:p>
            <a:pPr>
              <a:buFont typeface="Arial" panose="020B0604020202020204" pitchFamily="34" charset="0"/>
              <a:buChar char="•"/>
            </a:pPr>
            <a:r>
              <a:rPr lang="en-GB" dirty="0"/>
              <a:t>Preferences for quiet/loud, busy/calm, indoor/outdoor spaces </a:t>
            </a:r>
          </a:p>
          <a:p>
            <a:pPr>
              <a:buFont typeface="Arial" panose="020B0604020202020204" pitchFamily="34" charset="0"/>
              <a:buChar char="•"/>
            </a:pPr>
            <a:r>
              <a:rPr lang="en-GB" dirty="0"/>
              <a:t>Avoidance of certain areas (noise, crowding, textures) </a:t>
            </a:r>
          </a:p>
          <a:p>
            <a:pPr>
              <a:buFont typeface="Arial" panose="020B0604020202020204" pitchFamily="34" charset="0"/>
              <a:buChar char="•"/>
            </a:pPr>
            <a:r>
              <a:rPr lang="en-GB" dirty="0"/>
              <a:t>Photographs highlight visually or emotionally significant spaces </a:t>
            </a:r>
          </a:p>
          <a:p>
            <a:pPr>
              <a:buFont typeface="Arial" panose="020B0604020202020204" pitchFamily="34" charset="0"/>
              <a:buChar char="•"/>
            </a:pPr>
            <a:r>
              <a:rPr lang="en-GB" dirty="0"/>
              <a:t>Key worker may note sensory sensitivities or seeking behaviours </a:t>
            </a:r>
          </a:p>
          <a:p>
            <a:pPr>
              <a:buNone/>
            </a:pPr>
            <a:endParaRPr lang="en-GB" dirty="0"/>
          </a:p>
          <a:p>
            <a:pPr>
              <a:buNone/>
            </a:pPr>
            <a:r>
              <a:rPr lang="en-GB" b="1" dirty="0"/>
              <a:t>8. Adult Intentions vs. Child Experience</a:t>
            </a:r>
          </a:p>
          <a:p>
            <a:pPr>
              <a:buFont typeface="Arial" panose="020B0604020202020204" pitchFamily="34" charset="0"/>
              <a:buChar char="•"/>
            </a:pPr>
            <a:r>
              <a:rPr lang="en-GB" dirty="0"/>
              <a:t>Staff describe environment as inclusive and well-structured </a:t>
            </a:r>
          </a:p>
          <a:p>
            <a:pPr>
              <a:buFont typeface="Arial" panose="020B0604020202020204" pitchFamily="34" charset="0"/>
              <a:buChar char="•"/>
            </a:pPr>
            <a:r>
              <a:rPr lang="en-GB" dirty="0"/>
              <a:t>Child data (photos, tours, behaviour) may reveal different priorities </a:t>
            </a:r>
          </a:p>
          <a:p>
            <a:pPr>
              <a:buFont typeface="Arial" panose="020B0604020202020204" pitchFamily="34" charset="0"/>
              <a:buChar char="•"/>
            </a:pPr>
            <a:r>
              <a:rPr lang="en-GB" dirty="0"/>
              <a:t>Highlights potential mismatch between provision and lived experience </a:t>
            </a:r>
          </a:p>
          <a:p>
            <a:pPr>
              <a:buNone/>
            </a:pPr>
            <a:br>
              <a:rPr lang="en-GB" dirty="0"/>
            </a:br>
            <a:r>
              <a:rPr lang="en-GB" b="1" dirty="0"/>
              <a:t>9. Routine, Predictability, and Control</a:t>
            </a:r>
          </a:p>
          <a:p>
            <a:pPr>
              <a:buFont typeface="Arial" panose="020B0604020202020204" pitchFamily="34" charset="0"/>
              <a:buChar char="•"/>
            </a:pPr>
            <a:r>
              <a:rPr lang="en-GB" dirty="0"/>
              <a:t>Child relies on familiar routines to navigate the day </a:t>
            </a:r>
          </a:p>
          <a:p>
            <a:pPr>
              <a:buFont typeface="Arial" panose="020B0604020202020204" pitchFamily="34" charset="0"/>
              <a:buChar char="•"/>
            </a:pPr>
            <a:r>
              <a:rPr lang="en-GB" dirty="0"/>
              <a:t>Distress when routines change </a:t>
            </a:r>
          </a:p>
          <a:p>
            <a:pPr>
              <a:buFont typeface="Arial" panose="020B0604020202020204" pitchFamily="34" charset="0"/>
              <a:buChar char="•"/>
            </a:pPr>
            <a:r>
              <a:rPr lang="en-GB" dirty="0"/>
              <a:t>Tours and interviews reveal awareness of “what happens next” </a:t>
            </a:r>
          </a:p>
          <a:p>
            <a:pPr>
              <a:buFont typeface="Arial" panose="020B0604020202020204" pitchFamily="34" charset="0"/>
              <a:buChar char="•"/>
            </a:pPr>
            <a:r>
              <a:rPr lang="en-GB" dirty="0"/>
              <a:t>Sense of control linked to emotional regulation </a:t>
            </a:r>
          </a:p>
          <a:p>
            <a:pPr>
              <a:buNone/>
            </a:pPr>
            <a:endParaRPr lang="en-GB" dirty="0"/>
          </a:p>
          <a:p>
            <a:pPr>
              <a:buNone/>
            </a:pPr>
            <a:r>
              <a:rPr lang="en-GB" b="1" dirty="0"/>
              <a:t>10. Identity and Representation</a:t>
            </a:r>
          </a:p>
          <a:p>
            <a:pPr>
              <a:buFont typeface="Arial" panose="020B0604020202020204" pitchFamily="34" charset="0"/>
              <a:buChar char="•"/>
            </a:pPr>
            <a:r>
              <a:rPr lang="en-GB" dirty="0"/>
              <a:t>Child engages (or not) with books, dolls, or displays </a:t>
            </a:r>
          </a:p>
          <a:p>
            <a:pPr>
              <a:buFont typeface="Arial" panose="020B0604020202020204" pitchFamily="34" charset="0"/>
              <a:buChar char="•"/>
            </a:pPr>
            <a:r>
              <a:rPr lang="en-GB" dirty="0"/>
              <a:t>Limited recognition of self in environment (e.g. culture, family, language) </a:t>
            </a:r>
          </a:p>
          <a:p>
            <a:pPr>
              <a:buFont typeface="Arial" panose="020B0604020202020204" pitchFamily="34" charset="0"/>
              <a:buChar char="•"/>
            </a:pPr>
            <a:r>
              <a:rPr lang="en-GB" dirty="0"/>
              <a:t>Key worker may reflect on representation choices </a:t>
            </a:r>
          </a:p>
          <a:p>
            <a:pPr>
              <a:buFont typeface="Arial" panose="020B0604020202020204" pitchFamily="34" charset="0"/>
              <a:buChar char="•"/>
            </a:pPr>
            <a:r>
              <a:rPr lang="en-GB" dirty="0"/>
              <a:t>Links to belonging and inclusion </a:t>
            </a:r>
          </a:p>
          <a:p>
            <a:pPr>
              <a:buNone/>
            </a:pPr>
            <a:br>
              <a:rPr lang="en-GB" dirty="0"/>
            </a:br>
            <a:endParaRPr lang="en-GB" dirty="0"/>
          </a:p>
        </p:txBody>
      </p:sp>
      <p:sp>
        <p:nvSpPr>
          <p:cNvPr id="8" name="TextBox 7">
            <a:extLst>
              <a:ext uri="{FF2B5EF4-FFF2-40B4-BE49-F238E27FC236}">
                <a16:creationId xmlns:a16="http://schemas.microsoft.com/office/drawing/2014/main" id="{D01E157F-1599-B006-7EC7-BAA7627F35EE}"/>
              </a:ext>
            </a:extLst>
          </p:cNvPr>
          <p:cNvSpPr txBox="1"/>
          <p:nvPr/>
        </p:nvSpPr>
        <p:spPr>
          <a:xfrm>
            <a:off x="7935985" y="687897"/>
            <a:ext cx="3848450" cy="2308324"/>
          </a:xfrm>
          <a:prstGeom prst="rect">
            <a:avLst/>
          </a:prstGeom>
          <a:solidFill>
            <a:schemeClr val="accent1">
              <a:lumMod val="75000"/>
            </a:schemeClr>
          </a:solidFill>
        </p:spPr>
        <p:txBody>
          <a:bodyPr wrap="square">
            <a:spAutoFit/>
          </a:bodyPr>
          <a:lstStyle/>
          <a:p>
            <a:pPr>
              <a:buNone/>
            </a:pPr>
            <a:r>
              <a:rPr lang="en-GB" sz="2400" dirty="0">
                <a:solidFill>
                  <a:schemeClr val="bg1"/>
                </a:solidFill>
              </a:rPr>
              <a:t>These themes are powerful because they are </a:t>
            </a:r>
            <a:r>
              <a:rPr lang="en-GB" sz="2400" b="1" dirty="0">
                <a:solidFill>
                  <a:schemeClr val="bg1"/>
                </a:solidFill>
              </a:rPr>
              <a:t>multi-layered</a:t>
            </a:r>
            <a:r>
              <a:rPr lang="en-GB" sz="2400" dirty="0">
                <a:solidFill>
                  <a:schemeClr val="bg1"/>
                </a:solidFill>
              </a:rPr>
              <a:t>—they don’t come from one method alone, but from </a:t>
            </a:r>
            <a:r>
              <a:rPr lang="en-GB" sz="2400" i="1" dirty="0">
                <a:solidFill>
                  <a:schemeClr val="bg1"/>
                </a:solidFill>
              </a:rPr>
              <a:t>triangulating</a:t>
            </a:r>
            <a:r>
              <a:rPr lang="en-GB" sz="2400" dirty="0">
                <a:solidFill>
                  <a:schemeClr val="bg1"/>
                </a:solidFill>
              </a:rPr>
              <a:t> across the Mosaic approach.</a:t>
            </a:r>
          </a:p>
        </p:txBody>
      </p:sp>
      <p:pic>
        <p:nvPicPr>
          <p:cNvPr id="1028" name="Picture 4" descr="Nursery prospectus - Little Owls Nurseries">
            <a:extLst>
              <a:ext uri="{FF2B5EF4-FFF2-40B4-BE49-F238E27FC236}">
                <a16:creationId xmlns:a16="http://schemas.microsoft.com/office/drawing/2014/main" id="{11836CFA-95BB-E7D7-1C6B-5CE206B546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8831" y="3246539"/>
            <a:ext cx="3845604" cy="3221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01557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EF2DBE-82E6-1F82-037E-3745DF22BB23}"/>
              </a:ext>
            </a:extLst>
          </p:cNvPr>
          <p:cNvSpPr txBox="1"/>
          <p:nvPr/>
        </p:nvSpPr>
        <p:spPr>
          <a:xfrm>
            <a:off x="682752" y="92317"/>
            <a:ext cx="3192734" cy="584775"/>
          </a:xfrm>
          <a:prstGeom prst="rect">
            <a:avLst/>
          </a:prstGeom>
          <a:noFill/>
        </p:spPr>
        <p:txBody>
          <a:bodyPr wrap="none" rtlCol="0">
            <a:spAutoFit/>
          </a:bodyPr>
          <a:lstStyle/>
          <a:p>
            <a:r>
              <a:rPr lang="en-GB" sz="3200" dirty="0"/>
              <a:t>The empty square</a:t>
            </a:r>
          </a:p>
        </p:txBody>
      </p:sp>
      <p:sp>
        <p:nvSpPr>
          <p:cNvPr id="4" name="Rectangle 3">
            <a:extLst>
              <a:ext uri="{FF2B5EF4-FFF2-40B4-BE49-F238E27FC236}">
                <a16:creationId xmlns:a16="http://schemas.microsoft.com/office/drawing/2014/main" id="{D1ABBFCC-1653-5F6C-7CC3-07586532CDCE}"/>
              </a:ext>
            </a:extLst>
          </p:cNvPr>
          <p:cNvSpPr/>
          <p:nvPr/>
        </p:nvSpPr>
        <p:spPr>
          <a:xfrm>
            <a:off x="8316516" y="582260"/>
            <a:ext cx="451104" cy="445008"/>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CBA82C8D-F7F2-629C-001D-261A6FD867B2}"/>
              </a:ext>
            </a:extLst>
          </p:cNvPr>
          <p:cNvSpPr/>
          <p:nvPr/>
        </p:nvSpPr>
        <p:spPr>
          <a:xfrm>
            <a:off x="8316516" y="1037936"/>
            <a:ext cx="451104" cy="44500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C5B78BA-CCDE-E95C-AFA6-40F74BAA8F97}"/>
              </a:ext>
            </a:extLst>
          </p:cNvPr>
          <p:cNvSpPr/>
          <p:nvPr/>
        </p:nvSpPr>
        <p:spPr>
          <a:xfrm>
            <a:off x="9218724" y="592928"/>
            <a:ext cx="451104" cy="445008"/>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F2CE91C-3D44-5958-5F9E-9AF8124E7C79}"/>
              </a:ext>
            </a:extLst>
          </p:cNvPr>
          <p:cNvSpPr/>
          <p:nvPr/>
        </p:nvSpPr>
        <p:spPr>
          <a:xfrm>
            <a:off x="8767620" y="582260"/>
            <a:ext cx="451104" cy="445008"/>
          </a:xfrm>
          <a:prstGeom prst="rect">
            <a:avLst/>
          </a:prstGeom>
          <a:solidFill>
            <a:schemeClr val="bg2">
              <a:lumMod val="5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F913E643-B9B2-F00F-D208-7303428B7B7E}"/>
              </a:ext>
            </a:extLst>
          </p:cNvPr>
          <p:cNvSpPr/>
          <p:nvPr/>
        </p:nvSpPr>
        <p:spPr>
          <a:xfrm>
            <a:off x="8767620" y="1027268"/>
            <a:ext cx="451104" cy="445008"/>
          </a:xfrm>
          <a:prstGeom prst="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C60D087E-5AAA-A673-B148-5C1FAC595FFA}"/>
              </a:ext>
            </a:extLst>
          </p:cNvPr>
          <p:cNvSpPr/>
          <p:nvPr/>
        </p:nvSpPr>
        <p:spPr>
          <a:xfrm>
            <a:off x="8767620" y="126584"/>
            <a:ext cx="451104" cy="445008"/>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FFAD4295-B1E3-46E7-78D5-F82998D3726E}"/>
              </a:ext>
            </a:extLst>
          </p:cNvPr>
          <p:cNvSpPr/>
          <p:nvPr/>
        </p:nvSpPr>
        <p:spPr>
          <a:xfrm>
            <a:off x="9218724" y="126584"/>
            <a:ext cx="451104" cy="445008"/>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highlight>
                <a:srgbClr val="00FF00"/>
              </a:highlight>
            </a:endParaRPr>
          </a:p>
        </p:txBody>
      </p:sp>
      <p:sp>
        <p:nvSpPr>
          <p:cNvPr id="11" name="Rectangle 10">
            <a:extLst>
              <a:ext uri="{FF2B5EF4-FFF2-40B4-BE49-F238E27FC236}">
                <a16:creationId xmlns:a16="http://schemas.microsoft.com/office/drawing/2014/main" id="{30A604F4-67AF-DB2A-0FD8-9CD264B5D45D}"/>
              </a:ext>
            </a:extLst>
          </p:cNvPr>
          <p:cNvSpPr/>
          <p:nvPr/>
        </p:nvSpPr>
        <p:spPr>
          <a:xfrm>
            <a:off x="8316516" y="126584"/>
            <a:ext cx="451104" cy="445008"/>
          </a:xfrm>
          <a:prstGeom prst="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7" name="Diagram 16">
            <a:extLst>
              <a:ext uri="{FF2B5EF4-FFF2-40B4-BE49-F238E27FC236}">
                <a16:creationId xmlns:a16="http://schemas.microsoft.com/office/drawing/2014/main" id="{DCBED262-89E8-7231-BEAE-05C81176F371}"/>
              </a:ext>
            </a:extLst>
          </p:cNvPr>
          <p:cNvGraphicFramePr/>
          <p:nvPr>
            <p:extLst>
              <p:ext uri="{D42A27DB-BD31-4B8C-83A1-F6EECF244321}">
                <p14:modId xmlns:p14="http://schemas.microsoft.com/office/powerpoint/2010/main" val="2129311425"/>
              </p:ext>
            </p:extLst>
          </p:nvPr>
        </p:nvGraphicFramePr>
        <p:xfrm>
          <a:off x="409146" y="878029"/>
          <a:ext cx="7456980" cy="3643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6" name="Diagram 15">
            <a:extLst>
              <a:ext uri="{FF2B5EF4-FFF2-40B4-BE49-F238E27FC236}">
                <a16:creationId xmlns:a16="http://schemas.microsoft.com/office/drawing/2014/main" id="{D6219E98-4575-B2F0-0B1A-8131EDB8BAC5}"/>
              </a:ext>
            </a:extLst>
          </p:cNvPr>
          <p:cNvGraphicFramePr/>
          <p:nvPr>
            <p:extLst>
              <p:ext uri="{D42A27DB-BD31-4B8C-83A1-F6EECF244321}">
                <p14:modId xmlns:p14="http://schemas.microsoft.com/office/powerpoint/2010/main" val="1620851220"/>
              </p:ext>
            </p:extLst>
          </p:nvPr>
        </p:nvGraphicFramePr>
        <p:xfrm>
          <a:off x="338328" y="4769581"/>
          <a:ext cx="11365992" cy="196183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20" name="Diagram 19">
            <a:extLst>
              <a:ext uri="{FF2B5EF4-FFF2-40B4-BE49-F238E27FC236}">
                <a16:creationId xmlns:a16="http://schemas.microsoft.com/office/drawing/2014/main" id="{E6E21B23-CCF3-1C8E-C971-B7020C3240A2}"/>
              </a:ext>
            </a:extLst>
          </p:cNvPr>
          <p:cNvGraphicFramePr/>
          <p:nvPr>
            <p:extLst>
              <p:ext uri="{D42A27DB-BD31-4B8C-83A1-F6EECF244321}">
                <p14:modId xmlns:p14="http://schemas.microsoft.com/office/powerpoint/2010/main" val="1777947394"/>
              </p:ext>
            </p:extLst>
          </p:nvPr>
        </p:nvGraphicFramePr>
        <p:xfrm>
          <a:off x="5478780" y="1238873"/>
          <a:ext cx="9198864" cy="373877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2144524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99F26C2-DEE3-B09B-11ED-DAFB584E26A7}"/>
              </a:ext>
            </a:extLst>
          </p:cNvPr>
          <p:cNvPicPr>
            <a:picLocks noChangeAspect="1"/>
          </p:cNvPicPr>
          <p:nvPr/>
        </p:nvPicPr>
        <p:blipFill>
          <a:blip r:embed="rId3"/>
          <a:stretch>
            <a:fillRect/>
          </a:stretch>
        </p:blipFill>
        <p:spPr>
          <a:xfrm>
            <a:off x="1099532" y="643467"/>
            <a:ext cx="9992936" cy="4989237"/>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868B389-1557-CB08-4335-5D478E41A0EE}"/>
              </a:ext>
            </a:extLst>
          </p:cNvPr>
          <p:cNvSpPr txBox="1"/>
          <p:nvPr/>
        </p:nvSpPr>
        <p:spPr>
          <a:xfrm>
            <a:off x="144201" y="5961555"/>
            <a:ext cx="2292102" cy="369332"/>
          </a:xfrm>
          <a:prstGeom prst="rect">
            <a:avLst/>
          </a:prstGeom>
          <a:noFill/>
        </p:spPr>
        <p:txBody>
          <a:bodyPr wrap="none" rtlCol="0">
            <a:spAutoFit/>
          </a:bodyPr>
          <a:lstStyle/>
          <a:p>
            <a:r>
              <a:rPr lang="en-GB" dirty="0"/>
              <a:t>Source of information:</a:t>
            </a:r>
          </a:p>
        </p:txBody>
      </p:sp>
      <p:sp>
        <p:nvSpPr>
          <p:cNvPr id="6" name="TextBox 5">
            <a:extLst>
              <a:ext uri="{FF2B5EF4-FFF2-40B4-BE49-F238E27FC236}">
                <a16:creationId xmlns:a16="http://schemas.microsoft.com/office/drawing/2014/main" id="{70C50857-6808-249B-4DC3-78C418A1EE1D}"/>
              </a:ext>
            </a:extLst>
          </p:cNvPr>
          <p:cNvSpPr txBox="1"/>
          <p:nvPr/>
        </p:nvSpPr>
        <p:spPr>
          <a:xfrm>
            <a:off x="2479238" y="5780886"/>
            <a:ext cx="9326656" cy="646331"/>
          </a:xfrm>
          <a:prstGeom prst="rect">
            <a:avLst/>
          </a:prstGeom>
          <a:noFill/>
        </p:spPr>
        <p:txBody>
          <a:bodyPr wrap="square">
            <a:spAutoFit/>
          </a:bodyPr>
          <a:lstStyle/>
          <a:p>
            <a:r>
              <a:rPr lang="en-GB" dirty="0"/>
              <a:t> Clark, A. (2017). Listening to young children : a guide to understanding and using the mosaic approach (Expanded third edition.). Jessica Kingsley Publishers.</a:t>
            </a:r>
          </a:p>
        </p:txBody>
      </p:sp>
    </p:spTree>
    <p:extLst>
      <p:ext uri="{BB962C8B-B14F-4D97-AF65-F5344CB8AC3E}">
        <p14:creationId xmlns:p14="http://schemas.microsoft.com/office/powerpoint/2010/main" val="22553328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B1B3CF-E29E-E2B5-F019-B5E5D5BD5C8E}"/>
              </a:ext>
            </a:extLst>
          </p:cNvPr>
          <p:cNvSpPr txBox="1"/>
          <p:nvPr/>
        </p:nvSpPr>
        <p:spPr>
          <a:xfrm>
            <a:off x="395478" y="309110"/>
            <a:ext cx="6094476" cy="646331"/>
          </a:xfrm>
          <a:prstGeom prst="rect">
            <a:avLst/>
          </a:prstGeom>
          <a:noFill/>
        </p:spPr>
        <p:txBody>
          <a:bodyPr wrap="square">
            <a:spAutoFit/>
          </a:bodyPr>
          <a:lstStyle/>
          <a:p>
            <a:r>
              <a:rPr lang="en-GB" sz="3600" dirty="0"/>
              <a:t>Photo elicitation</a:t>
            </a:r>
          </a:p>
        </p:txBody>
      </p:sp>
      <p:graphicFrame>
        <p:nvGraphicFramePr>
          <p:cNvPr id="6" name="Diagram 5">
            <a:extLst>
              <a:ext uri="{FF2B5EF4-FFF2-40B4-BE49-F238E27FC236}">
                <a16:creationId xmlns:a16="http://schemas.microsoft.com/office/drawing/2014/main" id="{0D0454AD-E658-B2A3-7AFA-1AD359A8212D}"/>
              </a:ext>
            </a:extLst>
          </p:cNvPr>
          <p:cNvGraphicFramePr/>
          <p:nvPr>
            <p:extLst>
              <p:ext uri="{D42A27DB-BD31-4B8C-83A1-F6EECF244321}">
                <p14:modId xmlns:p14="http://schemas.microsoft.com/office/powerpoint/2010/main" val="2930543549"/>
              </p:ext>
            </p:extLst>
          </p:nvPr>
        </p:nvGraphicFramePr>
        <p:xfrm>
          <a:off x="313182" y="1204990"/>
          <a:ext cx="11656314" cy="33578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a:extLst>
              <a:ext uri="{FF2B5EF4-FFF2-40B4-BE49-F238E27FC236}">
                <a16:creationId xmlns:a16="http://schemas.microsoft.com/office/drawing/2014/main" id="{F0A67A84-A844-A1EE-C188-F873ED9AC71E}"/>
              </a:ext>
            </a:extLst>
          </p:cNvPr>
          <p:cNvGraphicFramePr/>
          <p:nvPr>
            <p:extLst>
              <p:ext uri="{D42A27DB-BD31-4B8C-83A1-F6EECF244321}">
                <p14:modId xmlns:p14="http://schemas.microsoft.com/office/powerpoint/2010/main" val="3775012203"/>
              </p:ext>
            </p:extLst>
          </p:nvPr>
        </p:nvGraphicFramePr>
        <p:xfrm>
          <a:off x="395478" y="4882896"/>
          <a:ext cx="11372850" cy="181051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0557310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4CC6B2-31AC-28F0-EFF1-EE32A8317E99}"/>
              </a:ext>
            </a:extLst>
          </p:cNvPr>
          <p:cNvSpPr txBox="1"/>
          <p:nvPr/>
        </p:nvSpPr>
        <p:spPr>
          <a:xfrm>
            <a:off x="361950" y="312762"/>
            <a:ext cx="5486400" cy="3046988"/>
          </a:xfrm>
          <a:prstGeom prst="rect">
            <a:avLst/>
          </a:prstGeom>
          <a:solidFill>
            <a:schemeClr val="accent1">
              <a:lumMod val="60000"/>
              <a:lumOff val="40000"/>
            </a:schemeClr>
          </a:solidFill>
        </p:spPr>
        <p:txBody>
          <a:bodyPr wrap="square">
            <a:spAutoFit/>
          </a:bodyPr>
          <a:lstStyle/>
          <a:p>
            <a:pPr>
              <a:spcAft>
                <a:spcPts val="600"/>
              </a:spcAft>
            </a:pPr>
            <a:r>
              <a:rPr lang="en-GB" dirty="0"/>
              <a:t>Participant-driven photographs helps the researcher to understand the experiences (including emotions, feelings, ideas) of the participants, rather than imposing their own framework or perception of a topic (Holloway and Wheeler, 2013).</a:t>
            </a:r>
          </a:p>
          <a:p>
            <a:pPr>
              <a:spcAft>
                <a:spcPts val="600"/>
              </a:spcAft>
            </a:pPr>
            <a:endParaRPr lang="en-GB" sz="1900" dirty="0"/>
          </a:p>
          <a:p>
            <a:pPr>
              <a:spcAft>
                <a:spcPts val="600"/>
              </a:spcAft>
            </a:pPr>
            <a:r>
              <a:rPr lang="en-GB" dirty="0"/>
              <a:t>Photos (taken by either the researchers or the participant) are used as a stimulus to elicit richer accounts of the topic or phenomena under study (Frith and Harcourt, 2007).</a:t>
            </a:r>
          </a:p>
        </p:txBody>
      </p:sp>
      <p:sp>
        <p:nvSpPr>
          <p:cNvPr id="5" name="TextBox 4">
            <a:extLst>
              <a:ext uri="{FF2B5EF4-FFF2-40B4-BE49-F238E27FC236}">
                <a16:creationId xmlns:a16="http://schemas.microsoft.com/office/drawing/2014/main" id="{2F2041A6-5C11-033F-8011-216978FCE476}"/>
              </a:ext>
            </a:extLst>
          </p:cNvPr>
          <p:cNvSpPr txBox="1"/>
          <p:nvPr/>
        </p:nvSpPr>
        <p:spPr>
          <a:xfrm>
            <a:off x="6149975" y="312762"/>
            <a:ext cx="5238750" cy="3093154"/>
          </a:xfrm>
          <a:prstGeom prst="rect">
            <a:avLst/>
          </a:prstGeom>
          <a:solidFill>
            <a:schemeClr val="accent1">
              <a:lumMod val="75000"/>
            </a:schemeClr>
          </a:solidFill>
        </p:spPr>
        <p:txBody>
          <a:bodyPr wrap="square">
            <a:spAutoFit/>
          </a:bodyPr>
          <a:lstStyle/>
          <a:p>
            <a:r>
              <a:rPr lang="en-GB" b="1" dirty="0">
                <a:solidFill>
                  <a:schemeClr val="bg1"/>
                </a:solidFill>
              </a:rPr>
              <a:t>Benefits</a:t>
            </a:r>
          </a:p>
          <a:p>
            <a:endParaRPr lang="en-GB" b="1" dirty="0">
              <a:solidFill>
                <a:schemeClr val="bg1"/>
              </a:solidFill>
            </a:endParaRPr>
          </a:p>
          <a:p>
            <a:pPr marL="285750" indent="-285750">
              <a:spcAft>
                <a:spcPts val="600"/>
              </a:spcAft>
              <a:buFont typeface="Arial" panose="020B0604020202020204" pitchFamily="34" charset="0"/>
              <a:buChar char="•"/>
            </a:pPr>
            <a:r>
              <a:rPr lang="en-GB" dirty="0">
                <a:solidFill>
                  <a:schemeClr val="bg1"/>
                </a:solidFill>
              </a:rPr>
              <a:t>An increase in participant-led dialogue producing rich data (</a:t>
            </a:r>
            <a:r>
              <a:rPr lang="en-GB" dirty="0" err="1">
                <a:solidFill>
                  <a:schemeClr val="bg1"/>
                </a:solidFill>
              </a:rPr>
              <a:t>Meo</a:t>
            </a:r>
            <a:r>
              <a:rPr lang="en-GB" dirty="0">
                <a:solidFill>
                  <a:schemeClr val="bg1"/>
                </a:solidFill>
              </a:rPr>
              <a:t>, 2010)</a:t>
            </a:r>
          </a:p>
          <a:p>
            <a:pPr marL="285750" indent="-285750">
              <a:spcAft>
                <a:spcPts val="600"/>
              </a:spcAft>
              <a:buFont typeface="Arial" panose="020B0604020202020204" pitchFamily="34" charset="0"/>
              <a:buChar char="•"/>
            </a:pPr>
            <a:r>
              <a:rPr lang="en-GB" dirty="0">
                <a:solidFill>
                  <a:schemeClr val="bg1"/>
                </a:solidFill>
              </a:rPr>
              <a:t>The facilitation of rapport building (Collier, 1957).</a:t>
            </a:r>
          </a:p>
          <a:p>
            <a:pPr marL="285750" indent="-285750">
              <a:spcAft>
                <a:spcPts val="600"/>
              </a:spcAft>
              <a:buFont typeface="Arial" panose="020B0604020202020204" pitchFamily="34" charset="0"/>
              <a:buChar char="•"/>
            </a:pPr>
            <a:r>
              <a:rPr lang="en-GB" dirty="0">
                <a:solidFill>
                  <a:schemeClr val="bg1"/>
                </a:solidFill>
              </a:rPr>
              <a:t>Creates a “comfortable space for discussion” that does not limit responses (Epstein, Stevens et al., 2006).</a:t>
            </a:r>
          </a:p>
          <a:p>
            <a:pPr marL="285750" indent="-285750">
              <a:spcAft>
                <a:spcPts val="600"/>
              </a:spcAft>
              <a:buFont typeface="Arial" panose="020B0604020202020204" pitchFamily="34" charset="0"/>
              <a:buChar char="•"/>
            </a:pPr>
            <a:r>
              <a:rPr lang="en-GB" dirty="0">
                <a:solidFill>
                  <a:schemeClr val="bg1"/>
                </a:solidFill>
              </a:rPr>
              <a:t>Advancing insight into the lived experience through the use of recorded, real-world data.</a:t>
            </a:r>
          </a:p>
        </p:txBody>
      </p:sp>
      <p:sp>
        <p:nvSpPr>
          <p:cNvPr id="7" name="TextBox 6">
            <a:extLst>
              <a:ext uri="{FF2B5EF4-FFF2-40B4-BE49-F238E27FC236}">
                <a16:creationId xmlns:a16="http://schemas.microsoft.com/office/drawing/2014/main" id="{28E90F53-14AA-A155-14CE-9791B870476A}"/>
              </a:ext>
            </a:extLst>
          </p:cNvPr>
          <p:cNvSpPr txBox="1"/>
          <p:nvPr/>
        </p:nvSpPr>
        <p:spPr>
          <a:xfrm>
            <a:off x="361950" y="3626525"/>
            <a:ext cx="11074400" cy="2954655"/>
          </a:xfrm>
          <a:prstGeom prst="rect">
            <a:avLst/>
          </a:prstGeom>
          <a:solidFill>
            <a:schemeClr val="accent1">
              <a:lumMod val="20000"/>
              <a:lumOff val="80000"/>
            </a:schemeClr>
          </a:solidFill>
        </p:spPr>
        <p:txBody>
          <a:bodyPr wrap="square">
            <a:spAutoFit/>
          </a:bodyPr>
          <a:lstStyle/>
          <a:p>
            <a:pPr>
              <a:spcAft>
                <a:spcPts val="600"/>
              </a:spcAft>
            </a:pPr>
            <a:r>
              <a:rPr lang="en-GB" sz="2200" dirty="0"/>
              <a:t>Photo-elicitation can potentially address some of the criticisms levelled at more traditional methods, particularly those around inclusive practice and power relationships in research.</a:t>
            </a:r>
          </a:p>
          <a:p>
            <a:pPr>
              <a:spcAft>
                <a:spcPts val="600"/>
              </a:spcAft>
            </a:pPr>
            <a:r>
              <a:rPr lang="en-GB" sz="2200" dirty="0"/>
              <a:t>The researcher-participant relationship is continuously characterised by an imbalance of power (Hill, 2013), with a tendency for participants to comply with the researcher and the researcher’s “agenda” (Duckett and Fryer, 1998) photo-elicitation has the potential to provide a refreshing alternative. </a:t>
            </a:r>
          </a:p>
          <a:p>
            <a:pPr>
              <a:spcAft>
                <a:spcPts val="600"/>
              </a:spcAft>
            </a:pPr>
            <a:r>
              <a:rPr lang="en-GB" sz="2200" dirty="0"/>
              <a:t>Photo elicitation provides a model of collaboration in research, in which the participants interpret their photos and meanings for the researcher (Loeffler, 2004).</a:t>
            </a:r>
          </a:p>
        </p:txBody>
      </p:sp>
    </p:spTree>
    <p:extLst>
      <p:ext uri="{BB962C8B-B14F-4D97-AF65-F5344CB8AC3E}">
        <p14:creationId xmlns:p14="http://schemas.microsoft.com/office/powerpoint/2010/main" val="31236596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white paper with black text&#10;&#10;Description automatically generated">
            <a:extLst>
              <a:ext uri="{FF2B5EF4-FFF2-40B4-BE49-F238E27FC236}">
                <a16:creationId xmlns:a16="http://schemas.microsoft.com/office/drawing/2014/main" id="{BF0B91F1-8A69-A5B2-DF25-AC1C6EEF1A43}"/>
              </a:ext>
            </a:extLst>
          </p:cNvPr>
          <p:cNvPicPr>
            <a:picLocks noChangeAspect="1"/>
          </p:cNvPicPr>
          <p:nvPr/>
        </p:nvPicPr>
        <p:blipFill>
          <a:blip r:embed="rId3"/>
          <a:stretch>
            <a:fillRect/>
          </a:stretch>
        </p:blipFill>
        <p:spPr>
          <a:xfrm>
            <a:off x="697968" y="1658050"/>
            <a:ext cx="10905066" cy="4280238"/>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white paper with black text">
            <a:extLst>
              <a:ext uri="{FF2B5EF4-FFF2-40B4-BE49-F238E27FC236}">
                <a16:creationId xmlns:a16="http://schemas.microsoft.com/office/drawing/2014/main" id="{E0EBD4C8-0752-E7F0-35EC-D81A2B3E72A1}"/>
              </a:ext>
            </a:extLst>
          </p:cNvPr>
          <p:cNvPicPr>
            <a:picLocks noChangeAspect="1"/>
          </p:cNvPicPr>
          <p:nvPr/>
        </p:nvPicPr>
        <p:blipFill>
          <a:blip r:embed="rId3"/>
          <a:stretch>
            <a:fillRect/>
          </a:stretch>
        </p:blipFill>
        <p:spPr>
          <a:xfrm>
            <a:off x="697968" y="1658050"/>
            <a:ext cx="10905066" cy="4280238"/>
          </a:xfrm>
          <a:prstGeom prst="rect">
            <a:avLst/>
          </a:prstGeom>
          <a:ln>
            <a:noFill/>
          </a:ln>
        </p:spPr>
      </p:pic>
      <p:pic>
        <p:nvPicPr>
          <p:cNvPr id="4" name="Picture 2" descr="Fuji Instax and Polaroid Instant Camera ...">
            <a:extLst>
              <a:ext uri="{FF2B5EF4-FFF2-40B4-BE49-F238E27FC236}">
                <a16:creationId xmlns:a16="http://schemas.microsoft.com/office/drawing/2014/main" id="{2DA36CDB-8A35-8A1C-E397-76435CC247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17798" y="5055371"/>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50797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1CD244-8A2E-B847-9F53-92C46B31D8BA}"/>
              </a:ext>
            </a:extLst>
          </p:cNvPr>
          <p:cNvSpPr txBox="1"/>
          <p:nvPr/>
        </p:nvSpPr>
        <p:spPr>
          <a:xfrm>
            <a:off x="376962" y="411814"/>
            <a:ext cx="6094990" cy="461665"/>
          </a:xfrm>
          <a:prstGeom prst="rect">
            <a:avLst/>
          </a:prstGeom>
          <a:noFill/>
        </p:spPr>
        <p:txBody>
          <a:bodyPr wrap="square">
            <a:spAutoFit/>
          </a:bodyPr>
          <a:lstStyle/>
          <a:p>
            <a:r>
              <a:rPr lang="en-GB" sz="2400" dirty="0"/>
              <a:t>Participant Briefing</a:t>
            </a:r>
          </a:p>
        </p:txBody>
      </p:sp>
      <p:sp>
        <p:nvSpPr>
          <p:cNvPr id="5" name="TextBox 4">
            <a:extLst>
              <a:ext uri="{FF2B5EF4-FFF2-40B4-BE49-F238E27FC236}">
                <a16:creationId xmlns:a16="http://schemas.microsoft.com/office/drawing/2014/main" id="{BF976F9B-6461-95E3-4A2F-ABF185C0BD8C}"/>
              </a:ext>
            </a:extLst>
          </p:cNvPr>
          <p:cNvSpPr txBox="1"/>
          <p:nvPr/>
        </p:nvSpPr>
        <p:spPr>
          <a:xfrm>
            <a:off x="592946" y="1428060"/>
            <a:ext cx="7055567" cy="707886"/>
          </a:xfrm>
          <a:prstGeom prst="rect">
            <a:avLst/>
          </a:prstGeom>
          <a:solidFill>
            <a:schemeClr val="accent2">
              <a:lumMod val="40000"/>
              <a:lumOff val="60000"/>
            </a:schemeClr>
          </a:solidFill>
        </p:spPr>
        <p:txBody>
          <a:bodyPr wrap="square">
            <a:spAutoFit/>
          </a:bodyPr>
          <a:lstStyle/>
          <a:p>
            <a:r>
              <a:rPr lang="en-GB" sz="2000" dirty="0"/>
              <a:t>If the researcher has chosen to undertake participant-driven photo elicitation, there are two phases of briefing. </a:t>
            </a:r>
          </a:p>
        </p:txBody>
      </p:sp>
      <p:sp>
        <p:nvSpPr>
          <p:cNvPr id="7" name="TextBox 6">
            <a:extLst>
              <a:ext uri="{FF2B5EF4-FFF2-40B4-BE49-F238E27FC236}">
                <a16:creationId xmlns:a16="http://schemas.microsoft.com/office/drawing/2014/main" id="{EB2AF536-B1AA-1E93-CC42-0AA87EB62D7E}"/>
              </a:ext>
            </a:extLst>
          </p:cNvPr>
          <p:cNvSpPr txBox="1"/>
          <p:nvPr/>
        </p:nvSpPr>
        <p:spPr>
          <a:xfrm>
            <a:off x="601020" y="2617622"/>
            <a:ext cx="3245817" cy="3139321"/>
          </a:xfrm>
          <a:prstGeom prst="rect">
            <a:avLst/>
          </a:prstGeom>
          <a:solidFill>
            <a:schemeClr val="accent6">
              <a:lumMod val="60000"/>
              <a:lumOff val="40000"/>
            </a:schemeClr>
          </a:solidFill>
        </p:spPr>
        <p:txBody>
          <a:bodyPr wrap="square">
            <a:spAutoFit/>
          </a:bodyPr>
          <a:lstStyle/>
          <a:p>
            <a:r>
              <a:rPr lang="en-GB" dirty="0"/>
              <a:t>The initial briefing takes place at the one-time point to inform the collection of the photos alongside the main purpose and ethics of the research. Following an appropriate period to permit photo collection, participants are then invited back to participate in the interview in which they are asked to bring in their photos. </a:t>
            </a:r>
          </a:p>
        </p:txBody>
      </p:sp>
      <p:sp>
        <p:nvSpPr>
          <p:cNvPr id="9" name="TextBox 8">
            <a:extLst>
              <a:ext uri="{FF2B5EF4-FFF2-40B4-BE49-F238E27FC236}">
                <a16:creationId xmlns:a16="http://schemas.microsoft.com/office/drawing/2014/main" id="{D4669D44-571D-5744-E3E3-33C8299B341C}"/>
              </a:ext>
            </a:extLst>
          </p:cNvPr>
          <p:cNvSpPr txBox="1"/>
          <p:nvPr/>
        </p:nvSpPr>
        <p:spPr>
          <a:xfrm>
            <a:off x="4244997" y="2617623"/>
            <a:ext cx="3403516" cy="3139321"/>
          </a:xfrm>
          <a:prstGeom prst="rect">
            <a:avLst/>
          </a:prstGeom>
          <a:solidFill>
            <a:schemeClr val="accent4">
              <a:lumMod val="40000"/>
              <a:lumOff val="60000"/>
            </a:schemeClr>
          </a:solidFill>
        </p:spPr>
        <p:txBody>
          <a:bodyPr wrap="square">
            <a:spAutoFit/>
          </a:bodyPr>
          <a:lstStyle/>
          <a:p>
            <a:r>
              <a:rPr lang="en-GB" dirty="0"/>
              <a:t>The second briefing takes place at this point, which includes a fuller account of the purpose and ethical assurances of the research. Should the researcher wish to conduct a more structured interview in which he/she selects the photos him/herself, only one standard briefing would be required and Step 3 on the next slide is not applicable. </a:t>
            </a:r>
          </a:p>
        </p:txBody>
      </p:sp>
      <p:sp>
        <p:nvSpPr>
          <p:cNvPr id="11" name="TextBox 10">
            <a:extLst>
              <a:ext uri="{FF2B5EF4-FFF2-40B4-BE49-F238E27FC236}">
                <a16:creationId xmlns:a16="http://schemas.microsoft.com/office/drawing/2014/main" id="{0100A61B-20C1-67BC-D28B-B166D9AFEBFA}"/>
              </a:ext>
            </a:extLst>
          </p:cNvPr>
          <p:cNvSpPr txBox="1"/>
          <p:nvPr/>
        </p:nvSpPr>
        <p:spPr>
          <a:xfrm>
            <a:off x="8339107" y="411814"/>
            <a:ext cx="3245817" cy="5355312"/>
          </a:xfrm>
          <a:prstGeom prst="rect">
            <a:avLst/>
          </a:prstGeom>
          <a:solidFill>
            <a:schemeClr val="accent1">
              <a:lumMod val="60000"/>
              <a:lumOff val="40000"/>
            </a:schemeClr>
          </a:solidFill>
        </p:spPr>
        <p:txBody>
          <a:bodyPr wrap="square">
            <a:spAutoFit/>
          </a:bodyPr>
          <a:lstStyle/>
          <a:p>
            <a:r>
              <a:rPr lang="en-GB" dirty="0"/>
              <a:t>For a researcher-driven photo elicitation interview, there are no requirements here for instructions around gathering the photos for the participants.</a:t>
            </a:r>
          </a:p>
          <a:p>
            <a:endParaRPr lang="en-GB" dirty="0"/>
          </a:p>
          <a:p>
            <a:r>
              <a:rPr lang="en-GB" dirty="0"/>
              <a:t>For a participant-driven semi-structured approach, participants may be instructed on the topic of interest (e.g. the student experience) and explicit areas that should be captured (e.g. life on campus, assessment and time management). </a:t>
            </a:r>
          </a:p>
          <a:p>
            <a:endParaRPr lang="en-GB" dirty="0"/>
          </a:p>
          <a:p>
            <a:r>
              <a:rPr lang="en-GB" dirty="0"/>
              <a:t>For a more open/unstructured format this would require the least guidance on what the content of the photos should be. </a:t>
            </a:r>
          </a:p>
        </p:txBody>
      </p:sp>
    </p:spTree>
    <p:extLst>
      <p:ext uri="{BB962C8B-B14F-4D97-AF65-F5344CB8AC3E}">
        <p14:creationId xmlns:p14="http://schemas.microsoft.com/office/powerpoint/2010/main" val="30083178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1017B0-BC69-A1FF-4EC9-96B95B718967}"/>
              </a:ext>
            </a:extLst>
          </p:cNvPr>
          <p:cNvSpPr txBox="1"/>
          <p:nvPr/>
        </p:nvSpPr>
        <p:spPr>
          <a:xfrm>
            <a:off x="124897" y="230926"/>
            <a:ext cx="9887330" cy="400110"/>
          </a:xfrm>
          <a:prstGeom prst="rect">
            <a:avLst/>
          </a:prstGeom>
          <a:noFill/>
        </p:spPr>
        <p:txBody>
          <a:bodyPr wrap="square">
            <a:spAutoFit/>
          </a:bodyPr>
          <a:lstStyle/>
          <a:p>
            <a:r>
              <a:rPr lang="en-GB" sz="2000" dirty="0"/>
              <a:t> Photo Collection (not applicable to structured interview formats)</a:t>
            </a:r>
          </a:p>
        </p:txBody>
      </p:sp>
      <p:sp>
        <p:nvSpPr>
          <p:cNvPr id="5" name="TextBox 4">
            <a:extLst>
              <a:ext uri="{FF2B5EF4-FFF2-40B4-BE49-F238E27FC236}">
                <a16:creationId xmlns:a16="http://schemas.microsoft.com/office/drawing/2014/main" id="{8E2E0A5F-0E74-5BFB-AE7F-7DF1564CCBAB}"/>
              </a:ext>
            </a:extLst>
          </p:cNvPr>
          <p:cNvSpPr txBox="1"/>
          <p:nvPr/>
        </p:nvSpPr>
        <p:spPr>
          <a:xfrm>
            <a:off x="124897" y="5507277"/>
            <a:ext cx="4570486" cy="1200329"/>
          </a:xfrm>
          <a:prstGeom prst="rect">
            <a:avLst/>
          </a:prstGeom>
          <a:noFill/>
        </p:spPr>
        <p:txBody>
          <a:bodyPr wrap="square">
            <a:spAutoFit/>
          </a:bodyPr>
          <a:lstStyle/>
          <a:p>
            <a:r>
              <a:rPr lang="en-GB" sz="2400" dirty="0"/>
              <a:t>Collect and compile photos.  A few weeks should suffice – depending on existing or new photos. </a:t>
            </a:r>
          </a:p>
        </p:txBody>
      </p:sp>
      <p:sp>
        <p:nvSpPr>
          <p:cNvPr id="7" name="TextBox 6">
            <a:extLst>
              <a:ext uri="{FF2B5EF4-FFF2-40B4-BE49-F238E27FC236}">
                <a16:creationId xmlns:a16="http://schemas.microsoft.com/office/drawing/2014/main" id="{20D38412-5547-83CE-6CAC-CCCF4B437869}"/>
              </a:ext>
            </a:extLst>
          </p:cNvPr>
          <p:cNvSpPr txBox="1"/>
          <p:nvPr/>
        </p:nvSpPr>
        <p:spPr>
          <a:xfrm>
            <a:off x="225571" y="944147"/>
            <a:ext cx="4400930" cy="4401205"/>
          </a:xfrm>
          <a:prstGeom prst="rect">
            <a:avLst/>
          </a:prstGeom>
          <a:solidFill>
            <a:schemeClr val="accent6">
              <a:lumMod val="60000"/>
              <a:lumOff val="40000"/>
            </a:schemeClr>
          </a:solidFill>
        </p:spPr>
        <p:txBody>
          <a:bodyPr wrap="square">
            <a:spAutoFit/>
          </a:bodyPr>
          <a:lstStyle/>
          <a:p>
            <a:r>
              <a:rPr lang="en-GB" sz="2000" dirty="0"/>
              <a:t>As the briefing stage involves disseminating information about the study, gaining consent and arranging a follow-up time for the interview, it is also possible to provide participants with more detailed instructions to take away with them.</a:t>
            </a:r>
          </a:p>
          <a:p>
            <a:endParaRPr lang="en-GB" sz="2000" dirty="0"/>
          </a:p>
          <a:p>
            <a:r>
              <a:rPr lang="en-GB" sz="2000" dirty="0"/>
              <a:t> This serves as a reminder of the purpose of the task and the specifics of what they are required to do, as well as being an opportunity to reiterate any</a:t>
            </a:r>
          </a:p>
          <a:p>
            <a:r>
              <a:rPr lang="en-GB" sz="2000" dirty="0"/>
              <a:t>guidelines/rules around photo collection. </a:t>
            </a:r>
          </a:p>
        </p:txBody>
      </p:sp>
      <p:pic>
        <p:nvPicPr>
          <p:cNvPr id="9" name="Picture 8">
            <a:extLst>
              <a:ext uri="{FF2B5EF4-FFF2-40B4-BE49-F238E27FC236}">
                <a16:creationId xmlns:a16="http://schemas.microsoft.com/office/drawing/2014/main" id="{8ED85AC9-0D10-BF3A-7971-5B3AF682807A}"/>
              </a:ext>
            </a:extLst>
          </p:cNvPr>
          <p:cNvPicPr>
            <a:picLocks noChangeAspect="1"/>
          </p:cNvPicPr>
          <p:nvPr/>
        </p:nvPicPr>
        <p:blipFill>
          <a:blip r:embed="rId3"/>
          <a:stretch>
            <a:fillRect/>
          </a:stretch>
        </p:blipFill>
        <p:spPr>
          <a:xfrm>
            <a:off x="4812459" y="808651"/>
            <a:ext cx="7254644" cy="5863722"/>
          </a:xfrm>
          <a:prstGeom prst="rect">
            <a:avLst/>
          </a:prstGeom>
        </p:spPr>
      </p:pic>
    </p:spTree>
    <p:extLst>
      <p:ext uri="{BB962C8B-B14F-4D97-AF65-F5344CB8AC3E}">
        <p14:creationId xmlns:p14="http://schemas.microsoft.com/office/powerpoint/2010/main" val="25684866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06A5F5E-85F7-798B-1C2D-97011ED1C9CE}"/>
              </a:ext>
            </a:extLst>
          </p:cNvPr>
          <p:cNvSpPr txBox="1"/>
          <p:nvPr/>
        </p:nvSpPr>
        <p:spPr>
          <a:xfrm>
            <a:off x="225571" y="186288"/>
            <a:ext cx="10498948" cy="738664"/>
          </a:xfrm>
          <a:prstGeom prst="rect">
            <a:avLst/>
          </a:prstGeom>
          <a:noFill/>
        </p:spPr>
        <p:txBody>
          <a:bodyPr wrap="square">
            <a:spAutoFit/>
          </a:bodyPr>
          <a:lstStyle/>
          <a:p>
            <a:r>
              <a:rPr lang="en-GB" sz="2400" dirty="0"/>
              <a:t>Interviews </a:t>
            </a:r>
          </a:p>
          <a:p>
            <a:endParaRPr lang="en-GB" dirty="0"/>
          </a:p>
        </p:txBody>
      </p:sp>
      <p:pic>
        <p:nvPicPr>
          <p:cNvPr id="5" name="Picture 4">
            <a:extLst>
              <a:ext uri="{FF2B5EF4-FFF2-40B4-BE49-F238E27FC236}">
                <a16:creationId xmlns:a16="http://schemas.microsoft.com/office/drawing/2014/main" id="{007DD67D-CE69-E4A7-140E-F96D77414D80}"/>
              </a:ext>
            </a:extLst>
          </p:cNvPr>
          <p:cNvPicPr>
            <a:picLocks noChangeAspect="1"/>
          </p:cNvPicPr>
          <p:nvPr/>
        </p:nvPicPr>
        <p:blipFill>
          <a:blip r:embed="rId3"/>
          <a:stretch>
            <a:fillRect/>
          </a:stretch>
        </p:blipFill>
        <p:spPr>
          <a:xfrm>
            <a:off x="76367" y="2150028"/>
            <a:ext cx="5781034" cy="4620822"/>
          </a:xfrm>
          <a:prstGeom prst="rect">
            <a:avLst/>
          </a:prstGeom>
        </p:spPr>
      </p:pic>
      <p:pic>
        <p:nvPicPr>
          <p:cNvPr id="7" name="Picture 6">
            <a:extLst>
              <a:ext uri="{FF2B5EF4-FFF2-40B4-BE49-F238E27FC236}">
                <a16:creationId xmlns:a16="http://schemas.microsoft.com/office/drawing/2014/main" id="{1DFBD2EE-C62C-2961-FC71-A66F39C308DF}"/>
              </a:ext>
            </a:extLst>
          </p:cNvPr>
          <p:cNvPicPr>
            <a:picLocks noChangeAspect="1"/>
          </p:cNvPicPr>
          <p:nvPr/>
        </p:nvPicPr>
        <p:blipFill>
          <a:blip r:embed="rId4"/>
          <a:stretch>
            <a:fillRect/>
          </a:stretch>
        </p:blipFill>
        <p:spPr>
          <a:xfrm>
            <a:off x="5970849" y="147706"/>
            <a:ext cx="6144784" cy="2925652"/>
          </a:xfrm>
          <a:prstGeom prst="rect">
            <a:avLst/>
          </a:prstGeom>
        </p:spPr>
      </p:pic>
      <p:pic>
        <p:nvPicPr>
          <p:cNvPr id="9" name="Picture 8">
            <a:extLst>
              <a:ext uri="{FF2B5EF4-FFF2-40B4-BE49-F238E27FC236}">
                <a16:creationId xmlns:a16="http://schemas.microsoft.com/office/drawing/2014/main" id="{B013878E-A1E3-213B-D8A8-7C1C6F7106E5}"/>
              </a:ext>
            </a:extLst>
          </p:cNvPr>
          <p:cNvPicPr>
            <a:picLocks noChangeAspect="1"/>
          </p:cNvPicPr>
          <p:nvPr/>
        </p:nvPicPr>
        <p:blipFill>
          <a:blip r:embed="rId5"/>
          <a:stretch>
            <a:fillRect/>
          </a:stretch>
        </p:blipFill>
        <p:spPr>
          <a:xfrm>
            <a:off x="5970849" y="3133914"/>
            <a:ext cx="6144784" cy="3636936"/>
          </a:xfrm>
          <a:prstGeom prst="rect">
            <a:avLst/>
          </a:prstGeom>
        </p:spPr>
      </p:pic>
      <p:sp>
        <p:nvSpPr>
          <p:cNvPr id="11" name="TextBox 10">
            <a:extLst>
              <a:ext uri="{FF2B5EF4-FFF2-40B4-BE49-F238E27FC236}">
                <a16:creationId xmlns:a16="http://schemas.microsoft.com/office/drawing/2014/main" id="{7DF5CBDD-E881-293B-307D-E804389A176F}"/>
              </a:ext>
            </a:extLst>
          </p:cNvPr>
          <p:cNvSpPr txBox="1"/>
          <p:nvPr/>
        </p:nvSpPr>
        <p:spPr>
          <a:xfrm>
            <a:off x="111607" y="886370"/>
            <a:ext cx="5894483"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nature of the interview process is dependent upon what format of interview has been selected by the researcher and the nature of the photos collected. </a:t>
            </a:r>
          </a:p>
        </p:txBody>
      </p:sp>
    </p:spTree>
    <p:extLst>
      <p:ext uri="{BB962C8B-B14F-4D97-AF65-F5344CB8AC3E}">
        <p14:creationId xmlns:p14="http://schemas.microsoft.com/office/powerpoint/2010/main" val="34506843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027C39A-28CA-A299-6F95-687FBAEC19F8}"/>
              </a:ext>
            </a:extLst>
          </p:cNvPr>
          <p:cNvSpPr txBox="1"/>
          <p:nvPr/>
        </p:nvSpPr>
        <p:spPr>
          <a:xfrm>
            <a:off x="1485143" y="85371"/>
            <a:ext cx="6094990" cy="523220"/>
          </a:xfrm>
          <a:prstGeom prst="rect">
            <a:avLst/>
          </a:prstGeom>
          <a:noFill/>
        </p:spPr>
        <p:txBody>
          <a:bodyPr wrap="square">
            <a:spAutoFit/>
          </a:bodyPr>
          <a:lstStyle/>
          <a:p>
            <a:r>
              <a:rPr lang="en-GB" sz="2800" dirty="0"/>
              <a:t>Analysis</a:t>
            </a:r>
          </a:p>
        </p:txBody>
      </p:sp>
      <p:graphicFrame>
        <p:nvGraphicFramePr>
          <p:cNvPr id="6" name="Diagram 5">
            <a:extLst>
              <a:ext uri="{FF2B5EF4-FFF2-40B4-BE49-F238E27FC236}">
                <a16:creationId xmlns:a16="http://schemas.microsoft.com/office/drawing/2014/main" id="{ED0B2138-AF6B-2DA2-F8BC-5325EE68891E}"/>
              </a:ext>
            </a:extLst>
          </p:cNvPr>
          <p:cNvGraphicFramePr/>
          <p:nvPr>
            <p:extLst>
              <p:ext uri="{D42A27DB-BD31-4B8C-83A1-F6EECF244321}">
                <p14:modId xmlns:p14="http://schemas.microsoft.com/office/powerpoint/2010/main" val="3269268278"/>
              </p:ext>
            </p:extLst>
          </p:nvPr>
        </p:nvGraphicFramePr>
        <p:xfrm>
          <a:off x="288652" y="272502"/>
          <a:ext cx="5466216" cy="66616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956AC094-4929-06CE-289B-E57759007087}"/>
              </a:ext>
            </a:extLst>
          </p:cNvPr>
          <p:cNvSpPr txBox="1"/>
          <p:nvPr/>
        </p:nvSpPr>
        <p:spPr>
          <a:xfrm>
            <a:off x="6305930" y="162284"/>
            <a:ext cx="6094990" cy="523220"/>
          </a:xfrm>
          <a:prstGeom prst="rect">
            <a:avLst/>
          </a:prstGeom>
          <a:noFill/>
        </p:spPr>
        <p:txBody>
          <a:bodyPr wrap="square">
            <a:spAutoFit/>
          </a:bodyPr>
          <a:lstStyle/>
          <a:p>
            <a:r>
              <a:rPr lang="en-GB" sz="2800" dirty="0"/>
              <a:t>Dissemination of Findings</a:t>
            </a:r>
          </a:p>
        </p:txBody>
      </p:sp>
      <p:graphicFrame>
        <p:nvGraphicFramePr>
          <p:cNvPr id="11" name="Diagram 10">
            <a:extLst>
              <a:ext uri="{FF2B5EF4-FFF2-40B4-BE49-F238E27FC236}">
                <a16:creationId xmlns:a16="http://schemas.microsoft.com/office/drawing/2014/main" id="{BC7D9234-70A1-8D06-F2F0-0118964020EC}"/>
              </a:ext>
            </a:extLst>
          </p:cNvPr>
          <p:cNvGraphicFramePr/>
          <p:nvPr>
            <p:extLst>
              <p:ext uri="{D42A27DB-BD31-4B8C-83A1-F6EECF244321}">
                <p14:modId xmlns:p14="http://schemas.microsoft.com/office/powerpoint/2010/main" val="2307821182"/>
              </p:ext>
            </p:extLst>
          </p:nvPr>
        </p:nvGraphicFramePr>
        <p:xfrm>
          <a:off x="6437134" y="1189805"/>
          <a:ext cx="5114987" cy="483844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3610706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101BA0-B79F-D57A-D62D-9C145C1B354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C21D88F-E505-8D0C-413D-46006E3223CE}"/>
              </a:ext>
            </a:extLst>
          </p:cNvPr>
          <p:cNvSpPr txBox="1"/>
          <p:nvPr/>
        </p:nvSpPr>
        <p:spPr>
          <a:xfrm>
            <a:off x="6457235" y="1185564"/>
            <a:ext cx="5087065" cy="5355312"/>
          </a:xfrm>
          <a:prstGeom prst="rect">
            <a:avLst/>
          </a:prstGeom>
          <a:solidFill>
            <a:schemeClr val="tx2">
              <a:lumMod val="40000"/>
              <a:lumOff val="60000"/>
            </a:schemeClr>
          </a:solidFill>
        </p:spPr>
        <p:txBody>
          <a:bodyPr wrap="square">
            <a:spAutoFit/>
          </a:bodyPr>
          <a:lstStyle/>
          <a:p>
            <a:r>
              <a:rPr lang="en-GB" dirty="0"/>
              <a:t>Consent - when the images are only to be seen by the research team, it will increase the sense of ownership for participants – but they may choose only those photos they wish to share.</a:t>
            </a:r>
          </a:p>
          <a:p>
            <a:r>
              <a:rPr lang="en-GB" dirty="0"/>
              <a:t> </a:t>
            </a:r>
          </a:p>
          <a:p>
            <a:r>
              <a:rPr lang="en-GB" dirty="0"/>
              <a:t>The researcher needs to ensure informed consent is explicit and considers the power/accessibility issues of the sample being targeted. Close (2007) recommends seeking separate consent for the use of the data in analysis and the use of visual imagery in the dissemination of the research. </a:t>
            </a:r>
          </a:p>
          <a:p>
            <a:endParaRPr lang="en-GB" dirty="0"/>
          </a:p>
          <a:p>
            <a:r>
              <a:rPr lang="en-GB" dirty="0"/>
              <a:t>It is of critical importance that when utilising a method that could be considered to be emotionally provocative and exposing, a participant is fully aware of how their photos will be used. It is also important to advise participants that photos including other people or easily identifiable places would not be included in any publication.</a:t>
            </a:r>
          </a:p>
        </p:txBody>
      </p:sp>
      <p:sp>
        <p:nvSpPr>
          <p:cNvPr id="5" name="TextBox 4">
            <a:extLst>
              <a:ext uri="{FF2B5EF4-FFF2-40B4-BE49-F238E27FC236}">
                <a16:creationId xmlns:a16="http://schemas.microsoft.com/office/drawing/2014/main" id="{F46A8D70-782D-7A58-8DAA-80CEFD358C6E}"/>
              </a:ext>
            </a:extLst>
          </p:cNvPr>
          <p:cNvSpPr txBox="1"/>
          <p:nvPr/>
        </p:nvSpPr>
        <p:spPr>
          <a:xfrm>
            <a:off x="647700" y="600789"/>
            <a:ext cx="6096000" cy="584775"/>
          </a:xfrm>
          <a:prstGeom prst="rect">
            <a:avLst/>
          </a:prstGeom>
          <a:noFill/>
        </p:spPr>
        <p:txBody>
          <a:bodyPr wrap="square">
            <a:spAutoFit/>
          </a:bodyPr>
          <a:lstStyle/>
          <a:p>
            <a:r>
              <a:rPr lang="en-GB" sz="3200" dirty="0"/>
              <a:t>Ethical concerns</a:t>
            </a:r>
          </a:p>
        </p:txBody>
      </p:sp>
      <p:sp>
        <p:nvSpPr>
          <p:cNvPr id="7" name="TextBox 6">
            <a:extLst>
              <a:ext uri="{FF2B5EF4-FFF2-40B4-BE49-F238E27FC236}">
                <a16:creationId xmlns:a16="http://schemas.microsoft.com/office/drawing/2014/main" id="{3284BD14-B701-64D7-1E7F-2C001146633E}"/>
              </a:ext>
            </a:extLst>
          </p:cNvPr>
          <p:cNvSpPr txBox="1"/>
          <p:nvPr/>
        </p:nvSpPr>
        <p:spPr>
          <a:xfrm>
            <a:off x="3905250" y="539233"/>
            <a:ext cx="6788150" cy="646331"/>
          </a:xfrm>
          <a:prstGeom prst="rect">
            <a:avLst/>
          </a:prstGeom>
          <a:noFill/>
        </p:spPr>
        <p:txBody>
          <a:bodyPr wrap="square">
            <a:spAutoFit/>
          </a:bodyPr>
          <a:lstStyle/>
          <a:p>
            <a:r>
              <a:rPr lang="en-GB" dirty="0"/>
              <a:t>Concerns around the nature of the questions posed, the photos selected and consent.</a:t>
            </a:r>
          </a:p>
        </p:txBody>
      </p:sp>
      <p:graphicFrame>
        <p:nvGraphicFramePr>
          <p:cNvPr id="10" name="Diagram 9">
            <a:extLst>
              <a:ext uri="{FF2B5EF4-FFF2-40B4-BE49-F238E27FC236}">
                <a16:creationId xmlns:a16="http://schemas.microsoft.com/office/drawing/2014/main" id="{4FDE6F9D-5673-D0C9-B0AE-ECA948F72E08}"/>
              </a:ext>
            </a:extLst>
          </p:cNvPr>
          <p:cNvGraphicFramePr/>
          <p:nvPr/>
        </p:nvGraphicFramePr>
        <p:xfrm>
          <a:off x="-882650" y="1762086"/>
          <a:ext cx="7874000" cy="48456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03316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E41E78-266A-7E1C-EFDC-9ACE57161741}"/>
              </a:ext>
            </a:extLst>
          </p:cNvPr>
          <p:cNvSpPr txBox="1"/>
          <p:nvPr/>
        </p:nvSpPr>
        <p:spPr>
          <a:xfrm>
            <a:off x="2052858" y="72667"/>
            <a:ext cx="2753190" cy="400110"/>
          </a:xfrm>
          <a:prstGeom prst="rect">
            <a:avLst/>
          </a:prstGeom>
          <a:noFill/>
        </p:spPr>
        <p:txBody>
          <a:bodyPr wrap="none" rtlCol="0">
            <a:spAutoFit/>
          </a:bodyPr>
          <a:lstStyle/>
          <a:p>
            <a:r>
              <a:rPr lang="en-GB" sz="2000" dirty="0"/>
              <a:t>Summary and resources </a:t>
            </a:r>
          </a:p>
        </p:txBody>
      </p:sp>
      <p:sp>
        <p:nvSpPr>
          <p:cNvPr id="6" name="TextBox 5">
            <a:extLst>
              <a:ext uri="{FF2B5EF4-FFF2-40B4-BE49-F238E27FC236}">
                <a16:creationId xmlns:a16="http://schemas.microsoft.com/office/drawing/2014/main" id="{43EAD852-77AF-EE84-4D41-D410B1E4715E}"/>
              </a:ext>
            </a:extLst>
          </p:cNvPr>
          <p:cNvSpPr txBox="1"/>
          <p:nvPr/>
        </p:nvSpPr>
        <p:spPr>
          <a:xfrm>
            <a:off x="219516" y="5299486"/>
            <a:ext cx="6094990" cy="369332"/>
          </a:xfrm>
          <a:prstGeom prst="rect">
            <a:avLst/>
          </a:prstGeom>
          <a:noFill/>
        </p:spPr>
        <p:txBody>
          <a:bodyPr wrap="square">
            <a:spAutoFit/>
          </a:bodyPr>
          <a:lstStyle/>
          <a:p>
            <a:r>
              <a:rPr lang="en-GB" dirty="0"/>
              <a:t>Resources for these slides are taken from </a:t>
            </a:r>
            <a:r>
              <a:rPr lang="en-GB" dirty="0">
                <a:hlinkClick r:id="rId2"/>
              </a:rPr>
              <a:t>here</a:t>
            </a:r>
            <a:r>
              <a:rPr lang="en-GB" dirty="0"/>
              <a:t>.</a:t>
            </a:r>
          </a:p>
        </p:txBody>
      </p:sp>
      <p:sp>
        <p:nvSpPr>
          <p:cNvPr id="9" name="TextBox 8">
            <a:extLst>
              <a:ext uri="{FF2B5EF4-FFF2-40B4-BE49-F238E27FC236}">
                <a16:creationId xmlns:a16="http://schemas.microsoft.com/office/drawing/2014/main" id="{14FEDC1C-7529-43BB-60C9-3FA4F3D9F50E}"/>
              </a:ext>
            </a:extLst>
          </p:cNvPr>
          <p:cNvSpPr txBox="1"/>
          <p:nvPr/>
        </p:nvSpPr>
        <p:spPr>
          <a:xfrm>
            <a:off x="122626" y="890989"/>
            <a:ext cx="6094990" cy="523220"/>
          </a:xfrm>
          <a:prstGeom prst="rect">
            <a:avLst/>
          </a:prstGeom>
          <a:noFill/>
        </p:spPr>
        <p:txBody>
          <a:bodyPr wrap="square">
            <a:spAutoFit/>
          </a:bodyPr>
          <a:lstStyle/>
          <a:p>
            <a:r>
              <a:rPr lang="en-GB" sz="2800" b="1" dirty="0"/>
              <a:t>Research studies using photo elicitation </a:t>
            </a:r>
          </a:p>
        </p:txBody>
      </p:sp>
      <p:sp>
        <p:nvSpPr>
          <p:cNvPr id="11" name="TextBox 10">
            <a:extLst>
              <a:ext uri="{FF2B5EF4-FFF2-40B4-BE49-F238E27FC236}">
                <a16:creationId xmlns:a16="http://schemas.microsoft.com/office/drawing/2014/main" id="{2BE345B1-2FEC-E9CD-EA9D-4700E969E568}"/>
              </a:ext>
            </a:extLst>
          </p:cNvPr>
          <p:cNvSpPr txBox="1"/>
          <p:nvPr/>
        </p:nvSpPr>
        <p:spPr>
          <a:xfrm>
            <a:off x="219516" y="1855812"/>
            <a:ext cx="11366910" cy="2308324"/>
          </a:xfrm>
          <a:prstGeom prst="rect">
            <a:avLst/>
          </a:prstGeom>
          <a:noFill/>
        </p:spPr>
        <p:txBody>
          <a:bodyPr wrap="square">
            <a:spAutoFit/>
          </a:bodyPr>
          <a:lstStyle/>
          <a:p>
            <a:r>
              <a:rPr lang="en-GB" b="0" i="0" dirty="0">
                <a:solidFill>
                  <a:srgbClr val="222222"/>
                </a:solidFill>
                <a:effectLst/>
                <a:latin typeface="Arial" panose="020B0604020202020204" pitchFamily="34" charset="0"/>
                <a:hlinkClick r:id="rId3"/>
              </a:rPr>
              <a:t>Edmondson, A. J., Brennan, C., &amp; House, A. O. (2018). Using photo-elicitation to understand reasons for repeated self-harm: a qualitative study. </a:t>
            </a:r>
            <a:r>
              <a:rPr lang="en-GB" b="0" i="1" dirty="0">
                <a:solidFill>
                  <a:srgbClr val="222222"/>
                </a:solidFill>
                <a:effectLst/>
                <a:latin typeface="Arial" panose="020B0604020202020204" pitchFamily="34" charset="0"/>
                <a:hlinkClick r:id="rId3"/>
              </a:rPr>
              <a:t>BMC psychiatry</a:t>
            </a:r>
            <a:r>
              <a:rPr lang="en-GB" b="0" i="0" dirty="0">
                <a:solidFill>
                  <a:srgbClr val="222222"/>
                </a:solidFill>
                <a:effectLst/>
                <a:latin typeface="Arial" panose="020B0604020202020204" pitchFamily="34" charset="0"/>
                <a:hlinkClick r:id="rId3"/>
              </a:rPr>
              <a:t>, </a:t>
            </a:r>
            <a:r>
              <a:rPr lang="en-GB" b="0" i="1" dirty="0">
                <a:solidFill>
                  <a:srgbClr val="222222"/>
                </a:solidFill>
                <a:effectLst/>
                <a:latin typeface="Arial" panose="020B0604020202020204" pitchFamily="34" charset="0"/>
                <a:hlinkClick r:id="rId3"/>
              </a:rPr>
              <a:t>18</a:t>
            </a:r>
            <a:r>
              <a:rPr lang="en-GB" b="0" i="0" dirty="0">
                <a:solidFill>
                  <a:srgbClr val="222222"/>
                </a:solidFill>
                <a:effectLst/>
                <a:latin typeface="Arial" panose="020B0604020202020204" pitchFamily="34" charset="0"/>
                <a:hlinkClick r:id="rId3"/>
              </a:rPr>
              <a:t>, 1-11.</a:t>
            </a:r>
            <a:endParaRPr lang="en-GB" b="0" i="0" dirty="0">
              <a:solidFill>
                <a:srgbClr val="222222"/>
              </a:solidFill>
              <a:effectLst/>
              <a:latin typeface="Arial" panose="020B0604020202020204" pitchFamily="34" charset="0"/>
            </a:endParaRPr>
          </a:p>
          <a:p>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hlinkClick r:id="rId4"/>
              </a:rPr>
              <a:t>Rayment, G., </a:t>
            </a:r>
            <a:r>
              <a:rPr lang="en-GB" b="0" i="0" dirty="0" err="1">
                <a:solidFill>
                  <a:srgbClr val="222222"/>
                </a:solidFill>
                <a:effectLst/>
                <a:latin typeface="Arial" panose="020B0604020202020204" pitchFamily="34" charset="0"/>
                <a:hlinkClick r:id="rId4"/>
              </a:rPr>
              <a:t>Swainston</a:t>
            </a:r>
            <a:r>
              <a:rPr lang="en-GB" b="0" i="0" dirty="0">
                <a:solidFill>
                  <a:srgbClr val="222222"/>
                </a:solidFill>
                <a:effectLst/>
                <a:latin typeface="Arial" panose="020B0604020202020204" pitchFamily="34" charset="0"/>
                <a:hlinkClick r:id="rId4"/>
              </a:rPr>
              <a:t>, K., &amp; Wilson, G. (2019). Using photo‐elicitation to explore the lived experience of informal caregivers of individuals living with dementia. </a:t>
            </a:r>
            <a:r>
              <a:rPr lang="en-GB" b="0" i="1" dirty="0">
                <a:solidFill>
                  <a:srgbClr val="222222"/>
                </a:solidFill>
                <a:effectLst/>
                <a:latin typeface="Arial" panose="020B0604020202020204" pitchFamily="34" charset="0"/>
                <a:hlinkClick r:id="rId4"/>
              </a:rPr>
              <a:t>British Journal of Health Psychology</a:t>
            </a:r>
            <a:r>
              <a:rPr lang="en-GB" b="0" i="0" dirty="0">
                <a:solidFill>
                  <a:srgbClr val="222222"/>
                </a:solidFill>
                <a:effectLst/>
                <a:latin typeface="Arial" panose="020B0604020202020204" pitchFamily="34" charset="0"/>
                <a:hlinkClick r:id="rId4"/>
              </a:rPr>
              <a:t>, </a:t>
            </a:r>
            <a:r>
              <a:rPr lang="en-GB" b="0" i="1" dirty="0">
                <a:solidFill>
                  <a:srgbClr val="222222"/>
                </a:solidFill>
                <a:effectLst/>
                <a:latin typeface="Arial" panose="020B0604020202020204" pitchFamily="34" charset="0"/>
                <a:hlinkClick r:id="rId4"/>
              </a:rPr>
              <a:t>24</a:t>
            </a:r>
            <a:r>
              <a:rPr lang="en-GB" b="0" i="0" dirty="0">
                <a:solidFill>
                  <a:srgbClr val="222222"/>
                </a:solidFill>
                <a:effectLst/>
                <a:latin typeface="Arial" panose="020B0604020202020204" pitchFamily="34" charset="0"/>
                <a:hlinkClick r:id="rId4"/>
              </a:rPr>
              <a:t>(1), 102-122. </a:t>
            </a:r>
            <a:endParaRPr lang="en-GB" b="0" i="0" dirty="0">
              <a:solidFill>
                <a:srgbClr val="222222"/>
              </a:solidFill>
              <a:effectLst/>
              <a:latin typeface="Arial" panose="020B0604020202020204" pitchFamily="34" charset="0"/>
            </a:endParaRPr>
          </a:p>
          <a:p>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hlinkClick r:id="rId5"/>
              </a:rPr>
              <a:t>Kahu, E. R., &amp; </a:t>
            </a:r>
            <a:r>
              <a:rPr lang="en-GB" b="0" i="0" dirty="0" err="1">
                <a:solidFill>
                  <a:srgbClr val="222222"/>
                </a:solidFill>
                <a:effectLst/>
                <a:latin typeface="Arial" panose="020B0604020202020204" pitchFamily="34" charset="0"/>
                <a:hlinkClick r:id="rId5"/>
              </a:rPr>
              <a:t>Picton</a:t>
            </a:r>
            <a:r>
              <a:rPr lang="en-GB" b="0" i="0" dirty="0">
                <a:solidFill>
                  <a:srgbClr val="222222"/>
                </a:solidFill>
                <a:effectLst/>
                <a:latin typeface="Arial" panose="020B0604020202020204" pitchFamily="34" charset="0"/>
                <a:hlinkClick r:id="rId5"/>
              </a:rPr>
              <a:t>, C. (2022). Using photo elicitation to understand first-year student experiences: Student metaphors of life, university and learning. </a:t>
            </a:r>
            <a:r>
              <a:rPr lang="en-GB" b="0" i="1" dirty="0">
                <a:solidFill>
                  <a:srgbClr val="222222"/>
                </a:solidFill>
                <a:effectLst/>
                <a:latin typeface="Arial" panose="020B0604020202020204" pitchFamily="34" charset="0"/>
                <a:hlinkClick r:id="rId5"/>
              </a:rPr>
              <a:t>Active learning in higher education</a:t>
            </a:r>
            <a:r>
              <a:rPr lang="en-GB" b="0" i="0" dirty="0">
                <a:solidFill>
                  <a:srgbClr val="222222"/>
                </a:solidFill>
                <a:effectLst/>
                <a:latin typeface="Arial" panose="020B0604020202020204" pitchFamily="34" charset="0"/>
                <a:hlinkClick r:id="rId5"/>
              </a:rPr>
              <a:t>, </a:t>
            </a:r>
            <a:r>
              <a:rPr lang="en-GB" b="0" i="1" dirty="0">
                <a:solidFill>
                  <a:srgbClr val="222222"/>
                </a:solidFill>
                <a:effectLst/>
                <a:latin typeface="Arial" panose="020B0604020202020204" pitchFamily="34" charset="0"/>
                <a:hlinkClick r:id="rId5"/>
              </a:rPr>
              <a:t>23</a:t>
            </a:r>
            <a:r>
              <a:rPr lang="en-GB" b="0" i="0" dirty="0">
                <a:solidFill>
                  <a:srgbClr val="222222"/>
                </a:solidFill>
                <a:effectLst/>
                <a:latin typeface="Arial" panose="020B0604020202020204" pitchFamily="34" charset="0"/>
                <a:hlinkClick r:id="rId5"/>
              </a:rPr>
              <a:t>(1), 35-47.</a:t>
            </a:r>
            <a:endParaRPr lang="en-GB" dirty="0"/>
          </a:p>
        </p:txBody>
      </p:sp>
    </p:spTree>
    <p:extLst>
      <p:ext uri="{BB962C8B-B14F-4D97-AF65-F5344CB8AC3E}">
        <p14:creationId xmlns:p14="http://schemas.microsoft.com/office/powerpoint/2010/main" val="20730813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DC64A4-4EEE-6FE8-34CE-E8B7DB11EFA9}"/>
              </a:ext>
            </a:extLst>
          </p:cNvPr>
          <p:cNvSpPr txBox="1"/>
          <p:nvPr/>
        </p:nvSpPr>
        <p:spPr>
          <a:xfrm>
            <a:off x="381000" y="457200"/>
            <a:ext cx="10744200" cy="6432530"/>
          </a:xfrm>
          <a:prstGeom prst="rect">
            <a:avLst/>
          </a:prstGeom>
          <a:noFill/>
        </p:spPr>
        <p:txBody>
          <a:bodyPr wrap="square" rtlCol="0">
            <a:spAutoFit/>
          </a:bodyPr>
          <a:lstStyle/>
          <a:p>
            <a:r>
              <a:rPr lang="en-GB" sz="4400" dirty="0"/>
              <a:t>TASK (if time)</a:t>
            </a:r>
            <a:br>
              <a:rPr lang="en-GB" sz="2800" dirty="0"/>
            </a:br>
            <a:endParaRPr lang="en-GB" sz="2800" dirty="0"/>
          </a:p>
          <a:p>
            <a:r>
              <a:rPr lang="en-GB" sz="2800" dirty="0"/>
              <a:t>In your groups, create an idea for a photo-elicitation study.</a:t>
            </a:r>
          </a:p>
          <a:p>
            <a:endParaRPr lang="en-GB" sz="2800" dirty="0"/>
          </a:p>
          <a:p>
            <a:r>
              <a:rPr lang="en-GB" sz="2800" dirty="0"/>
              <a:t>Consider the following:</a:t>
            </a:r>
          </a:p>
          <a:p>
            <a:endParaRPr lang="en-GB" sz="2800" dirty="0"/>
          </a:p>
          <a:p>
            <a:r>
              <a:rPr lang="en-GB" sz="2800" dirty="0"/>
              <a:t>Will it be participant-driven or researcher-driven?</a:t>
            </a:r>
          </a:p>
          <a:p>
            <a:r>
              <a:rPr lang="en-GB" sz="2800" dirty="0"/>
              <a:t>Will you provide photos – if so, why? If not, why not?</a:t>
            </a:r>
          </a:p>
          <a:p>
            <a:r>
              <a:rPr lang="en-GB" sz="2800" dirty="0"/>
              <a:t>Who will your participants be/recruitment?</a:t>
            </a:r>
          </a:p>
          <a:p>
            <a:r>
              <a:rPr lang="en-GB" sz="2800" dirty="0"/>
              <a:t>How many – why this number?</a:t>
            </a:r>
          </a:p>
          <a:p>
            <a:r>
              <a:rPr lang="en-GB" sz="2800" dirty="0"/>
              <a:t>What questions will you ask of them relating to their photos?</a:t>
            </a:r>
          </a:p>
          <a:p>
            <a:r>
              <a:rPr lang="en-GB" sz="2800" dirty="0"/>
              <a:t>How will you analyse the data?</a:t>
            </a:r>
          </a:p>
          <a:p>
            <a:endParaRPr lang="en-GB" sz="2800" dirty="0"/>
          </a:p>
          <a:p>
            <a:r>
              <a:rPr lang="en-GB" sz="2800" dirty="0"/>
              <a:t> </a:t>
            </a:r>
          </a:p>
        </p:txBody>
      </p:sp>
    </p:spTree>
    <p:extLst>
      <p:ext uri="{BB962C8B-B14F-4D97-AF65-F5344CB8AC3E}">
        <p14:creationId xmlns:p14="http://schemas.microsoft.com/office/powerpoint/2010/main" val="32424310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783C8B8-AB4A-E2DD-CCA7-AA0D055030F6}"/>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800"/>
              </a:spcAft>
            </a:pPr>
            <a:r>
              <a:rPr lang="en-US" sz="5400" b="1">
                <a:effectLst/>
                <a:latin typeface="+mj-lt"/>
                <a:ea typeface="+mj-ea"/>
                <a:cs typeface="+mj-cs"/>
              </a:rPr>
              <a:t>Storytelling</a:t>
            </a:r>
            <a:endParaRPr lang="en-US" sz="5400">
              <a:effectLst/>
              <a:latin typeface="+mj-lt"/>
              <a:ea typeface="+mj-ea"/>
              <a:cs typeface="+mj-cs"/>
            </a:endParaRPr>
          </a:p>
        </p:txBody>
      </p:sp>
      <p:sp>
        <p:nvSpPr>
          <p:cNvPr id="206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18BC888-A14E-85EE-8CBC-88075D9AAE46}"/>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spcAft>
                <a:spcPts val="800"/>
              </a:spcAft>
              <a:buFont typeface="Arial" panose="020B0604020202020204" pitchFamily="34" charset="0"/>
              <a:buChar char="•"/>
            </a:pPr>
            <a:r>
              <a:rPr lang="en-US" sz="2000" b="1">
                <a:effectLst/>
              </a:rPr>
              <a:t>Key Features:</a:t>
            </a:r>
            <a:endParaRPr lang="en-US" sz="200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sz="2000" b="1">
                <a:effectLst/>
              </a:rPr>
              <a:t> Child-centred:</a:t>
            </a:r>
            <a:r>
              <a:rPr lang="en-US" sz="2000">
                <a:effectLst/>
              </a:rPr>
              <a:t> Children shape the content, style, and pace of their stories, giving them control over what they choose to share.</a:t>
            </a:r>
          </a:p>
          <a:p>
            <a:pPr marL="342900" lvl="0" indent="-228600">
              <a:lnSpc>
                <a:spcPct val="90000"/>
              </a:lnSpc>
              <a:spcAft>
                <a:spcPts val="800"/>
              </a:spcAft>
              <a:buSzPts val="1000"/>
              <a:buFont typeface="Arial" panose="020B0604020202020204" pitchFamily="34" charset="0"/>
              <a:buChar char="•"/>
              <a:tabLst>
                <a:tab pos="457200" algn="l"/>
              </a:tabLst>
            </a:pPr>
            <a:r>
              <a:rPr lang="en-US" sz="2000" b="1">
                <a:effectLst/>
              </a:rPr>
              <a:t>Flexible formats:</a:t>
            </a:r>
            <a:r>
              <a:rPr lang="en-US" sz="2000">
                <a:effectLst/>
              </a:rPr>
              <a:t> Stories can be verbal, written, drawn, performed, or recorded (e.g., oral narratives, comic strips, digital storytelling).</a:t>
            </a:r>
          </a:p>
          <a:p>
            <a:pPr marL="342900" lvl="0" indent="-228600">
              <a:lnSpc>
                <a:spcPct val="90000"/>
              </a:lnSpc>
              <a:spcAft>
                <a:spcPts val="800"/>
              </a:spcAft>
              <a:buSzPts val="1000"/>
              <a:buFont typeface="Arial" panose="020B0604020202020204" pitchFamily="34" charset="0"/>
              <a:buChar char="•"/>
              <a:tabLst>
                <a:tab pos="457200" algn="l"/>
              </a:tabLst>
            </a:pPr>
            <a:r>
              <a:rPr lang="en-US" sz="2000" b="1">
                <a:effectLst/>
              </a:rPr>
              <a:t>Emotionally rich:</a:t>
            </a:r>
            <a:r>
              <a:rPr lang="en-US" sz="2000">
                <a:effectLst/>
              </a:rPr>
              <a:t> Storytelling helps surface feelings and experiences that may not emerge through traditional interviews or surveys.</a:t>
            </a:r>
          </a:p>
          <a:p>
            <a:pPr marL="342900" lvl="0" indent="-228600">
              <a:lnSpc>
                <a:spcPct val="90000"/>
              </a:lnSpc>
              <a:spcAft>
                <a:spcPts val="800"/>
              </a:spcAft>
              <a:buSzPts val="1000"/>
              <a:buFont typeface="Arial" panose="020B0604020202020204" pitchFamily="34" charset="0"/>
              <a:buChar char="•"/>
              <a:tabLst>
                <a:tab pos="457200" algn="l"/>
              </a:tabLst>
            </a:pPr>
            <a:r>
              <a:rPr lang="en-US" sz="2000" b="1">
                <a:effectLst/>
              </a:rPr>
              <a:t>Safe expression:</a:t>
            </a:r>
            <a:r>
              <a:rPr lang="en-US" sz="2000">
                <a:effectLst/>
              </a:rPr>
              <a:t> Using fictional or metaphorical characters can allow children to explore sensitive issues without directly disclosing personal experiences.</a:t>
            </a:r>
          </a:p>
        </p:txBody>
      </p:sp>
      <p:pic>
        <p:nvPicPr>
          <p:cNvPr id="2052" name="Picture 4" descr="Storytelling, it isn't what you think — on storytelling for business">
            <a:extLst>
              <a:ext uri="{FF2B5EF4-FFF2-40B4-BE49-F238E27FC236}">
                <a16:creationId xmlns:a16="http://schemas.microsoft.com/office/drawing/2014/main" id="{B96955FE-EEE8-5923-6996-7E524648E2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5473" y="2563842"/>
            <a:ext cx="4279327" cy="3346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7106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24A692F-3507-C7E2-B5AC-18D7190BB2E6}"/>
              </a:ext>
            </a:extLst>
          </p:cNvPr>
          <p:cNvSpPr txBox="1"/>
          <p:nvPr/>
        </p:nvSpPr>
        <p:spPr>
          <a:xfrm>
            <a:off x="219076" y="829774"/>
            <a:ext cx="5876924" cy="4799840"/>
          </a:xfrm>
          <a:prstGeom prst="rect">
            <a:avLst/>
          </a:prstGeom>
          <a:no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Why Use It in Research?</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Builds trust and rapport</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with participants, especially younger children or those with communication difficulties.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Respects different ways of knowing and communicating</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especially valuable in inclusive or multicultural settings.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Reveals insights</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about identity, agency, relationships, inclusion, and well-being.</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78E3F7B7-0169-6324-C178-DC037C9878EA}"/>
              </a:ext>
            </a:extLst>
          </p:cNvPr>
          <p:cNvSpPr txBox="1"/>
          <p:nvPr/>
        </p:nvSpPr>
        <p:spPr>
          <a:xfrm>
            <a:off x="6724650" y="829774"/>
            <a:ext cx="4933950" cy="5218673"/>
          </a:xfrm>
          <a:prstGeom prst="rect">
            <a:avLst/>
          </a:prstGeom>
          <a:no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Example Applications: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Exploring school experiences from a child’s perspective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Understanding how young people cope with change (e.g., transitions, trauma, inclusion/exclusion)</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Investigating cultural identity or sense of belonging</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Evaluating the impact of a program or intervention through participants' narratives</a:t>
            </a:r>
            <a:endParaRPr lang="en-GB" sz="2400" dirty="0"/>
          </a:p>
        </p:txBody>
      </p:sp>
    </p:spTree>
    <p:extLst>
      <p:ext uri="{BB962C8B-B14F-4D97-AF65-F5344CB8AC3E}">
        <p14:creationId xmlns:p14="http://schemas.microsoft.com/office/powerpoint/2010/main" val="40531090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BD5BD4-2D75-CF80-F5D1-367CD74E1253}"/>
              </a:ext>
            </a:extLst>
          </p:cNvPr>
          <p:cNvSpPr>
            <a:spLocks noChangeArrowheads="1"/>
          </p:cNvSpPr>
          <p:nvPr/>
        </p:nvSpPr>
        <p:spPr bwMode="auto">
          <a:xfrm>
            <a:off x="247650" y="5905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101568"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a:ln>
                  <a:noFill/>
                </a:ln>
                <a:solidFill>
                  <a:schemeClr val="tx1"/>
                </a:solidFill>
                <a:effectLst/>
                <a:latin typeface="Aptos" panose="020B0004020202020204" pitchFamily="34" charset="0"/>
                <a:ea typeface="Times New Roman" panose="02020603050405020304" pitchFamily="18" charset="0"/>
                <a:cs typeface="Segoe UI Emoji" panose="020B0502040204020203" pitchFamily="34" charset="0"/>
              </a:rPr>
              <a:t>🧩</a:t>
            </a:r>
            <a:r>
              <a:rPr kumimoji="0" lang="en-GB" altLang="en-US" sz="1800" b="1" i="0" u="none" strike="noStrike" cap="none" normalizeH="0" baseline="0">
                <a:ln>
                  <a:noFill/>
                </a:ln>
                <a:solidFill>
                  <a:schemeClr val="tx1"/>
                </a:solidFill>
                <a:effectLst/>
                <a:latin typeface="Aptos" panose="020B0004020202020204" pitchFamily="34" charset="0"/>
                <a:ea typeface="Times New Roman" panose="02020603050405020304" pitchFamily="18" charset="0"/>
                <a:cs typeface="Arial" panose="020B0604020202020204" pitchFamily="34" charset="0"/>
              </a:rPr>
              <a:t> Storytelling Research Framework with Children &amp; Young People</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1" u="none" strike="noStrike" cap="none" normalizeH="0" baseline="0">
                <a:ln>
                  <a:noFill/>
                </a:ln>
                <a:solidFill>
                  <a:schemeClr val="tx1"/>
                </a:solidFill>
                <a:effectLst/>
                <a:latin typeface="Aptos" panose="020B0004020202020204" pitchFamily="34" charset="0"/>
                <a:ea typeface="Times New Roman" panose="02020603050405020304" pitchFamily="18" charset="0"/>
                <a:cs typeface="Arial" panose="020B0604020202020204" pitchFamily="34" charset="0"/>
              </a:rPr>
              <a:t>A participatory, ethical approach to exploring experiences through narrative</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3" name="Rectangle 2">
            <a:extLst>
              <a:ext uri="{FF2B5EF4-FFF2-40B4-BE49-F238E27FC236}">
                <a16:creationId xmlns:a16="http://schemas.microsoft.com/office/drawing/2014/main" id="{3D086BC0-E3C4-AFFC-C73D-454BDED5E472}"/>
              </a:ext>
            </a:extLst>
          </p:cNvPr>
          <p:cNvSpPr>
            <a:spLocks noChangeArrowheads="1"/>
          </p:cNvSpPr>
          <p:nvPr/>
        </p:nvSpPr>
        <p:spPr bwMode="auto">
          <a:xfrm>
            <a:off x="0" y="1096962"/>
            <a:ext cx="12192000" cy="7938"/>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6" name="Diagram 5">
            <a:extLst>
              <a:ext uri="{FF2B5EF4-FFF2-40B4-BE49-F238E27FC236}">
                <a16:creationId xmlns:a16="http://schemas.microsoft.com/office/drawing/2014/main" id="{06D2A3BF-9896-B3A1-CAD9-A53244502E62}"/>
              </a:ext>
            </a:extLst>
          </p:cNvPr>
          <p:cNvGraphicFramePr/>
          <p:nvPr>
            <p:extLst>
              <p:ext uri="{D42A27DB-BD31-4B8C-83A1-F6EECF244321}">
                <p14:modId xmlns:p14="http://schemas.microsoft.com/office/powerpoint/2010/main" val="1753765715"/>
              </p:ext>
            </p:extLst>
          </p:nvPr>
        </p:nvGraphicFramePr>
        <p:xfrm>
          <a:off x="247650" y="1522414"/>
          <a:ext cx="5110162" cy="49450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4" name="Diagram 13">
            <a:extLst>
              <a:ext uri="{FF2B5EF4-FFF2-40B4-BE49-F238E27FC236}">
                <a16:creationId xmlns:a16="http://schemas.microsoft.com/office/drawing/2014/main" id="{8D46A258-76EB-F833-5F9A-68A62F316AA9}"/>
              </a:ext>
            </a:extLst>
          </p:cNvPr>
          <p:cNvGraphicFramePr/>
          <p:nvPr>
            <p:extLst>
              <p:ext uri="{D42A27DB-BD31-4B8C-83A1-F6EECF244321}">
                <p14:modId xmlns:p14="http://schemas.microsoft.com/office/powerpoint/2010/main" val="2229257375"/>
              </p:ext>
            </p:extLst>
          </p:nvPr>
        </p:nvGraphicFramePr>
        <p:xfrm>
          <a:off x="5534025" y="1228729"/>
          <a:ext cx="6562725" cy="493712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6" name="TextBox 15">
            <a:extLst>
              <a:ext uri="{FF2B5EF4-FFF2-40B4-BE49-F238E27FC236}">
                <a16:creationId xmlns:a16="http://schemas.microsoft.com/office/drawing/2014/main" id="{254258A1-36C6-BD93-B65F-CEB38895FE8B}"/>
              </a:ext>
            </a:extLst>
          </p:cNvPr>
          <p:cNvSpPr txBox="1"/>
          <p:nvPr/>
        </p:nvSpPr>
        <p:spPr>
          <a:xfrm>
            <a:off x="7415213" y="6289681"/>
            <a:ext cx="6219824" cy="523220"/>
          </a:xfrm>
          <a:prstGeom prst="rect">
            <a:avLst/>
          </a:prstGeom>
          <a:noFill/>
        </p:spPr>
        <p:txBody>
          <a:bodyPr wrap="square">
            <a:spAutoFit/>
          </a:bodyPr>
          <a:lstStyle/>
          <a:p>
            <a:pPr lvl="0"/>
            <a:r>
              <a:rPr lang="en-GB" sz="2800" b="1" dirty="0"/>
              <a:t>2. Story Prompting</a:t>
            </a:r>
            <a:endParaRPr lang="en-GB" sz="2800" dirty="0"/>
          </a:p>
        </p:txBody>
      </p:sp>
    </p:spTree>
    <p:extLst>
      <p:ext uri="{BB962C8B-B14F-4D97-AF65-F5344CB8AC3E}">
        <p14:creationId xmlns:p14="http://schemas.microsoft.com/office/powerpoint/2010/main" val="10710256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5026C7-9ADE-0CF3-A268-7FFFC778CB02}"/>
              </a:ext>
            </a:extLst>
          </p:cNvPr>
          <p:cNvSpPr txBox="1"/>
          <p:nvPr/>
        </p:nvSpPr>
        <p:spPr>
          <a:xfrm>
            <a:off x="142874" y="186798"/>
            <a:ext cx="5705475" cy="6484404"/>
          </a:xfrm>
          <a:prstGeom prst="rect">
            <a:avLst/>
          </a:prstGeom>
          <a:solidFill>
            <a:schemeClr val="accent2">
              <a:lumMod val="20000"/>
              <a:lumOff val="80000"/>
            </a:schemeClr>
          </a:solid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3. Story Creation</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Allow flexible modes of expression to reflect </a:t>
            </a: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different literacies and communication preferences</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(Marsh &amp; Millard, 2000).</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Children can choose from:</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Drawings or storyboards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Role-play or puppet shows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nb-NO" sz="2400" kern="0" dirty="0">
                <a:effectLst/>
                <a:latin typeface="Times New Roman" panose="02020603050405020304" pitchFamily="18" charset="0"/>
                <a:ea typeface="Times New Roman" panose="02020603050405020304" pitchFamily="18" charset="0"/>
                <a:cs typeface="Arial" panose="020B0604020202020204" pitchFamily="34" charset="0"/>
              </a:rPr>
              <a:t>Digital storytelling (</a:t>
            </a:r>
            <a:r>
              <a:rPr lang="nb-NO" sz="2400" kern="0" dirty="0" err="1">
                <a:effectLst/>
                <a:latin typeface="Times New Roman" panose="02020603050405020304" pitchFamily="18" charset="0"/>
                <a:ea typeface="Times New Roman" panose="02020603050405020304" pitchFamily="18" charset="0"/>
                <a:cs typeface="Arial" panose="020B0604020202020204" pitchFamily="34" charset="0"/>
              </a:rPr>
              <a:t>photo</a:t>
            </a:r>
            <a:r>
              <a:rPr lang="nb-NO" sz="2400" kern="0" dirty="0">
                <a:effectLst/>
                <a:latin typeface="Times New Roman" panose="02020603050405020304" pitchFamily="18" charset="0"/>
                <a:ea typeface="Times New Roman" panose="02020603050405020304" pitchFamily="18" charset="0"/>
                <a:cs typeface="Arial" panose="020B0604020202020204" pitchFamily="34" charset="0"/>
              </a:rPr>
              <a:t>, video, </a:t>
            </a:r>
            <a:r>
              <a:rPr lang="nb-NO" sz="2400" kern="0" dirty="0" err="1">
                <a:effectLst/>
                <a:latin typeface="Times New Roman" panose="02020603050405020304" pitchFamily="18" charset="0"/>
                <a:ea typeface="Times New Roman" panose="02020603050405020304" pitchFamily="18" charset="0"/>
                <a:cs typeface="Arial" panose="020B0604020202020204" pitchFamily="34" charset="0"/>
              </a:rPr>
              <a:t>audio</a:t>
            </a:r>
            <a:r>
              <a:rPr lang="nb-NO" sz="24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Written or spoken narratives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First- or third-person formats let children control how personally they disclose information (Gillen &amp; Hall, 2013).</a:t>
            </a:r>
          </a:p>
          <a:p>
            <a:pPr>
              <a:lnSpc>
                <a:spcPct val="115000"/>
              </a:lnSpc>
              <a:spcAft>
                <a:spcPts val="800"/>
              </a:spcAft>
            </a:pP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B83C0718-0592-3E12-182E-CFCA846FC0EF}"/>
              </a:ext>
            </a:extLst>
          </p:cNvPr>
          <p:cNvSpPr txBox="1"/>
          <p:nvPr/>
        </p:nvSpPr>
        <p:spPr>
          <a:xfrm>
            <a:off x="6096000" y="186798"/>
            <a:ext cx="5791200" cy="3282565"/>
          </a:xfrm>
          <a:prstGeom prst="rect">
            <a:avLst/>
          </a:prstGeom>
          <a:solidFill>
            <a:schemeClr val="accent2">
              <a:lumMod val="40000"/>
              <a:lumOff val="60000"/>
            </a:schemeClr>
          </a:solidFill>
        </p:spPr>
        <p:txBody>
          <a:bodyPr wrap="square">
            <a:spAutoFit/>
          </a:bodyPr>
          <a:lstStyle/>
          <a:p>
            <a:pPr>
              <a:lnSpc>
                <a:spcPct val="115000"/>
              </a:lnSpc>
              <a:spcAft>
                <a:spcPts val="800"/>
              </a:spcAft>
              <a:buNone/>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4. Dialogue and Reflection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After storytelling, offer optional, open-ended reflection: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“What does your story show about what’s important to you?”  “Is there anything you'd like adults to learn from this?”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Be cautious not to over-interpret; prioritize </a:t>
            </a: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the child’s own meaning-making</a:t>
            </a: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 (Christensen, 2004).</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C81927D3-9E7E-3011-19A4-6D6DAB591894}"/>
              </a:ext>
            </a:extLst>
          </p:cNvPr>
          <p:cNvSpPr txBox="1"/>
          <p:nvPr/>
        </p:nvSpPr>
        <p:spPr>
          <a:xfrm>
            <a:off x="6096001" y="3734047"/>
            <a:ext cx="5791200" cy="2944652"/>
          </a:xfrm>
          <a:prstGeom prst="rect">
            <a:avLst/>
          </a:prstGeom>
          <a:solidFill>
            <a:schemeClr val="accent2">
              <a:lumMod val="60000"/>
              <a:lumOff val="40000"/>
            </a:schemeClr>
          </a:solidFill>
        </p:spPr>
        <p:txBody>
          <a:bodyPr wrap="square">
            <a:sp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Interpretation and Analysis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Focus on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themes, metaphors, and symbols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rather than just literal content (Gudmundsdottir, 2013).</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Involve participants in interpretation if appropriate — a key tenet of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participatory analysis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(Clark, 2017).</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Contextualise stories using children’s social and cultural backgrounds (Christensen &amp; James, 2000).</a:t>
            </a:r>
          </a:p>
          <a:p>
            <a:pPr lvl="0">
              <a:lnSpc>
                <a:spcPct val="115000"/>
              </a:lnSpc>
              <a:spcAft>
                <a:spcPts val="800"/>
              </a:spcAft>
              <a:buSzPts val="1000"/>
              <a:tabLst>
                <a:tab pos="457200" algn="l"/>
              </a:tabLst>
            </a:pPr>
            <a:endParaRPr lang="en-GB" sz="105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2743695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2ACEC3-8454-9F2A-CE86-21251531C35C}"/>
              </a:ext>
            </a:extLst>
          </p:cNvPr>
          <p:cNvSpPr txBox="1"/>
          <p:nvPr/>
        </p:nvSpPr>
        <p:spPr>
          <a:xfrm>
            <a:off x="209550" y="269916"/>
            <a:ext cx="6248400" cy="6318167"/>
          </a:xfrm>
          <a:prstGeom prst="rect">
            <a:avLst/>
          </a:prstGeom>
          <a:solidFill>
            <a:schemeClr val="accent1">
              <a:lumMod val="75000"/>
            </a:schemeClr>
          </a:solidFill>
        </p:spPr>
        <p:txBody>
          <a:bodyPr wrap="square">
            <a:spAutoFit/>
          </a:bodyPr>
          <a:lstStyle/>
          <a:p>
            <a:pPr>
              <a:lnSpc>
                <a:spcPct val="115000"/>
              </a:lnSpc>
              <a:spcAft>
                <a:spcPts val="800"/>
              </a:spcAft>
              <a:buNone/>
            </a:pPr>
            <a:r>
              <a:rPr lang="en-GB" sz="36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6. Sharing and Action</a:t>
            </a:r>
            <a:endParaRPr lang="en-GB" sz="32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32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Share insights respectfully, protecting anonymity.</a:t>
            </a:r>
            <a:endParaRPr lang="en-GB" sz="32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32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Aim for research that leads to </a:t>
            </a:r>
            <a:r>
              <a:rPr lang="en-GB" sz="32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tangible improvements</a:t>
            </a:r>
            <a:r>
              <a:rPr lang="en-GB" sz="32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in policy, school practice, or support systems (Clark &amp; Moss, 2001).</a:t>
            </a:r>
            <a:endParaRPr lang="en-GB" sz="32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32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Offer feedback loops: let children know how their stories influenced change.</a:t>
            </a:r>
            <a:endParaRPr lang="en-GB" sz="32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D4A4BF49-1849-91A8-AF7F-309A12717501}"/>
              </a:ext>
            </a:extLst>
          </p:cNvPr>
          <p:cNvSpPr txBox="1"/>
          <p:nvPr/>
        </p:nvSpPr>
        <p:spPr>
          <a:xfrm>
            <a:off x="6610350" y="269916"/>
            <a:ext cx="5276850" cy="6309420"/>
          </a:xfrm>
          <a:prstGeom prst="rect">
            <a:avLst/>
          </a:prstGeom>
          <a:noFill/>
          <a:ln>
            <a:solidFill>
              <a:schemeClr val="accent1">
                <a:lumMod val="75000"/>
              </a:schemeClr>
            </a:solidFill>
          </a:ln>
        </p:spPr>
        <p:txBody>
          <a:bodyPr wrap="square">
            <a:spAutoFit/>
          </a:bodyPr>
          <a:lstStyle/>
          <a:p>
            <a:r>
              <a:rPr lang="en-GB" sz="1900" dirty="0"/>
              <a:t>• Clark, A., &amp; Moss, P. (2001). Listening to Young Children: The Mosaic Approach. National Children’s Bureau.</a:t>
            </a:r>
          </a:p>
          <a:p>
            <a:r>
              <a:rPr lang="en-GB" sz="1900" dirty="0"/>
              <a:t>• Christensen, P., &amp; James, A. (2000). Research with Children: Perspectives and Practices. Falmer Press.</a:t>
            </a:r>
          </a:p>
          <a:p>
            <a:r>
              <a:rPr lang="en-GB" sz="1900" dirty="0"/>
              <a:t>• Gillen, J., &amp; Hall, N. (2013). The Emergent Literacy of Young Children: Contributions to Social Policy. SAGE.</a:t>
            </a:r>
          </a:p>
          <a:p>
            <a:r>
              <a:rPr lang="en-GB" sz="1900" dirty="0"/>
              <a:t>• Gudmundsdottir, G. B. (2013). "Narrative research on children’s experience." International Journal of Qualitative Studies in Education, 26(3), 296–315.</a:t>
            </a:r>
          </a:p>
          <a:p>
            <a:r>
              <a:rPr lang="en-GB" sz="1900" dirty="0"/>
              <a:t>• Marsh, J., &amp; Millard, E. (2000). Literacy and Popular Culture: Using Children’s Culture in the Classroom. Paul Chapman.</a:t>
            </a:r>
          </a:p>
          <a:p>
            <a:r>
              <a:rPr lang="en-GB" sz="1900" dirty="0"/>
              <a:t>• Morrow, V. (2008). "Ethical dilemmas in research with children and young people about their social environments." Children’s Geographies, 6(1), 49–61.</a:t>
            </a:r>
          </a:p>
          <a:p>
            <a:r>
              <a:rPr lang="en-GB" sz="1900" dirty="0"/>
              <a:t>• United Nations (1989). Convention on the Rights of the Child (UNCRC).</a:t>
            </a:r>
          </a:p>
          <a:p>
            <a:endParaRPr lang="en-GB" sz="2400" dirty="0"/>
          </a:p>
        </p:txBody>
      </p:sp>
    </p:spTree>
    <p:extLst>
      <p:ext uri="{BB962C8B-B14F-4D97-AF65-F5344CB8AC3E}">
        <p14:creationId xmlns:p14="http://schemas.microsoft.com/office/powerpoint/2010/main" val="11357397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2C640FC-62EC-26CE-1287-061F6FDE0E1B}"/>
              </a:ext>
            </a:extLst>
          </p:cNvPr>
          <p:cNvSpPr txBox="1"/>
          <p:nvPr/>
        </p:nvSpPr>
        <p:spPr>
          <a:xfrm>
            <a:off x="123824" y="0"/>
            <a:ext cx="11696701" cy="6924973"/>
          </a:xfrm>
          <a:prstGeom prst="rect">
            <a:avLst/>
          </a:prstGeom>
          <a:noFill/>
        </p:spPr>
        <p:txBody>
          <a:bodyPr wrap="square">
            <a:spAutoFit/>
          </a:bodyPr>
          <a:lstStyle/>
          <a:p>
            <a:r>
              <a:rPr lang="en-GB" sz="2200" b="1" dirty="0"/>
              <a:t>Papers</a:t>
            </a:r>
          </a:p>
          <a:p>
            <a:r>
              <a:rPr lang="en-GB" sz="2200" dirty="0"/>
              <a:t>Starting Small: Engaging Young Learners with Literacy Through Multilingual Storytelling</a:t>
            </a:r>
          </a:p>
          <a:p>
            <a:r>
              <a:rPr lang="en-GB" sz="2200" dirty="0"/>
              <a:t>Authors: Sue </a:t>
            </a:r>
            <a:r>
              <a:rPr lang="en-GB" sz="2200" dirty="0" err="1"/>
              <a:t>Ollerhead</a:t>
            </a:r>
            <a:r>
              <a:rPr lang="en-GB" sz="2200" dirty="0"/>
              <a:t> &amp; Gillian </a:t>
            </a:r>
            <a:r>
              <a:rPr lang="en-GB" sz="2200" dirty="0" err="1"/>
              <a:t>PenningtonPublished</a:t>
            </a:r>
            <a:r>
              <a:rPr lang="en-GB" sz="2200" dirty="0"/>
              <a:t>: 2024</a:t>
            </a:r>
          </a:p>
          <a:p>
            <a:r>
              <a:rPr lang="en-GB" sz="2200" dirty="0"/>
              <a:t>Journal: Ethnography and Education</a:t>
            </a:r>
          </a:p>
          <a:p>
            <a:r>
              <a:rPr lang="en-GB" sz="2200" dirty="0"/>
              <a:t>Summary: This research illustrates the power of a translanguaging approach in early childhood education, using multilingual storytelling to enhance literacy and celebrate cultural diversity among young learners.</a:t>
            </a:r>
          </a:p>
          <a:p>
            <a:endParaRPr lang="en-GB" sz="1000" dirty="0"/>
          </a:p>
          <a:p>
            <a:r>
              <a:rPr lang="en-GB" sz="2200" dirty="0"/>
              <a:t>Storytelling in Early Childhood Education: Time to Go Digital</a:t>
            </a:r>
          </a:p>
          <a:p>
            <a:r>
              <a:rPr lang="en-GB" sz="2200" dirty="0"/>
              <a:t>Author: Maila D. H. </a:t>
            </a:r>
            <a:r>
              <a:rPr lang="en-GB" sz="2200" dirty="0" err="1"/>
              <a:t>RahiemPublished</a:t>
            </a:r>
            <a:r>
              <a:rPr lang="en-GB" sz="2200" dirty="0"/>
              <a:t>: 2021</a:t>
            </a:r>
          </a:p>
          <a:p>
            <a:r>
              <a:rPr lang="en-GB" sz="2200" dirty="0"/>
              <a:t>Journal: International Journal of Child Care and Education Policy</a:t>
            </a:r>
          </a:p>
          <a:p>
            <a:r>
              <a:rPr lang="en-GB" sz="2200" dirty="0"/>
              <a:t>Summary: This study explores the use of digital storytelling in early childhood education, highlighting how integrating technology can make storytelling more engaging and effective in teaching moral education. </a:t>
            </a:r>
          </a:p>
          <a:p>
            <a:endParaRPr lang="en-GB" sz="1000" dirty="0"/>
          </a:p>
          <a:p>
            <a:r>
              <a:rPr lang="en-GB" sz="2200" dirty="0"/>
              <a:t>Interactive Elaborative Storytelling: Engaging Children as Storytellers to Foster Vocabulary</a:t>
            </a:r>
          </a:p>
          <a:p>
            <a:r>
              <a:rPr lang="en-GB" sz="2200" dirty="0"/>
              <a:t>Authors: Enni </a:t>
            </a:r>
            <a:r>
              <a:rPr lang="en-GB" sz="2200" dirty="0" err="1"/>
              <a:t>Vaahtoranta</a:t>
            </a:r>
            <a:r>
              <a:rPr lang="en-GB" sz="2200" dirty="0"/>
              <a:t>, Lenhart, </a:t>
            </a:r>
            <a:r>
              <a:rPr lang="en-GB" sz="2200" dirty="0" err="1"/>
              <a:t>Suggate</a:t>
            </a:r>
            <a:r>
              <a:rPr lang="en-GB" sz="2200" dirty="0"/>
              <a:t>, &amp; </a:t>
            </a:r>
            <a:r>
              <a:rPr lang="en-GB" sz="2200" dirty="0" err="1"/>
              <a:t>LenhardPublished</a:t>
            </a:r>
            <a:r>
              <a:rPr lang="en-GB" sz="2200" dirty="0"/>
              <a:t>: 2019</a:t>
            </a:r>
          </a:p>
          <a:p>
            <a:r>
              <a:rPr lang="en-GB" sz="2200" dirty="0"/>
              <a:t>Journal: Frontiers in Psychology </a:t>
            </a:r>
          </a:p>
          <a:p>
            <a:r>
              <a:rPr lang="en-GB" sz="2200" dirty="0"/>
              <a:t>Summary: This study investigates the effects of interactive elaborative storytelling on children's vocabulary development, finding that engaging children as storytellers can enhance their language skills. </a:t>
            </a:r>
          </a:p>
        </p:txBody>
      </p:sp>
    </p:spTree>
    <p:extLst>
      <p:ext uri="{BB962C8B-B14F-4D97-AF65-F5344CB8AC3E}">
        <p14:creationId xmlns:p14="http://schemas.microsoft.com/office/powerpoint/2010/main" val="14482147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TotalTime>
  <Words>9039</Words>
  <Application>Microsoft Office PowerPoint</Application>
  <PresentationFormat>Widescreen</PresentationFormat>
  <Paragraphs>488</Paragraphs>
  <Slides>44</Slides>
  <Notes>30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Söhne</vt:lpstr>
      <vt:lpstr>Aptos</vt:lpstr>
      <vt:lpstr>Arial</vt:lpstr>
      <vt:lpstr>Calibri</vt:lpstr>
      <vt:lpstr>Calibri Light</vt:lpstr>
      <vt:lpstr>Symbol</vt:lpstr>
      <vt:lpstr>Times New Roman</vt:lpstr>
      <vt:lpstr>Office Theme</vt:lpstr>
      <vt:lpstr>Creative methodologies: the Mosaic Approach and photo elicitation. </vt:lpstr>
      <vt:lpstr>Mosaic Approach  </vt:lpstr>
      <vt:lpstr>Multi-method approach</vt:lpstr>
      <vt:lpstr>The Mosaic Approach as a Tool to Facilitate Participatory Planning with Children: Insights from Milan, Italy </vt:lpstr>
      <vt:lpstr>Participatory process</vt:lpstr>
      <vt:lpstr>Reflexive</vt:lpstr>
      <vt:lpstr>Focused on children’s lived experiences </vt:lpstr>
      <vt:lpstr>Reflection</vt:lpstr>
      <vt:lpstr>STAGES OF THE MOSAIC APPROACH </vt:lpstr>
      <vt:lpstr>PowerPoint Presentation</vt:lpstr>
      <vt:lpstr>STAGE ONE: CHILDREN AND ADULTS GATHERING DOCUMENTATION </vt:lpstr>
      <vt:lpstr>PowerPoint Presentation</vt:lpstr>
      <vt:lpstr>Interviewing children </vt:lpstr>
      <vt:lpstr>Children’s photographs and bookmaking </vt:lpstr>
      <vt:lpstr>Tours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Creative methodologies: the Mosaic Approach, Drawings and Storytelling. </dc:title>
  <dc:creator>Charlotte Greenway</dc:creator>
  <cp:lastModifiedBy>Charlotte Greenway</cp:lastModifiedBy>
  <cp:revision>2</cp:revision>
  <dcterms:created xsi:type="dcterms:W3CDTF">2024-03-12T15:33:15Z</dcterms:created>
  <dcterms:modified xsi:type="dcterms:W3CDTF">2026-04-27T11:10:12Z</dcterms:modified>
</cp:coreProperties>
</file>