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Master+xml" PartName="/ppt/slideMasters/slideMaster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1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</p:sldIdLst>
  <p:sldSz cy="6858000" cx="12192000"/>
  <p:notesSz cx="6858000" cy="9144000"/>
  <p:defaultTextStyle>
    <a:defPPr lvl="0">
      <a:defRPr lang="en-US"/>
    </a:defPPr>
    <a:lvl1pPr defTabSz="457200" eaLnBrk="1" hangingPunct="1" latinLnBrk="0" lvl="0" marL="0" rtl="0" algn="l">
      <a:defRPr kern="1200" sz="1800">
        <a:solidFill>
          <a:schemeClr val="tx1"/>
        </a:solidFill>
        <a:latin typeface="+mn-lt"/>
        <a:ea typeface="+mn-ea"/>
        <a:cs typeface="+mn-cs"/>
      </a:defRPr>
    </a:lvl1pPr>
    <a:lvl2pPr defTabSz="457200" eaLnBrk="1" hangingPunct="1" latinLnBrk="0" lvl="1" marL="457200" rtl="0" algn="l">
      <a:defRPr kern="1200" sz="1800">
        <a:solidFill>
          <a:schemeClr val="tx1"/>
        </a:solidFill>
        <a:latin typeface="+mn-lt"/>
        <a:ea typeface="+mn-ea"/>
        <a:cs typeface="+mn-cs"/>
      </a:defRPr>
    </a:lvl2pPr>
    <a:lvl3pPr defTabSz="457200" eaLnBrk="1" hangingPunct="1" latinLnBrk="0" lvl="2" marL="914400" rtl="0" algn="l">
      <a:defRPr kern="1200" sz="1800">
        <a:solidFill>
          <a:schemeClr val="tx1"/>
        </a:solidFill>
        <a:latin typeface="+mn-lt"/>
        <a:ea typeface="+mn-ea"/>
        <a:cs typeface="+mn-cs"/>
      </a:defRPr>
    </a:lvl3pPr>
    <a:lvl4pPr defTabSz="457200" eaLnBrk="1" hangingPunct="1" latinLnBrk="0" lvl="3" marL="1371600" rtl="0" algn="l">
      <a:defRPr kern="1200" sz="1800">
        <a:solidFill>
          <a:schemeClr val="tx1"/>
        </a:solidFill>
        <a:latin typeface="+mn-lt"/>
        <a:ea typeface="+mn-ea"/>
        <a:cs typeface="+mn-cs"/>
      </a:defRPr>
    </a:lvl4pPr>
    <a:lvl5pPr defTabSz="457200" eaLnBrk="1" hangingPunct="1" latinLnBrk="0" lvl="4" marL="1828800" rtl="0" algn="l">
      <a:defRPr kern="1200" sz="1800">
        <a:solidFill>
          <a:schemeClr val="tx1"/>
        </a:solidFill>
        <a:latin typeface="+mn-lt"/>
        <a:ea typeface="+mn-ea"/>
        <a:cs typeface="+mn-cs"/>
      </a:defRPr>
    </a:lvl5pPr>
    <a:lvl6pPr defTabSz="457200" eaLnBrk="1" hangingPunct="1" latinLnBrk="0" lvl="5" marL="2286000" rtl="0" algn="l">
      <a:defRPr kern="1200" sz="1800">
        <a:solidFill>
          <a:schemeClr val="tx1"/>
        </a:solidFill>
        <a:latin typeface="+mn-lt"/>
        <a:ea typeface="+mn-ea"/>
        <a:cs typeface="+mn-cs"/>
      </a:defRPr>
    </a:lvl6pPr>
    <a:lvl7pPr defTabSz="457200" eaLnBrk="1" hangingPunct="1" latinLnBrk="0" lvl="6" marL="2743200" rtl="0" algn="l">
      <a:defRPr kern="1200" sz="1800">
        <a:solidFill>
          <a:schemeClr val="tx1"/>
        </a:solidFill>
        <a:latin typeface="+mn-lt"/>
        <a:ea typeface="+mn-ea"/>
        <a:cs typeface="+mn-cs"/>
      </a:defRPr>
    </a:lvl7pPr>
    <a:lvl8pPr defTabSz="457200" eaLnBrk="1" hangingPunct="1" latinLnBrk="0" lvl="7" marL="3200400" rtl="0" algn="l">
      <a:defRPr kern="1200" sz="1800">
        <a:solidFill>
          <a:schemeClr val="tx1"/>
        </a:solidFill>
        <a:latin typeface="+mn-lt"/>
        <a:ea typeface="+mn-ea"/>
        <a:cs typeface="+mn-cs"/>
      </a:defRPr>
    </a:lvl8pPr>
    <a:lvl9pPr defTabSz="457200" eaLnBrk="1" hangingPunct="1" latinLnBrk="0" lvl="8" marL="3657600" rtl="0" algn="l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1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1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B0415A-44E4-4AE3-A3FF-A7F6675C310F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C8DA04-CBCE-4F99-9788-53821C00A4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389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Patient A has a history of an unhealthy diet and a lifestyle with minimal physical exercise contributed to by his physical disability. He is a heavy smoker with between 40 – 60 cigarettes per day.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With a weight of 80 kgs and 1.60 meters height, his Body Mass Index (BMI) is 31.3, which means he is in the obese category.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Due to conditions relating to body weight and obesity, he has had heart diseases such a HBP but has not suffered from angina or stroke in the past.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 has no family history of heart diseases but has a problem with hyperlipidemia in the family.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 also drinks between 1 and 2 units of alcohol per day.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C8DA04-CBCE-4F99-9788-53821C00A45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928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764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821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252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67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049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140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366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407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502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457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54623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7516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87416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351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2344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442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3DC0DF-0BE2-4A23-8B46-6EF112B722A6}" type="datetimeFigureOut">
              <a:rPr lang="en-US" smtClean="0"/>
              <a:t>8/2/2021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EFFF147-564E-4125-AE4B-E197A58F5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54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D625C-7DC0-4A5A-8271-E94558461A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619432"/>
            <a:ext cx="9914965" cy="5906874"/>
          </a:xfrm>
        </p:spPr>
        <p:txBody>
          <a:bodyPr>
            <a:normAutofit/>
          </a:bodyPr>
          <a:lstStyle/>
          <a:p>
            <a:pPr marL="0" marR="0" algn="ctr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Diabetes Mellitus: Case Study of Patient A</a:t>
            </a:r>
            <a:b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Stoyan</a:t>
            </a: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Grozdanov</a:t>
            </a:r>
            <a:b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1913753</a:t>
            </a:r>
            <a:b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BMHP5003 ITP A1</a:t>
            </a:r>
            <a:b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August 3, 2021</a:t>
            </a:r>
            <a:endParaRPr lang="en-US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616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7111E04-EE20-4113-8BF3-4459360324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16" t="25832" r="9093" b="10109"/>
          <a:stretch/>
        </p:blipFill>
        <p:spPr>
          <a:xfrm>
            <a:off x="250723" y="0"/>
            <a:ext cx="11798709" cy="6762848"/>
          </a:xfrm>
        </p:spPr>
      </p:pic>
    </p:spTree>
    <p:extLst>
      <p:ext uri="{BB962C8B-B14F-4D97-AF65-F5344CB8AC3E}">
        <p14:creationId xmlns:p14="http://schemas.microsoft.com/office/powerpoint/2010/main" val="1443638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E147F-6276-4FD7-8A8C-2B22FDB77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E1BF39-57BB-46B2-A6CC-896CA452C2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Guthrie, R. A., &amp; Guthrie, D. W. (2004). Pathophysiology of diabetes mellitus. 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Critical care nursing quarterly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(2), 113-125. 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Plows, J. F., Stanley, J. L., Baker, P. N., Reynolds, C. M., &amp; Vickers, M. H. (2018). The pathophysiology of gestational diabetes mellitus. 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International journal of molecular sciences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(11), 3342.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90240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