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57" r:id="rId4"/>
    <p:sldId id="259" r:id="rId5"/>
    <p:sldId id="262" r:id="rId6"/>
    <p:sldId id="269" r:id="rId7"/>
    <p:sldId id="263" r:id="rId8"/>
    <p:sldId id="268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A Griffiths" initials="HAG" lastIdx="1" clrIdx="0">
    <p:extLst>
      <p:ext uri="{19B8F6BF-5375-455C-9EA6-DF929625EA0E}">
        <p15:presenceInfo xmlns:p15="http://schemas.microsoft.com/office/powerpoint/2012/main" userId="S-1-5-21-809251214-2178901256-4152538893-2957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28399E-B91B-49B2-8B10-DB2513BFB3F5}" v="4" dt="2026-01-30T17:59:16.3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2" autoAdjust="0"/>
    <p:restoredTop sz="94660"/>
  </p:normalViewPr>
  <p:slideViewPr>
    <p:cSldViewPr snapToGrid="0">
      <p:cViewPr varScale="1">
        <p:scale>
          <a:sx n="73" d="100"/>
          <a:sy n="73" d="100"/>
        </p:scale>
        <p:origin x="64" y="10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DA804-F47C-404A-A96D-4785E85C5EEE}" type="datetimeFigureOut">
              <a:rPr lang="cy-GB" smtClean="0"/>
              <a:t>30/01/2026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6A662-2AC0-4D52-9FBC-25024103680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6247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helen.a.griffith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5287" y="2952607"/>
            <a:ext cx="11070455" cy="1825096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CYFLWYNIAD I’r modiwl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lefel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6: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Prosiect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annibynnol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(ecge6003PC)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introduction to the level 6 independent project MODULE (ecge6003PC)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0014" y="673403"/>
            <a:ext cx="2774681" cy="11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BE786-4D04-4ECD-9C02-CE42F6790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6400" y="1880278"/>
            <a:ext cx="12412134" cy="129302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5"/>
                </a:solidFill>
              </a:rPr>
              <a:t>Prosiect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annibynnol</a:t>
            </a:r>
            <a:r>
              <a:rPr lang="en-GB" b="1" dirty="0"/>
              <a:t>/independent project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6F8D7-A737-4DD0-A879-306EAB38F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4466" y="3017681"/>
            <a:ext cx="10820400" cy="701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5"/>
                </a:solidFill>
              </a:rPr>
              <a:t>40 </a:t>
            </a:r>
            <a:r>
              <a:rPr lang="en-GB" sz="3200" b="1" dirty="0" err="1">
                <a:solidFill>
                  <a:schemeClr val="accent5"/>
                </a:solidFill>
              </a:rPr>
              <a:t>credyd</a:t>
            </a:r>
            <a:r>
              <a:rPr lang="en-GB" sz="3200" b="1" dirty="0">
                <a:solidFill>
                  <a:schemeClr val="accent5"/>
                </a:solidFill>
              </a:rPr>
              <a:t> </a:t>
            </a:r>
            <a:r>
              <a:rPr lang="en-GB" sz="3200" b="1" dirty="0"/>
              <a:t>/ 40 credits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21E0DA-6D17-41EF-B759-35E16568984A}"/>
              </a:ext>
            </a:extLst>
          </p:cNvPr>
          <p:cNvSpPr txBox="1"/>
          <p:nvPr/>
        </p:nvSpPr>
        <p:spPr>
          <a:xfrm>
            <a:off x="1654630" y="4310709"/>
            <a:ext cx="85605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                          </a:t>
            </a:r>
            <a:r>
              <a:rPr lang="en-GB" sz="3600" b="1" dirty="0"/>
              <a:t>Helen Griffiths</a:t>
            </a:r>
          </a:p>
          <a:p>
            <a:r>
              <a:rPr lang="en-GB" sz="2800" b="1" dirty="0"/>
              <a:t>          </a:t>
            </a:r>
            <a:r>
              <a:rPr lang="en-GB" sz="2800" b="1" dirty="0" err="1">
                <a:solidFill>
                  <a:schemeClr val="accent5"/>
                </a:solidFill>
              </a:rPr>
              <a:t>Arweinydd</a:t>
            </a:r>
            <a:r>
              <a:rPr lang="en-GB" sz="2800" b="1" dirty="0">
                <a:solidFill>
                  <a:schemeClr val="accent5"/>
                </a:solidFill>
              </a:rPr>
              <a:t> y </a:t>
            </a:r>
            <a:r>
              <a:rPr lang="en-GB" sz="2800" b="1" dirty="0" err="1">
                <a:solidFill>
                  <a:schemeClr val="accent5"/>
                </a:solidFill>
              </a:rPr>
              <a:t>Modiwl</a:t>
            </a:r>
            <a:r>
              <a:rPr lang="en-GB" sz="2800" b="1" dirty="0">
                <a:solidFill>
                  <a:schemeClr val="accent5"/>
                </a:solidFill>
              </a:rPr>
              <a:t> (</a:t>
            </a:r>
            <a:r>
              <a:rPr lang="en-GB" sz="2800" b="1" dirty="0" err="1">
                <a:solidFill>
                  <a:schemeClr val="accent5"/>
                </a:solidFill>
              </a:rPr>
              <a:t>Tiwtor</a:t>
            </a:r>
            <a:r>
              <a:rPr lang="en-GB" sz="2800" b="1" dirty="0">
                <a:solidFill>
                  <a:schemeClr val="accent5"/>
                </a:solidFill>
              </a:rPr>
              <a:t> </a:t>
            </a:r>
            <a:r>
              <a:rPr lang="en-GB" sz="2800" b="1" dirty="0" err="1">
                <a:solidFill>
                  <a:schemeClr val="accent5"/>
                </a:solidFill>
              </a:rPr>
              <a:t>Clwstwr</a:t>
            </a:r>
            <a:r>
              <a:rPr lang="en-GB" sz="2800" b="1" dirty="0">
                <a:solidFill>
                  <a:schemeClr val="accent5"/>
                </a:solidFill>
              </a:rPr>
              <a:t>) </a:t>
            </a:r>
            <a:r>
              <a:rPr lang="en-GB" sz="2800" b="1" dirty="0"/>
              <a:t> </a:t>
            </a:r>
          </a:p>
          <a:p>
            <a:r>
              <a:rPr lang="en-GB" sz="2800" b="1" dirty="0"/>
              <a:t>                  Module Lead (Cluster Tutor)</a:t>
            </a:r>
          </a:p>
          <a:p>
            <a:r>
              <a:rPr lang="en-GB" sz="2800" b="1" dirty="0"/>
              <a:t>                 </a:t>
            </a: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  <a:hlinkClick r:id="rId2"/>
              </a:rPr>
              <a:t>helen.a.griffiths@uwtsd.ac.uk</a:t>
            </a: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y-GB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753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98E00-0CBB-43E2-86DA-A7BD96F02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2" y="1686561"/>
            <a:ext cx="5537201" cy="4024125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PROSIECT ANNIBYNNOL gyda </a:t>
            </a:r>
            <a:r>
              <a:rPr lang="en-GB" sz="2400" b="1" dirty="0" err="1">
                <a:solidFill>
                  <a:schemeClr val="accent5"/>
                </a:solidFill>
              </a:rPr>
              <a:t>chefnogaeth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tiwtor</a:t>
            </a:r>
            <a:r>
              <a:rPr lang="en-GB" sz="2400" b="1" dirty="0">
                <a:solidFill>
                  <a:schemeClr val="accent5"/>
                </a:solidFill>
              </a:rPr>
              <a:t>/</a:t>
            </a:r>
            <a:r>
              <a:rPr lang="en-GB" sz="2400" b="1" dirty="0" err="1">
                <a:solidFill>
                  <a:schemeClr val="accent5"/>
                </a:solidFill>
              </a:rPr>
              <a:t>goruchwylydd</a:t>
            </a:r>
            <a:endParaRPr lang="en-GB" sz="2400" b="1" dirty="0">
              <a:solidFill>
                <a:schemeClr val="accent5"/>
              </a:solidFill>
            </a:endParaRPr>
          </a:p>
          <a:p>
            <a:r>
              <a:rPr lang="en-GB" sz="2400" b="1" dirty="0">
                <a:solidFill>
                  <a:schemeClr val="accent5"/>
                </a:solidFill>
              </a:rPr>
              <a:t>Wedi </a:t>
            </a:r>
            <a:r>
              <a:rPr lang="en-GB" sz="2400" b="1" dirty="0" err="1">
                <a:solidFill>
                  <a:schemeClr val="accent5"/>
                </a:solidFill>
              </a:rPr>
              <a:t>amserlenni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ar</a:t>
            </a:r>
            <a:r>
              <a:rPr lang="en-GB" sz="2400" b="1" dirty="0">
                <a:solidFill>
                  <a:schemeClr val="accent5"/>
                </a:solidFill>
              </a:rPr>
              <a:t> gyfer bloc 1 a bloc 6</a:t>
            </a:r>
          </a:p>
          <a:p>
            <a:r>
              <a:rPr lang="en-GB" sz="2400" b="1" dirty="0">
                <a:solidFill>
                  <a:schemeClr val="accent5"/>
                </a:solidFill>
              </a:rPr>
              <a:t>A </a:t>
            </a:r>
            <a:r>
              <a:rPr lang="en-GB" sz="2400" b="1" dirty="0" err="1">
                <a:solidFill>
                  <a:schemeClr val="accent5"/>
                </a:solidFill>
              </a:rPr>
              <a:t>bydd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disgwyl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i</a:t>
            </a:r>
            <a:r>
              <a:rPr lang="en-GB" sz="2400" b="1" dirty="0">
                <a:solidFill>
                  <a:schemeClr val="accent5"/>
                </a:solidFill>
              </a:rPr>
              <a:t> chi </a:t>
            </a:r>
            <a:r>
              <a:rPr lang="en-GB" sz="2400" b="1" dirty="0" err="1">
                <a:solidFill>
                  <a:schemeClr val="accent5"/>
                </a:solidFill>
              </a:rPr>
              <a:t>barhau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i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weithio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ar</a:t>
            </a:r>
            <a:r>
              <a:rPr lang="en-GB" sz="2400" b="1" dirty="0">
                <a:solidFill>
                  <a:schemeClr val="accent5"/>
                </a:solidFill>
              </a:rPr>
              <a:t> eich </a:t>
            </a:r>
            <a:r>
              <a:rPr lang="en-GB" sz="2400" b="1" dirty="0" err="1">
                <a:solidFill>
                  <a:schemeClr val="accent5"/>
                </a:solidFill>
              </a:rPr>
              <a:t>prosiect</a:t>
            </a:r>
            <a:r>
              <a:rPr lang="en-GB" sz="2400" b="1" dirty="0">
                <a:solidFill>
                  <a:schemeClr val="accent5"/>
                </a:solidFill>
              </a:rPr>
              <a:t> gyda </a:t>
            </a:r>
            <a:r>
              <a:rPr lang="en-GB" sz="2400" b="1" dirty="0" err="1">
                <a:solidFill>
                  <a:schemeClr val="accent5"/>
                </a:solidFill>
              </a:rPr>
              <a:t>chefnogaeth</a:t>
            </a:r>
            <a:r>
              <a:rPr lang="en-GB" sz="2400" b="1" dirty="0">
                <a:solidFill>
                  <a:schemeClr val="accent5"/>
                </a:solidFill>
              </a:rPr>
              <a:t> eich </a:t>
            </a:r>
            <a:r>
              <a:rPr lang="en-GB" sz="2400" b="1" dirty="0" err="1">
                <a:solidFill>
                  <a:schemeClr val="accent5"/>
                </a:solidFill>
              </a:rPr>
              <a:t>goruchwylydd</a:t>
            </a:r>
            <a:r>
              <a:rPr lang="en-GB" sz="2400" b="1" dirty="0">
                <a:solidFill>
                  <a:schemeClr val="accent5"/>
                </a:solidFill>
              </a:rPr>
              <a:t> trwy </a:t>
            </a:r>
            <a:r>
              <a:rPr lang="en-GB" sz="2400" b="1" dirty="0" err="1">
                <a:solidFill>
                  <a:schemeClr val="accent5"/>
                </a:solidFill>
              </a:rPr>
              <a:t>gydol</a:t>
            </a:r>
            <a:r>
              <a:rPr lang="en-GB" sz="2400" b="1" dirty="0">
                <a:solidFill>
                  <a:schemeClr val="accent5"/>
                </a:solidFill>
              </a:rPr>
              <a:t> y </a:t>
            </a:r>
            <a:r>
              <a:rPr lang="en-GB" sz="2400" b="1" dirty="0" err="1">
                <a:solidFill>
                  <a:schemeClr val="accent5"/>
                </a:solidFill>
              </a:rPr>
              <a:t>flwyddyn</a:t>
            </a:r>
            <a:endParaRPr lang="en-GB" sz="2400" b="1" dirty="0">
              <a:solidFill>
                <a:schemeClr val="accent5"/>
              </a:solidFill>
            </a:endParaRPr>
          </a:p>
          <a:p>
            <a:r>
              <a:rPr lang="en-GB" sz="2400" b="1" dirty="0" err="1">
                <a:solidFill>
                  <a:schemeClr val="accent5"/>
                </a:solidFill>
              </a:rPr>
              <a:t>Portffolio</a:t>
            </a:r>
            <a:r>
              <a:rPr lang="en-GB" sz="2400" b="1" dirty="0">
                <a:solidFill>
                  <a:schemeClr val="accent5"/>
                </a:solidFill>
              </a:rPr>
              <a:t> 3 </a:t>
            </a:r>
            <a:r>
              <a:rPr lang="en-GB" sz="2400" b="1" dirty="0" err="1">
                <a:solidFill>
                  <a:schemeClr val="accent5"/>
                </a:solidFill>
              </a:rPr>
              <a:t>elfen</a:t>
            </a:r>
            <a:r>
              <a:rPr lang="en-GB" sz="2400" b="1" dirty="0">
                <a:solidFill>
                  <a:schemeClr val="accent5"/>
                </a:solidFill>
              </a:rPr>
              <a:t> – </a:t>
            </a:r>
            <a:r>
              <a:rPr lang="en-GB" sz="2400" b="1" dirty="0" err="1">
                <a:solidFill>
                  <a:schemeClr val="accent5"/>
                </a:solidFill>
              </a:rPr>
              <a:t>cyfanswm</a:t>
            </a:r>
            <a:r>
              <a:rPr lang="en-GB" sz="2400" b="1" dirty="0">
                <a:solidFill>
                  <a:schemeClr val="accent5"/>
                </a:solidFill>
              </a:rPr>
              <a:t> o 10,000 o </a:t>
            </a:r>
            <a:r>
              <a:rPr lang="en-GB" sz="2400" b="1" dirty="0" err="1">
                <a:solidFill>
                  <a:schemeClr val="accent5"/>
                </a:solidFill>
              </a:rPr>
              <a:t>eiriau</a:t>
            </a:r>
            <a:endParaRPr lang="en-GB" sz="2400" b="1" dirty="0">
              <a:solidFill>
                <a:schemeClr val="accent5"/>
              </a:solidFill>
            </a:endParaRPr>
          </a:p>
          <a:p>
            <a:r>
              <a:rPr lang="en-GB" sz="2400" b="1" dirty="0">
                <a:solidFill>
                  <a:schemeClr val="accent5"/>
                </a:solidFill>
              </a:rPr>
              <a:t>Hydref 2026 – Mai 2027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22D583-71CA-4EEE-A4DA-B128EE63E675}"/>
              </a:ext>
            </a:extLst>
          </p:cNvPr>
          <p:cNvSpPr txBox="1">
            <a:spLocks/>
          </p:cNvSpPr>
          <p:nvPr/>
        </p:nvSpPr>
        <p:spPr>
          <a:xfrm>
            <a:off x="6096000" y="1686560"/>
            <a:ext cx="5537201" cy="4866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INDEPENDENT PROJECT with tutor/supervisor support </a:t>
            </a:r>
          </a:p>
          <a:p>
            <a:r>
              <a:rPr lang="en-GB" sz="2400" b="1" dirty="0"/>
              <a:t>Timetabled for blocks 1 and 6</a:t>
            </a:r>
          </a:p>
          <a:p>
            <a:r>
              <a:rPr lang="en-GB" sz="2400" b="1" dirty="0"/>
              <a:t>And you will be expected to continue to work on your project with the support of your supervisor throughout the year</a:t>
            </a:r>
          </a:p>
          <a:p>
            <a:r>
              <a:rPr lang="en-GB" sz="2400" b="1" dirty="0"/>
              <a:t>3 element portfolio – total of 10,000 words</a:t>
            </a:r>
          </a:p>
          <a:p>
            <a:r>
              <a:rPr lang="en-GB" sz="2400" b="1" dirty="0"/>
              <a:t>October 2026 – May 2027</a:t>
            </a:r>
            <a:endParaRPr lang="cy-GB" sz="2400" b="1" dirty="0"/>
          </a:p>
        </p:txBody>
      </p:sp>
    </p:spTree>
    <p:extLst>
      <p:ext uri="{BB962C8B-B14F-4D97-AF65-F5344CB8AC3E}">
        <p14:creationId xmlns:p14="http://schemas.microsoft.com/office/powerpoint/2010/main" val="3280330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BBAF7-8355-4EEC-90DD-D0451E93E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900" y="751075"/>
            <a:ext cx="8610600" cy="1293028"/>
          </a:xfrm>
        </p:spPr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Eich </a:t>
            </a:r>
            <a:r>
              <a:rPr lang="en-GB" b="1" dirty="0" err="1">
                <a:solidFill>
                  <a:schemeClr val="accent5"/>
                </a:solidFill>
              </a:rPr>
              <a:t>prosiect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/>
              <a:t>/ your project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1F817-322F-439A-AE81-3EE1F32E8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6400" y="2069502"/>
            <a:ext cx="4749799" cy="4024125"/>
          </a:xfrm>
        </p:spPr>
        <p:txBody>
          <a:bodyPr>
            <a:normAutofit/>
          </a:bodyPr>
          <a:lstStyle/>
          <a:p>
            <a:r>
              <a:rPr lang="en-GB" sz="3200" dirty="0"/>
              <a:t>You will choose, design, organise, author, create and share your own research project to add to the academic  knowledge base related to your topic.</a:t>
            </a:r>
            <a:endParaRPr lang="cy-GB" sz="32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A7CADD-2A1C-47D6-A92B-7E7FCE4A5562}"/>
              </a:ext>
            </a:extLst>
          </p:cNvPr>
          <p:cNvSpPr txBox="1">
            <a:spLocks/>
          </p:cNvSpPr>
          <p:nvPr/>
        </p:nvSpPr>
        <p:spPr>
          <a:xfrm>
            <a:off x="956733" y="2044103"/>
            <a:ext cx="5139267" cy="402412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solidFill>
                  <a:schemeClr val="accent5"/>
                </a:solidFill>
              </a:rPr>
              <a:t>Chi fydd yn </a:t>
            </a:r>
            <a:r>
              <a:rPr lang="en-GB" sz="3200" dirty="0" err="1">
                <a:solidFill>
                  <a:schemeClr val="accent5"/>
                </a:solidFill>
              </a:rPr>
              <a:t>dewis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cynllunio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trefnu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awduro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creu</a:t>
            </a:r>
            <a:r>
              <a:rPr lang="en-GB" sz="3200" dirty="0">
                <a:solidFill>
                  <a:schemeClr val="accent5"/>
                </a:solidFill>
              </a:rPr>
              <a:t> a </a:t>
            </a:r>
            <a:r>
              <a:rPr lang="en-GB" sz="3200" dirty="0" err="1">
                <a:solidFill>
                  <a:schemeClr val="accent5"/>
                </a:solidFill>
              </a:rPr>
              <a:t>rhannu</a:t>
            </a:r>
            <a:r>
              <a:rPr lang="en-GB" sz="3200" dirty="0">
                <a:solidFill>
                  <a:schemeClr val="accent5"/>
                </a:solidFill>
              </a:rPr>
              <a:t> eich </a:t>
            </a:r>
            <a:r>
              <a:rPr lang="en-GB" sz="3200" dirty="0" err="1">
                <a:solidFill>
                  <a:schemeClr val="accent5"/>
                </a:solidFill>
              </a:rPr>
              <a:t>prosiect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ymchwil</a:t>
            </a:r>
            <a:r>
              <a:rPr lang="en-GB" sz="3200" dirty="0">
                <a:solidFill>
                  <a:schemeClr val="accent5"/>
                </a:solidFill>
              </a:rPr>
              <a:t> eich </a:t>
            </a:r>
            <a:r>
              <a:rPr lang="en-GB" sz="3200" dirty="0" err="1">
                <a:solidFill>
                  <a:schemeClr val="accent5"/>
                </a:solidFill>
              </a:rPr>
              <a:t>hun</a:t>
            </a:r>
            <a:r>
              <a:rPr lang="en-GB" sz="3200" dirty="0">
                <a:solidFill>
                  <a:schemeClr val="accent5"/>
                </a:solidFill>
              </a:rPr>
              <a:t> er </a:t>
            </a:r>
            <a:r>
              <a:rPr lang="en-GB" sz="3200" dirty="0" err="1">
                <a:solidFill>
                  <a:schemeClr val="accent5"/>
                </a:solidFill>
              </a:rPr>
              <a:t>mwyn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ychwanegu</a:t>
            </a:r>
            <a:r>
              <a:rPr lang="en-GB" sz="3200" dirty="0">
                <a:solidFill>
                  <a:schemeClr val="accent5"/>
                </a:solidFill>
              </a:rPr>
              <a:t> at y wybodaeth </a:t>
            </a:r>
            <a:r>
              <a:rPr lang="en-GB" sz="3200" dirty="0" err="1">
                <a:solidFill>
                  <a:schemeClr val="accent5"/>
                </a:solidFill>
              </a:rPr>
              <a:t>academaidd</a:t>
            </a:r>
            <a:r>
              <a:rPr lang="en-GB" sz="3200" dirty="0">
                <a:solidFill>
                  <a:schemeClr val="accent5"/>
                </a:solidFill>
              </a:rPr>
              <a:t> sydd </a:t>
            </a:r>
            <a:r>
              <a:rPr lang="en-GB" sz="3200" dirty="0" err="1">
                <a:solidFill>
                  <a:schemeClr val="accent5"/>
                </a:solidFill>
              </a:rPr>
              <a:t>ar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gael</a:t>
            </a:r>
            <a:r>
              <a:rPr lang="en-GB" sz="3200" dirty="0">
                <a:solidFill>
                  <a:schemeClr val="accent5"/>
                </a:solidFill>
              </a:rPr>
              <a:t> am eich </a:t>
            </a:r>
            <a:r>
              <a:rPr lang="en-GB" sz="3200" dirty="0" err="1">
                <a:solidFill>
                  <a:schemeClr val="accent5"/>
                </a:solidFill>
              </a:rPr>
              <a:t>pwnc</a:t>
            </a:r>
            <a:r>
              <a:rPr lang="en-GB" sz="3200" dirty="0">
                <a:solidFill>
                  <a:schemeClr val="accent5"/>
                </a:solidFill>
              </a:rPr>
              <a:t>.</a:t>
            </a:r>
            <a:endParaRPr lang="cy-GB" sz="32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837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4BB9-B397-436C-BAFC-48EEC7758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6094" y="452593"/>
            <a:ext cx="8610600" cy="1293028"/>
          </a:xfrm>
        </p:spPr>
        <p:txBody>
          <a:bodyPr/>
          <a:lstStyle/>
          <a:p>
            <a:r>
              <a:rPr lang="en-GB" b="1" dirty="0" err="1">
                <a:solidFill>
                  <a:schemeClr val="accent5"/>
                </a:solidFill>
              </a:rPr>
              <a:t>Pynciau</a:t>
            </a:r>
            <a:r>
              <a:rPr lang="en-GB" b="1" dirty="0">
                <a:solidFill>
                  <a:schemeClr val="accent5"/>
                </a:solidFill>
              </a:rPr>
              <a:t>?/</a:t>
            </a:r>
            <a:r>
              <a:rPr lang="en-GB" b="1" dirty="0"/>
              <a:t>topics?</a:t>
            </a:r>
            <a:endParaRPr lang="cy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7A0142-28EF-4233-9979-506A325FD6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17710" y="2109514"/>
            <a:ext cx="5099573" cy="339971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E4601B-9461-42D4-AC3E-4207DE7B0C67}"/>
              </a:ext>
            </a:extLst>
          </p:cNvPr>
          <p:cNvSpPr txBox="1"/>
          <p:nvPr/>
        </p:nvSpPr>
        <p:spPr>
          <a:xfrm>
            <a:off x="8427976" y="2217632"/>
            <a:ext cx="2313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Ffocws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clir</a:t>
            </a:r>
            <a:r>
              <a:rPr lang="en-GB" sz="2400" b="1" dirty="0">
                <a:solidFill>
                  <a:schemeClr val="accent5"/>
                </a:solidFill>
              </a:rPr>
              <a:t>? </a:t>
            </a:r>
          </a:p>
          <a:p>
            <a:r>
              <a:rPr lang="en-GB" sz="2400" b="1" dirty="0"/>
              <a:t>Clear focus?</a:t>
            </a:r>
            <a:endParaRPr lang="cy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B63D6A-F7F2-441B-9DF9-687FEA220160}"/>
              </a:ext>
            </a:extLst>
          </p:cNvPr>
          <p:cNvSpPr txBox="1"/>
          <p:nvPr/>
        </p:nvSpPr>
        <p:spPr>
          <a:xfrm>
            <a:off x="633692" y="5276536"/>
            <a:ext cx="3712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Yn </a:t>
            </a:r>
            <a:r>
              <a:rPr lang="en-GB" sz="2400" b="1" dirty="0" err="1">
                <a:solidFill>
                  <a:schemeClr val="accent5"/>
                </a:solidFill>
              </a:rPr>
              <a:t>bosibl</a:t>
            </a:r>
            <a:r>
              <a:rPr lang="en-GB" sz="2400" b="1" dirty="0">
                <a:solidFill>
                  <a:schemeClr val="accent5"/>
                </a:solidFill>
              </a:rPr>
              <a:t> ei </a:t>
            </a:r>
            <a:r>
              <a:rPr lang="en-GB" sz="2400" b="1" dirty="0" err="1">
                <a:solidFill>
                  <a:schemeClr val="accent5"/>
                </a:solidFill>
              </a:rPr>
              <a:t>gyflawni</a:t>
            </a:r>
            <a:r>
              <a:rPr lang="en-GB" sz="2400" b="1" dirty="0">
                <a:solidFill>
                  <a:schemeClr val="accent5"/>
                </a:solidFill>
              </a:rPr>
              <a:t>?</a:t>
            </a:r>
          </a:p>
          <a:p>
            <a:r>
              <a:rPr lang="en-GB" sz="2400" b="1" dirty="0"/>
              <a:t>Manageable?</a:t>
            </a:r>
            <a:endParaRPr lang="cy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DD3498-4CD1-4638-ADE0-8E85ABAE31D0}"/>
              </a:ext>
            </a:extLst>
          </p:cNvPr>
          <p:cNvSpPr txBox="1"/>
          <p:nvPr/>
        </p:nvSpPr>
        <p:spPr>
          <a:xfrm>
            <a:off x="960100" y="3208679"/>
            <a:ext cx="19030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Diddorol</a:t>
            </a:r>
            <a:r>
              <a:rPr lang="en-GB" sz="2400" b="1" dirty="0">
                <a:solidFill>
                  <a:schemeClr val="accent5"/>
                </a:solidFill>
              </a:rPr>
              <a:t>?</a:t>
            </a:r>
          </a:p>
          <a:p>
            <a:r>
              <a:rPr lang="en-GB" sz="2400" b="1" dirty="0"/>
              <a:t>Interesting?</a:t>
            </a:r>
            <a:endParaRPr lang="cy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9F0F0A-EB44-4C8A-A4D9-D253477AA14B}"/>
              </a:ext>
            </a:extLst>
          </p:cNvPr>
          <p:cNvSpPr txBox="1"/>
          <p:nvPr/>
        </p:nvSpPr>
        <p:spPr>
          <a:xfrm>
            <a:off x="7471808" y="3809372"/>
            <a:ext cx="42261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Adnoddau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academaidd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</a:p>
          <a:p>
            <a:r>
              <a:rPr lang="en-GB" sz="2400" b="1" dirty="0" err="1">
                <a:solidFill>
                  <a:schemeClr val="accent5"/>
                </a:solidFill>
              </a:rPr>
              <a:t>ar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gael</a:t>
            </a:r>
            <a:r>
              <a:rPr lang="en-GB" sz="2400" b="1" dirty="0">
                <a:solidFill>
                  <a:schemeClr val="accent5"/>
                </a:solidFill>
              </a:rPr>
              <a:t>? </a:t>
            </a:r>
          </a:p>
          <a:p>
            <a:r>
              <a:rPr lang="en-GB" sz="2400" b="1" dirty="0"/>
              <a:t>Scholarly resources available?</a:t>
            </a:r>
            <a:endParaRPr lang="cy-GB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CBE3AB-ED50-419D-AC6A-57859E592E03}"/>
              </a:ext>
            </a:extLst>
          </p:cNvPr>
          <p:cNvSpPr txBox="1"/>
          <p:nvPr/>
        </p:nvSpPr>
        <p:spPr>
          <a:xfrm>
            <a:off x="1168399" y="1410887"/>
            <a:ext cx="43518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Beth </a:t>
            </a:r>
            <a:r>
              <a:rPr lang="en-GB" sz="2400" b="1" dirty="0" err="1">
                <a:solidFill>
                  <a:schemeClr val="accent5"/>
                </a:solidFill>
              </a:rPr>
              <a:t>rydw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i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eisiau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dysgu</a:t>
            </a:r>
            <a:r>
              <a:rPr lang="en-GB" sz="2400" b="1" dirty="0">
                <a:solidFill>
                  <a:schemeClr val="accent5"/>
                </a:solidFill>
              </a:rPr>
              <a:t>?</a:t>
            </a:r>
          </a:p>
          <a:p>
            <a:r>
              <a:rPr lang="en-GB" sz="2400" b="1" dirty="0"/>
              <a:t>What do I want to learn?</a:t>
            </a:r>
            <a:endParaRPr lang="cy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C7E912-CCBF-4091-B6BF-7A22DE6D0DFA}"/>
              </a:ext>
            </a:extLst>
          </p:cNvPr>
          <p:cNvSpPr txBox="1"/>
          <p:nvPr/>
        </p:nvSpPr>
        <p:spPr>
          <a:xfrm>
            <a:off x="7332134" y="6051792"/>
            <a:ext cx="4513186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(</a:t>
            </a:r>
            <a:r>
              <a:rPr lang="en-GB" b="1" dirty="0" err="1">
                <a:solidFill>
                  <a:schemeClr val="accent4">
                    <a:lumMod val="75000"/>
                  </a:schemeClr>
                </a:solidFill>
              </a:rPr>
              <a:t>Gweler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4">
                    <a:lumMod val="75000"/>
                  </a:schemeClr>
                </a:solidFill>
              </a:rPr>
              <a:t>dogfen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4">
                    <a:lumMod val="75000"/>
                  </a:schemeClr>
                </a:solidFill>
              </a:rPr>
              <a:t>esiamplau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4">
                    <a:lumMod val="75000"/>
                  </a:schemeClr>
                </a:solidFill>
              </a:rPr>
              <a:t>ar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 Moodle </a:t>
            </a:r>
          </a:p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See examples document on Moodle)</a:t>
            </a:r>
          </a:p>
        </p:txBody>
      </p:sp>
    </p:spTree>
    <p:extLst>
      <p:ext uri="{BB962C8B-B14F-4D97-AF65-F5344CB8AC3E}">
        <p14:creationId xmlns:p14="http://schemas.microsoft.com/office/powerpoint/2010/main" val="2028801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4838B-3BE4-69FB-FF91-EF19885D7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ddewiswch</a:t>
            </a:r>
            <a:r>
              <a:rPr lang="en-GB" dirty="0"/>
              <a:t> chi?</a:t>
            </a:r>
            <a:br>
              <a:rPr lang="en-GB" dirty="0"/>
            </a:br>
            <a:r>
              <a:rPr lang="en-GB" dirty="0"/>
              <a:t>What will you choose?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CA77511-CF33-13E1-617F-04664B240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69920" y="2255361"/>
            <a:ext cx="5852160" cy="3901440"/>
          </a:xfrm>
        </p:spPr>
      </p:pic>
    </p:spTree>
    <p:extLst>
      <p:ext uri="{BB962C8B-B14F-4D97-AF65-F5344CB8AC3E}">
        <p14:creationId xmlns:p14="http://schemas.microsoft.com/office/powerpoint/2010/main" val="1770720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40644-E82B-41AE-B433-61C6BE511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accent5"/>
                </a:solidFill>
              </a:rPr>
              <a:t>Camau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cyntaf</a:t>
            </a:r>
            <a:r>
              <a:rPr lang="en-GB" b="1" dirty="0"/>
              <a:t>/first steps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23E3F-D4E0-41DC-AD1E-F94C3AA2B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32" y="2022498"/>
            <a:ext cx="5383567" cy="4343468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Ystyriwch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faes</a:t>
            </a:r>
            <a:r>
              <a:rPr lang="en-GB" sz="2400" b="1" dirty="0">
                <a:solidFill>
                  <a:schemeClr val="accent5"/>
                </a:solidFill>
              </a:rPr>
              <a:t> y </a:t>
            </a:r>
            <a:r>
              <a:rPr lang="en-GB" sz="2400" b="1" dirty="0" err="1">
                <a:solidFill>
                  <a:schemeClr val="accent5"/>
                </a:solidFill>
              </a:rPr>
              <a:t>mae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gennych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ddiddordeb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ynddo</a:t>
            </a:r>
            <a:r>
              <a:rPr lang="en-GB" sz="2400" b="1" dirty="0">
                <a:solidFill>
                  <a:schemeClr val="accent5"/>
                </a:solidFill>
              </a:rPr>
              <a:t> ac </a:t>
            </a:r>
            <a:r>
              <a:rPr lang="en-GB" sz="2400" b="1" dirty="0" err="1">
                <a:solidFill>
                  <a:schemeClr val="accent5"/>
                </a:solidFill>
              </a:rPr>
              <a:t>yr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hoffech</a:t>
            </a:r>
            <a:r>
              <a:rPr lang="en-GB" sz="2400" b="1" dirty="0">
                <a:solidFill>
                  <a:schemeClr val="accent5"/>
                </a:solidFill>
              </a:rPr>
              <a:t> chi </a:t>
            </a:r>
            <a:r>
              <a:rPr lang="en-GB" sz="2400" b="1" dirty="0" err="1">
                <a:solidFill>
                  <a:schemeClr val="accent5"/>
                </a:solidFill>
              </a:rPr>
              <a:t>ymwchilio</a:t>
            </a:r>
            <a:endParaRPr lang="en-GB" sz="2400" b="1" dirty="0">
              <a:solidFill>
                <a:schemeClr val="accent5"/>
              </a:solidFill>
            </a:endParaRPr>
          </a:p>
          <a:p>
            <a:r>
              <a:rPr lang="en-GB" sz="2400" b="1" i="1" dirty="0" err="1">
                <a:solidFill>
                  <a:schemeClr val="accent5"/>
                </a:solidFill>
              </a:rPr>
              <a:t>Darllenwch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cymaint</a:t>
            </a:r>
            <a:r>
              <a:rPr lang="en-GB" sz="2400" b="1" i="1" dirty="0">
                <a:solidFill>
                  <a:schemeClr val="accent5"/>
                </a:solidFill>
              </a:rPr>
              <a:t> ag y </a:t>
            </a:r>
            <a:r>
              <a:rPr lang="en-GB" sz="2400" b="1" i="1" dirty="0" err="1">
                <a:solidFill>
                  <a:schemeClr val="accent5"/>
                </a:solidFill>
              </a:rPr>
              <a:t>medrwch</a:t>
            </a:r>
            <a:r>
              <a:rPr lang="en-GB" sz="2400" b="1" i="1" dirty="0">
                <a:solidFill>
                  <a:schemeClr val="accent5"/>
                </a:solidFill>
              </a:rPr>
              <a:t> am y </a:t>
            </a:r>
            <a:r>
              <a:rPr lang="en-GB" sz="2400" b="1" i="1" dirty="0" err="1">
                <a:solidFill>
                  <a:schemeClr val="accent5"/>
                </a:solidFill>
              </a:rPr>
              <a:t>maes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hwnnw</a:t>
            </a:r>
            <a:endParaRPr lang="en-GB" sz="2400" b="1" i="1" dirty="0">
              <a:solidFill>
                <a:schemeClr val="accent5"/>
              </a:solidFill>
            </a:endParaRPr>
          </a:p>
          <a:p>
            <a:r>
              <a:rPr lang="en-GB" sz="2400" b="1" i="1" dirty="0" err="1">
                <a:solidFill>
                  <a:schemeClr val="accent5"/>
                </a:solidFill>
              </a:rPr>
              <a:t>Ystyriwch</a:t>
            </a:r>
            <a:r>
              <a:rPr lang="en-GB" sz="2400" b="1" i="1" dirty="0">
                <a:solidFill>
                  <a:schemeClr val="accent5"/>
                </a:solidFill>
              </a:rPr>
              <a:t> pa </a:t>
            </a:r>
            <a:r>
              <a:rPr lang="en-GB" sz="2400" b="1" i="1" dirty="0" err="1">
                <a:solidFill>
                  <a:schemeClr val="accent5"/>
                </a:solidFill>
              </a:rPr>
              <a:t>elfen</a:t>
            </a:r>
            <a:r>
              <a:rPr lang="en-GB" sz="2400" b="1" i="1" dirty="0">
                <a:solidFill>
                  <a:schemeClr val="accent5"/>
                </a:solidFill>
              </a:rPr>
              <a:t>/</a:t>
            </a:r>
            <a:r>
              <a:rPr lang="en-GB" sz="2400" b="1" i="1" dirty="0" err="1">
                <a:solidFill>
                  <a:schemeClr val="accent5"/>
                </a:solidFill>
              </a:rPr>
              <a:t>nau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penodol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o’r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maes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hwnnw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sydd</a:t>
            </a:r>
            <a:r>
              <a:rPr lang="en-GB" sz="2400" b="1" i="1" dirty="0">
                <a:solidFill>
                  <a:schemeClr val="accent5"/>
                </a:solidFill>
              </a:rPr>
              <a:t> o </a:t>
            </a:r>
            <a:r>
              <a:rPr lang="en-GB" sz="2400" b="1" i="1" dirty="0" err="1">
                <a:solidFill>
                  <a:schemeClr val="accent5"/>
                </a:solidFill>
              </a:rPr>
              <a:t>wir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ddiddordeb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i</a:t>
            </a:r>
            <a:r>
              <a:rPr lang="en-GB" sz="2400" b="1" i="1" dirty="0">
                <a:solidFill>
                  <a:schemeClr val="accent5"/>
                </a:solidFill>
              </a:rPr>
              <a:t> chi</a:t>
            </a:r>
          </a:p>
          <a:p>
            <a:r>
              <a:rPr lang="en-GB" sz="2400" b="1" i="1" dirty="0" err="1">
                <a:solidFill>
                  <a:schemeClr val="accent5"/>
                </a:solidFill>
              </a:rPr>
              <a:t>Darllenwch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ymhellach</a:t>
            </a:r>
            <a:r>
              <a:rPr lang="en-GB" sz="2400" b="1" i="1" dirty="0">
                <a:solidFill>
                  <a:schemeClr val="accent5"/>
                </a:solidFill>
              </a:rPr>
              <a:t> am </a:t>
            </a:r>
            <a:r>
              <a:rPr lang="en-GB" sz="2400" b="1" i="1" dirty="0" err="1">
                <a:solidFill>
                  <a:schemeClr val="accent5"/>
                </a:solidFill>
              </a:rPr>
              <a:t>eich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maes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ffocws</a:t>
            </a:r>
            <a:r>
              <a:rPr lang="en-GB" sz="2400" b="1" i="1" dirty="0">
                <a:solidFill>
                  <a:schemeClr val="accent5"/>
                </a:solidFill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</a:rPr>
              <a:t>penodol</a:t>
            </a:r>
            <a:endParaRPr lang="en-GB" sz="2400" b="1" i="1" dirty="0">
              <a:solidFill>
                <a:schemeClr val="accent5"/>
              </a:solidFill>
            </a:endParaRPr>
          </a:p>
          <a:p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Dylai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hyn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eich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paratoi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i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gael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trafodaeth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adeiladol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gyda’ch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tiwtor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ar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ddechrau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 dirty="0" err="1">
                <a:solidFill>
                  <a:schemeClr val="accent5"/>
                </a:solidFill>
                <a:highlight>
                  <a:srgbClr val="FFFF00"/>
                </a:highlight>
              </a:rPr>
              <a:t>Lefel</a:t>
            </a:r>
            <a:r>
              <a:rPr lang="en-GB" sz="2400" b="1" i="1" dirty="0">
                <a:solidFill>
                  <a:schemeClr val="accent5"/>
                </a:solidFill>
                <a:highlight>
                  <a:srgbClr val="FFFF00"/>
                </a:highlight>
              </a:rPr>
              <a:t> </a:t>
            </a:r>
            <a:r>
              <a:rPr lang="en-GB" sz="2400" b="1" i="1">
                <a:solidFill>
                  <a:schemeClr val="accent5"/>
                </a:solidFill>
                <a:highlight>
                  <a:srgbClr val="FFFF00"/>
                </a:highlight>
              </a:rPr>
              <a:t>6 bloc 1.</a:t>
            </a:r>
            <a:endParaRPr lang="en-GB" sz="2400" b="1" i="1" dirty="0">
              <a:solidFill>
                <a:schemeClr val="accent5"/>
              </a:solidFill>
              <a:highlight>
                <a:srgbClr val="FFFF00"/>
              </a:highlight>
            </a:endParaRPr>
          </a:p>
          <a:p>
            <a:endParaRPr lang="en-GB" sz="2400" b="1" i="1" dirty="0">
              <a:solidFill>
                <a:schemeClr val="accent5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EBD1EF-C1D4-42A0-B3D8-4DDF90AA9B1B}"/>
              </a:ext>
            </a:extLst>
          </p:cNvPr>
          <p:cNvSpPr txBox="1">
            <a:spLocks/>
          </p:cNvSpPr>
          <p:nvPr/>
        </p:nvSpPr>
        <p:spPr>
          <a:xfrm>
            <a:off x="6270099" y="1986805"/>
            <a:ext cx="5477763" cy="43791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i="1" dirty="0"/>
              <a:t>Consider a topic that you are interested in and would like to research</a:t>
            </a:r>
          </a:p>
          <a:p>
            <a:r>
              <a:rPr lang="en-GB" sz="2400" b="1" i="1" dirty="0"/>
              <a:t>Read as much as you can about that topic</a:t>
            </a:r>
          </a:p>
          <a:p>
            <a:r>
              <a:rPr lang="en-GB" sz="2400" b="1" i="1" dirty="0"/>
              <a:t>Consider what particular element/s of that topic really interests you</a:t>
            </a:r>
          </a:p>
          <a:p>
            <a:r>
              <a:rPr lang="en-GB" sz="2400" b="1" i="1" dirty="0"/>
              <a:t>Read further about your chosen element/s </a:t>
            </a:r>
          </a:p>
          <a:p>
            <a:r>
              <a:rPr lang="en-GB" sz="2400" b="1" i="1" dirty="0">
                <a:highlight>
                  <a:srgbClr val="FFFF00"/>
                </a:highlight>
              </a:rPr>
              <a:t>This should prepare you to have a constructive discussion with your tutor at the beginning of Level 6 block 1.</a:t>
            </a:r>
          </a:p>
          <a:p>
            <a:endParaRPr lang="en-GB" sz="2400" b="1" i="1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360430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C4F7A-6D2C-4B64-ABCC-A596F0F3C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Lefel</a:t>
            </a:r>
            <a:r>
              <a:rPr lang="en-GB" b="1" dirty="0">
                <a:solidFill>
                  <a:srgbClr val="0070C0"/>
                </a:solidFill>
              </a:rPr>
              <a:t> 6 BLOC 1</a:t>
            </a:r>
            <a:r>
              <a:rPr lang="en-GB" b="1" dirty="0"/>
              <a:t>/level 6 BLOCK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81F8F-012E-4CCC-9FE8-CC31A05EE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270" y="2532488"/>
            <a:ext cx="4548808" cy="4024125"/>
          </a:xfrm>
        </p:spPr>
        <p:txBody>
          <a:bodyPr/>
          <a:lstStyle/>
          <a:p>
            <a:r>
              <a:rPr lang="en-GB" b="1" dirty="0"/>
              <a:t>TIMETABLED CLUSTER LECTURES WITH HG PROVIDING KEY INFORMATION AND GUIDANCE</a:t>
            </a:r>
          </a:p>
          <a:p>
            <a:r>
              <a:rPr lang="en-GB" b="1" dirty="0"/>
              <a:t>SMALL GROUP/1:1 PLANNING TUTORIALS WITH TUTOR</a:t>
            </a:r>
          </a:p>
          <a:p>
            <a:r>
              <a:rPr lang="en-GB" b="1" dirty="0"/>
              <a:t>COMPLETING RESEARCH PROPOSAL AND ETHICAL APPROVAL FORM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7F07146-C178-4A19-9404-3606E93E46B5}"/>
              </a:ext>
            </a:extLst>
          </p:cNvPr>
          <p:cNvSpPr txBox="1">
            <a:spLocks/>
          </p:cNvSpPr>
          <p:nvPr/>
        </p:nvSpPr>
        <p:spPr>
          <a:xfrm>
            <a:off x="910198" y="2532489"/>
            <a:ext cx="4659964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rgbClr val="0070C0"/>
                </a:solidFill>
              </a:rPr>
              <a:t>DARLITHOEDD CLWSTWR WEDI EU HAMSERLENNI GYDA HG YN DARPARU GWYBODAETH ALLWEDDOL AC ARWEINIAD</a:t>
            </a:r>
          </a:p>
          <a:p>
            <a:r>
              <a:rPr lang="en-GB" b="1" dirty="0">
                <a:solidFill>
                  <a:srgbClr val="0070C0"/>
                </a:solidFill>
              </a:rPr>
              <a:t>TIWTORIALAU CYNLLUNIO GRWP BACH/1:1 GYDA’CH TIWTOR</a:t>
            </a:r>
          </a:p>
          <a:p>
            <a:r>
              <a:rPr lang="en-GB" b="1" dirty="0">
                <a:solidFill>
                  <a:srgbClr val="0070C0"/>
                </a:solidFill>
              </a:rPr>
              <a:t>CWBLHAU CYNLLUN YMCHWIL A FFURFLEN CYMERADWYAETH FOESEGOL</a:t>
            </a:r>
          </a:p>
        </p:txBody>
      </p:sp>
    </p:spTree>
    <p:extLst>
      <p:ext uri="{BB962C8B-B14F-4D97-AF65-F5344CB8AC3E}">
        <p14:creationId xmlns:p14="http://schemas.microsoft.com/office/powerpoint/2010/main" val="3590401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90E19-4B3E-4AA1-8D80-FA23863E1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933" y="1170773"/>
            <a:ext cx="10981267" cy="1293028"/>
          </a:xfrm>
        </p:spPr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UNRHYW GWESTIWN? </a:t>
            </a:r>
            <a:r>
              <a:rPr lang="en-GB" b="1" dirty="0"/>
              <a:t>/ ANY QUESTIONS?</a:t>
            </a:r>
            <a:endParaRPr lang="cy-GB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8F0C9A0-3A8A-4F06-89EF-C1832D439D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56186" y="2730217"/>
            <a:ext cx="4991947" cy="3327965"/>
          </a:xfrm>
        </p:spPr>
      </p:pic>
    </p:spTree>
    <p:extLst>
      <p:ext uri="{BB962C8B-B14F-4D97-AF65-F5344CB8AC3E}">
        <p14:creationId xmlns:p14="http://schemas.microsoft.com/office/powerpoint/2010/main" val="214666936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4736</TotalTime>
  <Words>489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Century Gothic</vt:lpstr>
      <vt:lpstr>Vapor Trail</vt:lpstr>
      <vt:lpstr>CYFLWYNIAD I’r modiwl lefel 6: Prosiect annibynnol (ecge6003PC)  introduction to the level 6 independent project MODULE (ecge6003PC)</vt:lpstr>
      <vt:lpstr>Prosiect annibynnol/independent project</vt:lpstr>
      <vt:lpstr>PowerPoint Presentation</vt:lpstr>
      <vt:lpstr>Eich prosiect / your project</vt:lpstr>
      <vt:lpstr>Pynciau?/topics?</vt:lpstr>
      <vt:lpstr>Beth ddewiswch chi? What will you choose?</vt:lpstr>
      <vt:lpstr>Camau cyntaf/first steps</vt:lpstr>
      <vt:lpstr>Lefel 6 BLOC 1/level 6 BLOCK 1</vt:lpstr>
      <vt:lpstr>UNRHYW GWESTIWN? /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ASTUDIAETHAU ADDYSG: Cynradd  and introduction to education studies: primary</dc:title>
  <dc:creator>Helen A Griffiths</dc:creator>
  <cp:lastModifiedBy>Helen A Griffiths</cp:lastModifiedBy>
  <cp:revision>34</cp:revision>
  <dcterms:created xsi:type="dcterms:W3CDTF">2020-09-15T14:27:16Z</dcterms:created>
  <dcterms:modified xsi:type="dcterms:W3CDTF">2026-01-30T18:01:23Z</dcterms:modified>
</cp:coreProperties>
</file>