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1" r:id="rId2"/>
    <p:sldId id="262" r:id="rId3"/>
    <p:sldId id="263" r:id="rId4"/>
    <p:sldId id="264" r:id="rId5"/>
    <p:sldId id="278" r:id="rId6"/>
  </p:sldIdLst>
  <p:sldSz cx="18288000" cy="10287000"/>
  <p:notesSz cx="6858000" cy="9144000"/>
  <p:embeddedFontLst>
    <p:embeddedFont>
      <p:font typeface="Canva Sans Bold" panose="020B0604020202020204" charset="0"/>
      <p:regular r:id="rId7"/>
    </p:embeddedFont>
    <p:embeddedFont>
      <p:font typeface="Sniglet" panose="020B0604020202020204" charset="0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5" Type="http://schemas.openxmlformats.org/officeDocument/2006/relationships/image" Target="../media/image4.jpe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5" Type="http://schemas.openxmlformats.org/officeDocument/2006/relationships/image" Target="../media/image8.svg"/><Relationship Id="rId4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12.png"/><Relationship Id="rId7" Type="http://schemas.openxmlformats.org/officeDocument/2006/relationships/image" Target="../media/image4.jpeg"/><Relationship Id="rId12" Type="http://schemas.openxmlformats.org/officeDocument/2006/relationships/hyperlink" Target="https://onlinesafetyhub.safeguardingni.org/wp-content/uploads/2025/03/Childrens-Wellbeing-in-a-Digital-World-2025-7C-Internet-Matters.pdf" TargetMode="External"/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6.svg"/><Relationship Id="rId5" Type="http://schemas.openxmlformats.org/officeDocument/2006/relationships/image" Target="../media/image14.png"/><Relationship Id="rId10" Type="http://schemas.openxmlformats.org/officeDocument/2006/relationships/image" Target="../media/image1.svg"/><Relationship Id="rId4" Type="http://schemas.openxmlformats.org/officeDocument/2006/relationships/image" Target="../media/image13.png"/><Relationship Id="rId9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17.png"/><Relationship Id="rId7" Type="http://schemas.openxmlformats.org/officeDocument/2006/relationships/image" Target="../media/image8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4.jpe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 21"/>
          <p:cNvSpPr/>
          <p:nvPr/>
        </p:nvSpPr>
        <p:spPr>
          <a:xfrm>
            <a:off x="1455732" y="-501129"/>
            <a:ext cx="2368438" cy="2265088"/>
          </a:xfrm>
          <a:custGeom>
            <a:avLst/>
            <a:gdLst/>
            <a:ahLst/>
            <a:cxnLst/>
            <a:rect l="l" t="t" r="r" b="b"/>
            <a:pathLst>
              <a:path w="2368438" h="2265088">
                <a:moveTo>
                  <a:pt x="0" y="0"/>
                </a:moveTo>
                <a:lnTo>
                  <a:pt x="2368438" y="0"/>
                </a:lnTo>
                <a:lnTo>
                  <a:pt x="2368438" y="2265088"/>
                </a:lnTo>
                <a:lnTo>
                  <a:pt x="0" y="2265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" name="Freeform 2"/>
          <p:cNvSpPr/>
          <p:nvPr/>
        </p:nvSpPr>
        <p:spPr>
          <a:xfrm rot="-763631">
            <a:off x="4146765" y="4260733"/>
            <a:ext cx="3817562" cy="3817562"/>
          </a:xfrm>
          <a:custGeom>
            <a:avLst/>
            <a:gdLst/>
            <a:ahLst/>
            <a:cxnLst/>
            <a:rect l="l" t="t" r="r" b="b"/>
            <a:pathLst>
              <a:path w="3817562" h="3817562">
                <a:moveTo>
                  <a:pt x="0" y="0"/>
                </a:moveTo>
                <a:lnTo>
                  <a:pt x="3817562" y="0"/>
                </a:lnTo>
                <a:lnTo>
                  <a:pt x="3817562" y="3817562"/>
                </a:lnTo>
                <a:lnTo>
                  <a:pt x="0" y="381756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248467">
            <a:off x="9850382" y="3394324"/>
            <a:ext cx="4968696" cy="4968696"/>
          </a:xfrm>
          <a:custGeom>
            <a:avLst/>
            <a:gdLst/>
            <a:ahLst/>
            <a:cxnLst/>
            <a:rect l="l" t="t" r="r" b="b"/>
            <a:pathLst>
              <a:path w="4968696" h="4968696">
                <a:moveTo>
                  <a:pt x="0" y="0"/>
                </a:moveTo>
                <a:lnTo>
                  <a:pt x="4968696" y="0"/>
                </a:lnTo>
                <a:lnTo>
                  <a:pt x="4968696" y="4968696"/>
                </a:lnTo>
                <a:lnTo>
                  <a:pt x="0" y="496869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575567" y="901983"/>
            <a:ext cx="9888118" cy="1819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11"/>
              </a:lnSpc>
              <a:spcBef>
                <a:spcPct val="0"/>
              </a:spcBef>
            </a:pPr>
            <a:r>
              <a:rPr lang="en-US" sz="5222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How can digital technology help develop future success?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17331" y="9066088"/>
            <a:ext cx="7358194" cy="7922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91"/>
              </a:lnSpc>
              <a:spcBef>
                <a:spcPct val="0"/>
              </a:spcBef>
            </a:pPr>
            <a:r>
              <a:rPr lang="en-US" sz="4636" dirty="0" err="1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Independant</a:t>
            </a:r>
            <a:r>
              <a:rPr lang="en-US" sz="4636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 digital learners</a:t>
            </a:r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294398" y="4102035"/>
            <a:ext cx="2279672" cy="4510723"/>
            <a:chOff x="0" y="0"/>
            <a:chExt cx="2620010" cy="5184140"/>
          </a:xfrm>
        </p:grpSpPr>
        <p:sp>
          <p:nvSpPr>
            <p:cNvPr id="7" name="Freeform 7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185420" y="156210"/>
              <a:ext cx="2250453" cy="4876800"/>
            </a:xfrm>
            <a:custGeom>
              <a:avLst/>
              <a:gdLst/>
              <a:ahLst/>
              <a:cxnLst/>
              <a:rect l="l" t="t" r="r" b="b"/>
              <a:pathLst>
                <a:path w="2250453" h="4876800">
                  <a:moveTo>
                    <a:pt x="2040890" y="0"/>
                  </a:moveTo>
                  <a:lnTo>
                    <a:pt x="1769110" y="0"/>
                  </a:lnTo>
                  <a:lnTo>
                    <a:pt x="1769110" y="57150"/>
                  </a:lnTo>
                  <a:cubicBezTo>
                    <a:pt x="1769110" y="121920"/>
                    <a:pt x="1715770" y="175260"/>
                    <a:pt x="1651000" y="175260"/>
                  </a:cubicBezTo>
                  <a:lnTo>
                    <a:pt x="601980" y="175260"/>
                  </a:lnTo>
                  <a:cubicBezTo>
                    <a:pt x="537210" y="175260"/>
                    <a:pt x="483870" y="121920"/>
                    <a:pt x="483870" y="57150"/>
                  </a:cubicBezTo>
                  <a:lnTo>
                    <a:pt x="483870" y="0"/>
                  </a:lnTo>
                  <a:lnTo>
                    <a:pt x="209550" y="0"/>
                  </a:lnTo>
                  <a:cubicBezTo>
                    <a:pt x="93980" y="0"/>
                    <a:pt x="0" y="93980"/>
                    <a:pt x="0" y="209550"/>
                  </a:cubicBezTo>
                  <a:lnTo>
                    <a:pt x="0" y="4667250"/>
                  </a:lnTo>
                  <a:cubicBezTo>
                    <a:pt x="0" y="4782820"/>
                    <a:pt x="93980" y="4876800"/>
                    <a:pt x="209550" y="4876800"/>
                  </a:cubicBezTo>
                  <a:lnTo>
                    <a:pt x="2040890" y="4876800"/>
                  </a:lnTo>
                  <a:cubicBezTo>
                    <a:pt x="2156460" y="4876800"/>
                    <a:pt x="2250440" y="4782820"/>
                    <a:pt x="2250440" y="4667250"/>
                  </a:cubicBezTo>
                  <a:lnTo>
                    <a:pt x="2250440" y="209550"/>
                  </a:lnTo>
                  <a:cubicBezTo>
                    <a:pt x="2251710" y="93980"/>
                    <a:pt x="2157730" y="0"/>
                    <a:pt x="2040890" y="0"/>
                  </a:cubicBezTo>
                  <a:close/>
                </a:path>
              </a:pathLst>
            </a:custGeom>
            <a:blipFill>
              <a:blip r:embed="rId5"/>
              <a:stretch>
                <a:fillRect l="-245588" t="-3203" r="-245531" b="-309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1579738" y="187960"/>
              <a:ext cx="63785" cy="63501"/>
            </a:xfrm>
            <a:custGeom>
              <a:avLst/>
              <a:gdLst/>
              <a:ahLst/>
              <a:cxnLst/>
              <a:rect l="l" t="t" r="r" b="b"/>
              <a:pathLst>
                <a:path w="63785" h="63501">
                  <a:moveTo>
                    <a:pt x="31892" y="0"/>
                  </a:moveTo>
                  <a:cubicBezTo>
                    <a:pt x="20515" y="-51"/>
                    <a:pt x="9980" y="5989"/>
                    <a:pt x="4277" y="15834"/>
                  </a:cubicBezTo>
                  <a:cubicBezTo>
                    <a:pt x="-1426" y="25678"/>
                    <a:pt x="-1426" y="37822"/>
                    <a:pt x="4277" y="47666"/>
                  </a:cubicBezTo>
                  <a:cubicBezTo>
                    <a:pt x="9980" y="57511"/>
                    <a:pt x="20515" y="63551"/>
                    <a:pt x="31892" y="63500"/>
                  </a:cubicBezTo>
                  <a:cubicBezTo>
                    <a:pt x="43269" y="63551"/>
                    <a:pt x="53804" y="57511"/>
                    <a:pt x="59507" y="47666"/>
                  </a:cubicBezTo>
                  <a:cubicBezTo>
                    <a:pt x="65210" y="37822"/>
                    <a:pt x="65210" y="25678"/>
                    <a:pt x="59507" y="15834"/>
                  </a:cubicBezTo>
                  <a:cubicBezTo>
                    <a:pt x="53804" y="5989"/>
                    <a:pt x="43269" y="-51"/>
                    <a:pt x="31892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Freeform 16"/>
          <p:cNvSpPr/>
          <p:nvPr/>
        </p:nvSpPr>
        <p:spPr>
          <a:xfrm rot="-10800000">
            <a:off x="16418691" y="6033449"/>
            <a:ext cx="3062016" cy="2917266"/>
          </a:xfrm>
          <a:custGeom>
            <a:avLst/>
            <a:gdLst/>
            <a:ahLst/>
            <a:cxnLst/>
            <a:rect l="l" t="t" r="r" b="b"/>
            <a:pathLst>
              <a:path w="3062016" h="2917266">
                <a:moveTo>
                  <a:pt x="0" y="0"/>
                </a:moveTo>
                <a:lnTo>
                  <a:pt x="3062016" y="0"/>
                </a:lnTo>
                <a:lnTo>
                  <a:pt x="3062016" y="2917266"/>
                </a:lnTo>
                <a:lnTo>
                  <a:pt x="0" y="29172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-852022" y="1320834"/>
            <a:ext cx="3062016" cy="2917266"/>
          </a:xfrm>
          <a:custGeom>
            <a:avLst/>
            <a:gdLst/>
            <a:ahLst/>
            <a:cxnLst/>
            <a:rect l="l" t="t" r="r" b="b"/>
            <a:pathLst>
              <a:path w="3062016" h="2917266">
                <a:moveTo>
                  <a:pt x="0" y="0"/>
                </a:moveTo>
                <a:lnTo>
                  <a:pt x="3062015" y="0"/>
                </a:lnTo>
                <a:lnTo>
                  <a:pt x="3062015" y="2917266"/>
                </a:lnTo>
                <a:lnTo>
                  <a:pt x="0" y="29172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-10800000">
            <a:off x="2434234" y="8888811"/>
            <a:ext cx="3062016" cy="2917266"/>
          </a:xfrm>
          <a:custGeom>
            <a:avLst/>
            <a:gdLst/>
            <a:ahLst/>
            <a:cxnLst/>
            <a:rect l="l" t="t" r="r" b="b"/>
            <a:pathLst>
              <a:path w="3062016" h="2917266">
                <a:moveTo>
                  <a:pt x="0" y="0"/>
                </a:moveTo>
                <a:lnTo>
                  <a:pt x="3062016" y="0"/>
                </a:lnTo>
                <a:lnTo>
                  <a:pt x="3062016" y="2917265"/>
                </a:lnTo>
                <a:lnTo>
                  <a:pt x="0" y="29172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1268589" y="-1911677"/>
            <a:ext cx="3062016" cy="2917266"/>
          </a:xfrm>
          <a:custGeom>
            <a:avLst/>
            <a:gdLst/>
            <a:ahLst/>
            <a:cxnLst/>
            <a:rect l="l" t="t" r="r" b="b"/>
            <a:pathLst>
              <a:path w="3062016" h="2917266">
                <a:moveTo>
                  <a:pt x="0" y="0"/>
                </a:moveTo>
                <a:lnTo>
                  <a:pt x="3062015" y="0"/>
                </a:lnTo>
                <a:lnTo>
                  <a:pt x="3062015" y="2917266"/>
                </a:lnTo>
                <a:lnTo>
                  <a:pt x="0" y="29172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rot="-10800000">
            <a:off x="12799597" y="8888811"/>
            <a:ext cx="2368438" cy="2265088"/>
          </a:xfrm>
          <a:custGeom>
            <a:avLst/>
            <a:gdLst/>
            <a:ahLst/>
            <a:cxnLst/>
            <a:rect l="l" t="t" r="r" b="b"/>
            <a:pathLst>
              <a:path w="2368438" h="2265088">
                <a:moveTo>
                  <a:pt x="0" y="0"/>
                </a:moveTo>
                <a:lnTo>
                  <a:pt x="2368438" y="0"/>
                </a:lnTo>
                <a:lnTo>
                  <a:pt x="2368438" y="2265088"/>
                </a:lnTo>
                <a:lnTo>
                  <a:pt x="0" y="2265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 rot="-10800000">
            <a:off x="-1192707" y="7804988"/>
            <a:ext cx="3198770" cy="2919605"/>
          </a:xfrm>
          <a:custGeom>
            <a:avLst/>
            <a:gdLst/>
            <a:ahLst/>
            <a:cxnLst/>
            <a:rect l="l" t="t" r="r" b="b"/>
            <a:pathLst>
              <a:path w="3198770" h="2919605">
                <a:moveTo>
                  <a:pt x="0" y="0"/>
                </a:moveTo>
                <a:lnTo>
                  <a:pt x="3198770" y="0"/>
                </a:lnTo>
                <a:lnTo>
                  <a:pt x="3198770" y="2919605"/>
                </a:lnTo>
                <a:lnTo>
                  <a:pt x="0" y="29196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16162659" y="-453044"/>
            <a:ext cx="3198770" cy="2919605"/>
          </a:xfrm>
          <a:custGeom>
            <a:avLst/>
            <a:gdLst/>
            <a:ahLst/>
            <a:cxnLst/>
            <a:rect l="l" t="t" r="r" b="b"/>
            <a:pathLst>
              <a:path w="3198770" h="2919605">
                <a:moveTo>
                  <a:pt x="0" y="0"/>
                </a:moveTo>
                <a:lnTo>
                  <a:pt x="3198771" y="0"/>
                </a:lnTo>
                <a:lnTo>
                  <a:pt x="3198771" y="2919605"/>
                </a:lnTo>
                <a:lnTo>
                  <a:pt x="0" y="29196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 rot="9490887">
            <a:off x="15839120" y="8917110"/>
            <a:ext cx="1403238" cy="1882393"/>
          </a:xfrm>
          <a:custGeom>
            <a:avLst/>
            <a:gdLst/>
            <a:ahLst/>
            <a:cxnLst/>
            <a:rect l="l" t="t" r="r" b="b"/>
            <a:pathLst>
              <a:path w="1403238" h="1882393">
                <a:moveTo>
                  <a:pt x="0" y="0"/>
                </a:moveTo>
                <a:lnTo>
                  <a:pt x="1403239" y="0"/>
                </a:lnTo>
                <a:lnTo>
                  <a:pt x="1403239" y="1882392"/>
                </a:lnTo>
                <a:lnTo>
                  <a:pt x="0" y="1882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17073396" y="3509653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1" y="0"/>
                </a:lnTo>
                <a:lnTo>
                  <a:pt x="592381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8700237" y="3805844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2434234" y="2721961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 rot="-2350161">
            <a:off x="-98594" y="-392721"/>
            <a:ext cx="1403238" cy="1882393"/>
          </a:xfrm>
          <a:custGeom>
            <a:avLst/>
            <a:gdLst/>
            <a:ahLst/>
            <a:cxnLst/>
            <a:rect l="l" t="t" r="r" b="b"/>
            <a:pathLst>
              <a:path w="1403238" h="1882393">
                <a:moveTo>
                  <a:pt x="0" y="0"/>
                </a:moveTo>
                <a:lnTo>
                  <a:pt x="1403239" y="0"/>
                </a:lnTo>
                <a:lnTo>
                  <a:pt x="1403239" y="1882393"/>
                </a:lnTo>
                <a:lnTo>
                  <a:pt x="0" y="188239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 rot="-867859">
            <a:off x="5076475" y="8161971"/>
            <a:ext cx="2536740" cy="416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19"/>
              </a:lnSpc>
              <a:spcBef>
                <a:spcPct val="0"/>
              </a:spcBef>
            </a:pPr>
            <a:r>
              <a:rPr lang="en-US" sz="237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Canva stock image</a:t>
            </a:r>
          </a:p>
        </p:txBody>
      </p:sp>
      <p:sp>
        <p:nvSpPr>
          <p:cNvPr id="30" name="TextBox 30"/>
          <p:cNvSpPr txBox="1"/>
          <p:nvPr/>
        </p:nvSpPr>
        <p:spPr>
          <a:xfrm rot="1134784">
            <a:off x="10282336" y="8267003"/>
            <a:ext cx="2536740" cy="416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19"/>
              </a:lnSpc>
              <a:spcBef>
                <a:spcPct val="0"/>
              </a:spcBef>
            </a:pPr>
            <a:r>
              <a:rPr lang="en-US" sz="237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Canva stock image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123526">
            <a:off x="11960759" y="4238588"/>
            <a:ext cx="3483173" cy="3483173"/>
          </a:xfrm>
          <a:custGeom>
            <a:avLst/>
            <a:gdLst/>
            <a:ahLst/>
            <a:cxnLst/>
            <a:rect l="l" t="t" r="r" b="b"/>
            <a:pathLst>
              <a:path w="3483173" h="3483173">
                <a:moveTo>
                  <a:pt x="0" y="0"/>
                </a:moveTo>
                <a:lnTo>
                  <a:pt x="3483173" y="0"/>
                </a:lnTo>
                <a:lnTo>
                  <a:pt x="3483173" y="3483173"/>
                </a:lnTo>
                <a:lnTo>
                  <a:pt x="0" y="34831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0" y="227596"/>
            <a:ext cx="11722986" cy="19434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7"/>
              </a:lnSpc>
              <a:spcBef>
                <a:spcPct val="0"/>
              </a:spcBef>
            </a:pPr>
            <a:r>
              <a:rPr lang="en-US" sz="5612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Is it safer for children to have a smart phone?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425772" y="6743596"/>
            <a:ext cx="6148626" cy="1562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52"/>
              </a:lnSpc>
            </a:pPr>
            <a:endParaRPr/>
          </a:p>
          <a:p>
            <a:pPr algn="ctr">
              <a:lnSpc>
                <a:spcPts val="6252"/>
              </a:lnSpc>
              <a:spcBef>
                <a:spcPct val="0"/>
              </a:spcBef>
            </a:pPr>
            <a:r>
              <a:rPr lang="en-US" sz="4465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87% of parents feel safer.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40707" y="2262695"/>
            <a:ext cx="8608100" cy="10708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03"/>
              </a:lnSpc>
              <a:spcBef>
                <a:spcPct val="0"/>
              </a:spcBef>
            </a:pPr>
            <a:r>
              <a:rPr lang="en-US" sz="6216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78% of children feel safer.</a:t>
            </a:r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754965" y="5317343"/>
            <a:ext cx="2279672" cy="4510723"/>
            <a:chOff x="0" y="0"/>
            <a:chExt cx="2620010" cy="5184140"/>
          </a:xfrm>
        </p:grpSpPr>
        <p:sp>
          <p:nvSpPr>
            <p:cNvPr id="7" name="Freeform 7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185420" y="156210"/>
              <a:ext cx="2250453" cy="4876800"/>
            </a:xfrm>
            <a:custGeom>
              <a:avLst/>
              <a:gdLst/>
              <a:ahLst/>
              <a:cxnLst/>
              <a:rect l="l" t="t" r="r" b="b"/>
              <a:pathLst>
                <a:path w="2250453" h="4876800">
                  <a:moveTo>
                    <a:pt x="2040890" y="0"/>
                  </a:moveTo>
                  <a:lnTo>
                    <a:pt x="1769110" y="0"/>
                  </a:lnTo>
                  <a:lnTo>
                    <a:pt x="1769110" y="57150"/>
                  </a:lnTo>
                  <a:cubicBezTo>
                    <a:pt x="1769110" y="121920"/>
                    <a:pt x="1715770" y="175260"/>
                    <a:pt x="1651000" y="175260"/>
                  </a:cubicBezTo>
                  <a:lnTo>
                    <a:pt x="601980" y="175260"/>
                  </a:lnTo>
                  <a:cubicBezTo>
                    <a:pt x="537210" y="175260"/>
                    <a:pt x="483870" y="121920"/>
                    <a:pt x="483870" y="57150"/>
                  </a:cubicBezTo>
                  <a:lnTo>
                    <a:pt x="483870" y="0"/>
                  </a:lnTo>
                  <a:lnTo>
                    <a:pt x="209550" y="0"/>
                  </a:lnTo>
                  <a:cubicBezTo>
                    <a:pt x="93980" y="0"/>
                    <a:pt x="0" y="93980"/>
                    <a:pt x="0" y="209550"/>
                  </a:cubicBezTo>
                  <a:lnTo>
                    <a:pt x="0" y="4667250"/>
                  </a:lnTo>
                  <a:cubicBezTo>
                    <a:pt x="0" y="4782820"/>
                    <a:pt x="93980" y="4876800"/>
                    <a:pt x="209550" y="4876800"/>
                  </a:cubicBezTo>
                  <a:lnTo>
                    <a:pt x="2040890" y="4876800"/>
                  </a:lnTo>
                  <a:cubicBezTo>
                    <a:pt x="2156460" y="4876800"/>
                    <a:pt x="2250440" y="4782820"/>
                    <a:pt x="2250440" y="4667250"/>
                  </a:cubicBezTo>
                  <a:lnTo>
                    <a:pt x="2250440" y="209550"/>
                  </a:lnTo>
                  <a:cubicBezTo>
                    <a:pt x="2251710" y="93980"/>
                    <a:pt x="2157730" y="0"/>
                    <a:pt x="2040890" y="0"/>
                  </a:cubicBezTo>
                  <a:close/>
                </a:path>
              </a:pathLst>
            </a:custGeom>
            <a:blipFill>
              <a:blip r:embed="rId3"/>
              <a:stretch>
                <a:fillRect l="-245588" t="-3203" r="-245531" b="-309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1579738" y="187960"/>
              <a:ext cx="63785" cy="63501"/>
            </a:xfrm>
            <a:custGeom>
              <a:avLst/>
              <a:gdLst/>
              <a:ahLst/>
              <a:cxnLst/>
              <a:rect l="l" t="t" r="r" b="b"/>
              <a:pathLst>
                <a:path w="63785" h="63501">
                  <a:moveTo>
                    <a:pt x="31892" y="0"/>
                  </a:moveTo>
                  <a:cubicBezTo>
                    <a:pt x="20515" y="-51"/>
                    <a:pt x="9980" y="5989"/>
                    <a:pt x="4277" y="15834"/>
                  </a:cubicBezTo>
                  <a:cubicBezTo>
                    <a:pt x="-1426" y="25678"/>
                    <a:pt x="-1426" y="37822"/>
                    <a:pt x="4277" y="47666"/>
                  </a:cubicBezTo>
                  <a:cubicBezTo>
                    <a:pt x="9980" y="57511"/>
                    <a:pt x="20515" y="63551"/>
                    <a:pt x="31892" y="63500"/>
                  </a:cubicBezTo>
                  <a:cubicBezTo>
                    <a:pt x="43269" y="63551"/>
                    <a:pt x="53804" y="57511"/>
                    <a:pt x="59507" y="47666"/>
                  </a:cubicBezTo>
                  <a:cubicBezTo>
                    <a:pt x="65210" y="37822"/>
                    <a:pt x="65210" y="25678"/>
                    <a:pt x="59507" y="15834"/>
                  </a:cubicBezTo>
                  <a:cubicBezTo>
                    <a:pt x="53804" y="5989"/>
                    <a:pt x="43269" y="-51"/>
                    <a:pt x="31892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Freeform 16"/>
          <p:cNvSpPr/>
          <p:nvPr/>
        </p:nvSpPr>
        <p:spPr>
          <a:xfrm>
            <a:off x="17152616" y="6076956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1" y="0"/>
                </a:lnTo>
                <a:lnTo>
                  <a:pt x="592381" y="592381"/>
                </a:lnTo>
                <a:lnTo>
                  <a:pt x="0" y="5923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12355782" y="1022613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3546921" y="8962109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 rot="-1035931">
            <a:off x="4861507" y="6411165"/>
            <a:ext cx="2618165" cy="392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86"/>
              </a:lnSpc>
              <a:spcBef>
                <a:spcPct val="0"/>
              </a:spcBef>
            </a:pPr>
            <a:r>
              <a:rPr lang="en-US" sz="2275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Canva stock image</a:t>
            </a:r>
          </a:p>
        </p:txBody>
      </p:sp>
      <p:sp>
        <p:nvSpPr>
          <p:cNvPr id="20" name="TextBox 20"/>
          <p:cNvSpPr txBox="1"/>
          <p:nvPr/>
        </p:nvSpPr>
        <p:spPr>
          <a:xfrm rot="1062593">
            <a:off x="11491146" y="7592607"/>
            <a:ext cx="3120220" cy="468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97"/>
              </a:lnSpc>
              <a:spcBef>
                <a:spcPct val="0"/>
              </a:spcBef>
            </a:pPr>
            <a:r>
              <a:rPr lang="en-US" sz="271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Canva stock image</a:t>
            </a:r>
          </a:p>
        </p:txBody>
      </p:sp>
      <p:sp>
        <p:nvSpPr>
          <p:cNvPr id="21" name="Freeform 21"/>
          <p:cNvSpPr/>
          <p:nvPr/>
        </p:nvSpPr>
        <p:spPr>
          <a:xfrm>
            <a:off x="10750581" y="8820115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1" y="0"/>
                </a:lnTo>
                <a:lnTo>
                  <a:pt x="592381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1302420" y="2563827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1" y="0"/>
                </a:lnTo>
                <a:lnTo>
                  <a:pt x="592381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7755503" y="3771666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1" y="0"/>
                </a:lnTo>
                <a:lnTo>
                  <a:pt x="592381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7073396" y="3509653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1" y="0"/>
                </a:lnTo>
                <a:lnTo>
                  <a:pt x="592381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415249" y="1473151"/>
            <a:ext cx="11109602" cy="7415659"/>
          </a:xfrm>
          <a:custGeom>
            <a:avLst/>
            <a:gdLst/>
            <a:ahLst/>
            <a:cxnLst/>
            <a:rect l="l" t="t" r="r" b="b"/>
            <a:pathLst>
              <a:path w="11109602" h="7415659">
                <a:moveTo>
                  <a:pt x="0" y="0"/>
                </a:moveTo>
                <a:lnTo>
                  <a:pt x="11109602" y="0"/>
                </a:lnTo>
                <a:lnTo>
                  <a:pt x="11109602" y="7415660"/>
                </a:lnTo>
                <a:lnTo>
                  <a:pt x="0" y="74156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4298672" y="1182773"/>
            <a:ext cx="2000017" cy="1516716"/>
          </a:xfrm>
          <a:custGeom>
            <a:avLst/>
            <a:gdLst/>
            <a:ahLst/>
            <a:cxnLst/>
            <a:rect l="l" t="t" r="r" b="b"/>
            <a:pathLst>
              <a:path w="2000017" h="1516716">
                <a:moveTo>
                  <a:pt x="0" y="0"/>
                </a:moveTo>
                <a:lnTo>
                  <a:pt x="2000016" y="0"/>
                </a:lnTo>
                <a:lnTo>
                  <a:pt x="2000016" y="1516716"/>
                </a:lnTo>
                <a:lnTo>
                  <a:pt x="0" y="151671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6982" r="-1032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4059946" y="4238100"/>
            <a:ext cx="1848509" cy="1789463"/>
          </a:xfrm>
          <a:custGeom>
            <a:avLst/>
            <a:gdLst/>
            <a:ahLst/>
            <a:cxnLst/>
            <a:rect l="l" t="t" r="r" b="b"/>
            <a:pathLst>
              <a:path w="1848509" h="1789463">
                <a:moveTo>
                  <a:pt x="0" y="0"/>
                </a:moveTo>
                <a:lnTo>
                  <a:pt x="1848508" y="0"/>
                </a:lnTo>
                <a:lnTo>
                  <a:pt x="1848508" y="1789463"/>
                </a:lnTo>
                <a:lnTo>
                  <a:pt x="0" y="178946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84339" t="-21780" r="-81783" b="-2178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353316" y="2508736"/>
            <a:ext cx="2199835" cy="2001834"/>
          </a:xfrm>
          <a:custGeom>
            <a:avLst/>
            <a:gdLst/>
            <a:ahLst/>
            <a:cxnLst/>
            <a:rect l="l" t="t" r="r" b="b"/>
            <a:pathLst>
              <a:path w="2199835" h="2001834">
                <a:moveTo>
                  <a:pt x="0" y="0"/>
                </a:moveTo>
                <a:lnTo>
                  <a:pt x="2199835" y="0"/>
                </a:lnTo>
                <a:lnTo>
                  <a:pt x="2199835" y="2001834"/>
                </a:lnTo>
                <a:lnTo>
                  <a:pt x="0" y="200183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77326" t="-25355" r="-67348" b="-319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179948" y="349062"/>
            <a:ext cx="6237447" cy="6205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69"/>
              </a:lnSpc>
              <a:spcBef>
                <a:spcPct val="0"/>
              </a:spcBef>
            </a:pPr>
            <a:r>
              <a:rPr lang="en-US" sz="3692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What  Apps can help children ?</a:t>
            </a:r>
          </a:p>
        </p:txBody>
      </p: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1313398" y="4961577"/>
            <a:ext cx="2279672" cy="4510723"/>
            <a:chOff x="0" y="0"/>
            <a:chExt cx="2620010" cy="5184140"/>
          </a:xfrm>
        </p:grpSpPr>
        <p:sp>
          <p:nvSpPr>
            <p:cNvPr id="9" name="Freeform 9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185420" y="156210"/>
              <a:ext cx="2250453" cy="4876800"/>
            </a:xfrm>
            <a:custGeom>
              <a:avLst/>
              <a:gdLst/>
              <a:ahLst/>
              <a:cxnLst/>
              <a:rect l="l" t="t" r="r" b="b"/>
              <a:pathLst>
                <a:path w="2250453" h="4876800">
                  <a:moveTo>
                    <a:pt x="2040890" y="0"/>
                  </a:moveTo>
                  <a:lnTo>
                    <a:pt x="1769110" y="0"/>
                  </a:lnTo>
                  <a:lnTo>
                    <a:pt x="1769110" y="57150"/>
                  </a:lnTo>
                  <a:cubicBezTo>
                    <a:pt x="1769110" y="121920"/>
                    <a:pt x="1715770" y="175260"/>
                    <a:pt x="1651000" y="175260"/>
                  </a:cubicBezTo>
                  <a:lnTo>
                    <a:pt x="601980" y="175260"/>
                  </a:lnTo>
                  <a:cubicBezTo>
                    <a:pt x="537210" y="175260"/>
                    <a:pt x="483870" y="121920"/>
                    <a:pt x="483870" y="57150"/>
                  </a:cubicBezTo>
                  <a:lnTo>
                    <a:pt x="483870" y="0"/>
                  </a:lnTo>
                  <a:lnTo>
                    <a:pt x="209550" y="0"/>
                  </a:lnTo>
                  <a:cubicBezTo>
                    <a:pt x="93980" y="0"/>
                    <a:pt x="0" y="93980"/>
                    <a:pt x="0" y="209550"/>
                  </a:cubicBezTo>
                  <a:lnTo>
                    <a:pt x="0" y="4667250"/>
                  </a:lnTo>
                  <a:cubicBezTo>
                    <a:pt x="0" y="4782820"/>
                    <a:pt x="93980" y="4876800"/>
                    <a:pt x="209550" y="4876800"/>
                  </a:cubicBezTo>
                  <a:lnTo>
                    <a:pt x="2040890" y="4876800"/>
                  </a:lnTo>
                  <a:cubicBezTo>
                    <a:pt x="2156460" y="4876800"/>
                    <a:pt x="2250440" y="4782820"/>
                    <a:pt x="2250440" y="4667250"/>
                  </a:cubicBezTo>
                  <a:lnTo>
                    <a:pt x="2250440" y="209550"/>
                  </a:lnTo>
                  <a:cubicBezTo>
                    <a:pt x="2251710" y="93980"/>
                    <a:pt x="2157730" y="0"/>
                    <a:pt x="2040890" y="0"/>
                  </a:cubicBezTo>
                  <a:close/>
                </a:path>
              </a:pathLst>
            </a:custGeom>
            <a:blipFill>
              <a:blip r:embed="rId7"/>
              <a:stretch>
                <a:fillRect l="-245588" t="-3203" r="-245531" b="-309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1579738" y="187960"/>
              <a:ext cx="63785" cy="63501"/>
            </a:xfrm>
            <a:custGeom>
              <a:avLst/>
              <a:gdLst/>
              <a:ahLst/>
              <a:cxnLst/>
              <a:rect l="l" t="t" r="r" b="b"/>
              <a:pathLst>
                <a:path w="63785" h="63501">
                  <a:moveTo>
                    <a:pt x="31892" y="0"/>
                  </a:moveTo>
                  <a:cubicBezTo>
                    <a:pt x="20515" y="-51"/>
                    <a:pt x="9980" y="5989"/>
                    <a:pt x="4277" y="15834"/>
                  </a:cubicBezTo>
                  <a:cubicBezTo>
                    <a:pt x="-1426" y="25678"/>
                    <a:pt x="-1426" y="37822"/>
                    <a:pt x="4277" y="47666"/>
                  </a:cubicBezTo>
                  <a:cubicBezTo>
                    <a:pt x="9980" y="57511"/>
                    <a:pt x="20515" y="63551"/>
                    <a:pt x="31892" y="63500"/>
                  </a:cubicBezTo>
                  <a:cubicBezTo>
                    <a:pt x="43269" y="63551"/>
                    <a:pt x="53804" y="57511"/>
                    <a:pt x="59507" y="47666"/>
                  </a:cubicBezTo>
                  <a:cubicBezTo>
                    <a:pt x="65210" y="37822"/>
                    <a:pt x="65210" y="25678"/>
                    <a:pt x="59507" y="15834"/>
                  </a:cubicBezTo>
                  <a:cubicBezTo>
                    <a:pt x="53804" y="5989"/>
                    <a:pt x="43269" y="-51"/>
                    <a:pt x="31892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Freeform 18"/>
          <p:cNvSpPr/>
          <p:nvPr/>
        </p:nvSpPr>
        <p:spPr>
          <a:xfrm rot="-10800000">
            <a:off x="15993843" y="6058289"/>
            <a:ext cx="3062016" cy="2917266"/>
          </a:xfrm>
          <a:custGeom>
            <a:avLst/>
            <a:gdLst/>
            <a:ahLst/>
            <a:cxnLst/>
            <a:rect l="l" t="t" r="r" b="b"/>
            <a:pathLst>
              <a:path w="3062016" h="2917266">
                <a:moveTo>
                  <a:pt x="0" y="0"/>
                </a:moveTo>
                <a:lnTo>
                  <a:pt x="3062016" y="0"/>
                </a:lnTo>
                <a:lnTo>
                  <a:pt x="3062016" y="2917266"/>
                </a:lnTo>
                <a:lnTo>
                  <a:pt x="0" y="29172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 rot="-1309112">
            <a:off x="-389393" y="-411507"/>
            <a:ext cx="1403238" cy="1882393"/>
          </a:xfrm>
          <a:custGeom>
            <a:avLst/>
            <a:gdLst/>
            <a:ahLst/>
            <a:cxnLst/>
            <a:rect l="l" t="t" r="r" b="b"/>
            <a:pathLst>
              <a:path w="1403238" h="1882393">
                <a:moveTo>
                  <a:pt x="0" y="0"/>
                </a:moveTo>
                <a:lnTo>
                  <a:pt x="1403238" y="0"/>
                </a:lnTo>
                <a:lnTo>
                  <a:pt x="1403238" y="1882393"/>
                </a:lnTo>
                <a:lnTo>
                  <a:pt x="0" y="188239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-1531008" y="3116183"/>
            <a:ext cx="3062016" cy="2917266"/>
          </a:xfrm>
          <a:custGeom>
            <a:avLst/>
            <a:gdLst/>
            <a:ahLst/>
            <a:cxnLst/>
            <a:rect l="l" t="t" r="r" b="b"/>
            <a:pathLst>
              <a:path w="3062016" h="2917266">
                <a:moveTo>
                  <a:pt x="0" y="0"/>
                </a:moveTo>
                <a:lnTo>
                  <a:pt x="3062016" y="0"/>
                </a:lnTo>
                <a:lnTo>
                  <a:pt x="3062016" y="2917266"/>
                </a:lnTo>
                <a:lnTo>
                  <a:pt x="0" y="29172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 rot="-10800000">
            <a:off x="3528606" y="8972105"/>
            <a:ext cx="3062016" cy="2917266"/>
          </a:xfrm>
          <a:custGeom>
            <a:avLst/>
            <a:gdLst/>
            <a:ahLst/>
            <a:cxnLst/>
            <a:rect l="l" t="t" r="r" b="b"/>
            <a:pathLst>
              <a:path w="3062016" h="2917266">
                <a:moveTo>
                  <a:pt x="0" y="0"/>
                </a:moveTo>
                <a:lnTo>
                  <a:pt x="3062015" y="0"/>
                </a:lnTo>
                <a:lnTo>
                  <a:pt x="3062015" y="2917266"/>
                </a:lnTo>
                <a:lnTo>
                  <a:pt x="0" y="29172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11323959" y="-1734493"/>
            <a:ext cx="3062016" cy="2917266"/>
          </a:xfrm>
          <a:custGeom>
            <a:avLst/>
            <a:gdLst/>
            <a:ahLst/>
            <a:cxnLst/>
            <a:rect l="l" t="t" r="r" b="b"/>
            <a:pathLst>
              <a:path w="3062016" h="2917266">
                <a:moveTo>
                  <a:pt x="0" y="0"/>
                </a:moveTo>
                <a:lnTo>
                  <a:pt x="3062016" y="0"/>
                </a:lnTo>
                <a:lnTo>
                  <a:pt x="3062016" y="2917266"/>
                </a:lnTo>
                <a:lnTo>
                  <a:pt x="0" y="29172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rot="-10800000">
            <a:off x="12799597" y="8888811"/>
            <a:ext cx="2368438" cy="2265088"/>
          </a:xfrm>
          <a:custGeom>
            <a:avLst/>
            <a:gdLst/>
            <a:ahLst/>
            <a:cxnLst/>
            <a:rect l="l" t="t" r="r" b="b"/>
            <a:pathLst>
              <a:path w="2368438" h="2265088">
                <a:moveTo>
                  <a:pt x="0" y="0"/>
                </a:moveTo>
                <a:lnTo>
                  <a:pt x="2368438" y="0"/>
                </a:lnTo>
                <a:lnTo>
                  <a:pt x="2368438" y="2265088"/>
                </a:lnTo>
                <a:lnTo>
                  <a:pt x="0" y="2265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7667325" y="-877662"/>
            <a:ext cx="2368438" cy="2265088"/>
          </a:xfrm>
          <a:custGeom>
            <a:avLst/>
            <a:gdLst/>
            <a:ahLst/>
            <a:cxnLst/>
            <a:rect l="l" t="t" r="r" b="b"/>
            <a:pathLst>
              <a:path w="2368438" h="2265088">
                <a:moveTo>
                  <a:pt x="0" y="0"/>
                </a:moveTo>
                <a:lnTo>
                  <a:pt x="2368438" y="0"/>
                </a:lnTo>
                <a:lnTo>
                  <a:pt x="2368438" y="2265088"/>
                </a:lnTo>
                <a:lnTo>
                  <a:pt x="0" y="2265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 rot="-10800000">
            <a:off x="-1570787" y="8561552"/>
            <a:ext cx="3198770" cy="2919605"/>
          </a:xfrm>
          <a:custGeom>
            <a:avLst/>
            <a:gdLst/>
            <a:ahLst/>
            <a:cxnLst/>
            <a:rect l="l" t="t" r="r" b="b"/>
            <a:pathLst>
              <a:path w="3198770" h="2919605">
                <a:moveTo>
                  <a:pt x="0" y="0"/>
                </a:moveTo>
                <a:lnTo>
                  <a:pt x="3198770" y="0"/>
                </a:lnTo>
                <a:lnTo>
                  <a:pt x="3198770" y="2919605"/>
                </a:lnTo>
                <a:lnTo>
                  <a:pt x="0" y="29196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16630214" y="-419100"/>
            <a:ext cx="2250168" cy="2506369"/>
          </a:xfrm>
          <a:custGeom>
            <a:avLst/>
            <a:gdLst/>
            <a:ahLst/>
            <a:cxnLst/>
            <a:rect l="l" t="t" r="r" b="b"/>
            <a:pathLst>
              <a:path w="3198770" h="2919605">
                <a:moveTo>
                  <a:pt x="0" y="0"/>
                </a:moveTo>
                <a:lnTo>
                  <a:pt x="3198771" y="0"/>
                </a:lnTo>
                <a:lnTo>
                  <a:pt x="3198771" y="2919605"/>
                </a:lnTo>
                <a:lnTo>
                  <a:pt x="0" y="29196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 rot="9490887">
            <a:off x="15839120" y="8917110"/>
            <a:ext cx="1403238" cy="1882393"/>
          </a:xfrm>
          <a:custGeom>
            <a:avLst/>
            <a:gdLst/>
            <a:ahLst/>
            <a:cxnLst/>
            <a:rect l="l" t="t" r="r" b="b"/>
            <a:pathLst>
              <a:path w="1403238" h="1882393">
                <a:moveTo>
                  <a:pt x="0" y="0"/>
                </a:moveTo>
                <a:lnTo>
                  <a:pt x="1403239" y="0"/>
                </a:lnTo>
                <a:lnTo>
                  <a:pt x="1403239" y="1882392"/>
                </a:lnTo>
                <a:lnTo>
                  <a:pt x="0" y="18823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8"/>
          <p:cNvSpPr txBox="1"/>
          <p:nvPr/>
        </p:nvSpPr>
        <p:spPr>
          <a:xfrm>
            <a:off x="6820097" y="8934005"/>
            <a:ext cx="4647807" cy="10955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27"/>
              </a:lnSpc>
            </a:pPr>
            <a:r>
              <a:rPr lang="en-US" sz="2090" b="1" u="sng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  <a:hlinkClick r:id="rId12" tooltip="https://onlinesafetyhub.safeguardingni.org/wp-content/uploads/2025/03/Childrens-Wellbeing-in-a-Digital-World-2025-7C-Internet-Matters.pdf"/>
              </a:rPr>
              <a:t>Children's Wellbeing in a Digital World 2025 | Internet Matters.pdf</a:t>
            </a:r>
          </a:p>
          <a:p>
            <a:pPr algn="ctr">
              <a:lnSpc>
                <a:spcPts val="2927"/>
              </a:lnSpc>
              <a:spcBef>
                <a:spcPct val="0"/>
              </a:spcBef>
            </a:pPr>
            <a:endParaRPr lang="en-US" sz="2090" b="1" u="sng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  <a:hlinkClick r:id="rId12" tooltip="https://onlinesafetyhub.safeguardingni.org/wp-content/uploads/2025/03/Childrens-Wellbeing-in-a-Digital-World-2025-7C-Internet-Matters.pdf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1088933" y="5014255"/>
            <a:ext cx="73587" cy="467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79"/>
              </a:lnSpc>
              <a:spcBef>
                <a:spcPct val="0"/>
              </a:spcBef>
            </a:pPr>
            <a:r>
              <a:rPr lang="en-US" sz="2771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 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298672" y="2661389"/>
            <a:ext cx="2004211" cy="347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60"/>
              </a:lnSpc>
              <a:spcBef>
                <a:spcPct val="0"/>
              </a:spcBef>
            </a:pPr>
            <a:r>
              <a:rPr lang="en-US" sz="2043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cosmic yoga app 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593070" y="6008513"/>
            <a:ext cx="3047391" cy="195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27"/>
              </a:lnSpc>
              <a:spcBef>
                <a:spcPct val="0"/>
              </a:spcBef>
            </a:pPr>
            <a:r>
              <a:rPr lang="en-US" sz="1162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exercise for kids at home app - Search Images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463838">
            <a:off x="15057575" y="671825"/>
            <a:ext cx="2150779" cy="2077091"/>
          </a:xfrm>
          <a:custGeom>
            <a:avLst/>
            <a:gdLst/>
            <a:ahLst/>
            <a:cxnLst/>
            <a:rect l="l" t="t" r="r" b="b"/>
            <a:pathLst>
              <a:path w="2150779" h="2077091">
                <a:moveTo>
                  <a:pt x="0" y="0"/>
                </a:moveTo>
                <a:lnTo>
                  <a:pt x="2150779" y="0"/>
                </a:lnTo>
                <a:lnTo>
                  <a:pt x="2150779" y="2077091"/>
                </a:lnTo>
                <a:lnTo>
                  <a:pt x="0" y="207709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84584" t="-24329" r="-81647" b="-212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824815">
            <a:off x="3818469" y="3074303"/>
            <a:ext cx="4830854" cy="4830854"/>
          </a:xfrm>
          <a:custGeom>
            <a:avLst/>
            <a:gdLst/>
            <a:ahLst/>
            <a:cxnLst/>
            <a:rect l="l" t="t" r="r" b="b"/>
            <a:pathLst>
              <a:path w="4830854" h="4830854">
                <a:moveTo>
                  <a:pt x="0" y="0"/>
                </a:moveTo>
                <a:lnTo>
                  <a:pt x="4830855" y="0"/>
                </a:lnTo>
                <a:lnTo>
                  <a:pt x="4830855" y="4830854"/>
                </a:lnTo>
                <a:lnTo>
                  <a:pt x="0" y="48308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66101">
            <a:off x="10804457" y="4304925"/>
            <a:ext cx="5916091" cy="3315476"/>
          </a:xfrm>
          <a:custGeom>
            <a:avLst/>
            <a:gdLst/>
            <a:ahLst/>
            <a:cxnLst/>
            <a:rect l="l" t="t" r="r" b="b"/>
            <a:pathLst>
              <a:path w="5916091" h="3315476">
                <a:moveTo>
                  <a:pt x="0" y="0"/>
                </a:moveTo>
                <a:lnTo>
                  <a:pt x="5916091" y="0"/>
                </a:lnTo>
                <a:lnTo>
                  <a:pt x="5916091" y="3315476"/>
                </a:lnTo>
                <a:lnTo>
                  <a:pt x="0" y="331547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3470281" y="1760297"/>
            <a:ext cx="11272141" cy="580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37"/>
              </a:lnSpc>
              <a:spcBef>
                <a:spcPct val="0"/>
              </a:spcBef>
            </a:pPr>
            <a:r>
              <a:rPr lang="en-US" sz="3384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How can the internet improve children’s  education?</a:t>
            </a:r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605072" y="5489730"/>
            <a:ext cx="2279672" cy="4510723"/>
            <a:chOff x="0" y="0"/>
            <a:chExt cx="2620010" cy="5184140"/>
          </a:xfrm>
        </p:grpSpPr>
        <p:sp>
          <p:nvSpPr>
            <p:cNvPr id="7" name="Freeform 7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185420" y="156210"/>
              <a:ext cx="2250453" cy="4876800"/>
            </a:xfrm>
            <a:custGeom>
              <a:avLst/>
              <a:gdLst/>
              <a:ahLst/>
              <a:cxnLst/>
              <a:rect l="l" t="t" r="r" b="b"/>
              <a:pathLst>
                <a:path w="2250453" h="4876800">
                  <a:moveTo>
                    <a:pt x="2040890" y="0"/>
                  </a:moveTo>
                  <a:lnTo>
                    <a:pt x="1769110" y="0"/>
                  </a:lnTo>
                  <a:lnTo>
                    <a:pt x="1769110" y="57150"/>
                  </a:lnTo>
                  <a:cubicBezTo>
                    <a:pt x="1769110" y="121920"/>
                    <a:pt x="1715770" y="175260"/>
                    <a:pt x="1651000" y="175260"/>
                  </a:cubicBezTo>
                  <a:lnTo>
                    <a:pt x="601980" y="175260"/>
                  </a:lnTo>
                  <a:cubicBezTo>
                    <a:pt x="537210" y="175260"/>
                    <a:pt x="483870" y="121920"/>
                    <a:pt x="483870" y="57150"/>
                  </a:cubicBezTo>
                  <a:lnTo>
                    <a:pt x="483870" y="0"/>
                  </a:lnTo>
                  <a:lnTo>
                    <a:pt x="209550" y="0"/>
                  </a:lnTo>
                  <a:cubicBezTo>
                    <a:pt x="93980" y="0"/>
                    <a:pt x="0" y="93980"/>
                    <a:pt x="0" y="209550"/>
                  </a:cubicBezTo>
                  <a:lnTo>
                    <a:pt x="0" y="4667250"/>
                  </a:lnTo>
                  <a:cubicBezTo>
                    <a:pt x="0" y="4782820"/>
                    <a:pt x="93980" y="4876800"/>
                    <a:pt x="209550" y="4876800"/>
                  </a:cubicBezTo>
                  <a:lnTo>
                    <a:pt x="2040890" y="4876800"/>
                  </a:lnTo>
                  <a:cubicBezTo>
                    <a:pt x="2156460" y="4876800"/>
                    <a:pt x="2250440" y="4782820"/>
                    <a:pt x="2250440" y="4667250"/>
                  </a:cubicBezTo>
                  <a:lnTo>
                    <a:pt x="2250440" y="209550"/>
                  </a:lnTo>
                  <a:cubicBezTo>
                    <a:pt x="2251710" y="93980"/>
                    <a:pt x="2157730" y="0"/>
                    <a:pt x="2040890" y="0"/>
                  </a:cubicBezTo>
                  <a:close/>
                </a:path>
              </a:pathLst>
            </a:custGeom>
            <a:blipFill>
              <a:blip r:embed="rId5"/>
              <a:stretch>
                <a:fillRect l="-245588" t="-3203" r="-245531" b="-309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1579738" y="187960"/>
              <a:ext cx="63785" cy="63501"/>
            </a:xfrm>
            <a:custGeom>
              <a:avLst/>
              <a:gdLst/>
              <a:ahLst/>
              <a:cxnLst/>
              <a:rect l="l" t="t" r="r" b="b"/>
              <a:pathLst>
                <a:path w="63785" h="63501">
                  <a:moveTo>
                    <a:pt x="31892" y="0"/>
                  </a:moveTo>
                  <a:cubicBezTo>
                    <a:pt x="20515" y="-51"/>
                    <a:pt x="9980" y="5989"/>
                    <a:pt x="4277" y="15834"/>
                  </a:cubicBezTo>
                  <a:cubicBezTo>
                    <a:pt x="-1426" y="25678"/>
                    <a:pt x="-1426" y="37822"/>
                    <a:pt x="4277" y="47666"/>
                  </a:cubicBezTo>
                  <a:cubicBezTo>
                    <a:pt x="9980" y="57511"/>
                    <a:pt x="20515" y="63551"/>
                    <a:pt x="31892" y="63500"/>
                  </a:cubicBezTo>
                  <a:cubicBezTo>
                    <a:pt x="43269" y="63551"/>
                    <a:pt x="53804" y="57511"/>
                    <a:pt x="59507" y="47666"/>
                  </a:cubicBezTo>
                  <a:cubicBezTo>
                    <a:pt x="65210" y="37822"/>
                    <a:pt x="65210" y="25678"/>
                    <a:pt x="59507" y="15834"/>
                  </a:cubicBezTo>
                  <a:cubicBezTo>
                    <a:pt x="53804" y="5989"/>
                    <a:pt x="43269" y="-51"/>
                    <a:pt x="31892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Freeform 16"/>
          <p:cNvSpPr/>
          <p:nvPr/>
        </p:nvSpPr>
        <p:spPr>
          <a:xfrm>
            <a:off x="11197646" y="1133000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9805058" y="4091137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1" y="0"/>
                </a:lnTo>
                <a:lnTo>
                  <a:pt x="592381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17259300" y="7712508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 rot="-815725">
            <a:off x="4421433" y="8012178"/>
            <a:ext cx="3610744" cy="52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94"/>
              </a:lnSpc>
              <a:spcBef>
                <a:spcPct val="0"/>
              </a:spcBef>
            </a:pPr>
            <a:r>
              <a:rPr lang="en-US" sz="3138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Canva stock image</a:t>
            </a:r>
          </a:p>
        </p:txBody>
      </p:sp>
      <p:sp>
        <p:nvSpPr>
          <p:cNvPr id="20" name="Freeform 20"/>
          <p:cNvSpPr/>
          <p:nvPr/>
        </p:nvSpPr>
        <p:spPr>
          <a:xfrm>
            <a:off x="3174090" y="436318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1448717" y="4091137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6658062" y="8962109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 rot="578491">
            <a:off x="11842123" y="7537807"/>
            <a:ext cx="2737149" cy="479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88"/>
              </a:lnSpc>
              <a:spcBef>
                <a:spcPct val="0"/>
              </a:spcBef>
            </a:pPr>
            <a:r>
              <a:rPr lang="en-US" sz="2848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BBC bitesize app </a:t>
            </a:r>
          </a:p>
        </p:txBody>
      </p:sp>
      <p:sp>
        <p:nvSpPr>
          <p:cNvPr id="24" name="TextBox 24"/>
          <p:cNvSpPr txBox="1"/>
          <p:nvPr/>
        </p:nvSpPr>
        <p:spPr>
          <a:xfrm rot="1327273">
            <a:off x="14719440" y="2626553"/>
            <a:ext cx="1716944" cy="308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81"/>
              </a:lnSpc>
              <a:spcBef>
                <a:spcPct val="0"/>
              </a:spcBef>
            </a:pPr>
            <a:r>
              <a:rPr lang="en-US" sz="1843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hairy lettersapp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91314"/>
            <a:ext cx="3313777" cy="18240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Gemma’s references</a:t>
            </a:r>
          </a:p>
        </p:txBody>
      </p:sp>
      <p:sp>
        <p:nvSpPr>
          <p:cNvPr id="3" name="Freeform 3"/>
          <p:cNvSpPr/>
          <p:nvPr/>
        </p:nvSpPr>
        <p:spPr>
          <a:xfrm>
            <a:off x="7898423" y="43400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1" y="0"/>
                </a:lnTo>
                <a:lnTo>
                  <a:pt x="592381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436318" y="9554491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7259300" y="7351681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7259300" y="1820545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304800" y="1915338"/>
            <a:ext cx="17983200" cy="72985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Bing. (2022a). cosmic yoga app - Bing. [online] Available at: https://www.bing.com/images/search?q=cosmic%20yoga%20app&amp;qs=n&amp;form=QBIR&amp;sp=-1&amp;ghc=1&amp;lq=0&amp;pq=cosmic%20yoga%20app&amp;sc=4-15&amp;cvid=7B2C574F5182439FADCF600383DE464D&amp;first=1 [Accessed 10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Bing. (2022b). cosmic yoga app - Bing. [online] Available at: https://www.bing.com/images/search?q=cosmic%20yoga%20app&amp;qs=n&amp;form=QBIR&amp;sp=-1&amp;ghc=1&amp;lq=0&amp;pq=cosmic%20yoga%20app&amp;sc=4-15&amp;cvid=7B2C574F5182439FADCF600383DE464D&amp;first=1 [Accessed 10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Bing. (2025a). BBC bitesize app - Bing. [online] Available at: https://www.bing.com/images/search?q=BBC%20bitesize%20app&amp;qs=n&amp;form=QBIR&amp;sp=-1&amp;lq=0&amp;pq=bbc%20bitesize%20app&amp;sc=10-16&amp;cvid=82A6133EC9E24A6E813FA5884F80822D&amp;first=1 [Accessed 10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Bing. (2025b). BBC bitesize app - Bing. [online] Available at: https://www.bing.com/images/search?q=BBC%20bitesize%20app&amp;qs=n&amp;form=QBIR&amp;sp=-1&amp;lq=0&amp;pq=bbc%20bitesize%20app&amp;sc=10-16&amp;cvid=82A6133EC9E24A6E813FA5884F80822D&amp;first=1 [Accessed 10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Bing. (2026a). exercise for kids at home app - Bing. [online] Available at: https://www.bing.com/images/search?q=exercise%20for%20kids%20at%20home%20app&amp;qs=n&amp;form=QBIR&amp;sp=-1&amp;lq=0&amp;pq=exercise%20for%20kids%20at%20home%20app&amp;sc=2-29&amp;cvid=822A79B6389C49F4B37B4127E79A6A9D&amp;first=1 [Accessed 10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Bing. (2026b). exercise for kids at home app - Bing. [online] Available at: https://www.bing.com/images/search?q=exercise%20for%20kids%20at%20home%20app&amp;qs=n&amp;form=QBIR&amp;sp=-1&amp;lq=0&amp;pq=exercise%20for%20kids%20at%20home%20app&amp;sc=2-29&amp;cvid=822A79B6389C49F4B37B4127E79A6A9D&amp;first=1 [Accessed 10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Bing. (2026c). hairy </a:t>
            </a:r>
            <a:r>
              <a:rPr lang="en-US" sz="1392" dirty="0" err="1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lettersapp</a:t>
            </a: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 - Bing. [online] Available at: https://www.bing.com/images/search?q=hairy%20lettersapp&amp;qs=n&amp;form=QBIRMH&amp;sp=-1&amp;lq=0&amp;pq=hairy%20lettersapp&amp;sc=2-16&amp;cvid=1A1A951C535D4C1E99B01F12FBEFDBFE&amp;first=1 [Accessed 10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Bing. (2026d). hairy </a:t>
            </a:r>
            <a:r>
              <a:rPr lang="en-US" sz="1392" dirty="0" err="1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lettersapp</a:t>
            </a: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 - Bing. [online] Available at: https://www.bing.com/images/search?q=hairy%20lettersapp&amp;qs=n&amp;form=QBIRMH&amp;sp=-1&amp;lq=0&amp;pq=hairy%20lettersapp&amp;sc=2-16&amp;cvid=1A1A951C535D4C1E99B01F12FBEFDBFE&amp;first=1 [Accessed 10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Children’s Wellbeing in a Digital World Year Four Index Report 2025. (2025a). Available at: https://onlinesafetyhub.safeguardingni.org/wp-content/uploads/2025/03/Childrens-Wellbeing-in-a-Digital-World-2025-7C-Internet-Matters.pdf [Accessed 9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Children’s Wellbeing in a Digital World Year Four Index Report 2025. (2025b). Available at: https://onlinesafetyhub.safeguardingni.org/wp-content/uploads/2025/03/Childrens-Wellbeing-in-a-Digital-World-2025-7C-Internet-Matters.pdf [Accessed 9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Maryville University (2022a). Children and Technology: Positive and Negative Effects. [online] Maryville Online. Available at: https://online.maryville.edu/blog/children-and-technology/ [Accessed 9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Maryville University (2022b). Children and Technology: Positive and Negative Effects. [online] Maryville Online. Available at: https://online.maryville.edu/blog/children-and-technology/ [Accessed 9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 err="1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Pyżalski</a:t>
            </a: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, J. (2026a). Redirecting. [online] Proquest.com. Available at: https://www.proquest.com/docview/3102054381?accountid=130472&amp;pq-origsite=primo&amp;searchKeywords=positives%20of%20the%20internet&amp;sourcetype=Scholarly%20Journals [Accessed 9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 err="1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Pyżalski</a:t>
            </a: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, J. (2026b). Redirecting. [online] Proquest.com. Available at: https://www.proquest.com/docview/3102054381?accountid=130472&amp;pq-origsite=primo&amp;searchKeywords=positives%20of%20the%20internet&amp;sourcetype=Scholarly%20Journals [Accessed 9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UNICEF (2019a). Done right, internet use among children can increase learning opportunities and build digital skills. [online] www.unicef.org. Available at: https://www.unicef.org/press-releases/done-right-internet-use-among-children-can-increase-learning-opportunities-and-build [Accessed 9 Apr. 2026].</a:t>
            </a:r>
          </a:p>
          <a:p>
            <a:pPr algn="l">
              <a:lnSpc>
                <a:spcPts val="1949"/>
              </a:lnSpc>
              <a:spcBef>
                <a:spcPct val="0"/>
              </a:spcBef>
            </a:pPr>
            <a:r>
              <a:rPr lang="en-US" sz="1392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UNICEF (2019b). Done right, internet use among children can increase learning opportunities and build digital skills. [online] www.unicef.org. Available at: https://www.unicef.org/press-releases/done-right-internet-use-among-children-can-increase-learning-opportunities-and-build [Accessed 9 Apr. 2026].</a:t>
            </a:r>
          </a:p>
        </p:txBody>
      </p:sp>
      <p:sp>
        <p:nvSpPr>
          <p:cNvPr id="8" name="Freeform 8"/>
          <p:cNvSpPr/>
          <p:nvPr/>
        </p:nvSpPr>
        <p:spPr>
          <a:xfrm>
            <a:off x="8194613" y="8962109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40127" y="931972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1148</Words>
  <Application>Microsoft Office PowerPoint</Application>
  <PresentationFormat>Custom</PresentationFormat>
  <Paragraphs>36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Sniglet</vt:lpstr>
      <vt:lpstr>Canva Sans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 Group Presentation</dc:title>
  <cp:lastModifiedBy>Gemma Thomas</cp:lastModifiedBy>
  <cp:revision>2</cp:revision>
  <dcterms:created xsi:type="dcterms:W3CDTF">2006-08-16T00:00:00Z</dcterms:created>
  <dcterms:modified xsi:type="dcterms:W3CDTF">2026-04-26T19:36:36Z</dcterms:modified>
  <dc:identifier>DAHFgQNiAhA</dc:identifier>
</cp:coreProperties>
</file>