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4.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5.xml" ContentType="application/vnd.openxmlformats-officedocument.presentationml.tags+xml"/>
  <Override PartName="/ppt/notesSlides/notesSlide3.xml" ContentType="application/vnd.openxmlformats-officedocument.presentationml.notesSlide+xml"/>
  <Override PartName="/ppt/tags/tag6.xml" ContentType="application/vnd.openxmlformats-officedocument.presentationml.tags+xml"/>
  <Override PartName="/ppt/notesSlides/notesSlide4.xml" ContentType="application/vnd.openxmlformats-officedocument.presentationml.notesSlide+xml"/>
  <Override PartName="/ppt/tags/tag7.xml" ContentType="application/vnd.openxmlformats-officedocument.presentationml.tags+xml"/>
  <Override PartName="/ppt/notesSlides/notesSlide5.xml" ContentType="application/vnd.openxmlformats-officedocument.presentationml.notesSlide+xml"/>
  <Override PartName="/ppt/tags/tag8.xml" ContentType="application/vnd.openxmlformats-officedocument.presentationml.tags+xml"/>
  <Override PartName="/ppt/notesSlides/notesSlide6.xml" ContentType="application/vnd.openxmlformats-officedocument.presentationml.notesSlide+xml"/>
  <Override PartName="/ppt/tags/tag9.xml" ContentType="application/vnd.openxmlformats-officedocument.presentationml.tags+xml"/>
  <Override PartName="/ppt/notesSlides/notesSlide7.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notesSlides/notesSlide8.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notesSlides/notesSlide9.xml" ContentType="application/vnd.openxmlformats-officedocument.presentationml.notesSlide+xml"/>
  <Override PartName="/ppt/tags/tag14.xml" ContentType="application/vnd.openxmlformats-officedocument.presentationml.tags+xml"/>
  <Override PartName="/ppt/notesSlides/notesSlide10.xml" ContentType="application/vnd.openxmlformats-officedocument.presentationml.notesSlide+xml"/>
  <Override PartName="/ppt/tags/tag15.xml" ContentType="application/vnd.openxmlformats-officedocument.presentationml.tags+xml"/>
  <Override PartName="/ppt/notesSlides/notesSlide11.xml" ContentType="application/vnd.openxmlformats-officedocument.presentationml.notesSlide+xml"/>
  <Override PartName="/ppt/tags/tag16.xml" ContentType="application/vnd.openxmlformats-officedocument.presentationml.tags+xml"/>
  <Override PartName="/ppt/notesSlides/notesSlide12.xml" ContentType="application/vnd.openxmlformats-officedocument.presentationml.notesSlide+xml"/>
  <Override PartName="/ppt/tags/tag17.xml" ContentType="application/vnd.openxmlformats-officedocument.presentationml.tags+xml"/>
  <Override PartName="/ppt/notesSlides/notesSlide13.xml" ContentType="application/vnd.openxmlformats-officedocument.presentationml.notesSlide+xml"/>
  <Override PartName="/ppt/tags/tag18.xml" ContentType="application/vnd.openxmlformats-officedocument.presentationml.tags+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9.xml" ContentType="application/vnd.openxmlformats-officedocument.presentationml.tags+xml"/>
  <Override PartName="/ppt/tags/tag20.xml" ContentType="application/vnd.openxmlformats-officedocument.presentationml.tags+xml"/>
  <Override PartName="/ppt/notesSlides/notesSlide15.xml" ContentType="application/vnd.openxmlformats-officedocument.presentationml.notesSlide+xml"/>
  <Override PartName="/ppt/tags/tag21.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7" r:id="rId2"/>
    <p:sldId id="258" r:id="rId3"/>
    <p:sldId id="259" r:id="rId4"/>
    <p:sldId id="261" r:id="rId5"/>
    <p:sldId id="277" r:id="rId6"/>
    <p:sldId id="262" r:id="rId7"/>
    <p:sldId id="268" r:id="rId8"/>
    <p:sldId id="265" r:id="rId9"/>
    <p:sldId id="276" r:id="rId10"/>
    <p:sldId id="266" r:id="rId11"/>
    <p:sldId id="267" r:id="rId12"/>
    <p:sldId id="274" r:id="rId13"/>
    <p:sldId id="269" r:id="rId14"/>
    <p:sldId id="270" r:id="rId15"/>
    <p:sldId id="272" r:id="rId16"/>
    <p:sldId id="271" r:id="rId17"/>
    <p:sldId id="273" r:id="rId18"/>
    <p:sldId id="279" r:id="rId19"/>
    <p:sldId id="260" r:id="rId20"/>
    <p:sldId id="264" r:id="rId21"/>
    <p:sldId id="275" r:id="rId22"/>
    <p:sldId id="27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9103EE-21CA-4843-8013-5AC5E3C2B441}" v="13" dt="2026-03-22T19:05:55.101"/>
    <p1510:client id="{5F93D73D-3585-43C3-9672-AE01C2E62961}" v="40" dt="2026-03-22T18:17:18.310"/>
    <p1510:client id="{A3BBAAC1-975F-430B-82E5-59C28F35D1A8}" v="16" dt="2026-03-22T17:30:12.4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822" autoAdjust="0"/>
  </p:normalViewPr>
  <p:slideViewPr>
    <p:cSldViewPr snapToGrid="0">
      <p:cViewPr varScale="1">
        <p:scale>
          <a:sx n="65" d="100"/>
          <a:sy n="65" d="100"/>
        </p:scale>
        <p:origin x="72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CF4F77-0BB1-43B8-978C-95D73448722F}"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22513DCC-9B36-49B4-8D2B-671D29372B62}">
      <dgm:prSet/>
      <dgm:spPr/>
      <dgm:t>
        <a:bodyPr/>
        <a:lstStyle/>
        <a:p>
          <a:r>
            <a:rPr lang="en-GB" dirty="0"/>
            <a:t>Chronic Respiratory Diseases (CRDs) are among the most prevalent (NCDs) non communicable diseases (World Health Organisation, 2025).</a:t>
          </a:r>
          <a:endParaRPr lang="en-US" dirty="0"/>
        </a:p>
      </dgm:t>
    </dgm:pt>
    <dgm:pt modelId="{088E6D5A-57D5-461D-9DB7-34C8E7D0B902}" type="parTrans" cxnId="{0AD475CB-AD2B-4B35-9523-8B6909EC82F0}">
      <dgm:prSet/>
      <dgm:spPr/>
      <dgm:t>
        <a:bodyPr/>
        <a:lstStyle/>
        <a:p>
          <a:endParaRPr lang="en-US"/>
        </a:p>
      </dgm:t>
    </dgm:pt>
    <dgm:pt modelId="{CD8F900D-B6B6-4A18-9975-383FEEBB7B0F}" type="sibTrans" cxnId="{0AD475CB-AD2B-4B35-9523-8B6909EC82F0}">
      <dgm:prSet/>
      <dgm:spPr/>
      <dgm:t>
        <a:bodyPr/>
        <a:lstStyle/>
        <a:p>
          <a:endParaRPr lang="en-US"/>
        </a:p>
      </dgm:t>
    </dgm:pt>
    <dgm:pt modelId="{53327FF2-5453-418D-97B8-E9AC13E740EE}">
      <dgm:prSet/>
      <dgm:spPr/>
      <dgm:t>
        <a:bodyPr/>
        <a:lstStyle/>
        <a:p>
          <a:r>
            <a:rPr lang="en-GB"/>
            <a:t>CRDs affect the airways and other structures of the lungs.</a:t>
          </a:r>
          <a:endParaRPr lang="en-US"/>
        </a:p>
      </dgm:t>
    </dgm:pt>
    <dgm:pt modelId="{32E02249-9DF2-41FD-8520-1FF3F52F0FD1}" type="parTrans" cxnId="{64135395-5A0A-48D1-9702-623CB1D72CE5}">
      <dgm:prSet/>
      <dgm:spPr/>
      <dgm:t>
        <a:bodyPr/>
        <a:lstStyle/>
        <a:p>
          <a:endParaRPr lang="en-US"/>
        </a:p>
      </dgm:t>
    </dgm:pt>
    <dgm:pt modelId="{6DCDFE4D-EF4C-447A-A6A8-FE06B566C6FA}" type="sibTrans" cxnId="{64135395-5A0A-48D1-9702-623CB1D72CE5}">
      <dgm:prSet/>
      <dgm:spPr/>
      <dgm:t>
        <a:bodyPr/>
        <a:lstStyle/>
        <a:p>
          <a:endParaRPr lang="en-US"/>
        </a:p>
      </dgm:t>
    </dgm:pt>
    <dgm:pt modelId="{4D029F24-6ECF-4BED-B7D2-DD01284002F7}">
      <dgm:prSet/>
      <dgm:spPr/>
      <dgm:t>
        <a:bodyPr/>
        <a:lstStyle/>
        <a:p>
          <a:r>
            <a:rPr lang="en-GB"/>
            <a:t>Examples: Chronic Obstructive Pulmonary Disease (COPD), Asthma, Pulmonary hypertension and Lung Cancer (World Health Organisation, 2025).</a:t>
          </a:r>
          <a:endParaRPr lang="en-US"/>
        </a:p>
      </dgm:t>
    </dgm:pt>
    <dgm:pt modelId="{ABDC4AC8-B3E5-42A4-9CEC-2C5C52A91065}" type="parTrans" cxnId="{13D08CDF-2B86-4E03-B149-41D556E06BDE}">
      <dgm:prSet/>
      <dgm:spPr/>
      <dgm:t>
        <a:bodyPr/>
        <a:lstStyle/>
        <a:p>
          <a:endParaRPr lang="en-US"/>
        </a:p>
      </dgm:t>
    </dgm:pt>
    <dgm:pt modelId="{B0865256-33CE-40CE-800B-DBECE6BD10CD}" type="sibTrans" cxnId="{13D08CDF-2B86-4E03-B149-41D556E06BDE}">
      <dgm:prSet/>
      <dgm:spPr/>
      <dgm:t>
        <a:bodyPr/>
        <a:lstStyle/>
        <a:p>
          <a:endParaRPr lang="en-US"/>
        </a:p>
      </dgm:t>
    </dgm:pt>
    <dgm:pt modelId="{F31E9866-7F46-4B8E-A7AD-57D0B78A569C}">
      <dgm:prSet/>
      <dgm:spPr/>
      <dgm:t>
        <a:bodyPr/>
        <a:lstStyle/>
        <a:p>
          <a:r>
            <a:rPr lang="en-GB" dirty="0"/>
            <a:t>Worldwide, 2.5 million people were diagnosed with lung cancer in 2022, and 1.8 million died (International Agency for Research on Cancer, 2026).</a:t>
          </a:r>
          <a:endParaRPr lang="en-US" dirty="0"/>
        </a:p>
      </dgm:t>
    </dgm:pt>
    <dgm:pt modelId="{25D39E78-35AA-40DA-8046-DA9135403B8B}" type="parTrans" cxnId="{D5F2C22E-05EB-4850-A961-DDC24E567596}">
      <dgm:prSet/>
      <dgm:spPr/>
      <dgm:t>
        <a:bodyPr/>
        <a:lstStyle/>
        <a:p>
          <a:endParaRPr lang="en-US"/>
        </a:p>
      </dgm:t>
    </dgm:pt>
    <dgm:pt modelId="{3E6C80DC-6ED7-4578-9F7F-7CE7D9117BC9}" type="sibTrans" cxnId="{D5F2C22E-05EB-4850-A961-DDC24E567596}">
      <dgm:prSet/>
      <dgm:spPr/>
      <dgm:t>
        <a:bodyPr/>
        <a:lstStyle/>
        <a:p>
          <a:endParaRPr lang="en-US"/>
        </a:p>
      </dgm:t>
    </dgm:pt>
    <dgm:pt modelId="{C3AB4FDF-0B97-430C-9066-AED0EB7B53E7}">
      <dgm:prSet/>
      <dgm:spPr/>
      <dgm:t>
        <a:bodyPr/>
        <a:lstStyle/>
        <a:p>
          <a:r>
            <a:rPr lang="en-GB" dirty="0"/>
            <a:t>Approximately 569.2 million people were living with chronic respiratory diseases globally in 2023, causing around 4.2 million deaths worldwide (Oh et al., 2026).</a:t>
          </a:r>
          <a:endParaRPr lang="en-US" dirty="0"/>
        </a:p>
      </dgm:t>
    </dgm:pt>
    <dgm:pt modelId="{E63E617F-660D-42B9-BDE4-56B6E7188FC2}" type="parTrans" cxnId="{52D6DF32-5122-44AF-88FB-14732A3B5D6A}">
      <dgm:prSet/>
      <dgm:spPr/>
      <dgm:t>
        <a:bodyPr/>
        <a:lstStyle/>
        <a:p>
          <a:endParaRPr lang="en-US"/>
        </a:p>
      </dgm:t>
    </dgm:pt>
    <dgm:pt modelId="{B7E1BFDC-546E-4176-8F60-7532F7318986}" type="sibTrans" cxnId="{52D6DF32-5122-44AF-88FB-14732A3B5D6A}">
      <dgm:prSet/>
      <dgm:spPr/>
      <dgm:t>
        <a:bodyPr/>
        <a:lstStyle/>
        <a:p>
          <a:endParaRPr lang="en-US"/>
        </a:p>
      </dgm:t>
    </dgm:pt>
    <dgm:pt modelId="{36D1F944-BFFE-4948-8E48-A74FC6C3FC27}">
      <dgm:prSet/>
      <dgm:spPr/>
      <dgm:t>
        <a:bodyPr/>
        <a:lstStyle/>
        <a:p>
          <a:r>
            <a:rPr lang="en-GB" dirty="0"/>
            <a:t>Core Message: Lung Cancer - Risk Factors, Symptoms, Diagnostic Tests and Treatment </a:t>
          </a:r>
          <a:endParaRPr lang="en-US" dirty="0"/>
        </a:p>
      </dgm:t>
    </dgm:pt>
    <dgm:pt modelId="{4E680C89-DA91-4C6F-9809-36595FCC4F59}" type="parTrans" cxnId="{19251CE4-FEC2-4345-90BC-2554B203B320}">
      <dgm:prSet/>
      <dgm:spPr/>
      <dgm:t>
        <a:bodyPr/>
        <a:lstStyle/>
        <a:p>
          <a:endParaRPr lang="en-US"/>
        </a:p>
      </dgm:t>
    </dgm:pt>
    <dgm:pt modelId="{51AA59ED-325D-42B3-9117-8DFEA07ADB60}" type="sibTrans" cxnId="{19251CE4-FEC2-4345-90BC-2554B203B320}">
      <dgm:prSet/>
      <dgm:spPr/>
      <dgm:t>
        <a:bodyPr/>
        <a:lstStyle/>
        <a:p>
          <a:endParaRPr lang="en-US"/>
        </a:p>
      </dgm:t>
    </dgm:pt>
    <dgm:pt modelId="{E50A7E55-E0C2-4663-8626-613DC789C1D4}" type="pres">
      <dgm:prSet presAssocID="{FCCF4F77-0BB1-43B8-978C-95D73448722F}" presName="Name0" presStyleCnt="0">
        <dgm:presLayoutVars>
          <dgm:dir/>
          <dgm:animLvl val="lvl"/>
          <dgm:resizeHandles val="exact"/>
        </dgm:presLayoutVars>
      </dgm:prSet>
      <dgm:spPr/>
    </dgm:pt>
    <dgm:pt modelId="{96345068-B95D-446F-B15A-E5C2657AB235}" type="pres">
      <dgm:prSet presAssocID="{36D1F944-BFFE-4948-8E48-A74FC6C3FC27}" presName="boxAndChildren" presStyleCnt="0"/>
      <dgm:spPr/>
    </dgm:pt>
    <dgm:pt modelId="{5254F1AB-134B-44FF-A4DD-53E7E3EF65EA}" type="pres">
      <dgm:prSet presAssocID="{36D1F944-BFFE-4948-8E48-A74FC6C3FC27}" presName="parentTextBox" presStyleLbl="node1" presStyleIdx="0" presStyleCnt="6"/>
      <dgm:spPr/>
    </dgm:pt>
    <dgm:pt modelId="{1F422D53-725F-4DF5-BF37-1787E441C8F4}" type="pres">
      <dgm:prSet presAssocID="{3E6C80DC-6ED7-4578-9F7F-7CE7D9117BC9}" presName="sp" presStyleCnt="0"/>
      <dgm:spPr/>
    </dgm:pt>
    <dgm:pt modelId="{F682093B-4F1C-4FF5-91CA-7907CFCA7DD9}" type="pres">
      <dgm:prSet presAssocID="{F31E9866-7F46-4B8E-A7AD-57D0B78A569C}" presName="arrowAndChildren" presStyleCnt="0"/>
      <dgm:spPr/>
    </dgm:pt>
    <dgm:pt modelId="{9BE4B8A7-431E-441E-8945-B129210F901E}" type="pres">
      <dgm:prSet presAssocID="{F31E9866-7F46-4B8E-A7AD-57D0B78A569C}" presName="parentTextArrow" presStyleLbl="node1" presStyleIdx="1" presStyleCnt="6"/>
      <dgm:spPr/>
    </dgm:pt>
    <dgm:pt modelId="{A3282185-D18C-488E-BA60-80F122E4E7C8}" type="pres">
      <dgm:prSet presAssocID="{B7E1BFDC-546E-4176-8F60-7532F7318986}" presName="sp" presStyleCnt="0"/>
      <dgm:spPr/>
    </dgm:pt>
    <dgm:pt modelId="{8B8446A1-A081-483C-ACC6-C12419D58B2C}" type="pres">
      <dgm:prSet presAssocID="{C3AB4FDF-0B97-430C-9066-AED0EB7B53E7}" presName="arrowAndChildren" presStyleCnt="0"/>
      <dgm:spPr/>
    </dgm:pt>
    <dgm:pt modelId="{04E25F9F-E1AC-4D4E-A68E-C139D691147D}" type="pres">
      <dgm:prSet presAssocID="{C3AB4FDF-0B97-430C-9066-AED0EB7B53E7}" presName="parentTextArrow" presStyleLbl="node1" presStyleIdx="2" presStyleCnt="6"/>
      <dgm:spPr/>
    </dgm:pt>
    <dgm:pt modelId="{1FF2B987-FAEF-499D-B0BC-526F3D8BF496}" type="pres">
      <dgm:prSet presAssocID="{B0865256-33CE-40CE-800B-DBECE6BD10CD}" presName="sp" presStyleCnt="0"/>
      <dgm:spPr/>
    </dgm:pt>
    <dgm:pt modelId="{031E40F7-4BB3-4F67-A08D-0B0E181BE1EA}" type="pres">
      <dgm:prSet presAssocID="{4D029F24-6ECF-4BED-B7D2-DD01284002F7}" presName="arrowAndChildren" presStyleCnt="0"/>
      <dgm:spPr/>
    </dgm:pt>
    <dgm:pt modelId="{D0BBD187-5403-4184-97F2-F484C11965CC}" type="pres">
      <dgm:prSet presAssocID="{4D029F24-6ECF-4BED-B7D2-DD01284002F7}" presName="parentTextArrow" presStyleLbl="node1" presStyleIdx="3" presStyleCnt="6"/>
      <dgm:spPr/>
    </dgm:pt>
    <dgm:pt modelId="{B667CDE7-1C29-422A-A444-29C5979984F0}" type="pres">
      <dgm:prSet presAssocID="{6DCDFE4D-EF4C-447A-A6A8-FE06B566C6FA}" presName="sp" presStyleCnt="0"/>
      <dgm:spPr/>
    </dgm:pt>
    <dgm:pt modelId="{8BD2040F-1947-4446-AFB9-B948A6BC8937}" type="pres">
      <dgm:prSet presAssocID="{53327FF2-5453-418D-97B8-E9AC13E740EE}" presName="arrowAndChildren" presStyleCnt="0"/>
      <dgm:spPr/>
    </dgm:pt>
    <dgm:pt modelId="{DF10164D-3529-4CD4-B629-09128DC7EA47}" type="pres">
      <dgm:prSet presAssocID="{53327FF2-5453-418D-97B8-E9AC13E740EE}" presName="parentTextArrow" presStyleLbl="node1" presStyleIdx="4" presStyleCnt="6"/>
      <dgm:spPr/>
    </dgm:pt>
    <dgm:pt modelId="{7E7FB49E-4164-42D4-8585-AD1539085B17}" type="pres">
      <dgm:prSet presAssocID="{CD8F900D-B6B6-4A18-9975-383FEEBB7B0F}" presName="sp" presStyleCnt="0"/>
      <dgm:spPr/>
    </dgm:pt>
    <dgm:pt modelId="{DF0E971C-E2E6-4958-849D-F6B53F17CEAC}" type="pres">
      <dgm:prSet presAssocID="{22513DCC-9B36-49B4-8D2B-671D29372B62}" presName="arrowAndChildren" presStyleCnt="0"/>
      <dgm:spPr/>
    </dgm:pt>
    <dgm:pt modelId="{5D6FFA9B-2D4D-4AD7-B207-F8668FA79E15}" type="pres">
      <dgm:prSet presAssocID="{22513DCC-9B36-49B4-8D2B-671D29372B62}" presName="parentTextArrow" presStyleLbl="node1" presStyleIdx="5" presStyleCnt="6"/>
      <dgm:spPr/>
    </dgm:pt>
  </dgm:ptLst>
  <dgm:cxnLst>
    <dgm:cxn modelId="{D5F2C22E-05EB-4850-A961-DDC24E567596}" srcId="{FCCF4F77-0BB1-43B8-978C-95D73448722F}" destId="{F31E9866-7F46-4B8E-A7AD-57D0B78A569C}" srcOrd="4" destOrd="0" parTransId="{25D39E78-35AA-40DA-8046-DA9135403B8B}" sibTransId="{3E6C80DC-6ED7-4578-9F7F-7CE7D9117BC9}"/>
    <dgm:cxn modelId="{52D6DF32-5122-44AF-88FB-14732A3B5D6A}" srcId="{FCCF4F77-0BB1-43B8-978C-95D73448722F}" destId="{C3AB4FDF-0B97-430C-9066-AED0EB7B53E7}" srcOrd="3" destOrd="0" parTransId="{E63E617F-660D-42B9-BDE4-56B6E7188FC2}" sibTransId="{B7E1BFDC-546E-4176-8F60-7532F7318986}"/>
    <dgm:cxn modelId="{9873C635-B4E3-4B0D-9FCA-4F5FDE24A757}" type="presOf" srcId="{C3AB4FDF-0B97-430C-9066-AED0EB7B53E7}" destId="{04E25F9F-E1AC-4D4E-A68E-C139D691147D}" srcOrd="0" destOrd="0" presId="urn:microsoft.com/office/officeart/2005/8/layout/process4"/>
    <dgm:cxn modelId="{DF4CDB59-B721-4A19-8DDD-BA1F98CA63DA}" type="presOf" srcId="{22513DCC-9B36-49B4-8D2B-671D29372B62}" destId="{5D6FFA9B-2D4D-4AD7-B207-F8668FA79E15}" srcOrd="0" destOrd="0" presId="urn:microsoft.com/office/officeart/2005/8/layout/process4"/>
    <dgm:cxn modelId="{F7D64393-A2CB-49E5-B841-D38804F08378}" type="presOf" srcId="{53327FF2-5453-418D-97B8-E9AC13E740EE}" destId="{DF10164D-3529-4CD4-B629-09128DC7EA47}" srcOrd="0" destOrd="0" presId="urn:microsoft.com/office/officeart/2005/8/layout/process4"/>
    <dgm:cxn modelId="{8C6AAD94-7EBE-4E00-86D9-BAF1C2BE580F}" type="presOf" srcId="{FCCF4F77-0BB1-43B8-978C-95D73448722F}" destId="{E50A7E55-E0C2-4663-8626-613DC789C1D4}" srcOrd="0" destOrd="0" presId="urn:microsoft.com/office/officeart/2005/8/layout/process4"/>
    <dgm:cxn modelId="{64135395-5A0A-48D1-9702-623CB1D72CE5}" srcId="{FCCF4F77-0BB1-43B8-978C-95D73448722F}" destId="{53327FF2-5453-418D-97B8-E9AC13E740EE}" srcOrd="1" destOrd="0" parTransId="{32E02249-9DF2-41FD-8520-1FF3F52F0FD1}" sibTransId="{6DCDFE4D-EF4C-447A-A6A8-FE06B566C6FA}"/>
    <dgm:cxn modelId="{DB6E75AB-FA09-47E4-AECE-5EC90FC400D3}" type="presOf" srcId="{F31E9866-7F46-4B8E-A7AD-57D0B78A569C}" destId="{9BE4B8A7-431E-441E-8945-B129210F901E}" srcOrd="0" destOrd="0" presId="urn:microsoft.com/office/officeart/2005/8/layout/process4"/>
    <dgm:cxn modelId="{0AD475CB-AD2B-4B35-9523-8B6909EC82F0}" srcId="{FCCF4F77-0BB1-43B8-978C-95D73448722F}" destId="{22513DCC-9B36-49B4-8D2B-671D29372B62}" srcOrd="0" destOrd="0" parTransId="{088E6D5A-57D5-461D-9DB7-34C8E7D0B902}" sibTransId="{CD8F900D-B6B6-4A18-9975-383FEEBB7B0F}"/>
    <dgm:cxn modelId="{13D08CDF-2B86-4E03-B149-41D556E06BDE}" srcId="{FCCF4F77-0BB1-43B8-978C-95D73448722F}" destId="{4D029F24-6ECF-4BED-B7D2-DD01284002F7}" srcOrd="2" destOrd="0" parTransId="{ABDC4AC8-B3E5-42A4-9CEC-2C5C52A91065}" sibTransId="{B0865256-33CE-40CE-800B-DBECE6BD10CD}"/>
    <dgm:cxn modelId="{19251CE4-FEC2-4345-90BC-2554B203B320}" srcId="{FCCF4F77-0BB1-43B8-978C-95D73448722F}" destId="{36D1F944-BFFE-4948-8E48-A74FC6C3FC27}" srcOrd="5" destOrd="0" parTransId="{4E680C89-DA91-4C6F-9809-36595FCC4F59}" sibTransId="{51AA59ED-325D-42B3-9117-8DFEA07ADB60}"/>
    <dgm:cxn modelId="{42210DE9-A6EF-4402-AB02-57AA55A50539}" type="presOf" srcId="{4D029F24-6ECF-4BED-B7D2-DD01284002F7}" destId="{D0BBD187-5403-4184-97F2-F484C11965CC}" srcOrd="0" destOrd="0" presId="urn:microsoft.com/office/officeart/2005/8/layout/process4"/>
    <dgm:cxn modelId="{07C519EE-65DE-400A-8FD4-AE2EDDC60CDC}" type="presOf" srcId="{36D1F944-BFFE-4948-8E48-A74FC6C3FC27}" destId="{5254F1AB-134B-44FF-A4DD-53E7E3EF65EA}" srcOrd="0" destOrd="0" presId="urn:microsoft.com/office/officeart/2005/8/layout/process4"/>
    <dgm:cxn modelId="{5596FA06-D807-421A-ADE8-6275380886D5}" type="presParOf" srcId="{E50A7E55-E0C2-4663-8626-613DC789C1D4}" destId="{96345068-B95D-446F-B15A-E5C2657AB235}" srcOrd="0" destOrd="0" presId="urn:microsoft.com/office/officeart/2005/8/layout/process4"/>
    <dgm:cxn modelId="{BD6E3023-5A80-4551-9C17-07A413C6EB97}" type="presParOf" srcId="{96345068-B95D-446F-B15A-E5C2657AB235}" destId="{5254F1AB-134B-44FF-A4DD-53E7E3EF65EA}" srcOrd="0" destOrd="0" presId="urn:microsoft.com/office/officeart/2005/8/layout/process4"/>
    <dgm:cxn modelId="{61EC7054-2AEB-4DF5-B6C5-DF26671FB5F2}" type="presParOf" srcId="{E50A7E55-E0C2-4663-8626-613DC789C1D4}" destId="{1F422D53-725F-4DF5-BF37-1787E441C8F4}" srcOrd="1" destOrd="0" presId="urn:microsoft.com/office/officeart/2005/8/layout/process4"/>
    <dgm:cxn modelId="{6F009F1A-8F74-454F-BA75-41816CF5B570}" type="presParOf" srcId="{E50A7E55-E0C2-4663-8626-613DC789C1D4}" destId="{F682093B-4F1C-4FF5-91CA-7907CFCA7DD9}" srcOrd="2" destOrd="0" presId="urn:microsoft.com/office/officeart/2005/8/layout/process4"/>
    <dgm:cxn modelId="{78CFB983-CEFB-44B1-AEA2-D8941DF6DD21}" type="presParOf" srcId="{F682093B-4F1C-4FF5-91CA-7907CFCA7DD9}" destId="{9BE4B8A7-431E-441E-8945-B129210F901E}" srcOrd="0" destOrd="0" presId="urn:microsoft.com/office/officeart/2005/8/layout/process4"/>
    <dgm:cxn modelId="{6EA95E1E-33E0-4BE4-AD78-4B21D587515B}" type="presParOf" srcId="{E50A7E55-E0C2-4663-8626-613DC789C1D4}" destId="{A3282185-D18C-488E-BA60-80F122E4E7C8}" srcOrd="3" destOrd="0" presId="urn:microsoft.com/office/officeart/2005/8/layout/process4"/>
    <dgm:cxn modelId="{29C6B0B8-3686-462A-B4CD-6F85A398812C}" type="presParOf" srcId="{E50A7E55-E0C2-4663-8626-613DC789C1D4}" destId="{8B8446A1-A081-483C-ACC6-C12419D58B2C}" srcOrd="4" destOrd="0" presId="urn:microsoft.com/office/officeart/2005/8/layout/process4"/>
    <dgm:cxn modelId="{610B4BD8-1D08-4096-9A43-BF00EEF7FDB4}" type="presParOf" srcId="{8B8446A1-A081-483C-ACC6-C12419D58B2C}" destId="{04E25F9F-E1AC-4D4E-A68E-C139D691147D}" srcOrd="0" destOrd="0" presId="urn:microsoft.com/office/officeart/2005/8/layout/process4"/>
    <dgm:cxn modelId="{E4174869-8FDA-47DA-8A86-6C27DE262884}" type="presParOf" srcId="{E50A7E55-E0C2-4663-8626-613DC789C1D4}" destId="{1FF2B987-FAEF-499D-B0BC-526F3D8BF496}" srcOrd="5" destOrd="0" presId="urn:microsoft.com/office/officeart/2005/8/layout/process4"/>
    <dgm:cxn modelId="{89D2C498-AC9A-4C68-8CFA-2A104B8EAAE0}" type="presParOf" srcId="{E50A7E55-E0C2-4663-8626-613DC789C1D4}" destId="{031E40F7-4BB3-4F67-A08D-0B0E181BE1EA}" srcOrd="6" destOrd="0" presId="urn:microsoft.com/office/officeart/2005/8/layout/process4"/>
    <dgm:cxn modelId="{6035F5CD-7F93-4765-8B45-A958303A4245}" type="presParOf" srcId="{031E40F7-4BB3-4F67-A08D-0B0E181BE1EA}" destId="{D0BBD187-5403-4184-97F2-F484C11965CC}" srcOrd="0" destOrd="0" presId="urn:microsoft.com/office/officeart/2005/8/layout/process4"/>
    <dgm:cxn modelId="{DD9EC267-EDF0-4DA9-99DC-BCAA96A0E633}" type="presParOf" srcId="{E50A7E55-E0C2-4663-8626-613DC789C1D4}" destId="{B667CDE7-1C29-422A-A444-29C5979984F0}" srcOrd="7" destOrd="0" presId="urn:microsoft.com/office/officeart/2005/8/layout/process4"/>
    <dgm:cxn modelId="{517B925A-F0B4-44F9-B620-5D93DABD5F11}" type="presParOf" srcId="{E50A7E55-E0C2-4663-8626-613DC789C1D4}" destId="{8BD2040F-1947-4446-AFB9-B948A6BC8937}" srcOrd="8" destOrd="0" presId="urn:microsoft.com/office/officeart/2005/8/layout/process4"/>
    <dgm:cxn modelId="{0714F562-EFBB-49CE-8CA6-78CFF7FE5ABB}" type="presParOf" srcId="{8BD2040F-1947-4446-AFB9-B948A6BC8937}" destId="{DF10164D-3529-4CD4-B629-09128DC7EA47}" srcOrd="0" destOrd="0" presId="urn:microsoft.com/office/officeart/2005/8/layout/process4"/>
    <dgm:cxn modelId="{EED96D40-952F-4001-912A-D7FC64662771}" type="presParOf" srcId="{E50A7E55-E0C2-4663-8626-613DC789C1D4}" destId="{7E7FB49E-4164-42D4-8585-AD1539085B17}" srcOrd="9" destOrd="0" presId="urn:microsoft.com/office/officeart/2005/8/layout/process4"/>
    <dgm:cxn modelId="{74912695-B4E0-4098-BEE2-B0D67D47CF59}" type="presParOf" srcId="{E50A7E55-E0C2-4663-8626-613DC789C1D4}" destId="{DF0E971C-E2E6-4958-849D-F6B53F17CEAC}" srcOrd="10" destOrd="0" presId="urn:microsoft.com/office/officeart/2005/8/layout/process4"/>
    <dgm:cxn modelId="{9416EFFF-72C2-45A7-B1D4-C93DFEA1F63D}" type="presParOf" srcId="{DF0E971C-E2E6-4958-849D-F6B53F17CEAC}" destId="{5D6FFA9B-2D4D-4AD7-B207-F8668FA79E15}"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392ADA-15C6-4603-9568-7591B52CBA4A}" type="doc">
      <dgm:prSet loTypeId="urn:microsoft.com/office/officeart/2016/7/layout/RepeatingBendingProcessNew" loCatId="process" qsTypeId="urn:microsoft.com/office/officeart/2005/8/quickstyle/simple2" qsCatId="simple" csTypeId="urn:microsoft.com/office/officeart/2005/8/colors/accent5_2" csCatId="accent5" phldr="1"/>
      <dgm:spPr/>
      <dgm:t>
        <a:bodyPr/>
        <a:lstStyle/>
        <a:p>
          <a:endParaRPr lang="en-US"/>
        </a:p>
      </dgm:t>
    </dgm:pt>
    <dgm:pt modelId="{12CE83BC-6553-4E13-8AEF-1006DBBAD8FE}">
      <dgm:prSet custT="1"/>
      <dgm:spPr/>
      <dgm:t>
        <a:bodyPr/>
        <a:lstStyle/>
        <a:p>
          <a:r>
            <a:rPr lang="en-GB" sz="1200">
              <a:latin typeface="Arial" panose="020B0604020202020204" pitchFamily="34" charset="0"/>
              <a:cs typeface="Arial" panose="020B0604020202020204" pitchFamily="34" charset="0"/>
            </a:rPr>
            <a:t>Name: Mr. David Turner</a:t>
          </a:r>
          <a:endParaRPr lang="en-US" sz="1200" dirty="0">
            <a:latin typeface="Arial" panose="020B0604020202020204" pitchFamily="34" charset="0"/>
            <a:cs typeface="Arial" panose="020B0604020202020204" pitchFamily="34" charset="0"/>
          </a:endParaRPr>
        </a:p>
      </dgm:t>
    </dgm:pt>
    <dgm:pt modelId="{48B8FF58-C62B-417D-9344-56F86C8954F3}" type="parTrans" cxnId="{03A1A2A5-D3A9-49B1-BE30-007273C9037B}">
      <dgm:prSet/>
      <dgm:spPr/>
      <dgm:t>
        <a:bodyPr/>
        <a:lstStyle/>
        <a:p>
          <a:endParaRPr lang="en-US"/>
        </a:p>
      </dgm:t>
    </dgm:pt>
    <dgm:pt modelId="{B441125A-C6E8-4156-B51A-C2230F19E4C1}" type="sibTrans" cxnId="{03A1A2A5-D3A9-49B1-BE30-007273C9037B}">
      <dgm:prSet/>
      <dgm:spPr/>
      <dgm:t>
        <a:bodyPr/>
        <a:lstStyle/>
        <a:p>
          <a:endParaRPr lang="en-US"/>
        </a:p>
      </dgm:t>
    </dgm:pt>
    <dgm:pt modelId="{588446A0-A915-40F1-B911-2F71BA833B83}">
      <dgm:prSet custT="1"/>
      <dgm:spPr/>
      <dgm:t>
        <a:bodyPr/>
        <a:lstStyle/>
        <a:p>
          <a:r>
            <a:rPr lang="en-GB" sz="1200">
              <a:latin typeface="Arial" panose="020B0604020202020204" pitchFamily="34" charset="0"/>
              <a:cs typeface="Arial" panose="020B0604020202020204" pitchFamily="34" charset="0"/>
            </a:rPr>
            <a:t>Age: 65 years</a:t>
          </a:r>
          <a:endParaRPr lang="en-US" sz="1200" dirty="0">
            <a:latin typeface="Arial" panose="020B0604020202020204" pitchFamily="34" charset="0"/>
            <a:cs typeface="Arial" panose="020B0604020202020204" pitchFamily="34" charset="0"/>
          </a:endParaRPr>
        </a:p>
      </dgm:t>
    </dgm:pt>
    <dgm:pt modelId="{EFC27D81-3C77-40BC-98BC-3BC0CA14DDEA}" type="parTrans" cxnId="{BF2C5338-BB7E-409A-8D70-7150D4915361}">
      <dgm:prSet/>
      <dgm:spPr/>
      <dgm:t>
        <a:bodyPr/>
        <a:lstStyle/>
        <a:p>
          <a:endParaRPr lang="en-US"/>
        </a:p>
      </dgm:t>
    </dgm:pt>
    <dgm:pt modelId="{9B83A74A-13EB-48B0-8E2A-B57AC841851C}" type="sibTrans" cxnId="{BF2C5338-BB7E-409A-8D70-7150D4915361}">
      <dgm:prSet/>
      <dgm:spPr/>
      <dgm:t>
        <a:bodyPr/>
        <a:lstStyle/>
        <a:p>
          <a:endParaRPr lang="en-US"/>
        </a:p>
      </dgm:t>
    </dgm:pt>
    <dgm:pt modelId="{D11AFC6C-A878-4B9E-8D95-C4B5470F8079}">
      <dgm:prSet custT="1"/>
      <dgm:spPr/>
      <dgm:t>
        <a:bodyPr/>
        <a:lstStyle/>
        <a:p>
          <a:r>
            <a:rPr lang="en-GB" sz="1200" dirty="0">
              <a:latin typeface="Arial" panose="020B0604020202020204" pitchFamily="34" charset="0"/>
              <a:cs typeface="Arial" panose="020B0604020202020204" pitchFamily="34" charset="0"/>
            </a:rPr>
            <a:t>Ethnicity: White British</a:t>
          </a:r>
          <a:endParaRPr lang="en-US" sz="1200" dirty="0">
            <a:latin typeface="Arial" panose="020B0604020202020204" pitchFamily="34" charset="0"/>
            <a:cs typeface="Arial" panose="020B0604020202020204" pitchFamily="34" charset="0"/>
          </a:endParaRPr>
        </a:p>
      </dgm:t>
    </dgm:pt>
    <dgm:pt modelId="{1A8DAF54-3275-43FD-BD2E-5B66110D555F}" type="parTrans" cxnId="{5BF07853-011F-480D-816A-A8E67FBF9249}">
      <dgm:prSet/>
      <dgm:spPr/>
      <dgm:t>
        <a:bodyPr/>
        <a:lstStyle/>
        <a:p>
          <a:endParaRPr lang="en-US"/>
        </a:p>
      </dgm:t>
    </dgm:pt>
    <dgm:pt modelId="{C9BEA2FB-3256-493B-AF14-389E234028A5}" type="sibTrans" cxnId="{5BF07853-011F-480D-816A-A8E67FBF9249}">
      <dgm:prSet/>
      <dgm:spPr/>
      <dgm:t>
        <a:bodyPr/>
        <a:lstStyle/>
        <a:p>
          <a:endParaRPr lang="en-US"/>
        </a:p>
      </dgm:t>
    </dgm:pt>
    <dgm:pt modelId="{A8C6FF51-4A2A-4A0D-8AC3-ACC4FDAAF1BE}">
      <dgm:prSet custT="1"/>
      <dgm:spPr/>
      <dgm:t>
        <a:bodyPr/>
        <a:lstStyle/>
        <a:p>
          <a:r>
            <a:rPr lang="en-GB" sz="1200">
              <a:latin typeface="Arial" panose="020B0604020202020204" pitchFamily="34" charset="0"/>
              <a:cs typeface="Arial" panose="020B0604020202020204" pitchFamily="34" charset="0"/>
            </a:rPr>
            <a:t>Occupation: Retired dockyard worker</a:t>
          </a:r>
          <a:endParaRPr lang="en-US" sz="1200" dirty="0">
            <a:latin typeface="Arial" panose="020B0604020202020204" pitchFamily="34" charset="0"/>
            <a:cs typeface="Arial" panose="020B0604020202020204" pitchFamily="34" charset="0"/>
          </a:endParaRPr>
        </a:p>
      </dgm:t>
    </dgm:pt>
    <dgm:pt modelId="{02741A8E-CB67-4BA1-A71B-A2F4BCAFADF3}" type="parTrans" cxnId="{943D8D5F-7C34-4631-8DE2-A2955E96AB58}">
      <dgm:prSet/>
      <dgm:spPr/>
      <dgm:t>
        <a:bodyPr/>
        <a:lstStyle/>
        <a:p>
          <a:endParaRPr lang="en-US"/>
        </a:p>
      </dgm:t>
    </dgm:pt>
    <dgm:pt modelId="{CFE732DD-E0ED-4B30-B09D-767C2B48DB72}" type="sibTrans" cxnId="{943D8D5F-7C34-4631-8DE2-A2955E96AB58}">
      <dgm:prSet/>
      <dgm:spPr/>
      <dgm:t>
        <a:bodyPr/>
        <a:lstStyle/>
        <a:p>
          <a:endParaRPr lang="en-US"/>
        </a:p>
      </dgm:t>
    </dgm:pt>
    <dgm:pt modelId="{C5EFD3EB-9C81-436A-8A69-3A4FCDD9F298}">
      <dgm:prSet custT="1"/>
      <dgm:spPr/>
      <dgm:t>
        <a:bodyPr/>
        <a:lstStyle/>
        <a:p>
          <a:r>
            <a:rPr lang="en-GB" sz="1200">
              <a:latin typeface="Arial" panose="020B0604020202020204" pitchFamily="34" charset="0"/>
              <a:cs typeface="Arial" panose="020B0604020202020204" pitchFamily="34" charset="0"/>
            </a:rPr>
            <a:t>Lifestyle: Chain Smoker for 30 years (a whole pack per day)</a:t>
          </a:r>
          <a:endParaRPr lang="en-US" sz="1200" dirty="0">
            <a:latin typeface="Arial" panose="020B0604020202020204" pitchFamily="34" charset="0"/>
            <a:cs typeface="Arial" panose="020B0604020202020204" pitchFamily="34" charset="0"/>
          </a:endParaRPr>
        </a:p>
      </dgm:t>
    </dgm:pt>
    <dgm:pt modelId="{5344022B-F8B0-4C05-ACF3-9B956AF6A52A}" type="parTrans" cxnId="{1CDD4539-E182-43FD-BDA9-D7602D030AE1}">
      <dgm:prSet/>
      <dgm:spPr/>
      <dgm:t>
        <a:bodyPr/>
        <a:lstStyle/>
        <a:p>
          <a:endParaRPr lang="en-US"/>
        </a:p>
      </dgm:t>
    </dgm:pt>
    <dgm:pt modelId="{2357BED8-729F-4A3B-B5C0-92DB3FA0A943}" type="sibTrans" cxnId="{1CDD4539-E182-43FD-BDA9-D7602D030AE1}">
      <dgm:prSet/>
      <dgm:spPr/>
      <dgm:t>
        <a:bodyPr/>
        <a:lstStyle/>
        <a:p>
          <a:endParaRPr lang="en-US"/>
        </a:p>
      </dgm:t>
    </dgm:pt>
    <dgm:pt modelId="{58CDF7BE-F415-4482-899B-BF82B75A8022}">
      <dgm:prSet custT="1"/>
      <dgm:spPr/>
      <dgm:t>
        <a:bodyPr/>
        <a:lstStyle/>
        <a:p>
          <a:r>
            <a:rPr lang="en-GB" sz="1200">
              <a:latin typeface="Arial" panose="020B0604020202020204" pitchFamily="34" charset="0"/>
              <a:cs typeface="Arial" panose="020B0604020202020204" pitchFamily="34" charset="0"/>
            </a:rPr>
            <a:t>Diagnosis: Diagnosed with (NSCLC) non-small cell lung cancer</a:t>
          </a:r>
          <a:endParaRPr lang="en-US" sz="1200" dirty="0">
            <a:latin typeface="Arial" panose="020B0604020202020204" pitchFamily="34" charset="0"/>
            <a:cs typeface="Arial" panose="020B0604020202020204" pitchFamily="34" charset="0"/>
          </a:endParaRPr>
        </a:p>
      </dgm:t>
    </dgm:pt>
    <dgm:pt modelId="{A62F00AA-050C-4C61-A472-223955B0A788}" type="parTrans" cxnId="{662D7B42-4FC9-4352-9321-28CF35A5D06F}">
      <dgm:prSet/>
      <dgm:spPr/>
      <dgm:t>
        <a:bodyPr/>
        <a:lstStyle/>
        <a:p>
          <a:endParaRPr lang="en-US"/>
        </a:p>
      </dgm:t>
    </dgm:pt>
    <dgm:pt modelId="{625E1CB9-EF64-4EE9-8BD8-168943A2B21D}" type="sibTrans" cxnId="{662D7B42-4FC9-4352-9321-28CF35A5D06F}">
      <dgm:prSet/>
      <dgm:spPr/>
      <dgm:t>
        <a:bodyPr/>
        <a:lstStyle/>
        <a:p>
          <a:endParaRPr lang="en-US"/>
        </a:p>
      </dgm:t>
    </dgm:pt>
    <dgm:pt modelId="{4F29E395-70DB-4420-BA37-65E77D1CE3E5}">
      <dgm:prSet custT="1"/>
      <dgm:spPr/>
      <dgm:t>
        <a:bodyPr/>
        <a:lstStyle/>
        <a:p>
          <a:r>
            <a:rPr lang="en-GB" sz="1200">
              <a:latin typeface="Arial" panose="020B0604020202020204" pitchFamily="34" charset="0"/>
              <a:cs typeface="Arial" panose="020B0604020202020204" pitchFamily="34" charset="0"/>
            </a:rPr>
            <a:t>Symptoms: Persistent cough, fatigue, weight loss, mild shortness of breath</a:t>
          </a:r>
          <a:endParaRPr lang="en-US" sz="1200" dirty="0">
            <a:latin typeface="Arial" panose="020B0604020202020204" pitchFamily="34" charset="0"/>
            <a:cs typeface="Arial" panose="020B0604020202020204" pitchFamily="34" charset="0"/>
          </a:endParaRPr>
        </a:p>
      </dgm:t>
    </dgm:pt>
    <dgm:pt modelId="{23355837-4F06-4718-96B7-873293A6F5AD}" type="parTrans" cxnId="{F5E72472-8C8E-45B0-998F-A005EA79220B}">
      <dgm:prSet/>
      <dgm:spPr/>
      <dgm:t>
        <a:bodyPr/>
        <a:lstStyle/>
        <a:p>
          <a:endParaRPr lang="en-US"/>
        </a:p>
      </dgm:t>
    </dgm:pt>
    <dgm:pt modelId="{EFD0E1FF-2681-487C-B199-C08A6EDF1986}" type="sibTrans" cxnId="{F5E72472-8C8E-45B0-998F-A005EA79220B}">
      <dgm:prSet/>
      <dgm:spPr/>
      <dgm:t>
        <a:bodyPr/>
        <a:lstStyle/>
        <a:p>
          <a:endParaRPr lang="en-US"/>
        </a:p>
      </dgm:t>
    </dgm:pt>
    <dgm:pt modelId="{3FCF6564-7EA5-46DD-8751-EA3FD37DF698}" type="pres">
      <dgm:prSet presAssocID="{E1392ADA-15C6-4603-9568-7591B52CBA4A}" presName="Name0" presStyleCnt="0">
        <dgm:presLayoutVars>
          <dgm:dir/>
          <dgm:resizeHandles val="exact"/>
        </dgm:presLayoutVars>
      </dgm:prSet>
      <dgm:spPr/>
    </dgm:pt>
    <dgm:pt modelId="{44C24C8C-C4BF-4B95-AD45-6F45ACA369D7}" type="pres">
      <dgm:prSet presAssocID="{12CE83BC-6553-4E13-8AEF-1006DBBAD8FE}" presName="node" presStyleLbl="node1" presStyleIdx="0" presStyleCnt="7">
        <dgm:presLayoutVars>
          <dgm:bulletEnabled val="1"/>
        </dgm:presLayoutVars>
      </dgm:prSet>
      <dgm:spPr/>
    </dgm:pt>
    <dgm:pt modelId="{61F29C8A-AA5C-4CDA-A00C-CC59FEFAF67C}" type="pres">
      <dgm:prSet presAssocID="{B441125A-C6E8-4156-B51A-C2230F19E4C1}" presName="sibTrans" presStyleLbl="sibTrans1D1" presStyleIdx="0" presStyleCnt="6"/>
      <dgm:spPr/>
    </dgm:pt>
    <dgm:pt modelId="{2AD8C11D-D36A-4A09-A1E4-40AE6BE24EAE}" type="pres">
      <dgm:prSet presAssocID="{B441125A-C6E8-4156-B51A-C2230F19E4C1}" presName="connectorText" presStyleLbl="sibTrans1D1" presStyleIdx="0" presStyleCnt="6"/>
      <dgm:spPr/>
    </dgm:pt>
    <dgm:pt modelId="{7C3611CE-E60F-4DC0-B656-6EBFEBA01028}" type="pres">
      <dgm:prSet presAssocID="{588446A0-A915-40F1-B911-2F71BA833B83}" presName="node" presStyleLbl="node1" presStyleIdx="1" presStyleCnt="7">
        <dgm:presLayoutVars>
          <dgm:bulletEnabled val="1"/>
        </dgm:presLayoutVars>
      </dgm:prSet>
      <dgm:spPr/>
    </dgm:pt>
    <dgm:pt modelId="{862E4C29-F2F3-423A-A314-76F61026F8DA}" type="pres">
      <dgm:prSet presAssocID="{9B83A74A-13EB-48B0-8E2A-B57AC841851C}" presName="sibTrans" presStyleLbl="sibTrans1D1" presStyleIdx="1" presStyleCnt="6"/>
      <dgm:spPr/>
    </dgm:pt>
    <dgm:pt modelId="{2B3251DF-7F8F-4211-B94E-8D6FD5B53959}" type="pres">
      <dgm:prSet presAssocID="{9B83A74A-13EB-48B0-8E2A-B57AC841851C}" presName="connectorText" presStyleLbl="sibTrans1D1" presStyleIdx="1" presStyleCnt="6"/>
      <dgm:spPr/>
    </dgm:pt>
    <dgm:pt modelId="{3202BA96-252D-4AAA-8021-493D1381C910}" type="pres">
      <dgm:prSet presAssocID="{D11AFC6C-A878-4B9E-8D95-C4B5470F8079}" presName="node" presStyleLbl="node1" presStyleIdx="2" presStyleCnt="7">
        <dgm:presLayoutVars>
          <dgm:bulletEnabled val="1"/>
        </dgm:presLayoutVars>
      </dgm:prSet>
      <dgm:spPr/>
    </dgm:pt>
    <dgm:pt modelId="{CC05F9AF-9711-404A-B0B0-9350780BDC2E}" type="pres">
      <dgm:prSet presAssocID="{C9BEA2FB-3256-493B-AF14-389E234028A5}" presName="sibTrans" presStyleLbl="sibTrans1D1" presStyleIdx="2" presStyleCnt="6"/>
      <dgm:spPr/>
    </dgm:pt>
    <dgm:pt modelId="{1457AD6D-BC17-48C2-BA4E-FEEF198D6C6C}" type="pres">
      <dgm:prSet presAssocID="{C9BEA2FB-3256-493B-AF14-389E234028A5}" presName="connectorText" presStyleLbl="sibTrans1D1" presStyleIdx="2" presStyleCnt="6"/>
      <dgm:spPr/>
    </dgm:pt>
    <dgm:pt modelId="{7BEE943F-BED5-41BA-B64B-728F58008161}" type="pres">
      <dgm:prSet presAssocID="{A8C6FF51-4A2A-4A0D-8AC3-ACC4FDAAF1BE}" presName="node" presStyleLbl="node1" presStyleIdx="3" presStyleCnt="7">
        <dgm:presLayoutVars>
          <dgm:bulletEnabled val="1"/>
        </dgm:presLayoutVars>
      </dgm:prSet>
      <dgm:spPr/>
    </dgm:pt>
    <dgm:pt modelId="{59E08C5F-98D1-4C27-BCA8-21F5CCA6071E}" type="pres">
      <dgm:prSet presAssocID="{CFE732DD-E0ED-4B30-B09D-767C2B48DB72}" presName="sibTrans" presStyleLbl="sibTrans1D1" presStyleIdx="3" presStyleCnt="6"/>
      <dgm:spPr/>
    </dgm:pt>
    <dgm:pt modelId="{9CE9C1FA-C153-458D-AFE5-F26380E01B92}" type="pres">
      <dgm:prSet presAssocID="{CFE732DD-E0ED-4B30-B09D-767C2B48DB72}" presName="connectorText" presStyleLbl="sibTrans1D1" presStyleIdx="3" presStyleCnt="6"/>
      <dgm:spPr/>
    </dgm:pt>
    <dgm:pt modelId="{0268D97B-8008-4516-8C36-3837DBB6F36D}" type="pres">
      <dgm:prSet presAssocID="{C5EFD3EB-9C81-436A-8A69-3A4FCDD9F298}" presName="node" presStyleLbl="node1" presStyleIdx="4" presStyleCnt="7">
        <dgm:presLayoutVars>
          <dgm:bulletEnabled val="1"/>
        </dgm:presLayoutVars>
      </dgm:prSet>
      <dgm:spPr/>
    </dgm:pt>
    <dgm:pt modelId="{43CC7581-752A-45CB-A352-68ADABA6527B}" type="pres">
      <dgm:prSet presAssocID="{2357BED8-729F-4A3B-B5C0-92DB3FA0A943}" presName="sibTrans" presStyleLbl="sibTrans1D1" presStyleIdx="4" presStyleCnt="6"/>
      <dgm:spPr/>
    </dgm:pt>
    <dgm:pt modelId="{EA1B366E-4346-4A6E-8C7F-FE7C96D906C1}" type="pres">
      <dgm:prSet presAssocID="{2357BED8-729F-4A3B-B5C0-92DB3FA0A943}" presName="connectorText" presStyleLbl="sibTrans1D1" presStyleIdx="4" presStyleCnt="6"/>
      <dgm:spPr/>
    </dgm:pt>
    <dgm:pt modelId="{6FD1FA70-9256-4367-8DD5-3A54CDFDE583}" type="pres">
      <dgm:prSet presAssocID="{58CDF7BE-F415-4482-899B-BF82B75A8022}" presName="node" presStyleLbl="node1" presStyleIdx="5" presStyleCnt="7">
        <dgm:presLayoutVars>
          <dgm:bulletEnabled val="1"/>
        </dgm:presLayoutVars>
      </dgm:prSet>
      <dgm:spPr/>
    </dgm:pt>
    <dgm:pt modelId="{F5563CD4-92DB-482D-8BCD-4E589A071D70}" type="pres">
      <dgm:prSet presAssocID="{625E1CB9-EF64-4EE9-8BD8-168943A2B21D}" presName="sibTrans" presStyleLbl="sibTrans1D1" presStyleIdx="5" presStyleCnt="6"/>
      <dgm:spPr/>
    </dgm:pt>
    <dgm:pt modelId="{A9579100-5855-4CF8-93DB-B12558EBDA3F}" type="pres">
      <dgm:prSet presAssocID="{625E1CB9-EF64-4EE9-8BD8-168943A2B21D}" presName="connectorText" presStyleLbl="sibTrans1D1" presStyleIdx="5" presStyleCnt="6"/>
      <dgm:spPr/>
    </dgm:pt>
    <dgm:pt modelId="{413E4EDF-0B19-4514-9064-19862F12B68C}" type="pres">
      <dgm:prSet presAssocID="{4F29E395-70DB-4420-BA37-65E77D1CE3E5}" presName="node" presStyleLbl="node1" presStyleIdx="6" presStyleCnt="7">
        <dgm:presLayoutVars>
          <dgm:bulletEnabled val="1"/>
        </dgm:presLayoutVars>
      </dgm:prSet>
      <dgm:spPr/>
    </dgm:pt>
  </dgm:ptLst>
  <dgm:cxnLst>
    <dgm:cxn modelId="{E143360B-4404-4A6A-8B16-756E2EE9F294}" type="presOf" srcId="{B441125A-C6E8-4156-B51A-C2230F19E4C1}" destId="{61F29C8A-AA5C-4CDA-A00C-CC59FEFAF67C}" srcOrd="0" destOrd="0" presId="urn:microsoft.com/office/officeart/2016/7/layout/RepeatingBendingProcessNew"/>
    <dgm:cxn modelId="{15BACC0B-AE1C-4633-B985-4B205182C6B3}" type="presOf" srcId="{625E1CB9-EF64-4EE9-8BD8-168943A2B21D}" destId="{A9579100-5855-4CF8-93DB-B12558EBDA3F}" srcOrd="1" destOrd="0" presId="urn:microsoft.com/office/officeart/2016/7/layout/RepeatingBendingProcessNew"/>
    <dgm:cxn modelId="{F713D41C-8B73-4D13-8153-8572089A5417}" type="presOf" srcId="{E1392ADA-15C6-4603-9568-7591B52CBA4A}" destId="{3FCF6564-7EA5-46DD-8751-EA3FD37DF698}" srcOrd="0" destOrd="0" presId="urn:microsoft.com/office/officeart/2016/7/layout/RepeatingBendingProcessNew"/>
    <dgm:cxn modelId="{C604CE2F-AAD5-4109-B34D-18AB5010D8E4}" type="presOf" srcId="{D11AFC6C-A878-4B9E-8D95-C4B5470F8079}" destId="{3202BA96-252D-4AAA-8021-493D1381C910}" srcOrd="0" destOrd="0" presId="urn:microsoft.com/office/officeart/2016/7/layout/RepeatingBendingProcessNew"/>
    <dgm:cxn modelId="{11995530-AC79-43E8-AA7A-211C123E4FDA}" type="presOf" srcId="{9B83A74A-13EB-48B0-8E2A-B57AC841851C}" destId="{862E4C29-F2F3-423A-A314-76F61026F8DA}" srcOrd="0" destOrd="0" presId="urn:microsoft.com/office/officeart/2016/7/layout/RepeatingBendingProcessNew"/>
    <dgm:cxn modelId="{272BB131-9AE7-4D8F-B3CE-13AFF48777C7}" type="presOf" srcId="{9B83A74A-13EB-48B0-8E2A-B57AC841851C}" destId="{2B3251DF-7F8F-4211-B94E-8D6FD5B53959}" srcOrd="1" destOrd="0" presId="urn:microsoft.com/office/officeart/2016/7/layout/RepeatingBendingProcessNew"/>
    <dgm:cxn modelId="{BF2C5338-BB7E-409A-8D70-7150D4915361}" srcId="{E1392ADA-15C6-4603-9568-7591B52CBA4A}" destId="{588446A0-A915-40F1-B911-2F71BA833B83}" srcOrd="1" destOrd="0" parTransId="{EFC27D81-3C77-40BC-98BC-3BC0CA14DDEA}" sibTransId="{9B83A74A-13EB-48B0-8E2A-B57AC841851C}"/>
    <dgm:cxn modelId="{1CDD4539-E182-43FD-BDA9-D7602D030AE1}" srcId="{E1392ADA-15C6-4603-9568-7591B52CBA4A}" destId="{C5EFD3EB-9C81-436A-8A69-3A4FCDD9F298}" srcOrd="4" destOrd="0" parTransId="{5344022B-F8B0-4C05-ACF3-9B956AF6A52A}" sibTransId="{2357BED8-729F-4A3B-B5C0-92DB3FA0A943}"/>
    <dgm:cxn modelId="{8DA69E5C-365B-4088-BFFE-B8F248636446}" type="presOf" srcId="{C9BEA2FB-3256-493B-AF14-389E234028A5}" destId="{CC05F9AF-9711-404A-B0B0-9350780BDC2E}" srcOrd="0" destOrd="0" presId="urn:microsoft.com/office/officeart/2016/7/layout/RepeatingBendingProcessNew"/>
    <dgm:cxn modelId="{943D8D5F-7C34-4631-8DE2-A2955E96AB58}" srcId="{E1392ADA-15C6-4603-9568-7591B52CBA4A}" destId="{A8C6FF51-4A2A-4A0D-8AC3-ACC4FDAAF1BE}" srcOrd="3" destOrd="0" parTransId="{02741A8E-CB67-4BA1-A71B-A2F4BCAFADF3}" sibTransId="{CFE732DD-E0ED-4B30-B09D-767C2B48DB72}"/>
    <dgm:cxn modelId="{5632E060-14F0-4F6C-A1BD-D43133F00492}" type="presOf" srcId="{4F29E395-70DB-4420-BA37-65E77D1CE3E5}" destId="{413E4EDF-0B19-4514-9064-19862F12B68C}" srcOrd="0" destOrd="0" presId="urn:microsoft.com/office/officeart/2016/7/layout/RepeatingBendingProcessNew"/>
    <dgm:cxn modelId="{662D7B42-4FC9-4352-9321-28CF35A5D06F}" srcId="{E1392ADA-15C6-4603-9568-7591B52CBA4A}" destId="{58CDF7BE-F415-4482-899B-BF82B75A8022}" srcOrd="5" destOrd="0" parTransId="{A62F00AA-050C-4C61-A472-223955B0A788}" sibTransId="{625E1CB9-EF64-4EE9-8BD8-168943A2B21D}"/>
    <dgm:cxn modelId="{D040E242-CEFA-4877-8EFC-883C1952484E}" type="presOf" srcId="{12CE83BC-6553-4E13-8AEF-1006DBBAD8FE}" destId="{44C24C8C-C4BF-4B95-AD45-6F45ACA369D7}" srcOrd="0" destOrd="0" presId="urn:microsoft.com/office/officeart/2016/7/layout/RepeatingBendingProcessNew"/>
    <dgm:cxn modelId="{6D691763-0C32-42BC-BAC8-1F384134C0A5}" type="presOf" srcId="{CFE732DD-E0ED-4B30-B09D-767C2B48DB72}" destId="{9CE9C1FA-C153-458D-AFE5-F26380E01B92}" srcOrd="1" destOrd="0" presId="urn:microsoft.com/office/officeart/2016/7/layout/RepeatingBendingProcessNew"/>
    <dgm:cxn modelId="{F48F874D-ABBE-4546-9AA3-20751CB68CCC}" type="presOf" srcId="{CFE732DD-E0ED-4B30-B09D-767C2B48DB72}" destId="{59E08C5F-98D1-4C27-BCA8-21F5CCA6071E}" srcOrd="0" destOrd="0" presId="urn:microsoft.com/office/officeart/2016/7/layout/RepeatingBendingProcessNew"/>
    <dgm:cxn modelId="{F5E72472-8C8E-45B0-998F-A005EA79220B}" srcId="{E1392ADA-15C6-4603-9568-7591B52CBA4A}" destId="{4F29E395-70DB-4420-BA37-65E77D1CE3E5}" srcOrd="6" destOrd="0" parTransId="{23355837-4F06-4718-96B7-873293A6F5AD}" sibTransId="{EFD0E1FF-2681-487C-B199-C08A6EDF1986}"/>
    <dgm:cxn modelId="{5BF07853-011F-480D-816A-A8E67FBF9249}" srcId="{E1392ADA-15C6-4603-9568-7591B52CBA4A}" destId="{D11AFC6C-A878-4B9E-8D95-C4B5470F8079}" srcOrd="2" destOrd="0" parTransId="{1A8DAF54-3275-43FD-BD2E-5B66110D555F}" sibTransId="{C9BEA2FB-3256-493B-AF14-389E234028A5}"/>
    <dgm:cxn modelId="{D218E482-562C-46A6-9865-5002AC3579CF}" type="presOf" srcId="{58CDF7BE-F415-4482-899B-BF82B75A8022}" destId="{6FD1FA70-9256-4367-8DD5-3A54CDFDE583}" srcOrd="0" destOrd="0" presId="urn:microsoft.com/office/officeart/2016/7/layout/RepeatingBendingProcessNew"/>
    <dgm:cxn modelId="{E03D5997-ECAE-48F7-8567-6B7925550682}" type="presOf" srcId="{2357BED8-729F-4A3B-B5C0-92DB3FA0A943}" destId="{43CC7581-752A-45CB-A352-68ADABA6527B}" srcOrd="0" destOrd="0" presId="urn:microsoft.com/office/officeart/2016/7/layout/RepeatingBendingProcessNew"/>
    <dgm:cxn modelId="{03A1A2A5-D3A9-49B1-BE30-007273C9037B}" srcId="{E1392ADA-15C6-4603-9568-7591B52CBA4A}" destId="{12CE83BC-6553-4E13-8AEF-1006DBBAD8FE}" srcOrd="0" destOrd="0" parTransId="{48B8FF58-C62B-417D-9344-56F86C8954F3}" sibTransId="{B441125A-C6E8-4156-B51A-C2230F19E4C1}"/>
    <dgm:cxn modelId="{477191BF-1D2E-496D-9B1E-94BA848A10FD}" type="presOf" srcId="{A8C6FF51-4A2A-4A0D-8AC3-ACC4FDAAF1BE}" destId="{7BEE943F-BED5-41BA-B64B-728F58008161}" srcOrd="0" destOrd="0" presId="urn:microsoft.com/office/officeart/2016/7/layout/RepeatingBendingProcessNew"/>
    <dgm:cxn modelId="{8FEB39C2-D2B3-46FD-B174-FF46F85277D0}" type="presOf" srcId="{C5EFD3EB-9C81-436A-8A69-3A4FCDD9F298}" destId="{0268D97B-8008-4516-8C36-3837DBB6F36D}" srcOrd="0" destOrd="0" presId="urn:microsoft.com/office/officeart/2016/7/layout/RepeatingBendingProcessNew"/>
    <dgm:cxn modelId="{1A0871CE-5119-4CCB-9958-F9DD2C0760B3}" type="presOf" srcId="{625E1CB9-EF64-4EE9-8BD8-168943A2B21D}" destId="{F5563CD4-92DB-482D-8BCD-4E589A071D70}" srcOrd="0" destOrd="0" presId="urn:microsoft.com/office/officeart/2016/7/layout/RepeatingBendingProcessNew"/>
    <dgm:cxn modelId="{FFC2EBDD-F588-4F63-904B-33CB238E0592}" type="presOf" srcId="{588446A0-A915-40F1-B911-2F71BA833B83}" destId="{7C3611CE-E60F-4DC0-B656-6EBFEBA01028}" srcOrd="0" destOrd="0" presId="urn:microsoft.com/office/officeart/2016/7/layout/RepeatingBendingProcessNew"/>
    <dgm:cxn modelId="{B2EE7FE5-9D82-4A85-B838-FCA4106322CB}" type="presOf" srcId="{2357BED8-729F-4A3B-B5C0-92DB3FA0A943}" destId="{EA1B366E-4346-4A6E-8C7F-FE7C96D906C1}" srcOrd="1" destOrd="0" presId="urn:microsoft.com/office/officeart/2016/7/layout/RepeatingBendingProcessNew"/>
    <dgm:cxn modelId="{AA22ABF5-30FB-4E92-A78E-5CD4C4B09643}" type="presOf" srcId="{B441125A-C6E8-4156-B51A-C2230F19E4C1}" destId="{2AD8C11D-D36A-4A09-A1E4-40AE6BE24EAE}" srcOrd="1" destOrd="0" presId="urn:microsoft.com/office/officeart/2016/7/layout/RepeatingBendingProcessNew"/>
    <dgm:cxn modelId="{ECF720F6-0C55-43B2-9E20-E8AFBF4585B3}" type="presOf" srcId="{C9BEA2FB-3256-493B-AF14-389E234028A5}" destId="{1457AD6D-BC17-48C2-BA4E-FEEF198D6C6C}" srcOrd="1" destOrd="0" presId="urn:microsoft.com/office/officeart/2016/7/layout/RepeatingBendingProcessNew"/>
    <dgm:cxn modelId="{DED9517D-2B25-49BC-81E3-C4B3A490804D}" type="presParOf" srcId="{3FCF6564-7EA5-46DD-8751-EA3FD37DF698}" destId="{44C24C8C-C4BF-4B95-AD45-6F45ACA369D7}" srcOrd="0" destOrd="0" presId="urn:microsoft.com/office/officeart/2016/7/layout/RepeatingBendingProcessNew"/>
    <dgm:cxn modelId="{E4D3F763-9D98-450E-B82D-90B59724F09F}" type="presParOf" srcId="{3FCF6564-7EA5-46DD-8751-EA3FD37DF698}" destId="{61F29C8A-AA5C-4CDA-A00C-CC59FEFAF67C}" srcOrd="1" destOrd="0" presId="urn:microsoft.com/office/officeart/2016/7/layout/RepeatingBendingProcessNew"/>
    <dgm:cxn modelId="{19E188F6-A680-438B-B09A-AEEFC5211A77}" type="presParOf" srcId="{61F29C8A-AA5C-4CDA-A00C-CC59FEFAF67C}" destId="{2AD8C11D-D36A-4A09-A1E4-40AE6BE24EAE}" srcOrd="0" destOrd="0" presId="urn:microsoft.com/office/officeart/2016/7/layout/RepeatingBendingProcessNew"/>
    <dgm:cxn modelId="{F032F342-C88F-4A43-AD39-4791C68A2332}" type="presParOf" srcId="{3FCF6564-7EA5-46DD-8751-EA3FD37DF698}" destId="{7C3611CE-E60F-4DC0-B656-6EBFEBA01028}" srcOrd="2" destOrd="0" presId="urn:microsoft.com/office/officeart/2016/7/layout/RepeatingBendingProcessNew"/>
    <dgm:cxn modelId="{A5130C8B-5EC0-4556-BFAB-9006E4975A2A}" type="presParOf" srcId="{3FCF6564-7EA5-46DD-8751-EA3FD37DF698}" destId="{862E4C29-F2F3-423A-A314-76F61026F8DA}" srcOrd="3" destOrd="0" presId="urn:microsoft.com/office/officeart/2016/7/layout/RepeatingBendingProcessNew"/>
    <dgm:cxn modelId="{B97F2D9C-E0F9-4A9F-B858-967700A67193}" type="presParOf" srcId="{862E4C29-F2F3-423A-A314-76F61026F8DA}" destId="{2B3251DF-7F8F-4211-B94E-8D6FD5B53959}" srcOrd="0" destOrd="0" presId="urn:microsoft.com/office/officeart/2016/7/layout/RepeatingBendingProcessNew"/>
    <dgm:cxn modelId="{41CC0FC6-2095-4FB4-9EFD-626E95361DF0}" type="presParOf" srcId="{3FCF6564-7EA5-46DD-8751-EA3FD37DF698}" destId="{3202BA96-252D-4AAA-8021-493D1381C910}" srcOrd="4" destOrd="0" presId="urn:microsoft.com/office/officeart/2016/7/layout/RepeatingBendingProcessNew"/>
    <dgm:cxn modelId="{E0764A5B-8288-49B5-B259-8D557A1FC1ED}" type="presParOf" srcId="{3FCF6564-7EA5-46DD-8751-EA3FD37DF698}" destId="{CC05F9AF-9711-404A-B0B0-9350780BDC2E}" srcOrd="5" destOrd="0" presId="urn:microsoft.com/office/officeart/2016/7/layout/RepeatingBendingProcessNew"/>
    <dgm:cxn modelId="{9C595B5D-88FC-4A23-A7E8-9D7819541EEC}" type="presParOf" srcId="{CC05F9AF-9711-404A-B0B0-9350780BDC2E}" destId="{1457AD6D-BC17-48C2-BA4E-FEEF198D6C6C}" srcOrd="0" destOrd="0" presId="urn:microsoft.com/office/officeart/2016/7/layout/RepeatingBendingProcessNew"/>
    <dgm:cxn modelId="{7362FD91-936E-47FF-B1A2-58AF3E263E0B}" type="presParOf" srcId="{3FCF6564-7EA5-46DD-8751-EA3FD37DF698}" destId="{7BEE943F-BED5-41BA-B64B-728F58008161}" srcOrd="6" destOrd="0" presId="urn:microsoft.com/office/officeart/2016/7/layout/RepeatingBendingProcessNew"/>
    <dgm:cxn modelId="{D38795BA-80DD-4AAA-95EC-A90C5E6320DC}" type="presParOf" srcId="{3FCF6564-7EA5-46DD-8751-EA3FD37DF698}" destId="{59E08C5F-98D1-4C27-BCA8-21F5CCA6071E}" srcOrd="7" destOrd="0" presId="urn:microsoft.com/office/officeart/2016/7/layout/RepeatingBendingProcessNew"/>
    <dgm:cxn modelId="{1708522C-7215-48B7-9621-0D4AEE1E1FD9}" type="presParOf" srcId="{59E08C5F-98D1-4C27-BCA8-21F5CCA6071E}" destId="{9CE9C1FA-C153-458D-AFE5-F26380E01B92}" srcOrd="0" destOrd="0" presId="urn:microsoft.com/office/officeart/2016/7/layout/RepeatingBendingProcessNew"/>
    <dgm:cxn modelId="{DCCAE37F-85CD-4864-B7F8-9E448FA7B481}" type="presParOf" srcId="{3FCF6564-7EA5-46DD-8751-EA3FD37DF698}" destId="{0268D97B-8008-4516-8C36-3837DBB6F36D}" srcOrd="8" destOrd="0" presId="urn:microsoft.com/office/officeart/2016/7/layout/RepeatingBendingProcessNew"/>
    <dgm:cxn modelId="{2F3A7232-333D-4EEE-B565-7CEEF01ECD85}" type="presParOf" srcId="{3FCF6564-7EA5-46DD-8751-EA3FD37DF698}" destId="{43CC7581-752A-45CB-A352-68ADABA6527B}" srcOrd="9" destOrd="0" presId="urn:microsoft.com/office/officeart/2016/7/layout/RepeatingBendingProcessNew"/>
    <dgm:cxn modelId="{A4A58578-D034-421B-87D6-B9E78D03ACEC}" type="presParOf" srcId="{43CC7581-752A-45CB-A352-68ADABA6527B}" destId="{EA1B366E-4346-4A6E-8C7F-FE7C96D906C1}" srcOrd="0" destOrd="0" presId="urn:microsoft.com/office/officeart/2016/7/layout/RepeatingBendingProcessNew"/>
    <dgm:cxn modelId="{80CACD51-C9DD-49F6-8B03-ADA78F2FFD3C}" type="presParOf" srcId="{3FCF6564-7EA5-46DD-8751-EA3FD37DF698}" destId="{6FD1FA70-9256-4367-8DD5-3A54CDFDE583}" srcOrd="10" destOrd="0" presId="urn:microsoft.com/office/officeart/2016/7/layout/RepeatingBendingProcessNew"/>
    <dgm:cxn modelId="{328E5726-FD35-461B-92E0-82D038660806}" type="presParOf" srcId="{3FCF6564-7EA5-46DD-8751-EA3FD37DF698}" destId="{F5563CD4-92DB-482D-8BCD-4E589A071D70}" srcOrd="11" destOrd="0" presId="urn:microsoft.com/office/officeart/2016/7/layout/RepeatingBendingProcessNew"/>
    <dgm:cxn modelId="{3CB2FB85-2622-477B-A44E-52E22EBE981C}" type="presParOf" srcId="{F5563CD4-92DB-482D-8BCD-4E589A071D70}" destId="{A9579100-5855-4CF8-93DB-B12558EBDA3F}" srcOrd="0" destOrd="0" presId="urn:microsoft.com/office/officeart/2016/7/layout/RepeatingBendingProcessNew"/>
    <dgm:cxn modelId="{07CEBCF7-8B6D-4030-A74D-2F1B1C677536}" type="presParOf" srcId="{3FCF6564-7EA5-46DD-8751-EA3FD37DF698}" destId="{413E4EDF-0B19-4514-9064-19862F12B68C}" srcOrd="12"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A9460DD-F562-4B4E-843D-D4524F96524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05DA22C-9CBE-4CDC-8A2B-AF9B8737749D}">
      <dgm:prSet custT="1"/>
      <dgm:spPr/>
      <dgm:t>
        <a:bodyPr/>
        <a:lstStyle/>
        <a:p>
          <a:pPr>
            <a:lnSpc>
              <a:spcPct val="100000"/>
            </a:lnSpc>
          </a:pPr>
          <a:r>
            <a:rPr lang="en-GB" sz="1200" dirty="0">
              <a:latin typeface="Arial" panose="020B0604020202020204" pitchFamily="34" charset="0"/>
              <a:cs typeface="Arial" panose="020B0604020202020204" pitchFamily="34" charset="0"/>
            </a:rPr>
            <a:t>Lung cancer is one of the leading causes of cancer-related deaths worldwide, but early detection and prevention can significantly improve survival rates especially by reducing smoking.</a:t>
          </a:r>
          <a:endParaRPr lang="en-US" sz="1200" dirty="0">
            <a:latin typeface="Arial" panose="020B0604020202020204" pitchFamily="34" charset="0"/>
            <a:cs typeface="Arial" panose="020B0604020202020204" pitchFamily="34" charset="0"/>
          </a:endParaRPr>
        </a:p>
      </dgm:t>
    </dgm:pt>
    <dgm:pt modelId="{7433A6C2-CB4E-41FE-B6CF-C320E9B410E5}" type="parTrans" cxnId="{2AEF19C3-8540-4F44-92BA-9CDF5C2BA965}">
      <dgm:prSet/>
      <dgm:spPr/>
      <dgm:t>
        <a:bodyPr/>
        <a:lstStyle/>
        <a:p>
          <a:endParaRPr lang="en-US"/>
        </a:p>
      </dgm:t>
    </dgm:pt>
    <dgm:pt modelId="{77128973-9C5E-4F9F-9853-2141296A4FF8}" type="sibTrans" cxnId="{2AEF19C3-8540-4F44-92BA-9CDF5C2BA965}">
      <dgm:prSet/>
      <dgm:spPr/>
      <dgm:t>
        <a:bodyPr/>
        <a:lstStyle/>
        <a:p>
          <a:endParaRPr lang="en-US"/>
        </a:p>
      </dgm:t>
    </dgm:pt>
    <dgm:pt modelId="{A8E8E252-6766-43F0-BAF1-EBB08D667BFC}">
      <dgm:prSet custT="1"/>
      <dgm:spPr/>
      <dgm:t>
        <a:bodyPr/>
        <a:lstStyle/>
        <a:p>
          <a:pPr>
            <a:lnSpc>
              <a:spcPct val="100000"/>
            </a:lnSpc>
          </a:pPr>
          <a:r>
            <a:rPr lang="en-GB" sz="1200" dirty="0">
              <a:latin typeface="Arial" panose="020B0604020202020204" pitchFamily="34" charset="0"/>
              <a:cs typeface="Arial" panose="020B0604020202020204" pitchFamily="34" charset="0"/>
            </a:rPr>
            <a:t>New treatments are helping people live longer and better.</a:t>
          </a:r>
          <a:endParaRPr lang="en-US" sz="1200" dirty="0">
            <a:latin typeface="Arial" panose="020B0604020202020204" pitchFamily="34" charset="0"/>
            <a:cs typeface="Arial" panose="020B0604020202020204" pitchFamily="34" charset="0"/>
          </a:endParaRPr>
        </a:p>
      </dgm:t>
    </dgm:pt>
    <dgm:pt modelId="{E1CE9989-3207-4A94-B605-D2F9A73D21D1}" type="parTrans" cxnId="{6644F3EE-9AC2-45D9-BC2A-0F7CED2FF7C8}">
      <dgm:prSet/>
      <dgm:spPr/>
      <dgm:t>
        <a:bodyPr/>
        <a:lstStyle/>
        <a:p>
          <a:endParaRPr lang="en-US"/>
        </a:p>
      </dgm:t>
    </dgm:pt>
    <dgm:pt modelId="{095D60B9-0435-44AC-8848-CD5E2AC99DC7}" type="sibTrans" cxnId="{6644F3EE-9AC2-45D9-BC2A-0F7CED2FF7C8}">
      <dgm:prSet/>
      <dgm:spPr/>
      <dgm:t>
        <a:bodyPr/>
        <a:lstStyle/>
        <a:p>
          <a:endParaRPr lang="en-US"/>
        </a:p>
      </dgm:t>
    </dgm:pt>
    <dgm:pt modelId="{7FA58EAA-D080-4733-A32E-779D13D960A5}">
      <dgm:prSet custT="1"/>
      <dgm:spPr/>
      <dgm:t>
        <a:bodyPr/>
        <a:lstStyle/>
        <a:p>
          <a:pPr>
            <a:lnSpc>
              <a:spcPct val="100000"/>
            </a:lnSpc>
          </a:pPr>
          <a:r>
            <a:rPr lang="en-GB" sz="1200" dirty="0">
              <a:latin typeface="Arial" panose="020B0604020202020204" pitchFamily="34" charset="0"/>
              <a:cs typeface="Arial" panose="020B0604020202020204" pitchFamily="34" charset="0"/>
            </a:rPr>
            <a:t>Raising awareness, regular check-ups, and encouraging healthier lifestyles remain key to reducing its global impact.</a:t>
          </a:r>
          <a:endParaRPr lang="en-US" sz="1200" dirty="0">
            <a:latin typeface="Arial" panose="020B0604020202020204" pitchFamily="34" charset="0"/>
            <a:cs typeface="Arial" panose="020B0604020202020204" pitchFamily="34" charset="0"/>
          </a:endParaRPr>
        </a:p>
      </dgm:t>
    </dgm:pt>
    <dgm:pt modelId="{21BB6B2D-D77E-4D3A-856C-A6CAE6DF1658}" type="parTrans" cxnId="{31D69E20-98FF-40DD-965C-31C95B681593}">
      <dgm:prSet/>
      <dgm:spPr/>
      <dgm:t>
        <a:bodyPr/>
        <a:lstStyle/>
        <a:p>
          <a:endParaRPr lang="en-US"/>
        </a:p>
      </dgm:t>
    </dgm:pt>
    <dgm:pt modelId="{E60341C4-B9C3-41B8-81F5-775AF48B3CBA}" type="sibTrans" cxnId="{31D69E20-98FF-40DD-965C-31C95B681593}">
      <dgm:prSet/>
      <dgm:spPr/>
      <dgm:t>
        <a:bodyPr/>
        <a:lstStyle/>
        <a:p>
          <a:endParaRPr lang="en-US"/>
        </a:p>
      </dgm:t>
    </dgm:pt>
    <dgm:pt modelId="{E374B005-05FD-4E36-A550-C583A1E7ADFA}" type="pres">
      <dgm:prSet presAssocID="{FA9460DD-F562-4B4E-843D-D4524F96524C}" presName="root" presStyleCnt="0">
        <dgm:presLayoutVars>
          <dgm:dir/>
          <dgm:resizeHandles val="exact"/>
        </dgm:presLayoutVars>
      </dgm:prSet>
      <dgm:spPr/>
    </dgm:pt>
    <dgm:pt modelId="{D55D0710-5E3C-4071-BD37-1F0EE3A92AFB}" type="pres">
      <dgm:prSet presAssocID="{005DA22C-9CBE-4CDC-8A2B-AF9B8737749D}" presName="compNode" presStyleCnt="0"/>
      <dgm:spPr/>
    </dgm:pt>
    <dgm:pt modelId="{5BF0E6E7-2EBA-426A-9FAB-C2DE98FA9A40}" type="pres">
      <dgm:prSet presAssocID="{005DA22C-9CBE-4CDC-8A2B-AF9B8737749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ungs"/>
        </a:ext>
      </dgm:extLst>
    </dgm:pt>
    <dgm:pt modelId="{581A0FBB-809D-433E-B853-F5D743439C49}" type="pres">
      <dgm:prSet presAssocID="{005DA22C-9CBE-4CDC-8A2B-AF9B8737749D}" presName="spaceRect" presStyleCnt="0"/>
      <dgm:spPr/>
    </dgm:pt>
    <dgm:pt modelId="{8E74CFCE-9B6D-43B3-B191-EDBF9D579B60}" type="pres">
      <dgm:prSet presAssocID="{005DA22C-9CBE-4CDC-8A2B-AF9B8737749D}" presName="textRect" presStyleLbl="revTx" presStyleIdx="0" presStyleCnt="3">
        <dgm:presLayoutVars>
          <dgm:chMax val="1"/>
          <dgm:chPref val="1"/>
        </dgm:presLayoutVars>
      </dgm:prSet>
      <dgm:spPr/>
    </dgm:pt>
    <dgm:pt modelId="{7E82E447-061B-43A6-B399-43E504BB1A74}" type="pres">
      <dgm:prSet presAssocID="{77128973-9C5E-4F9F-9853-2141296A4FF8}" presName="sibTrans" presStyleCnt="0"/>
      <dgm:spPr/>
    </dgm:pt>
    <dgm:pt modelId="{2414738F-73DA-4ED7-9029-D2248E814B6E}" type="pres">
      <dgm:prSet presAssocID="{A8E8E252-6766-43F0-BAF1-EBB08D667BFC}" presName="compNode" presStyleCnt="0"/>
      <dgm:spPr/>
    </dgm:pt>
    <dgm:pt modelId="{204134CD-F6BA-4D01-B85B-C7E43E7C6DAE}" type="pres">
      <dgm:prSet presAssocID="{A8E8E252-6766-43F0-BAF1-EBB08D667BF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884DCD00-08DD-45E0-9187-EA6A8359563D}" type="pres">
      <dgm:prSet presAssocID="{A8E8E252-6766-43F0-BAF1-EBB08D667BFC}" presName="spaceRect" presStyleCnt="0"/>
      <dgm:spPr/>
    </dgm:pt>
    <dgm:pt modelId="{6C01A2C7-4599-4805-9FBF-6C50FAAF40C2}" type="pres">
      <dgm:prSet presAssocID="{A8E8E252-6766-43F0-BAF1-EBB08D667BFC}" presName="textRect" presStyleLbl="revTx" presStyleIdx="1" presStyleCnt="3">
        <dgm:presLayoutVars>
          <dgm:chMax val="1"/>
          <dgm:chPref val="1"/>
        </dgm:presLayoutVars>
      </dgm:prSet>
      <dgm:spPr/>
    </dgm:pt>
    <dgm:pt modelId="{4EA3ED78-4385-47B9-8418-C0A1A65EF36B}" type="pres">
      <dgm:prSet presAssocID="{095D60B9-0435-44AC-8848-CD5E2AC99DC7}" presName="sibTrans" presStyleCnt="0"/>
      <dgm:spPr/>
    </dgm:pt>
    <dgm:pt modelId="{5AA282EE-2C8E-40DE-8781-54EF89D90BE7}" type="pres">
      <dgm:prSet presAssocID="{7FA58EAA-D080-4733-A32E-779D13D960A5}" presName="compNode" presStyleCnt="0"/>
      <dgm:spPr/>
    </dgm:pt>
    <dgm:pt modelId="{8CAE5268-FDBC-43E2-B0FB-4353611162E3}" type="pres">
      <dgm:prSet presAssocID="{7FA58EAA-D080-4733-A32E-779D13D960A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4391E197-1BA4-4F9A-B38C-B44277DB3AEE}" type="pres">
      <dgm:prSet presAssocID="{7FA58EAA-D080-4733-A32E-779D13D960A5}" presName="spaceRect" presStyleCnt="0"/>
      <dgm:spPr/>
    </dgm:pt>
    <dgm:pt modelId="{F72A2F4B-66EC-4ACC-AD2E-392F78F42B5D}" type="pres">
      <dgm:prSet presAssocID="{7FA58EAA-D080-4733-A32E-779D13D960A5}" presName="textRect" presStyleLbl="revTx" presStyleIdx="2" presStyleCnt="3">
        <dgm:presLayoutVars>
          <dgm:chMax val="1"/>
          <dgm:chPref val="1"/>
        </dgm:presLayoutVars>
      </dgm:prSet>
      <dgm:spPr/>
    </dgm:pt>
  </dgm:ptLst>
  <dgm:cxnLst>
    <dgm:cxn modelId="{0A38E00C-67B2-47C0-9D35-C88C95DF366F}" type="presOf" srcId="{A8E8E252-6766-43F0-BAF1-EBB08D667BFC}" destId="{6C01A2C7-4599-4805-9FBF-6C50FAAF40C2}" srcOrd="0" destOrd="0" presId="urn:microsoft.com/office/officeart/2018/2/layout/IconLabelList"/>
    <dgm:cxn modelId="{BECA350D-93E7-4A2C-87EE-B25621E67C3F}" type="presOf" srcId="{7FA58EAA-D080-4733-A32E-779D13D960A5}" destId="{F72A2F4B-66EC-4ACC-AD2E-392F78F42B5D}" srcOrd="0" destOrd="0" presId="urn:microsoft.com/office/officeart/2018/2/layout/IconLabelList"/>
    <dgm:cxn modelId="{31D69E20-98FF-40DD-965C-31C95B681593}" srcId="{FA9460DD-F562-4B4E-843D-D4524F96524C}" destId="{7FA58EAA-D080-4733-A32E-779D13D960A5}" srcOrd="2" destOrd="0" parTransId="{21BB6B2D-D77E-4D3A-856C-A6CAE6DF1658}" sibTransId="{E60341C4-B9C3-41B8-81F5-775AF48B3CBA}"/>
    <dgm:cxn modelId="{FD049771-3BA0-4328-A4E0-B7F956751006}" type="presOf" srcId="{005DA22C-9CBE-4CDC-8A2B-AF9B8737749D}" destId="{8E74CFCE-9B6D-43B3-B191-EDBF9D579B60}" srcOrd="0" destOrd="0" presId="urn:microsoft.com/office/officeart/2018/2/layout/IconLabelList"/>
    <dgm:cxn modelId="{FB74CFA2-E17D-46C2-8AC4-1C613365AEEF}" type="presOf" srcId="{FA9460DD-F562-4B4E-843D-D4524F96524C}" destId="{E374B005-05FD-4E36-A550-C583A1E7ADFA}" srcOrd="0" destOrd="0" presId="urn:microsoft.com/office/officeart/2018/2/layout/IconLabelList"/>
    <dgm:cxn modelId="{2AEF19C3-8540-4F44-92BA-9CDF5C2BA965}" srcId="{FA9460DD-F562-4B4E-843D-D4524F96524C}" destId="{005DA22C-9CBE-4CDC-8A2B-AF9B8737749D}" srcOrd="0" destOrd="0" parTransId="{7433A6C2-CB4E-41FE-B6CF-C320E9B410E5}" sibTransId="{77128973-9C5E-4F9F-9853-2141296A4FF8}"/>
    <dgm:cxn modelId="{6644F3EE-9AC2-45D9-BC2A-0F7CED2FF7C8}" srcId="{FA9460DD-F562-4B4E-843D-D4524F96524C}" destId="{A8E8E252-6766-43F0-BAF1-EBB08D667BFC}" srcOrd="1" destOrd="0" parTransId="{E1CE9989-3207-4A94-B605-D2F9A73D21D1}" sibTransId="{095D60B9-0435-44AC-8848-CD5E2AC99DC7}"/>
    <dgm:cxn modelId="{A69FC4FE-6D8A-47EA-8672-516E18FD5EC6}" type="presParOf" srcId="{E374B005-05FD-4E36-A550-C583A1E7ADFA}" destId="{D55D0710-5E3C-4071-BD37-1F0EE3A92AFB}" srcOrd="0" destOrd="0" presId="urn:microsoft.com/office/officeart/2018/2/layout/IconLabelList"/>
    <dgm:cxn modelId="{1EB759CF-A676-4467-9615-3466140A46A8}" type="presParOf" srcId="{D55D0710-5E3C-4071-BD37-1F0EE3A92AFB}" destId="{5BF0E6E7-2EBA-426A-9FAB-C2DE98FA9A40}" srcOrd="0" destOrd="0" presId="urn:microsoft.com/office/officeart/2018/2/layout/IconLabelList"/>
    <dgm:cxn modelId="{29368FFB-762D-469D-8BD7-0AF2966A86BF}" type="presParOf" srcId="{D55D0710-5E3C-4071-BD37-1F0EE3A92AFB}" destId="{581A0FBB-809D-433E-B853-F5D743439C49}" srcOrd="1" destOrd="0" presId="urn:microsoft.com/office/officeart/2018/2/layout/IconLabelList"/>
    <dgm:cxn modelId="{011DDF7A-FACE-42D8-8C48-478BA0AAF685}" type="presParOf" srcId="{D55D0710-5E3C-4071-BD37-1F0EE3A92AFB}" destId="{8E74CFCE-9B6D-43B3-B191-EDBF9D579B60}" srcOrd="2" destOrd="0" presId="urn:microsoft.com/office/officeart/2018/2/layout/IconLabelList"/>
    <dgm:cxn modelId="{A523FD0A-97AC-49F4-907B-FFD4C4E2217C}" type="presParOf" srcId="{E374B005-05FD-4E36-A550-C583A1E7ADFA}" destId="{7E82E447-061B-43A6-B399-43E504BB1A74}" srcOrd="1" destOrd="0" presId="urn:microsoft.com/office/officeart/2018/2/layout/IconLabelList"/>
    <dgm:cxn modelId="{CAC51720-ACDC-40D1-AF3E-0A57221CE28A}" type="presParOf" srcId="{E374B005-05FD-4E36-A550-C583A1E7ADFA}" destId="{2414738F-73DA-4ED7-9029-D2248E814B6E}" srcOrd="2" destOrd="0" presId="urn:microsoft.com/office/officeart/2018/2/layout/IconLabelList"/>
    <dgm:cxn modelId="{3CD0DFA6-32D5-4582-BE5C-F78F8F8B39E6}" type="presParOf" srcId="{2414738F-73DA-4ED7-9029-D2248E814B6E}" destId="{204134CD-F6BA-4D01-B85B-C7E43E7C6DAE}" srcOrd="0" destOrd="0" presId="urn:microsoft.com/office/officeart/2018/2/layout/IconLabelList"/>
    <dgm:cxn modelId="{F316F8AD-2B38-490E-B282-C2A72900A61C}" type="presParOf" srcId="{2414738F-73DA-4ED7-9029-D2248E814B6E}" destId="{884DCD00-08DD-45E0-9187-EA6A8359563D}" srcOrd="1" destOrd="0" presId="urn:microsoft.com/office/officeart/2018/2/layout/IconLabelList"/>
    <dgm:cxn modelId="{B0101331-6FE6-4C21-A84F-A7B18CD3FA10}" type="presParOf" srcId="{2414738F-73DA-4ED7-9029-D2248E814B6E}" destId="{6C01A2C7-4599-4805-9FBF-6C50FAAF40C2}" srcOrd="2" destOrd="0" presId="urn:microsoft.com/office/officeart/2018/2/layout/IconLabelList"/>
    <dgm:cxn modelId="{36FD6E1C-903A-4C93-A8F7-2545ACF97382}" type="presParOf" srcId="{E374B005-05FD-4E36-A550-C583A1E7ADFA}" destId="{4EA3ED78-4385-47B9-8418-C0A1A65EF36B}" srcOrd="3" destOrd="0" presId="urn:microsoft.com/office/officeart/2018/2/layout/IconLabelList"/>
    <dgm:cxn modelId="{96DBC6B1-E271-4088-8704-1C487B5A303C}" type="presParOf" srcId="{E374B005-05FD-4E36-A550-C583A1E7ADFA}" destId="{5AA282EE-2C8E-40DE-8781-54EF89D90BE7}" srcOrd="4" destOrd="0" presId="urn:microsoft.com/office/officeart/2018/2/layout/IconLabelList"/>
    <dgm:cxn modelId="{1DBE31CC-0ECE-4D40-BEFD-FCD8C60893DF}" type="presParOf" srcId="{5AA282EE-2C8E-40DE-8781-54EF89D90BE7}" destId="{8CAE5268-FDBC-43E2-B0FB-4353611162E3}" srcOrd="0" destOrd="0" presId="urn:microsoft.com/office/officeart/2018/2/layout/IconLabelList"/>
    <dgm:cxn modelId="{C4A6FC12-D23A-4FE1-831C-FA7274D950E0}" type="presParOf" srcId="{5AA282EE-2C8E-40DE-8781-54EF89D90BE7}" destId="{4391E197-1BA4-4F9A-B38C-B44277DB3AEE}" srcOrd="1" destOrd="0" presId="urn:microsoft.com/office/officeart/2018/2/layout/IconLabelList"/>
    <dgm:cxn modelId="{164E9502-1880-4EB8-AE16-F73E1869F5CC}" type="presParOf" srcId="{5AA282EE-2C8E-40DE-8781-54EF89D90BE7}" destId="{F72A2F4B-66EC-4ACC-AD2E-392F78F42B5D}" srcOrd="2" destOrd="0" presId="urn:microsoft.com/office/officeart/2018/2/layout/IconLabel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54F1AB-134B-44FF-A4DD-53E7E3EF65EA}">
      <dsp:nvSpPr>
        <dsp:cNvPr id="0" name=""/>
        <dsp:cNvSpPr/>
      </dsp:nvSpPr>
      <dsp:spPr>
        <a:xfrm>
          <a:off x="0" y="4718297"/>
          <a:ext cx="5515154" cy="61927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Core Message: Lung Cancer - Risk Factors, Symptoms, Diagnostic Tests and Treatment </a:t>
          </a:r>
          <a:endParaRPr lang="en-US" sz="1200" kern="1200" dirty="0"/>
        </a:p>
      </dsp:txBody>
      <dsp:txXfrm>
        <a:off x="0" y="4718297"/>
        <a:ext cx="5515154" cy="619273"/>
      </dsp:txXfrm>
    </dsp:sp>
    <dsp:sp modelId="{9BE4B8A7-431E-441E-8945-B129210F901E}">
      <dsp:nvSpPr>
        <dsp:cNvPr id="0" name=""/>
        <dsp:cNvSpPr/>
      </dsp:nvSpPr>
      <dsp:spPr>
        <a:xfrm rot="10800000">
          <a:off x="0" y="3775142"/>
          <a:ext cx="5515154" cy="952443"/>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Worldwide, 2.5 million people were diagnosed with lung cancer in 2022, and 1.8 million died (International Agency for Research on Cancer, 2026).</a:t>
          </a:r>
          <a:endParaRPr lang="en-US" sz="1200" kern="1200" dirty="0"/>
        </a:p>
      </dsp:txBody>
      <dsp:txXfrm rot="10800000">
        <a:off x="0" y="3775142"/>
        <a:ext cx="5515154" cy="618869"/>
      </dsp:txXfrm>
    </dsp:sp>
    <dsp:sp modelId="{04E25F9F-E1AC-4D4E-A68E-C139D691147D}">
      <dsp:nvSpPr>
        <dsp:cNvPr id="0" name=""/>
        <dsp:cNvSpPr/>
      </dsp:nvSpPr>
      <dsp:spPr>
        <a:xfrm rot="10800000">
          <a:off x="0" y="2831988"/>
          <a:ext cx="5515154" cy="952443"/>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Approximately 569.2 million people were living with chronic respiratory diseases globally in 2023, causing around 4.2 million deaths worldwide (Oh et al., 2026).</a:t>
          </a:r>
          <a:endParaRPr lang="en-US" sz="1200" kern="1200" dirty="0"/>
        </a:p>
      </dsp:txBody>
      <dsp:txXfrm rot="10800000">
        <a:off x="0" y="2831988"/>
        <a:ext cx="5515154" cy="618869"/>
      </dsp:txXfrm>
    </dsp:sp>
    <dsp:sp modelId="{D0BBD187-5403-4184-97F2-F484C11965CC}">
      <dsp:nvSpPr>
        <dsp:cNvPr id="0" name=""/>
        <dsp:cNvSpPr/>
      </dsp:nvSpPr>
      <dsp:spPr>
        <a:xfrm rot="10800000">
          <a:off x="0" y="1888834"/>
          <a:ext cx="5515154" cy="952443"/>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Examples: Chronic Obstructive Pulmonary Disease (COPD), Asthma, Pulmonary hypertension and Lung Cancer (World Health Organisation, 2025).</a:t>
          </a:r>
          <a:endParaRPr lang="en-US" sz="1200" kern="1200"/>
        </a:p>
      </dsp:txBody>
      <dsp:txXfrm rot="10800000">
        <a:off x="0" y="1888834"/>
        <a:ext cx="5515154" cy="618869"/>
      </dsp:txXfrm>
    </dsp:sp>
    <dsp:sp modelId="{DF10164D-3529-4CD4-B629-09128DC7EA47}">
      <dsp:nvSpPr>
        <dsp:cNvPr id="0" name=""/>
        <dsp:cNvSpPr/>
      </dsp:nvSpPr>
      <dsp:spPr>
        <a:xfrm rot="10800000">
          <a:off x="0" y="945680"/>
          <a:ext cx="5515154" cy="952443"/>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CRDs affect the airways and other structures of the lungs.</a:t>
          </a:r>
          <a:endParaRPr lang="en-US" sz="1200" kern="1200"/>
        </a:p>
      </dsp:txBody>
      <dsp:txXfrm rot="10800000">
        <a:off x="0" y="945680"/>
        <a:ext cx="5515154" cy="618869"/>
      </dsp:txXfrm>
    </dsp:sp>
    <dsp:sp modelId="{5D6FFA9B-2D4D-4AD7-B207-F8668FA79E15}">
      <dsp:nvSpPr>
        <dsp:cNvPr id="0" name=""/>
        <dsp:cNvSpPr/>
      </dsp:nvSpPr>
      <dsp:spPr>
        <a:xfrm rot="10800000">
          <a:off x="0" y="2525"/>
          <a:ext cx="5515154" cy="952443"/>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t>Chronic Respiratory Diseases (CRDs) are among the most prevalent (NCDs) non communicable diseases (World Health Organisation, 2025).</a:t>
          </a:r>
          <a:endParaRPr lang="en-US" sz="1200" kern="1200" dirty="0"/>
        </a:p>
      </dsp:txBody>
      <dsp:txXfrm rot="10800000">
        <a:off x="0" y="2525"/>
        <a:ext cx="5515154" cy="6188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F29C8A-AA5C-4CDA-A00C-CC59FEFAF67C}">
      <dsp:nvSpPr>
        <dsp:cNvPr id="0" name=""/>
        <dsp:cNvSpPr/>
      </dsp:nvSpPr>
      <dsp:spPr>
        <a:xfrm>
          <a:off x="1702620" y="730664"/>
          <a:ext cx="361051" cy="91440"/>
        </a:xfrm>
        <a:custGeom>
          <a:avLst/>
          <a:gdLst/>
          <a:ahLst/>
          <a:cxnLst/>
          <a:rect l="0" t="0" r="0" b="0"/>
          <a:pathLst>
            <a:path>
              <a:moveTo>
                <a:pt x="0" y="45720"/>
              </a:moveTo>
              <a:lnTo>
                <a:pt x="361051"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73354" y="774426"/>
        <a:ext cx="19582" cy="3916"/>
      </dsp:txXfrm>
    </dsp:sp>
    <dsp:sp modelId="{44C24C8C-C4BF-4B95-AD45-6F45ACA369D7}">
      <dsp:nvSpPr>
        <dsp:cNvPr id="0" name=""/>
        <dsp:cNvSpPr/>
      </dsp:nvSpPr>
      <dsp:spPr>
        <a:xfrm>
          <a:off x="1589" y="265535"/>
          <a:ext cx="1702830" cy="1021698"/>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440" tIns="87585" rIns="83440" bIns="87585"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Name: Mr. David Turner</a:t>
          </a:r>
          <a:endParaRPr lang="en-US" sz="1200" kern="1200" dirty="0">
            <a:latin typeface="Arial" panose="020B0604020202020204" pitchFamily="34" charset="0"/>
            <a:cs typeface="Arial" panose="020B0604020202020204" pitchFamily="34" charset="0"/>
          </a:endParaRPr>
        </a:p>
      </dsp:txBody>
      <dsp:txXfrm>
        <a:off x="1589" y="265535"/>
        <a:ext cx="1702830" cy="1021698"/>
      </dsp:txXfrm>
    </dsp:sp>
    <dsp:sp modelId="{862E4C29-F2F3-423A-A314-76F61026F8DA}">
      <dsp:nvSpPr>
        <dsp:cNvPr id="0" name=""/>
        <dsp:cNvSpPr/>
      </dsp:nvSpPr>
      <dsp:spPr>
        <a:xfrm>
          <a:off x="3797101" y="730664"/>
          <a:ext cx="361051" cy="91440"/>
        </a:xfrm>
        <a:custGeom>
          <a:avLst/>
          <a:gdLst/>
          <a:ahLst/>
          <a:cxnLst/>
          <a:rect l="0" t="0" r="0" b="0"/>
          <a:pathLst>
            <a:path>
              <a:moveTo>
                <a:pt x="0" y="45720"/>
              </a:moveTo>
              <a:lnTo>
                <a:pt x="361051"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67836" y="774426"/>
        <a:ext cx="19582" cy="3916"/>
      </dsp:txXfrm>
    </dsp:sp>
    <dsp:sp modelId="{7C3611CE-E60F-4DC0-B656-6EBFEBA01028}">
      <dsp:nvSpPr>
        <dsp:cNvPr id="0" name=""/>
        <dsp:cNvSpPr/>
      </dsp:nvSpPr>
      <dsp:spPr>
        <a:xfrm>
          <a:off x="2096071" y="265535"/>
          <a:ext cx="1702830" cy="1021698"/>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440" tIns="87585" rIns="83440" bIns="87585"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Age: 65 years</a:t>
          </a:r>
          <a:endParaRPr lang="en-US" sz="1200" kern="1200" dirty="0">
            <a:latin typeface="Arial" panose="020B0604020202020204" pitchFamily="34" charset="0"/>
            <a:cs typeface="Arial" panose="020B0604020202020204" pitchFamily="34" charset="0"/>
          </a:endParaRPr>
        </a:p>
      </dsp:txBody>
      <dsp:txXfrm>
        <a:off x="2096071" y="265535"/>
        <a:ext cx="1702830" cy="1021698"/>
      </dsp:txXfrm>
    </dsp:sp>
    <dsp:sp modelId="{CC05F9AF-9711-404A-B0B0-9350780BDC2E}">
      <dsp:nvSpPr>
        <dsp:cNvPr id="0" name=""/>
        <dsp:cNvSpPr/>
      </dsp:nvSpPr>
      <dsp:spPr>
        <a:xfrm>
          <a:off x="5891583" y="730664"/>
          <a:ext cx="361051" cy="91440"/>
        </a:xfrm>
        <a:custGeom>
          <a:avLst/>
          <a:gdLst/>
          <a:ahLst/>
          <a:cxnLst/>
          <a:rect l="0" t="0" r="0" b="0"/>
          <a:pathLst>
            <a:path>
              <a:moveTo>
                <a:pt x="0" y="45720"/>
              </a:moveTo>
              <a:lnTo>
                <a:pt x="361051"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62317" y="774426"/>
        <a:ext cx="19582" cy="3916"/>
      </dsp:txXfrm>
    </dsp:sp>
    <dsp:sp modelId="{3202BA96-252D-4AAA-8021-493D1381C910}">
      <dsp:nvSpPr>
        <dsp:cNvPr id="0" name=""/>
        <dsp:cNvSpPr/>
      </dsp:nvSpPr>
      <dsp:spPr>
        <a:xfrm>
          <a:off x="4190553" y="265535"/>
          <a:ext cx="1702830" cy="1021698"/>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440" tIns="87585" rIns="83440" bIns="87585"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Ethnicity: White British</a:t>
          </a:r>
          <a:endParaRPr lang="en-US" sz="1200" kern="1200" dirty="0">
            <a:latin typeface="Arial" panose="020B0604020202020204" pitchFamily="34" charset="0"/>
            <a:cs typeface="Arial" panose="020B0604020202020204" pitchFamily="34" charset="0"/>
          </a:endParaRPr>
        </a:p>
      </dsp:txBody>
      <dsp:txXfrm>
        <a:off x="4190553" y="265535"/>
        <a:ext cx="1702830" cy="1021698"/>
      </dsp:txXfrm>
    </dsp:sp>
    <dsp:sp modelId="{59E08C5F-98D1-4C27-BCA8-21F5CCA6071E}">
      <dsp:nvSpPr>
        <dsp:cNvPr id="0" name=""/>
        <dsp:cNvSpPr/>
      </dsp:nvSpPr>
      <dsp:spPr>
        <a:xfrm>
          <a:off x="853005" y="1285433"/>
          <a:ext cx="6283444" cy="361051"/>
        </a:xfrm>
        <a:custGeom>
          <a:avLst/>
          <a:gdLst/>
          <a:ahLst/>
          <a:cxnLst/>
          <a:rect l="0" t="0" r="0" b="0"/>
          <a:pathLst>
            <a:path>
              <a:moveTo>
                <a:pt x="6283444" y="0"/>
              </a:moveTo>
              <a:lnTo>
                <a:pt x="6283444" y="197625"/>
              </a:lnTo>
              <a:lnTo>
                <a:pt x="0" y="197625"/>
              </a:lnTo>
              <a:lnTo>
                <a:pt x="0" y="361051"/>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37336" y="1464000"/>
        <a:ext cx="314781" cy="3916"/>
      </dsp:txXfrm>
    </dsp:sp>
    <dsp:sp modelId="{7BEE943F-BED5-41BA-B64B-728F58008161}">
      <dsp:nvSpPr>
        <dsp:cNvPr id="0" name=""/>
        <dsp:cNvSpPr/>
      </dsp:nvSpPr>
      <dsp:spPr>
        <a:xfrm>
          <a:off x="6285034" y="265535"/>
          <a:ext cx="1702830" cy="1021698"/>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440" tIns="87585" rIns="83440" bIns="87585"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Occupation: Retired dockyard worker</a:t>
          </a:r>
          <a:endParaRPr lang="en-US" sz="1200" kern="1200" dirty="0">
            <a:latin typeface="Arial" panose="020B0604020202020204" pitchFamily="34" charset="0"/>
            <a:cs typeface="Arial" panose="020B0604020202020204" pitchFamily="34" charset="0"/>
          </a:endParaRPr>
        </a:p>
      </dsp:txBody>
      <dsp:txXfrm>
        <a:off x="6285034" y="265535"/>
        <a:ext cx="1702830" cy="1021698"/>
      </dsp:txXfrm>
    </dsp:sp>
    <dsp:sp modelId="{43CC7581-752A-45CB-A352-68ADABA6527B}">
      <dsp:nvSpPr>
        <dsp:cNvPr id="0" name=""/>
        <dsp:cNvSpPr/>
      </dsp:nvSpPr>
      <dsp:spPr>
        <a:xfrm>
          <a:off x="1702620" y="2144013"/>
          <a:ext cx="361051" cy="91440"/>
        </a:xfrm>
        <a:custGeom>
          <a:avLst/>
          <a:gdLst/>
          <a:ahLst/>
          <a:cxnLst/>
          <a:rect l="0" t="0" r="0" b="0"/>
          <a:pathLst>
            <a:path>
              <a:moveTo>
                <a:pt x="0" y="45720"/>
              </a:moveTo>
              <a:lnTo>
                <a:pt x="361051"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73354" y="2187775"/>
        <a:ext cx="19582" cy="3916"/>
      </dsp:txXfrm>
    </dsp:sp>
    <dsp:sp modelId="{0268D97B-8008-4516-8C36-3837DBB6F36D}">
      <dsp:nvSpPr>
        <dsp:cNvPr id="0" name=""/>
        <dsp:cNvSpPr/>
      </dsp:nvSpPr>
      <dsp:spPr>
        <a:xfrm>
          <a:off x="1589" y="1678884"/>
          <a:ext cx="1702830" cy="1021698"/>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440" tIns="87585" rIns="83440" bIns="87585"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Lifestyle: Chain Smoker for 30 years (a whole pack per day)</a:t>
          </a:r>
          <a:endParaRPr lang="en-US" sz="1200" kern="1200" dirty="0">
            <a:latin typeface="Arial" panose="020B0604020202020204" pitchFamily="34" charset="0"/>
            <a:cs typeface="Arial" panose="020B0604020202020204" pitchFamily="34" charset="0"/>
          </a:endParaRPr>
        </a:p>
      </dsp:txBody>
      <dsp:txXfrm>
        <a:off x="1589" y="1678884"/>
        <a:ext cx="1702830" cy="1021698"/>
      </dsp:txXfrm>
    </dsp:sp>
    <dsp:sp modelId="{F5563CD4-92DB-482D-8BCD-4E589A071D70}">
      <dsp:nvSpPr>
        <dsp:cNvPr id="0" name=""/>
        <dsp:cNvSpPr/>
      </dsp:nvSpPr>
      <dsp:spPr>
        <a:xfrm>
          <a:off x="3797101" y="2144013"/>
          <a:ext cx="361051" cy="91440"/>
        </a:xfrm>
        <a:custGeom>
          <a:avLst/>
          <a:gdLst/>
          <a:ahLst/>
          <a:cxnLst/>
          <a:rect l="0" t="0" r="0" b="0"/>
          <a:pathLst>
            <a:path>
              <a:moveTo>
                <a:pt x="0" y="45720"/>
              </a:moveTo>
              <a:lnTo>
                <a:pt x="361051"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67836" y="2187775"/>
        <a:ext cx="19582" cy="3916"/>
      </dsp:txXfrm>
    </dsp:sp>
    <dsp:sp modelId="{6FD1FA70-9256-4367-8DD5-3A54CDFDE583}">
      <dsp:nvSpPr>
        <dsp:cNvPr id="0" name=""/>
        <dsp:cNvSpPr/>
      </dsp:nvSpPr>
      <dsp:spPr>
        <a:xfrm>
          <a:off x="2096071" y="1678884"/>
          <a:ext cx="1702830" cy="1021698"/>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440" tIns="87585" rIns="83440" bIns="87585"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Diagnosis: Diagnosed with (NSCLC) non-small cell lung cancer</a:t>
          </a:r>
          <a:endParaRPr lang="en-US" sz="1200" kern="1200" dirty="0">
            <a:latin typeface="Arial" panose="020B0604020202020204" pitchFamily="34" charset="0"/>
            <a:cs typeface="Arial" panose="020B0604020202020204" pitchFamily="34" charset="0"/>
          </a:endParaRPr>
        </a:p>
      </dsp:txBody>
      <dsp:txXfrm>
        <a:off x="2096071" y="1678884"/>
        <a:ext cx="1702830" cy="1021698"/>
      </dsp:txXfrm>
    </dsp:sp>
    <dsp:sp modelId="{413E4EDF-0B19-4514-9064-19862F12B68C}">
      <dsp:nvSpPr>
        <dsp:cNvPr id="0" name=""/>
        <dsp:cNvSpPr/>
      </dsp:nvSpPr>
      <dsp:spPr>
        <a:xfrm>
          <a:off x="4190553" y="1678884"/>
          <a:ext cx="1702830" cy="1021698"/>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440" tIns="87585" rIns="83440" bIns="87585"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Symptoms: Persistent cough, fatigue, weight loss, mild shortness of breath</a:t>
          </a:r>
          <a:endParaRPr lang="en-US" sz="1200" kern="1200" dirty="0">
            <a:latin typeface="Arial" panose="020B0604020202020204" pitchFamily="34" charset="0"/>
            <a:cs typeface="Arial" panose="020B0604020202020204" pitchFamily="34" charset="0"/>
          </a:endParaRPr>
        </a:p>
      </dsp:txBody>
      <dsp:txXfrm>
        <a:off x="4190553" y="1678884"/>
        <a:ext cx="1702830" cy="10216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F0E6E7-2EBA-426A-9FAB-C2DE98FA9A40}">
      <dsp:nvSpPr>
        <dsp:cNvPr id="0" name=""/>
        <dsp:cNvSpPr/>
      </dsp:nvSpPr>
      <dsp:spPr>
        <a:xfrm>
          <a:off x="1141545" y="313319"/>
          <a:ext cx="1131181" cy="11311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74CFCE-9B6D-43B3-B191-EDBF9D579B60}">
      <dsp:nvSpPr>
        <dsp:cNvPr id="0" name=""/>
        <dsp:cNvSpPr/>
      </dsp:nvSpPr>
      <dsp:spPr>
        <a:xfrm>
          <a:off x="450268" y="1831089"/>
          <a:ext cx="2513736" cy="10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Lung cancer is one of the leading causes of cancer-related deaths worldwide, but early detection and prevention can significantly improve survival rates especially by reducing smoking.</a:t>
          </a:r>
          <a:endParaRPr lang="en-US" sz="1200" kern="1200" dirty="0">
            <a:latin typeface="Arial" panose="020B0604020202020204" pitchFamily="34" charset="0"/>
            <a:cs typeface="Arial" panose="020B0604020202020204" pitchFamily="34" charset="0"/>
          </a:endParaRPr>
        </a:p>
      </dsp:txBody>
      <dsp:txXfrm>
        <a:off x="450268" y="1831089"/>
        <a:ext cx="2513736" cy="1057500"/>
      </dsp:txXfrm>
    </dsp:sp>
    <dsp:sp modelId="{204134CD-F6BA-4D01-B85B-C7E43E7C6DAE}">
      <dsp:nvSpPr>
        <dsp:cNvPr id="0" name=""/>
        <dsp:cNvSpPr/>
      </dsp:nvSpPr>
      <dsp:spPr>
        <a:xfrm>
          <a:off x="4095185" y="313319"/>
          <a:ext cx="1131181" cy="11311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01A2C7-4599-4805-9FBF-6C50FAAF40C2}">
      <dsp:nvSpPr>
        <dsp:cNvPr id="0" name=""/>
        <dsp:cNvSpPr/>
      </dsp:nvSpPr>
      <dsp:spPr>
        <a:xfrm>
          <a:off x="3403908" y="1831089"/>
          <a:ext cx="2513736" cy="10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New treatments are helping people live longer and better.</a:t>
          </a:r>
          <a:endParaRPr lang="en-US" sz="1200" kern="1200" dirty="0">
            <a:latin typeface="Arial" panose="020B0604020202020204" pitchFamily="34" charset="0"/>
            <a:cs typeface="Arial" panose="020B0604020202020204" pitchFamily="34" charset="0"/>
          </a:endParaRPr>
        </a:p>
      </dsp:txBody>
      <dsp:txXfrm>
        <a:off x="3403908" y="1831089"/>
        <a:ext cx="2513736" cy="1057500"/>
      </dsp:txXfrm>
    </dsp:sp>
    <dsp:sp modelId="{8CAE5268-FDBC-43E2-B0FB-4353611162E3}">
      <dsp:nvSpPr>
        <dsp:cNvPr id="0" name=""/>
        <dsp:cNvSpPr/>
      </dsp:nvSpPr>
      <dsp:spPr>
        <a:xfrm>
          <a:off x="2618365" y="3517023"/>
          <a:ext cx="1131181" cy="11311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2A2F4B-66EC-4ACC-AD2E-392F78F42B5D}">
      <dsp:nvSpPr>
        <dsp:cNvPr id="0" name=""/>
        <dsp:cNvSpPr/>
      </dsp:nvSpPr>
      <dsp:spPr>
        <a:xfrm>
          <a:off x="1927088" y="5034793"/>
          <a:ext cx="2513736" cy="10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Raising awareness, regular check-ups, and encouraging healthier lifestyles remain key to reducing its global impact.</a:t>
          </a:r>
          <a:endParaRPr lang="en-US" sz="1200" kern="1200" dirty="0">
            <a:latin typeface="Arial" panose="020B0604020202020204" pitchFamily="34" charset="0"/>
            <a:cs typeface="Arial" panose="020B0604020202020204" pitchFamily="34" charset="0"/>
          </a:endParaRPr>
        </a:p>
      </dsp:txBody>
      <dsp:txXfrm>
        <a:off x="1927088" y="5034793"/>
        <a:ext cx="2513736" cy="10575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86028C-6929-4B74-A231-20E7B3EA1F94}"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0481A5-573B-4EBF-9178-2FE11770C2C8}" type="slidenum">
              <a:rPr lang="en-GB" smtClean="0"/>
              <a:t>‹#›</a:t>
            </a:fld>
            <a:endParaRPr lang="en-GB"/>
          </a:p>
        </p:txBody>
      </p:sp>
    </p:spTree>
    <p:extLst>
      <p:ext uri="{BB962C8B-B14F-4D97-AF65-F5344CB8AC3E}">
        <p14:creationId xmlns:p14="http://schemas.microsoft.com/office/powerpoint/2010/main" val="2401683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0481A5-573B-4EBF-9178-2FE11770C2C8}" type="slidenum">
              <a:rPr lang="en-GB" smtClean="0"/>
              <a:t>1</a:t>
            </a:fld>
            <a:endParaRPr lang="en-GB"/>
          </a:p>
        </p:txBody>
      </p:sp>
    </p:spTree>
    <p:extLst>
      <p:ext uri="{BB962C8B-B14F-4D97-AF65-F5344CB8AC3E}">
        <p14:creationId xmlns:p14="http://schemas.microsoft.com/office/powerpoint/2010/main" val="968426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will cover the anatomy and physiology of the respiratory system, the types of lung cancer, risk factors, symptoms, its impact on the body, as well as diagnosis, treatment, and the role of healthcare professionals.’’</a:t>
            </a:r>
          </a:p>
        </p:txBody>
      </p:sp>
      <p:sp>
        <p:nvSpPr>
          <p:cNvPr id="4" name="Slide Number Placeholder 3"/>
          <p:cNvSpPr>
            <a:spLocks noGrp="1"/>
          </p:cNvSpPr>
          <p:nvPr>
            <p:ph type="sldNum" sz="quarter" idx="5"/>
          </p:nvPr>
        </p:nvSpPr>
        <p:spPr/>
        <p:txBody>
          <a:bodyPr/>
          <a:lstStyle/>
          <a:p>
            <a:fld id="{C30481A5-573B-4EBF-9178-2FE11770C2C8}" type="slidenum">
              <a:rPr lang="en-GB" smtClean="0"/>
              <a:t>2</a:t>
            </a:fld>
            <a:endParaRPr lang="en-GB"/>
          </a:p>
        </p:txBody>
      </p:sp>
    </p:spTree>
    <p:extLst>
      <p:ext uri="{BB962C8B-B14F-4D97-AF65-F5344CB8AC3E}">
        <p14:creationId xmlns:p14="http://schemas.microsoft.com/office/powerpoint/2010/main" val="20738703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“Lung cancer has a significant impact on Mr. Turner’s daily life. He experiences symptoms like breathlessness, fatigue, and reduced ability to carry out normal activities. It has also affected him emotionally, causing stress or anxiety, and impacted his overall quality of life including financial strain.” </a:t>
            </a:r>
          </a:p>
        </p:txBody>
      </p:sp>
      <p:sp>
        <p:nvSpPr>
          <p:cNvPr id="4" name="Slide Number Placeholder 3"/>
          <p:cNvSpPr>
            <a:spLocks noGrp="1"/>
          </p:cNvSpPr>
          <p:nvPr>
            <p:ph type="sldNum" sz="quarter" idx="5"/>
          </p:nvPr>
        </p:nvSpPr>
        <p:spPr/>
        <p:txBody>
          <a:bodyPr/>
          <a:lstStyle/>
          <a:p>
            <a:fld id="{C30481A5-573B-4EBF-9178-2FE11770C2C8}" type="slidenum">
              <a:rPr lang="en-GB" smtClean="0"/>
              <a:t>5</a:t>
            </a:fld>
            <a:endParaRPr lang="en-GB"/>
          </a:p>
        </p:txBody>
      </p:sp>
    </p:spTree>
    <p:extLst>
      <p:ext uri="{BB962C8B-B14F-4D97-AF65-F5344CB8AC3E}">
        <p14:creationId xmlns:p14="http://schemas.microsoft.com/office/powerpoint/2010/main" val="1006504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respiratory system includes the nose, mouth, pharynx, larynx, trachea, bronchi, bronchioles, lungs, and alveoli which work together to help us breathe.” </a:t>
            </a:r>
          </a:p>
        </p:txBody>
      </p:sp>
      <p:sp>
        <p:nvSpPr>
          <p:cNvPr id="4" name="Slide Number Placeholder 3"/>
          <p:cNvSpPr>
            <a:spLocks noGrp="1"/>
          </p:cNvSpPr>
          <p:nvPr>
            <p:ph type="sldNum" sz="quarter" idx="5"/>
          </p:nvPr>
        </p:nvSpPr>
        <p:spPr/>
        <p:txBody>
          <a:bodyPr/>
          <a:lstStyle/>
          <a:p>
            <a:fld id="{C30481A5-573B-4EBF-9178-2FE11770C2C8}" type="slidenum">
              <a:rPr lang="en-GB" smtClean="0"/>
              <a:t>6</a:t>
            </a:fld>
            <a:endParaRPr lang="en-GB"/>
          </a:p>
        </p:txBody>
      </p:sp>
    </p:spTree>
    <p:extLst>
      <p:ext uri="{BB962C8B-B14F-4D97-AF65-F5344CB8AC3E}">
        <p14:creationId xmlns:p14="http://schemas.microsoft.com/office/powerpoint/2010/main" val="1429678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respiratory system allows us to breathe and exchange gases. When we inhale, oxygen enters the lungs and passes into the bloodstream. At the same time, carbon dioxide, which is a waste gas, is removed when we exhale. This process is essential for providing energy to the body.” By National Heart, Lung, and Blood Institute, 2022; Rhodes, Denault, and Varacallo, 2022; Ridley and Thornton, 2018; Sanghavi and Swenson, 2023.</a:t>
            </a:r>
          </a:p>
        </p:txBody>
      </p:sp>
      <p:sp>
        <p:nvSpPr>
          <p:cNvPr id="4" name="Slide Number Placeholder 3"/>
          <p:cNvSpPr>
            <a:spLocks noGrp="1"/>
          </p:cNvSpPr>
          <p:nvPr>
            <p:ph type="sldNum" sz="quarter" idx="5"/>
          </p:nvPr>
        </p:nvSpPr>
        <p:spPr/>
        <p:txBody>
          <a:bodyPr/>
          <a:lstStyle/>
          <a:p>
            <a:fld id="{C30481A5-573B-4EBF-9178-2FE11770C2C8}" type="slidenum">
              <a:rPr lang="en-GB" smtClean="0"/>
              <a:t>7</a:t>
            </a:fld>
            <a:endParaRPr lang="en-GB"/>
          </a:p>
        </p:txBody>
      </p:sp>
    </p:spTree>
    <p:extLst>
      <p:ext uri="{BB962C8B-B14F-4D97-AF65-F5344CB8AC3E}">
        <p14:creationId xmlns:p14="http://schemas.microsoft.com/office/powerpoint/2010/main" val="27868471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
            </a:r>
            <a:r>
              <a:rPr lang="en-GB" sz="1200" dirty="0">
                <a:solidFill>
                  <a:schemeClr val="bg1"/>
                </a:solidFill>
                <a:latin typeface="Arial" panose="020B0604020202020204" pitchFamily="34" charset="0"/>
                <a:cs typeface="Arial" panose="020B0604020202020204" pitchFamily="34" charset="0"/>
              </a:rPr>
              <a:t>Carcinogens (benzene, asbestos) from smoking and pollution damage lung tissue. </a:t>
            </a:r>
            <a:r>
              <a:rPr lang="en-GB" sz="1200" kern="1200" dirty="0">
                <a:solidFill>
                  <a:schemeClr val="tx1"/>
                </a:solidFill>
                <a:effectLst/>
                <a:latin typeface="+mn-lt"/>
                <a:ea typeface="+mn-ea"/>
                <a:cs typeface="+mn-cs"/>
              </a:rPr>
              <a:t>Lung cancer develops when normal lung cells become damaged, usually from harmful substances like tobacco smoke. This damage causes the cells to grow and divide uncontrollably, forming a tumour. Over time, these cancer cells can spread to other parts of the body.” By NHS, 2022; Siddiqui, Vaqar and Siddiqui, 2023</a:t>
            </a:r>
          </a:p>
        </p:txBody>
      </p:sp>
      <p:sp>
        <p:nvSpPr>
          <p:cNvPr id="4" name="Slide Number Placeholder 3"/>
          <p:cNvSpPr>
            <a:spLocks noGrp="1"/>
          </p:cNvSpPr>
          <p:nvPr>
            <p:ph type="sldNum" sz="quarter" idx="5"/>
          </p:nvPr>
        </p:nvSpPr>
        <p:spPr/>
        <p:txBody>
          <a:bodyPr/>
          <a:lstStyle/>
          <a:p>
            <a:fld id="{C30481A5-573B-4EBF-9178-2FE11770C2C8}" type="slidenum">
              <a:rPr lang="en-GB" smtClean="0"/>
              <a:t>8</a:t>
            </a:fld>
            <a:endParaRPr lang="en-GB"/>
          </a:p>
        </p:txBody>
      </p:sp>
    </p:spTree>
    <p:extLst>
      <p:ext uri="{BB962C8B-B14F-4D97-AF65-F5344CB8AC3E}">
        <p14:creationId xmlns:p14="http://schemas.microsoft.com/office/powerpoint/2010/main" val="36999257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a:t>
            </a:r>
            <a:r>
              <a:rPr lang="en-GB" sz="1200" dirty="0">
                <a:solidFill>
                  <a:schemeClr val="bg1"/>
                </a:solidFill>
                <a:latin typeface="Arial" panose="020B0604020202020204" pitchFamily="34" charset="0"/>
                <a:cs typeface="Arial" panose="020B0604020202020204" pitchFamily="34" charset="0"/>
              </a:rPr>
              <a:t>NHS, 2022; NHS Inform, 2026, </a:t>
            </a:r>
            <a:r>
              <a:rPr lang="en-GB" sz="1200" kern="1200" dirty="0">
                <a:solidFill>
                  <a:schemeClr val="tx1"/>
                </a:solidFill>
                <a:effectLst/>
                <a:latin typeface="+mn-lt"/>
                <a:ea typeface="+mn-ea"/>
                <a:cs typeface="+mn-cs"/>
              </a:rPr>
              <a:t>Lung cancer affects the body in different ways. Functionally, this makes it harder to breathe and carry out daily activities. Structurally, it can damage lung tissue and form tumours. Physiologically, it reduces oxygen exchange, which can lead to fatigue and other health problems. </a:t>
            </a:r>
          </a:p>
        </p:txBody>
      </p:sp>
      <p:sp>
        <p:nvSpPr>
          <p:cNvPr id="4" name="Slide Number Placeholder 3"/>
          <p:cNvSpPr>
            <a:spLocks noGrp="1"/>
          </p:cNvSpPr>
          <p:nvPr>
            <p:ph type="sldNum" sz="quarter" idx="5"/>
          </p:nvPr>
        </p:nvSpPr>
        <p:spPr/>
        <p:txBody>
          <a:bodyPr/>
          <a:lstStyle/>
          <a:p>
            <a:fld id="{C30481A5-573B-4EBF-9178-2FE11770C2C8}" type="slidenum">
              <a:rPr lang="en-GB" smtClean="0"/>
              <a:t>9</a:t>
            </a:fld>
            <a:endParaRPr lang="en-GB"/>
          </a:p>
        </p:txBody>
      </p:sp>
    </p:spTree>
    <p:extLst>
      <p:ext uri="{BB962C8B-B14F-4D97-AF65-F5344CB8AC3E}">
        <p14:creationId xmlns:p14="http://schemas.microsoft.com/office/powerpoint/2010/main" val="3255828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“Several factors can increase the risk of lung cancer, with smoking being the main one. Other risks include exposure to second-hand smoke, air pollution, harmful chemicals, and a family history of the disease.” By CDC, 2025; </a:t>
            </a:r>
            <a:r>
              <a:rPr lang="en-GB" sz="1200" dirty="0">
                <a:solidFill>
                  <a:schemeClr val="bg1"/>
                </a:solidFill>
                <a:latin typeface="Arial" panose="020B0604020202020204" pitchFamily="34" charset="0"/>
                <a:cs typeface="Arial" panose="020B0604020202020204" pitchFamily="34" charset="0"/>
              </a:rPr>
              <a:t>Macmillan Cancer Support, 2025; NHS, 2022; Cancer Research UK, 2025.</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30481A5-573B-4EBF-9178-2FE11770C2C8}" type="slidenum">
              <a:rPr lang="en-GB" smtClean="0"/>
              <a:t>11</a:t>
            </a:fld>
            <a:endParaRPr lang="en-GB"/>
          </a:p>
        </p:txBody>
      </p:sp>
    </p:spTree>
    <p:extLst>
      <p:ext uri="{BB962C8B-B14F-4D97-AF65-F5344CB8AC3E}">
        <p14:creationId xmlns:p14="http://schemas.microsoft.com/office/powerpoint/2010/main" val="24003468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NHS, 2022, Diagnostic tests are used to confirm lung cancer and understand how advanced it is. “Tests like scans and biopsies help detect lung cancer and decide the best treatment.</a:t>
            </a:r>
          </a:p>
        </p:txBody>
      </p:sp>
      <p:sp>
        <p:nvSpPr>
          <p:cNvPr id="4" name="Slide Number Placeholder 3"/>
          <p:cNvSpPr>
            <a:spLocks noGrp="1"/>
          </p:cNvSpPr>
          <p:nvPr>
            <p:ph type="sldNum" sz="quarter" idx="5"/>
          </p:nvPr>
        </p:nvSpPr>
        <p:spPr/>
        <p:txBody>
          <a:bodyPr/>
          <a:lstStyle/>
          <a:p>
            <a:fld id="{C30481A5-573B-4EBF-9178-2FE11770C2C8}" type="slidenum">
              <a:rPr lang="en-GB" smtClean="0"/>
              <a:t>13</a:t>
            </a:fld>
            <a:endParaRPr lang="en-GB"/>
          </a:p>
        </p:txBody>
      </p:sp>
    </p:spTree>
    <p:extLst>
      <p:ext uri="{BB962C8B-B14F-4D97-AF65-F5344CB8AC3E}">
        <p14:creationId xmlns:p14="http://schemas.microsoft.com/office/powerpoint/2010/main" val="40687008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“Treatment options include surgery, chemotherapy, radiotherapy, and newer therapies like targeted therapy and immunotherapy depending on the patient’s condition.” By </a:t>
            </a:r>
            <a:r>
              <a:rPr lang="en-GB" sz="1200" dirty="0">
                <a:latin typeface="Arial" panose="020B0604020202020204" pitchFamily="34" charset="0"/>
                <a:cs typeface="Arial" panose="020B0604020202020204" pitchFamily="34" charset="0"/>
              </a:rPr>
              <a:t>Macmillan Cancer Support, 2025.</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30481A5-573B-4EBF-9178-2FE11770C2C8}" type="slidenum">
              <a:rPr lang="en-GB" smtClean="0"/>
              <a:t>14</a:t>
            </a:fld>
            <a:endParaRPr lang="en-GB"/>
          </a:p>
        </p:txBody>
      </p:sp>
    </p:spTree>
    <p:extLst>
      <p:ext uri="{BB962C8B-B14F-4D97-AF65-F5344CB8AC3E}">
        <p14:creationId xmlns:p14="http://schemas.microsoft.com/office/powerpoint/2010/main" val="38635647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a:t>
            </a:r>
            <a:r>
              <a:rPr lang="en-GB" sz="1200" dirty="0">
                <a:solidFill>
                  <a:schemeClr val="tx2"/>
                </a:solidFill>
                <a:latin typeface="Arial" panose="020B0604020202020204" pitchFamily="34" charset="0"/>
                <a:cs typeface="Arial" panose="020B0604020202020204" pitchFamily="34" charset="0"/>
              </a:rPr>
              <a:t>Cancer Research UK, 2026, </a:t>
            </a:r>
            <a:r>
              <a:rPr lang="en-GB" sz="1200" kern="1200" dirty="0">
                <a:solidFill>
                  <a:schemeClr val="tx1"/>
                </a:solidFill>
                <a:effectLst/>
                <a:latin typeface="+mn-lt"/>
                <a:ea typeface="+mn-ea"/>
                <a:cs typeface="+mn-cs"/>
              </a:rPr>
              <a:t>Regular follow-ups help track progress, catch any changes early, and support patients through their recovery. Monitoring and Follow-up includes CT scans, x-rays, blood tests. </a:t>
            </a:r>
          </a:p>
        </p:txBody>
      </p:sp>
      <p:sp>
        <p:nvSpPr>
          <p:cNvPr id="4" name="Slide Number Placeholder 3"/>
          <p:cNvSpPr>
            <a:spLocks noGrp="1"/>
          </p:cNvSpPr>
          <p:nvPr>
            <p:ph type="sldNum" sz="quarter" idx="5"/>
          </p:nvPr>
        </p:nvSpPr>
        <p:spPr/>
        <p:txBody>
          <a:bodyPr/>
          <a:lstStyle/>
          <a:p>
            <a:fld id="{C30481A5-573B-4EBF-9178-2FE11770C2C8}" type="slidenum">
              <a:rPr lang="en-GB" smtClean="0"/>
              <a:t>15</a:t>
            </a:fld>
            <a:endParaRPr lang="en-GB"/>
          </a:p>
        </p:txBody>
      </p:sp>
    </p:spTree>
    <p:extLst>
      <p:ext uri="{BB962C8B-B14F-4D97-AF65-F5344CB8AC3E}">
        <p14:creationId xmlns:p14="http://schemas.microsoft.com/office/powerpoint/2010/main" val="19055475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“Healthcare professionals help by educating patients, detecting lung cancer early, providing treatment, and supporting patients throughout their care.” They play a key role in preventing and managing lung cancer.</a:t>
            </a:r>
          </a:p>
        </p:txBody>
      </p:sp>
      <p:sp>
        <p:nvSpPr>
          <p:cNvPr id="4" name="Slide Number Placeholder 3"/>
          <p:cNvSpPr>
            <a:spLocks noGrp="1"/>
          </p:cNvSpPr>
          <p:nvPr>
            <p:ph type="sldNum" sz="quarter" idx="5"/>
          </p:nvPr>
        </p:nvSpPr>
        <p:spPr/>
        <p:txBody>
          <a:bodyPr/>
          <a:lstStyle/>
          <a:p>
            <a:fld id="{C30481A5-573B-4EBF-9178-2FE11770C2C8}" type="slidenum">
              <a:rPr lang="en-GB" smtClean="0"/>
              <a:t>16</a:t>
            </a:fld>
            <a:endParaRPr lang="en-GB"/>
          </a:p>
        </p:txBody>
      </p:sp>
    </p:spTree>
    <p:extLst>
      <p:ext uri="{BB962C8B-B14F-4D97-AF65-F5344CB8AC3E}">
        <p14:creationId xmlns:p14="http://schemas.microsoft.com/office/powerpoint/2010/main" val="19133134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“Evidence shows that not smoking, regular exercise, screening, monitoring, and check-ups are the most effective ways to lower risk and catch lung cancer early.” Promoting a balanced diet and supporting the patients psychologically and emotionally to cope with the diagnosis and treatment help them recover early.</a:t>
            </a:r>
          </a:p>
        </p:txBody>
      </p:sp>
      <p:sp>
        <p:nvSpPr>
          <p:cNvPr id="4" name="Slide Number Placeholder 3"/>
          <p:cNvSpPr>
            <a:spLocks noGrp="1"/>
          </p:cNvSpPr>
          <p:nvPr>
            <p:ph type="sldNum" sz="quarter" idx="5"/>
          </p:nvPr>
        </p:nvSpPr>
        <p:spPr/>
        <p:txBody>
          <a:bodyPr/>
          <a:lstStyle/>
          <a:p>
            <a:fld id="{C30481A5-573B-4EBF-9178-2FE11770C2C8}" type="slidenum">
              <a:rPr lang="en-GB" smtClean="0"/>
              <a:t>17</a:t>
            </a:fld>
            <a:endParaRPr lang="en-GB"/>
          </a:p>
        </p:txBody>
      </p:sp>
    </p:spTree>
    <p:extLst>
      <p:ext uri="{BB962C8B-B14F-4D97-AF65-F5344CB8AC3E}">
        <p14:creationId xmlns:p14="http://schemas.microsoft.com/office/powerpoint/2010/main" val="36622272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So, to conclude, lung cancer is a serious disease, but early detection and healthier choices like reducing smoking can make a big difference. New treatments are also improving outcomes, so there is a hope. Overall, raising awareness and acting early can help save the lives.</a:t>
            </a:r>
          </a:p>
        </p:txBody>
      </p:sp>
      <p:sp>
        <p:nvSpPr>
          <p:cNvPr id="4" name="Slide Number Placeholder 3"/>
          <p:cNvSpPr>
            <a:spLocks noGrp="1"/>
          </p:cNvSpPr>
          <p:nvPr>
            <p:ph type="sldNum" sz="quarter" idx="5"/>
          </p:nvPr>
        </p:nvSpPr>
        <p:spPr/>
        <p:txBody>
          <a:bodyPr/>
          <a:lstStyle/>
          <a:p>
            <a:fld id="{C30481A5-573B-4EBF-9178-2FE11770C2C8}" type="slidenum">
              <a:rPr lang="en-GB" smtClean="0"/>
              <a:t>18</a:t>
            </a:fld>
            <a:endParaRPr lang="en-GB"/>
          </a:p>
        </p:txBody>
      </p:sp>
    </p:spTree>
    <p:extLst>
      <p:ext uri="{BB962C8B-B14F-4D97-AF65-F5344CB8AC3E}">
        <p14:creationId xmlns:p14="http://schemas.microsoft.com/office/powerpoint/2010/main" val="8060817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0481A5-573B-4EBF-9178-2FE11770C2C8}" type="slidenum">
              <a:rPr lang="en-GB" smtClean="0"/>
              <a:t>20</a:t>
            </a:fld>
            <a:endParaRPr lang="en-GB"/>
          </a:p>
        </p:txBody>
      </p:sp>
    </p:spTree>
    <p:extLst>
      <p:ext uri="{BB962C8B-B14F-4D97-AF65-F5344CB8AC3E}">
        <p14:creationId xmlns:p14="http://schemas.microsoft.com/office/powerpoint/2010/main" val="4237497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599EB-3E22-9DA1-11E0-0C0BA51FEBF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A85C3FF-5175-F932-DA89-FCE1BCA572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AE6C17F-0905-F550-BD7F-6454E771D0CE}"/>
              </a:ext>
            </a:extLst>
          </p:cNvPr>
          <p:cNvSpPr>
            <a:spLocks noGrp="1"/>
          </p:cNvSpPr>
          <p:nvPr>
            <p:ph type="dt" sz="half" idx="10"/>
          </p:nvPr>
        </p:nvSpPr>
        <p:spPr/>
        <p:txBody>
          <a:bodyPr/>
          <a:lstStyle/>
          <a:p>
            <a:fld id="{B3D52C71-9283-4871-986A-0AED831A82FD}" type="datetimeFigureOut">
              <a:rPr lang="en-GB" smtClean="0"/>
              <a:t>22/03/2026</a:t>
            </a:fld>
            <a:endParaRPr lang="en-GB"/>
          </a:p>
        </p:txBody>
      </p:sp>
      <p:sp>
        <p:nvSpPr>
          <p:cNvPr id="5" name="Footer Placeholder 4">
            <a:extLst>
              <a:ext uri="{FF2B5EF4-FFF2-40B4-BE49-F238E27FC236}">
                <a16:creationId xmlns:a16="http://schemas.microsoft.com/office/drawing/2014/main" id="{487343CD-AC46-85CE-3C04-C3212C2B99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927B38-8871-5A49-935C-91860180A9EF}"/>
              </a:ext>
            </a:extLst>
          </p:cNvPr>
          <p:cNvSpPr>
            <a:spLocks noGrp="1"/>
          </p:cNvSpPr>
          <p:nvPr>
            <p:ph type="sldNum" sz="quarter" idx="12"/>
          </p:nvPr>
        </p:nvSpPr>
        <p:spPr/>
        <p:txBody>
          <a:bodyPr/>
          <a:lstStyle/>
          <a:p>
            <a:fld id="{FDC3B8C1-B270-4D24-98B6-7DBB9AE35244}" type="slidenum">
              <a:rPr lang="en-GB" smtClean="0"/>
              <a:t>‹#›</a:t>
            </a:fld>
            <a:endParaRPr lang="en-GB"/>
          </a:p>
        </p:txBody>
      </p:sp>
    </p:spTree>
    <p:extLst>
      <p:ext uri="{BB962C8B-B14F-4D97-AF65-F5344CB8AC3E}">
        <p14:creationId xmlns:p14="http://schemas.microsoft.com/office/powerpoint/2010/main" val="3025811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065BB-AED5-9E7A-8696-EEFC02384A8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53036ED-149E-DAC1-AD00-CB58650168D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FD3A600-53B2-E173-7FF3-92E4DD858B11}"/>
              </a:ext>
            </a:extLst>
          </p:cNvPr>
          <p:cNvSpPr>
            <a:spLocks noGrp="1"/>
          </p:cNvSpPr>
          <p:nvPr>
            <p:ph type="dt" sz="half" idx="10"/>
          </p:nvPr>
        </p:nvSpPr>
        <p:spPr/>
        <p:txBody>
          <a:bodyPr/>
          <a:lstStyle/>
          <a:p>
            <a:fld id="{B3D52C71-9283-4871-986A-0AED831A82FD}" type="datetimeFigureOut">
              <a:rPr lang="en-GB" smtClean="0"/>
              <a:t>22/03/2026</a:t>
            </a:fld>
            <a:endParaRPr lang="en-GB"/>
          </a:p>
        </p:txBody>
      </p:sp>
      <p:sp>
        <p:nvSpPr>
          <p:cNvPr id="5" name="Footer Placeholder 4">
            <a:extLst>
              <a:ext uri="{FF2B5EF4-FFF2-40B4-BE49-F238E27FC236}">
                <a16:creationId xmlns:a16="http://schemas.microsoft.com/office/drawing/2014/main" id="{6CB75381-0668-47ED-12FD-FB947EC02C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F68669-1421-8765-AC17-D413FF265854}"/>
              </a:ext>
            </a:extLst>
          </p:cNvPr>
          <p:cNvSpPr>
            <a:spLocks noGrp="1"/>
          </p:cNvSpPr>
          <p:nvPr>
            <p:ph type="sldNum" sz="quarter" idx="12"/>
          </p:nvPr>
        </p:nvSpPr>
        <p:spPr/>
        <p:txBody>
          <a:bodyPr/>
          <a:lstStyle/>
          <a:p>
            <a:fld id="{FDC3B8C1-B270-4D24-98B6-7DBB9AE35244}" type="slidenum">
              <a:rPr lang="en-GB" smtClean="0"/>
              <a:t>‹#›</a:t>
            </a:fld>
            <a:endParaRPr lang="en-GB"/>
          </a:p>
        </p:txBody>
      </p:sp>
    </p:spTree>
    <p:extLst>
      <p:ext uri="{BB962C8B-B14F-4D97-AF65-F5344CB8AC3E}">
        <p14:creationId xmlns:p14="http://schemas.microsoft.com/office/powerpoint/2010/main" val="115702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76205-0963-7A40-40C9-4E08FC88C6E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A2E10C7-3E34-0CE8-1347-E2BCBC6B146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09D85F3-1E4F-4078-A2A1-BD11C781861E}"/>
              </a:ext>
            </a:extLst>
          </p:cNvPr>
          <p:cNvSpPr>
            <a:spLocks noGrp="1"/>
          </p:cNvSpPr>
          <p:nvPr>
            <p:ph type="dt" sz="half" idx="10"/>
          </p:nvPr>
        </p:nvSpPr>
        <p:spPr/>
        <p:txBody>
          <a:bodyPr/>
          <a:lstStyle/>
          <a:p>
            <a:fld id="{B3D52C71-9283-4871-986A-0AED831A82FD}" type="datetimeFigureOut">
              <a:rPr lang="en-GB" smtClean="0"/>
              <a:t>22/03/2026</a:t>
            </a:fld>
            <a:endParaRPr lang="en-GB"/>
          </a:p>
        </p:txBody>
      </p:sp>
      <p:sp>
        <p:nvSpPr>
          <p:cNvPr id="5" name="Footer Placeholder 4">
            <a:extLst>
              <a:ext uri="{FF2B5EF4-FFF2-40B4-BE49-F238E27FC236}">
                <a16:creationId xmlns:a16="http://schemas.microsoft.com/office/drawing/2014/main" id="{988D514E-A05E-D4AB-50FB-51387654E4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4126BA-FFAC-9F89-610D-E6A0F281313B}"/>
              </a:ext>
            </a:extLst>
          </p:cNvPr>
          <p:cNvSpPr>
            <a:spLocks noGrp="1"/>
          </p:cNvSpPr>
          <p:nvPr>
            <p:ph type="sldNum" sz="quarter" idx="12"/>
          </p:nvPr>
        </p:nvSpPr>
        <p:spPr/>
        <p:txBody>
          <a:bodyPr/>
          <a:lstStyle/>
          <a:p>
            <a:fld id="{FDC3B8C1-B270-4D24-98B6-7DBB9AE35244}" type="slidenum">
              <a:rPr lang="en-GB" smtClean="0"/>
              <a:t>‹#›</a:t>
            </a:fld>
            <a:endParaRPr lang="en-GB"/>
          </a:p>
        </p:txBody>
      </p:sp>
    </p:spTree>
    <p:extLst>
      <p:ext uri="{BB962C8B-B14F-4D97-AF65-F5344CB8AC3E}">
        <p14:creationId xmlns:p14="http://schemas.microsoft.com/office/powerpoint/2010/main" val="159233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1F35D-F325-95AF-D6B6-1430FE248F5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7FA1F64-519C-E272-96E5-F990CE4CC7B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B355590-AD83-2AA0-C507-3443F72D6AB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D0CF21D-C0FD-0403-569C-575D4837ACAD}"/>
              </a:ext>
            </a:extLst>
          </p:cNvPr>
          <p:cNvSpPr>
            <a:spLocks noGrp="1"/>
          </p:cNvSpPr>
          <p:nvPr>
            <p:ph type="dt" sz="half" idx="10"/>
          </p:nvPr>
        </p:nvSpPr>
        <p:spPr/>
        <p:txBody>
          <a:bodyPr/>
          <a:lstStyle/>
          <a:p>
            <a:fld id="{B3D52C71-9283-4871-986A-0AED831A82FD}" type="datetimeFigureOut">
              <a:rPr lang="en-GB" smtClean="0"/>
              <a:t>22/03/2026</a:t>
            </a:fld>
            <a:endParaRPr lang="en-GB"/>
          </a:p>
        </p:txBody>
      </p:sp>
      <p:sp>
        <p:nvSpPr>
          <p:cNvPr id="6" name="Footer Placeholder 5">
            <a:extLst>
              <a:ext uri="{FF2B5EF4-FFF2-40B4-BE49-F238E27FC236}">
                <a16:creationId xmlns:a16="http://schemas.microsoft.com/office/drawing/2014/main" id="{F9298AB6-4C84-2566-031A-0E3C423CA5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7D95D2-2BCC-D2CD-D1B1-4E71A9705343}"/>
              </a:ext>
            </a:extLst>
          </p:cNvPr>
          <p:cNvSpPr>
            <a:spLocks noGrp="1"/>
          </p:cNvSpPr>
          <p:nvPr>
            <p:ph type="sldNum" sz="quarter" idx="12"/>
          </p:nvPr>
        </p:nvSpPr>
        <p:spPr/>
        <p:txBody>
          <a:bodyPr/>
          <a:lstStyle/>
          <a:p>
            <a:fld id="{FDC3B8C1-B270-4D24-98B6-7DBB9AE35244}" type="slidenum">
              <a:rPr lang="en-GB" smtClean="0"/>
              <a:t>‹#›</a:t>
            </a:fld>
            <a:endParaRPr lang="en-GB"/>
          </a:p>
        </p:txBody>
      </p:sp>
    </p:spTree>
    <p:extLst>
      <p:ext uri="{BB962C8B-B14F-4D97-AF65-F5344CB8AC3E}">
        <p14:creationId xmlns:p14="http://schemas.microsoft.com/office/powerpoint/2010/main" val="911463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35874-7C4A-C481-8EE4-EC430CF818F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CE166D8-2240-DD44-5716-8E3673F6E6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EE7785C-0535-F996-0C60-82D1EE294A6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006BCAA-11B0-496F-FE69-15133371AC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57FC093-2A39-F98F-92F4-6F13AD475E5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AAB8CA1-CB82-4D1D-0542-0B279029C1A7}"/>
              </a:ext>
            </a:extLst>
          </p:cNvPr>
          <p:cNvSpPr>
            <a:spLocks noGrp="1"/>
          </p:cNvSpPr>
          <p:nvPr>
            <p:ph type="dt" sz="half" idx="10"/>
          </p:nvPr>
        </p:nvSpPr>
        <p:spPr/>
        <p:txBody>
          <a:bodyPr/>
          <a:lstStyle/>
          <a:p>
            <a:fld id="{B3D52C71-9283-4871-986A-0AED831A82FD}" type="datetimeFigureOut">
              <a:rPr lang="en-GB" smtClean="0"/>
              <a:t>22/03/2026</a:t>
            </a:fld>
            <a:endParaRPr lang="en-GB"/>
          </a:p>
        </p:txBody>
      </p:sp>
      <p:sp>
        <p:nvSpPr>
          <p:cNvPr id="8" name="Footer Placeholder 7">
            <a:extLst>
              <a:ext uri="{FF2B5EF4-FFF2-40B4-BE49-F238E27FC236}">
                <a16:creationId xmlns:a16="http://schemas.microsoft.com/office/drawing/2014/main" id="{59DDE496-00A5-E57A-2411-90495609DA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A507EE-93F6-352B-3FD3-8AE452677DF9}"/>
              </a:ext>
            </a:extLst>
          </p:cNvPr>
          <p:cNvSpPr>
            <a:spLocks noGrp="1"/>
          </p:cNvSpPr>
          <p:nvPr>
            <p:ph type="sldNum" sz="quarter" idx="12"/>
          </p:nvPr>
        </p:nvSpPr>
        <p:spPr/>
        <p:txBody>
          <a:bodyPr/>
          <a:lstStyle/>
          <a:p>
            <a:fld id="{FDC3B8C1-B270-4D24-98B6-7DBB9AE35244}" type="slidenum">
              <a:rPr lang="en-GB" smtClean="0"/>
              <a:t>‹#›</a:t>
            </a:fld>
            <a:endParaRPr lang="en-GB"/>
          </a:p>
        </p:txBody>
      </p:sp>
    </p:spTree>
    <p:extLst>
      <p:ext uri="{BB962C8B-B14F-4D97-AF65-F5344CB8AC3E}">
        <p14:creationId xmlns:p14="http://schemas.microsoft.com/office/powerpoint/2010/main" val="27630681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6EA75-96C9-CEB0-0B10-6FA5F194429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6F622FF-B696-DD04-3811-A9E34EB49FD0}"/>
              </a:ext>
            </a:extLst>
          </p:cNvPr>
          <p:cNvSpPr>
            <a:spLocks noGrp="1"/>
          </p:cNvSpPr>
          <p:nvPr>
            <p:ph type="dt" sz="half" idx="10"/>
          </p:nvPr>
        </p:nvSpPr>
        <p:spPr/>
        <p:txBody>
          <a:bodyPr/>
          <a:lstStyle/>
          <a:p>
            <a:fld id="{B3D52C71-9283-4871-986A-0AED831A82FD}" type="datetimeFigureOut">
              <a:rPr lang="en-GB" smtClean="0"/>
              <a:t>22/03/2026</a:t>
            </a:fld>
            <a:endParaRPr lang="en-GB"/>
          </a:p>
        </p:txBody>
      </p:sp>
      <p:sp>
        <p:nvSpPr>
          <p:cNvPr id="4" name="Footer Placeholder 3">
            <a:extLst>
              <a:ext uri="{FF2B5EF4-FFF2-40B4-BE49-F238E27FC236}">
                <a16:creationId xmlns:a16="http://schemas.microsoft.com/office/drawing/2014/main" id="{19428EC2-99C4-1751-2863-C48F0AA784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31FE7F7-79F9-A4B7-001B-A1786B45B540}"/>
              </a:ext>
            </a:extLst>
          </p:cNvPr>
          <p:cNvSpPr>
            <a:spLocks noGrp="1"/>
          </p:cNvSpPr>
          <p:nvPr>
            <p:ph type="sldNum" sz="quarter" idx="12"/>
          </p:nvPr>
        </p:nvSpPr>
        <p:spPr/>
        <p:txBody>
          <a:bodyPr/>
          <a:lstStyle/>
          <a:p>
            <a:fld id="{FDC3B8C1-B270-4D24-98B6-7DBB9AE35244}" type="slidenum">
              <a:rPr lang="en-GB" smtClean="0"/>
              <a:t>‹#›</a:t>
            </a:fld>
            <a:endParaRPr lang="en-GB"/>
          </a:p>
        </p:txBody>
      </p:sp>
    </p:spTree>
    <p:extLst>
      <p:ext uri="{BB962C8B-B14F-4D97-AF65-F5344CB8AC3E}">
        <p14:creationId xmlns:p14="http://schemas.microsoft.com/office/powerpoint/2010/main" val="34954365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8B9A16-7312-6167-31EE-78DF6E2C9357}"/>
              </a:ext>
            </a:extLst>
          </p:cNvPr>
          <p:cNvSpPr>
            <a:spLocks noGrp="1"/>
          </p:cNvSpPr>
          <p:nvPr>
            <p:ph type="dt" sz="half" idx="10"/>
          </p:nvPr>
        </p:nvSpPr>
        <p:spPr/>
        <p:txBody>
          <a:bodyPr/>
          <a:lstStyle/>
          <a:p>
            <a:fld id="{B3D52C71-9283-4871-986A-0AED831A82FD}" type="datetimeFigureOut">
              <a:rPr lang="en-GB" smtClean="0"/>
              <a:t>22/03/2026</a:t>
            </a:fld>
            <a:endParaRPr lang="en-GB"/>
          </a:p>
        </p:txBody>
      </p:sp>
      <p:sp>
        <p:nvSpPr>
          <p:cNvPr id="3" name="Footer Placeholder 2">
            <a:extLst>
              <a:ext uri="{FF2B5EF4-FFF2-40B4-BE49-F238E27FC236}">
                <a16:creationId xmlns:a16="http://schemas.microsoft.com/office/drawing/2014/main" id="{93EDA02B-2718-05B8-B217-F0B30424A1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5CC2CE-065B-E410-0957-3240DD6259E3}"/>
              </a:ext>
            </a:extLst>
          </p:cNvPr>
          <p:cNvSpPr>
            <a:spLocks noGrp="1"/>
          </p:cNvSpPr>
          <p:nvPr>
            <p:ph type="sldNum" sz="quarter" idx="12"/>
          </p:nvPr>
        </p:nvSpPr>
        <p:spPr/>
        <p:txBody>
          <a:bodyPr/>
          <a:lstStyle/>
          <a:p>
            <a:fld id="{FDC3B8C1-B270-4D24-98B6-7DBB9AE35244}" type="slidenum">
              <a:rPr lang="en-GB" smtClean="0"/>
              <a:t>‹#›</a:t>
            </a:fld>
            <a:endParaRPr lang="en-GB"/>
          </a:p>
        </p:txBody>
      </p:sp>
    </p:spTree>
    <p:extLst>
      <p:ext uri="{BB962C8B-B14F-4D97-AF65-F5344CB8AC3E}">
        <p14:creationId xmlns:p14="http://schemas.microsoft.com/office/powerpoint/2010/main" val="2635844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96101-547E-379F-4CFA-1680FF4D44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0085851-495E-4B76-12EE-4A9146F3B2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75DE217-4A2C-FB72-88A7-328FB5BF4D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7B0E4B8-D85F-875E-D0E8-8B95B39F1180}"/>
              </a:ext>
            </a:extLst>
          </p:cNvPr>
          <p:cNvSpPr>
            <a:spLocks noGrp="1"/>
          </p:cNvSpPr>
          <p:nvPr>
            <p:ph type="dt" sz="half" idx="10"/>
          </p:nvPr>
        </p:nvSpPr>
        <p:spPr/>
        <p:txBody>
          <a:bodyPr/>
          <a:lstStyle/>
          <a:p>
            <a:fld id="{B3D52C71-9283-4871-986A-0AED831A82FD}" type="datetimeFigureOut">
              <a:rPr lang="en-GB" smtClean="0"/>
              <a:t>22/03/2026</a:t>
            </a:fld>
            <a:endParaRPr lang="en-GB"/>
          </a:p>
        </p:txBody>
      </p:sp>
      <p:sp>
        <p:nvSpPr>
          <p:cNvPr id="6" name="Footer Placeholder 5">
            <a:extLst>
              <a:ext uri="{FF2B5EF4-FFF2-40B4-BE49-F238E27FC236}">
                <a16:creationId xmlns:a16="http://schemas.microsoft.com/office/drawing/2014/main" id="{BC3F8EBA-6FCD-7868-4074-559DB04246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2C3F8E-22EC-EBAA-8991-D77DD9D5D00A}"/>
              </a:ext>
            </a:extLst>
          </p:cNvPr>
          <p:cNvSpPr>
            <a:spLocks noGrp="1"/>
          </p:cNvSpPr>
          <p:nvPr>
            <p:ph type="sldNum" sz="quarter" idx="12"/>
          </p:nvPr>
        </p:nvSpPr>
        <p:spPr/>
        <p:txBody>
          <a:bodyPr/>
          <a:lstStyle/>
          <a:p>
            <a:fld id="{FDC3B8C1-B270-4D24-98B6-7DBB9AE35244}" type="slidenum">
              <a:rPr lang="en-GB" smtClean="0"/>
              <a:t>‹#›</a:t>
            </a:fld>
            <a:endParaRPr lang="en-GB"/>
          </a:p>
        </p:txBody>
      </p:sp>
    </p:spTree>
    <p:extLst>
      <p:ext uri="{BB962C8B-B14F-4D97-AF65-F5344CB8AC3E}">
        <p14:creationId xmlns:p14="http://schemas.microsoft.com/office/powerpoint/2010/main" val="89353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CB6D1-E077-1CDF-C01B-6D3FA2C288E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6DF913D-DE49-95A9-7D16-5B76122FF7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50BB1F4-D559-D344-19E7-3C61B6E36C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3DD07CB-9BB4-8E6C-D372-025BFE6BF374}"/>
              </a:ext>
            </a:extLst>
          </p:cNvPr>
          <p:cNvSpPr>
            <a:spLocks noGrp="1"/>
          </p:cNvSpPr>
          <p:nvPr>
            <p:ph type="dt" sz="half" idx="10"/>
          </p:nvPr>
        </p:nvSpPr>
        <p:spPr/>
        <p:txBody>
          <a:bodyPr/>
          <a:lstStyle/>
          <a:p>
            <a:fld id="{B3D52C71-9283-4871-986A-0AED831A82FD}" type="datetimeFigureOut">
              <a:rPr lang="en-GB" smtClean="0"/>
              <a:t>22/03/2026</a:t>
            </a:fld>
            <a:endParaRPr lang="en-GB"/>
          </a:p>
        </p:txBody>
      </p:sp>
      <p:sp>
        <p:nvSpPr>
          <p:cNvPr id="6" name="Footer Placeholder 5">
            <a:extLst>
              <a:ext uri="{FF2B5EF4-FFF2-40B4-BE49-F238E27FC236}">
                <a16:creationId xmlns:a16="http://schemas.microsoft.com/office/drawing/2014/main" id="{82D6D7AD-8D73-A8A7-F31E-53C1DF6060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350894-B7D6-BAAC-8AE9-01B25A21F05D}"/>
              </a:ext>
            </a:extLst>
          </p:cNvPr>
          <p:cNvSpPr>
            <a:spLocks noGrp="1"/>
          </p:cNvSpPr>
          <p:nvPr>
            <p:ph type="sldNum" sz="quarter" idx="12"/>
          </p:nvPr>
        </p:nvSpPr>
        <p:spPr/>
        <p:txBody>
          <a:bodyPr/>
          <a:lstStyle/>
          <a:p>
            <a:fld id="{FDC3B8C1-B270-4D24-98B6-7DBB9AE35244}" type="slidenum">
              <a:rPr lang="en-GB" smtClean="0"/>
              <a:t>‹#›</a:t>
            </a:fld>
            <a:endParaRPr lang="en-GB"/>
          </a:p>
        </p:txBody>
      </p:sp>
    </p:spTree>
    <p:extLst>
      <p:ext uri="{BB962C8B-B14F-4D97-AF65-F5344CB8AC3E}">
        <p14:creationId xmlns:p14="http://schemas.microsoft.com/office/powerpoint/2010/main" val="1281947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03715-F01B-A655-503F-1BCA59BC5D3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9AF659D-5CC3-3A02-D0AF-BCD4C398BB2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A359714-20D9-CC40-09B4-1E739CDB0337}"/>
              </a:ext>
            </a:extLst>
          </p:cNvPr>
          <p:cNvSpPr>
            <a:spLocks noGrp="1"/>
          </p:cNvSpPr>
          <p:nvPr>
            <p:ph type="dt" sz="half" idx="10"/>
          </p:nvPr>
        </p:nvSpPr>
        <p:spPr/>
        <p:txBody>
          <a:bodyPr/>
          <a:lstStyle/>
          <a:p>
            <a:fld id="{B3D52C71-9283-4871-986A-0AED831A82FD}" type="datetimeFigureOut">
              <a:rPr lang="en-GB" smtClean="0"/>
              <a:t>22/03/2026</a:t>
            </a:fld>
            <a:endParaRPr lang="en-GB"/>
          </a:p>
        </p:txBody>
      </p:sp>
      <p:sp>
        <p:nvSpPr>
          <p:cNvPr id="5" name="Footer Placeholder 4">
            <a:extLst>
              <a:ext uri="{FF2B5EF4-FFF2-40B4-BE49-F238E27FC236}">
                <a16:creationId xmlns:a16="http://schemas.microsoft.com/office/drawing/2014/main" id="{1F5158C2-80F0-CD16-00A2-FAC51ABFBD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9C2E9B-E44C-274E-FC5A-22B1EFAAE1C4}"/>
              </a:ext>
            </a:extLst>
          </p:cNvPr>
          <p:cNvSpPr>
            <a:spLocks noGrp="1"/>
          </p:cNvSpPr>
          <p:nvPr>
            <p:ph type="sldNum" sz="quarter" idx="12"/>
          </p:nvPr>
        </p:nvSpPr>
        <p:spPr/>
        <p:txBody>
          <a:bodyPr/>
          <a:lstStyle/>
          <a:p>
            <a:fld id="{FDC3B8C1-B270-4D24-98B6-7DBB9AE35244}" type="slidenum">
              <a:rPr lang="en-GB" smtClean="0"/>
              <a:t>‹#›</a:t>
            </a:fld>
            <a:endParaRPr lang="en-GB"/>
          </a:p>
        </p:txBody>
      </p:sp>
    </p:spTree>
    <p:extLst>
      <p:ext uri="{BB962C8B-B14F-4D97-AF65-F5344CB8AC3E}">
        <p14:creationId xmlns:p14="http://schemas.microsoft.com/office/powerpoint/2010/main" val="459876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8BBB12-239C-8ADB-CA5A-767E28E0600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E56001C-B6EF-9368-AF1B-8652CC61B9E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12D3394-CAF9-931F-E336-C31CB7DCC649}"/>
              </a:ext>
            </a:extLst>
          </p:cNvPr>
          <p:cNvSpPr>
            <a:spLocks noGrp="1"/>
          </p:cNvSpPr>
          <p:nvPr>
            <p:ph type="dt" sz="half" idx="10"/>
          </p:nvPr>
        </p:nvSpPr>
        <p:spPr/>
        <p:txBody>
          <a:bodyPr/>
          <a:lstStyle/>
          <a:p>
            <a:fld id="{B3D52C71-9283-4871-986A-0AED831A82FD}" type="datetimeFigureOut">
              <a:rPr lang="en-GB" smtClean="0"/>
              <a:t>22/03/2026</a:t>
            </a:fld>
            <a:endParaRPr lang="en-GB"/>
          </a:p>
        </p:txBody>
      </p:sp>
      <p:sp>
        <p:nvSpPr>
          <p:cNvPr id="5" name="Footer Placeholder 4">
            <a:extLst>
              <a:ext uri="{FF2B5EF4-FFF2-40B4-BE49-F238E27FC236}">
                <a16:creationId xmlns:a16="http://schemas.microsoft.com/office/drawing/2014/main" id="{BFF869F9-E08E-55E2-726B-6A33D9543E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1D6A07-87FD-68EC-8EBA-41AA04E4C1F5}"/>
              </a:ext>
            </a:extLst>
          </p:cNvPr>
          <p:cNvSpPr>
            <a:spLocks noGrp="1"/>
          </p:cNvSpPr>
          <p:nvPr>
            <p:ph type="sldNum" sz="quarter" idx="12"/>
          </p:nvPr>
        </p:nvSpPr>
        <p:spPr/>
        <p:txBody>
          <a:bodyPr/>
          <a:lstStyle/>
          <a:p>
            <a:fld id="{FDC3B8C1-B270-4D24-98B6-7DBB9AE35244}" type="slidenum">
              <a:rPr lang="en-GB" smtClean="0"/>
              <a:t>‹#›</a:t>
            </a:fld>
            <a:endParaRPr lang="en-GB"/>
          </a:p>
        </p:txBody>
      </p:sp>
    </p:spTree>
    <p:extLst>
      <p:ext uri="{BB962C8B-B14F-4D97-AF65-F5344CB8AC3E}">
        <p14:creationId xmlns:p14="http://schemas.microsoft.com/office/powerpoint/2010/main" val="2808685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DB801E-F6A5-27CF-4AF7-6D8E0948FD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7681DDA-30EC-47D6-AA81-BBF3C3301F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A71CB3-3436-9DBD-47AF-B008D179CB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3D52C71-9283-4871-986A-0AED831A82FD}" type="datetimeFigureOut">
              <a:rPr lang="en-GB" smtClean="0"/>
              <a:t>22/03/2026</a:t>
            </a:fld>
            <a:endParaRPr lang="en-GB"/>
          </a:p>
        </p:txBody>
      </p:sp>
      <p:sp>
        <p:nvSpPr>
          <p:cNvPr id="5" name="Footer Placeholder 4">
            <a:extLst>
              <a:ext uri="{FF2B5EF4-FFF2-40B4-BE49-F238E27FC236}">
                <a16:creationId xmlns:a16="http://schemas.microsoft.com/office/drawing/2014/main" id="{92073B12-7386-799C-DAB0-9845E2A561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13088D6-7C1F-D0DB-C98A-70744D0EDD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DC3B8C1-B270-4D24-98B6-7DBB9AE35244}" type="slidenum">
              <a:rPr lang="en-GB" smtClean="0"/>
              <a:t>‹#›</a:t>
            </a:fld>
            <a:endParaRPr lang="en-GB"/>
          </a:p>
        </p:txBody>
      </p:sp>
    </p:spTree>
    <p:extLst>
      <p:ext uri="{BB962C8B-B14F-4D97-AF65-F5344CB8AC3E}">
        <p14:creationId xmlns:p14="http://schemas.microsoft.com/office/powerpoint/2010/main" val="17703996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7" Type="http://schemas.openxmlformats.org/officeDocument/2006/relationships/image" Target="../media/image2.pn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1.png"/><Relationship Id="rId5" Type="http://schemas.openxmlformats.org/officeDocument/2006/relationships/notesSlide" Target="../notesSlides/notesSlide1.xml"/><Relationship Id="rId4"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7" Type="http://schemas.openxmlformats.org/officeDocument/2006/relationships/image" Target="../media/image2.png"/><Relationship Id="rId2" Type="http://schemas.microsoft.com/office/2007/relationships/media" Target="../media/media2.m4a"/><Relationship Id="rId1" Type="http://schemas.openxmlformats.org/officeDocument/2006/relationships/tags" Target="../tags/tag2.xml"/><Relationship Id="rId6" Type="http://schemas.openxmlformats.org/officeDocument/2006/relationships/image" Target="../media/image3.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audio" Target="../media/media3.m4a"/><Relationship Id="rId7" Type="http://schemas.openxmlformats.org/officeDocument/2006/relationships/diagramQuickStyle" Target="../diagrams/quickStyle1.xml"/><Relationship Id="rId2" Type="http://schemas.microsoft.com/office/2007/relationships/media" Target="../media/media3.m4a"/><Relationship Id="rId1" Type="http://schemas.openxmlformats.org/officeDocument/2006/relationships/tags" Target="../tags/tag3.xml"/><Relationship Id="rId6" Type="http://schemas.openxmlformats.org/officeDocument/2006/relationships/diagramLayout" Target="../diagrams/layout1.xml"/><Relationship Id="rId11" Type="http://schemas.openxmlformats.org/officeDocument/2006/relationships/image" Target="../media/image2.png"/><Relationship Id="rId5" Type="http://schemas.openxmlformats.org/officeDocument/2006/relationships/diagramData" Target="../diagrams/data1.xml"/><Relationship Id="rId10" Type="http://schemas.openxmlformats.org/officeDocument/2006/relationships/image" Target="../media/image4.png"/><Relationship Id="rId4" Type="http://schemas.openxmlformats.org/officeDocument/2006/relationships/slideLayout" Target="../slideLayouts/slideLayout2.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audio" Target="../media/media4.m4a"/><Relationship Id="rId7" Type="http://schemas.openxmlformats.org/officeDocument/2006/relationships/diagramQuickStyle" Target="../diagrams/quickStyle2.xml"/><Relationship Id="rId2" Type="http://schemas.microsoft.com/office/2007/relationships/media" Target="../media/media4.m4a"/><Relationship Id="rId1" Type="http://schemas.openxmlformats.org/officeDocument/2006/relationships/tags" Target="../tags/tag4.xml"/><Relationship Id="rId6" Type="http://schemas.openxmlformats.org/officeDocument/2006/relationships/diagramLayout" Target="../diagrams/layout2.xml"/><Relationship Id="rId11" Type="http://schemas.openxmlformats.org/officeDocument/2006/relationships/image" Target="../media/image2.png"/><Relationship Id="rId5" Type="http://schemas.openxmlformats.org/officeDocument/2006/relationships/diagramData" Target="../diagrams/data2.xml"/><Relationship Id="rId10" Type="http://schemas.openxmlformats.org/officeDocument/2006/relationships/image" Target="../media/image5.png"/><Relationship Id="rId4" Type="http://schemas.openxmlformats.org/officeDocument/2006/relationships/slideLayout" Target="../slideLayouts/slideLayout2.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5.xml"/><Relationship Id="rId6" Type="http://schemas.openxmlformats.org/officeDocument/2006/relationships/image" Target="../media/image2.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7" Type="http://schemas.openxmlformats.org/officeDocument/2006/relationships/image" Target="../media/image2.png"/><Relationship Id="rId2" Type="http://schemas.microsoft.com/office/2007/relationships/media" Target="../media/media6.m4a"/><Relationship Id="rId1" Type="http://schemas.openxmlformats.org/officeDocument/2006/relationships/tags" Target="../tags/tag6.xml"/><Relationship Id="rId6" Type="http://schemas.openxmlformats.org/officeDocument/2006/relationships/image" Target="../media/image6.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7.m4a"/><Relationship Id="rId7" Type="http://schemas.openxmlformats.org/officeDocument/2006/relationships/image" Target="../media/image8.png"/><Relationship Id="rId2" Type="http://schemas.microsoft.com/office/2007/relationships/media" Target="../media/media7.m4a"/><Relationship Id="rId1" Type="http://schemas.openxmlformats.org/officeDocument/2006/relationships/tags" Target="../tags/tag7.xml"/><Relationship Id="rId6" Type="http://schemas.openxmlformats.org/officeDocument/2006/relationships/image" Target="../media/image7.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7" Type="http://schemas.openxmlformats.org/officeDocument/2006/relationships/image" Target="../media/image2.png"/><Relationship Id="rId2" Type="http://schemas.microsoft.com/office/2007/relationships/media" Target="../media/media8.m4a"/><Relationship Id="rId1" Type="http://schemas.openxmlformats.org/officeDocument/2006/relationships/tags" Target="../tags/tag8.xml"/><Relationship Id="rId6" Type="http://schemas.openxmlformats.org/officeDocument/2006/relationships/image" Target="../media/image9.pn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9.xml"/><Relationship Id="rId6" Type="http://schemas.openxmlformats.org/officeDocument/2006/relationships/image" Target="../media/image2.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10.xml"/><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7" Type="http://schemas.openxmlformats.org/officeDocument/2006/relationships/image" Target="../media/image2.png"/><Relationship Id="rId2" Type="http://schemas.microsoft.com/office/2007/relationships/media" Target="../media/media11.m4a"/><Relationship Id="rId1" Type="http://schemas.openxmlformats.org/officeDocument/2006/relationships/tags" Target="../tags/tag11.xml"/><Relationship Id="rId6" Type="http://schemas.openxmlformats.org/officeDocument/2006/relationships/image" Target="../media/image11.pn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12.xml"/><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7" Type="http://schemas.openxmlformats.org/officeDocument/2006/relationships/image" Target="../media/image2.png"/><Relationship Id="rId2" Type="http://schemas.microsoft.com/office/2007/relationships/media" Target="../media/media13.m4a"/><Relationship Id="rId1" Type="http://schemas.openxmlformats.org/officeDocument/2006/relationships/tags" Target="../tags/tag13.xml"/><Relationship Id="rId6" Type="http://schemas.openxmlformats.org/officeDocument/2006/relationships/image" Target="../media/image13.pn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7" Type="http://schemas.openxmlformats.org/officeDocument/2006/relationships/image" Target="../media/image2.png"/><Relationship Id="rId2" Type="http://schemas.microsoft.com/office/2007/relationships/media" Target="../media/media14.m4a"/><Relationship Id="rId1" Type="http://schemas.openxmlformats.org/officeDocument/2006/relationships/tags" Target="../tags/tag14.xml"/><Relationship Id="rId6" Type="http://schemas.openxmlformats.org/officeDocument/2006/relationships/image" Target="../media/image14.pn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7" Type="http://schemas.openxmlformats.org/officeDocument/2006/relationships/image" Target="../media/image2.png"/><Relationship Id="rId2" Type="http://schemas.microsoft.com/office/2007/relationships/media" Target="../media/media15.m4a"/><Relationship Id="rId1" Type="http://schemas.openxmlformats.org/officeDocument/2006/relationships/tags" Target="../tags/tag15.xml"/><Relationship Id="rId6" Type="http://schemas.openxmlformats.org/officeDocument/2006/relationships/image" Target="../media/image15.png"/><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7" Type="http://schemas.openxmlformats.org/officeDocument/2006/relationships/image" Target="../media/image2.png"/><Relationship Id="rId2" Type="http://schemas.microsoft.com/office/2007/relationships/media" Target="../media/media16.m4a"/><Relationship Id="rId1" Type="http://schemas.openxmlformats.org/officeDocument/2006/relationships/tags" Target="../tags/tag16.xml"/><Relationship Id="rId6" Type="http://schemas.openxmlformats.org/officeDocument/2006/relationships/image" Target="../media/image16.png"/><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audio" Target="../media/media17.m4a"/><Relationship Id="rId7" Type="http://schemas.openxmlformats.org/officeDocument/2006/relationships/image" Target="../media/image18.png"/><Relationship Id="rId2" Type="http://schemas.microsoft.com/office/2007/relationships/media" Target="../media/media17.m4a"/><Relationship Id="rId1" Type="http://schemas.openxmlformats.org/officeDocument/2006/relationships/tags" Target="../tags/tag17.xml"/><Relationship Id="rId6" Type="http://schemas.openxmlformats.org/officeDocument/2006/relationships/image" Target="../media/image17.png"/><Relationship Id="rId11" Type="http://schemas.openxmlformats.org/officeDocument/2006/relationships/image" Target="../media/image2.png"/><Relationship Id="rId5" Type="http://schemas.openxmlformats.org/officeDocument/2006/relationships/notesSlide" Target="../notesSlides/notesSlide13.xml"/><Relationship Id="rId10" Type="http://schemas.openxmlformats.org/officeDocument/2006/relationships/image" Target="../media/image21.png"/><Relationship Id="rId4" Type="http://schemas.openxmlformats.org/officeDocument/2006/relationships/slideLayout" Target="../slideLayouts/slideLayout2.xml"/><Relationship Id="rId9" Type="http://schemas.openxmlformats.org/officeDocument/2006/relationships/image" Target="../media/image20.png"/></Relationships>
</file>

<file path=ppt/slides/_rels/slide18.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audio" Target="../media/media18.m4a"/><Relationship Id="rId7" Type="http://schemas.openxmlformats.org/officeDocument/2006/relationships/diagramLayout" Target="../diagrams/layout3.xml"/><Relationship Id="rId2" Type="http://schemas.microsoft.com/office/2007/relationships/media" Target="../media/media18.m4a"/><Relationship Id="rId1" Type="http://schemas.openxmlformats.org/officeDocument/2006/relationships/tags" Target="../tags/tag18.xml"/><Relationship Id="rId6" Type="http://schemas.openxmlformats.org/officeDocument/2006/relationships/diagramData" Target="../diagrams/data3.xml"/><Relationship Id="rId11" Type="http://schemas.openxmlformats.org/officeDocument/2006/relationships/image" Target="../media/image2.png"/><Relationship Id="rId5" Type="http://schemas.openxmlformats.org/officeDocument/2006/relationships/notesSlide" Target="../notesSlides/notesSlide14.xml"/><Relationship Id="rId10" Type="http://schemas.microsoft.com/office/2007/relationships/diagramDrawing" Target="../diagrams/drawing3.xml"/><Relationship Id="rId4" Type="http://schemas.openxmlformats.org/officeDocument/2006/relationships/slideLayout" Target="../slideLayouts/slideLayout2.xml"/><Relationship Id="rId9" Type="http://schemas.openxmlformats.org/officeDocument/2006/relationships/diagramColors" Target="../diagrams/colors3.xml"/></Relationships>
</file>

<file path=ppt/slides/_rels/slide19.xml.rels><?xml version="1.0" encoding="UTF-8" standalone="yes"?>
<Relationships xmlns="http://schemas.openxmlformats.org/package/2006/relationships"><Relationship Id="rId8" Type="http://schemas.openxmlformats.org/officeDocument/2006/relationships/hyperlink" Target="https://azprimaryclinic.com/the-fiber-fix-a-deep-dive-into-the-benefits-of-a-high-fiber-diet/" TargetMode="External"/><Relationship Id="rId13" Type="http://schemas.openxmlformats.org/officeDocument/2006/relationships/hyperlink" Target="https://www.cdc.gov/lung-cancer/risk-factors/index.html" TargetMode="External"/><Relationship Id="rId3" Type="http://schemas.openxmlformats.org/officeDocument/2006/relationships/audio" Target="../media/media19.m4a"/><Relationship Id="rId7" Type="http://schemas.openxmlformats.org/officeDocument/2006/relationships/hyperlink" Target="https://ahs.atlantichealth.org/conditions-treatments/cancer-care/lung-thoracic-cancer/thoracic-cancer-diagnostics-genetic-screenings.html" TargetMode="External"/><Relationship Id="rId12" Type="http://schemas.openxmlformats.org/officeDocument/2006/relationships/hyperlink" Target="https://www.cancerresearchuk.org/about-cancer/lung-cancer/treatment/follow-up" TargetMode="External"/><Relationship Id="rId2" Type="http://schemas.microsoft.com/office/2007/relationships/media" Target="../media/media19.m4a"/><Relationship Id="rId16" Type="http://schemas.openxmlformats.org/officeDocument/2006/relationships/image" Target="../media/image2.png"/><Relationship Id="rId1" Type="http://schemas.openxmlformats.org/officeDocument/2006/relationships/tags" Target="../tags/tag19.xml"/><Relationship Id="rId6" Type="http://schemas.openxmlformats.org/officeDocument/2006/relationships/hyperlink" Target="https://antranik.org/the-respiratory-system/" TargetMode="External"/><Relationship Id="rId11" Type="http://schemas.openxmlformats.org/officeDocument/2006/relationships/hyperlink" Target="https://www.cancerresearchuk.org/about-cancer/lung-cancer/stages-types/types" TargetMode="External"/><Relationship Id="rId5" Type="http://schemas.openxmlformats.org/officeDocument/2006/relationships/hyperlink" Target="https://www.cancer.org/cancer/understanding-cancer/anatomy-gallery/respiratory-system.html" TargetMode="External"/><Relationship Id="rId15" Type="http://schemas.openxmlformats.org/officeDocument/2006/relationships/hyperlink" Target="https://www.crossroadshospice.com/hospice-palliative-care-blog/2019/march/14/why-is-palliative-care-important/" TargetMode="External"/><Relationship Id="rId10" Type="http://schemas.openxmlformats.org/officeDocument/2006/relationships/hyperlink" Target="https://www.cancerresearchuk.org/about-cancer/lung-cancer/what-is" TargetMode="External"/><Relationship Id="rId4" Type="http://schemas.openxmlformats.org/officeDocument/2006/relationships/slideLayout" Target="../slideLayouts/slideLayout2.xml"/><Relationship Id="rId9" Type="http://schemas.openxmlformats.org/officeDocument/2006/relationships/hyperlink" Target="https://www.cancerresearchuk.org/about-cancer/lung-cancer/risks-causes" TargetMode="External"/><Relationship Id="rId14" Type="http://schemas.openxmlformats.org/officeDocument/2006/relationships/hyperlink" Target="https://my.clevelandclinic.org/health/diseases/4375-lung-cancer"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hepb.org/blog/multidisciplinary-cancer-teams-what-are-they-and-what-do-they-do/" TargetMode="External"/><Relationship Id="rId13" Type="http://schemas.openxmlformats.org/officeDocument/2006/relationships/hyperlink" Target="https://www.lungcancercenter.com/treatment/" TargetMode="External"/><Relationship Id="rId18" Type="http://schemas.openxmlformats.org/officeDocument/2006/relationships/image" Target="../media/image2.png"/><Relationship Id="rId3" Type="http://schemas.openxmlformats.org/officeDocument/2006/relationships/audio" Target="../media/media20.m4a"/><Relationship Id="rId7" Type="http://schemas.openxmlformats.org/officeDocument/2006/relationships/hyperlink" Target="https://ijarsct.co.in/Paper13030.pdf" TargetMode="External"/><Relationship Id="rId12" Type="http://schemas.openxmlformats.org/officeDocument/2006/relationships/hyperlink" Target="https://www.lungcancercenter.com/lung-cancer/types/" TargetMode="External"/><Relationship Id="rId17" Type="http://schemas.openxmlformats.org/officeDocument/2006/relationships/hyperlink" Target="https://www.nhlbi.nih.gov/health/lungs/respiratory-system" TargetMode="External"/><Relationship Id="rId2" Type="http://schemas.microsoft.com/office/2007/relationships/media" Target="../media/media20.m4a"/><Relationship Id="rId16" Type="http://schemas.openxmlformats.org/officeDocument/2006/relationships/hyperlink" Target="https://profmoosa.com/chronic-respiratory-diseases-in-primary-care-settings/" TargetMode="External"/><Relationship Id="rId1" Type="http://schemas.openxmlformats.org/officeDocument/2006/relationships/tags" Target="../tags/tag20.xml"/><Relationship Id="rId6" Type="http://schemas.openxmlformats.org/officeDocument/2006/relationships/hyperlink" Target="https://www.verywellhealth.com/lung-cancer-symptoms-4014389" TargetMode="External"/><Relationship Id="rId11" Type="http://schemas.openxmlformats.org/officeDocument/2006/relationships/hyperlink" Target="https://learnursing.in/free-material-details/physiology-of-respiratory-system" TargetMode="External"/><Relationship Id="rId5" Type="http://schemas.openxmlformats.org/officeDocument/2006/relationships/notesSlide" Target="../notesSlides/notesSlide15.xml"/><Relationship Id="rId15" Type="http://schemas.openxmlformats.org/officeDocument/2006/relationships/hyperlink" Target="https://www.macmillan.org.uk/cancer-information-and-support/lung-cancer/causes-and-risk-factors-of-lung-cancer" TargetMode="External"/><Relationship Id="rId10" Type="http://schemas.openxmlformats.org/officeDocument/2006/relationships/hyperlink" Target="https://lakezurichopenmri.com/ct-scans-for-lung-cancer-detection/" TargetMode="External"/><Relationship Id="rId4" Type="http://schemas.openxmlformats.org/officeDocument/2006/relationships/slideLayout" Target="../slideLayouts/slideLayout2.xml"/><Relationship Id="rId9" Type="http://schemas.openxmlformats.org/officeDocument/2006/relationships/hyperlink" Target="https://www.iarc.who.int/cancer-type/lung-cancer" TargetMode="External"/><Relationship Id="rId14" Type="http://schemas.openxmlformats.org/officeDocument/2006/relationships/hyperlink" Target="https://www.macmillan.org.uk/cancer-information-and-support/lung-cancer/the-lungs"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nhs.uk/conditions/lung-cancer/symptoms/" TargetMode="External"/><Relationship Id="rId13" Type="http://schemas.openxmlformats.org/officeDocument/2006/relationships/hyperlink" Target="https://doi.org/10.1038/s41591-025-04077-9" TargetMode="External"/><Relationship Id="rId3" Type="http://schemas.openxmlformats.org/officeDocument/2006/relationships/audio" Target="../media/media21.m4a"/><Relationship Id="rId7" Type="http://schemas.openxmlformats.org/officeDocument/2006/relationships/hyperlink" Target="https://www.nhs.uk/conditions/lung-cancer/diagnosis/" TargetMode="External"/><Relationship Id="rId12" Type="http://schemas.openxmlformats.org/officeDocument/2006/relationships/hyperlink" Target="https://www.nuh.nhs.uk/lung-cancer" TargetMode="External"/><Relationship Id="rId2" Type="http://schemas.microsoft.com/office/2007/relationships/media" Target="../media/media21.m4a"/><Relationship Id="rId16" Type="http://schemas.openxmlformats.org/officeDocument/2006/relationships/image" Target="../media/image2.png"/><Relationship Id="rId1" Type="http://schemas.openxmlformats.org/officeDocument/2006/relationships/tags" Target="../tags/tag21.xml"/><Relationship Id="rId6" Type="http://schemas.openxmlformats.org/officeDocument/2006/relationships/hyperlink" Target="https://www.nhs.uk/conditions/lung-cancer/" TargetMode="External"/><Relationship Id="rId11" Type="http://schemas.openxmlformats.org/officeDocument/2006/relationships/hyperlink" Target="https://www.nice.org.uk/guidance/ng122" TargetMode="External"/><Relationship Id="rId5" Type="http://schemas.openxmlformats.org/officeDocument/2006/relationships/hyperlink" Target="https://www.nhs.uk/conditions/lung-cancer/causes/" TargetMode="External"/><Relationship Id="rId15" Type="http://schemas.openxmlformats.org/officeDocument/2006/relationships/hyperlink" Target="https://www.parkview.com/blog/the-many-health-benefits-of-regular-exercise" TargetMode="External"/><Relationship Id="rId10" Type="http://schemas.openxmlformats.org/officeDocument/2006/relationships/hyperlink" Target="https://www.nhsinform.scot/illnesses-and-conditions/cancer/side-effects/breathlessness-and-cancer/" TargetMode="External"/><Relationship Id="rId4" Type="http://schemas.openxmlformats.org/officeDocument/2006/relationships/slideLayout" Target="../slideLayouts/slideLayout2.xml"/><Relationship Id="rId9" Type="http://schemas.openxmlformats.org/officeDocument/2006/relationships/hyperlink" Target="https://www.nhs.uk/conditions/lung-cancer/prevention/" TargetMode="External"/><Relationship Id="rId14" Type="http://schemas.openxmlformats.org/officeDocument/2006/relationships/hyperlink" Target="https://outcomes4me.com/cancer-topic/lung-cancer-staging-and-prognosis/what-to-know-about-staging-and-testing-after-an-nsclc-diagnosis/"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basicmedicalkey.com/respiratory-function-and-alterations-in-gas-exchange/" TargetMode="External"/><Relationship Id="rId13" Type="http://schemas.openxmlformats.org/officeDocument/2006/relationships/hyperlink" Target="https://www.who.int/europe/news-room/fact-sheets/item/chronic-respiratory-diseases" TargetMode="External"/><Relationship Id="rId3" Type="http://schemas.openxmlformats.org/officeDocument/2006/relationships/slideLayout" Target="../slideLayouts/slideLayout2.xml"/><Relationship Id="rId7" Type="http://schemas.openxmlformats.org/officeDocument/2006/relationships/hyperlink" Target="https://doi.org/10.1055/s-0043-1770341" TargetMode="External"/><Relationship Id="rId12" Type="http://schemas.openxmlformats.org/officeDocument/2006/relationships/hyperlink" Target="https://www.phc.ox.ac.uk/news/best-ways-to-quit-smoking-oxford-study" TargetMode="Externa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hyperlink" Target="https://riddlecompliance.com/hcp-explained-2026-a-deep-dive-into-healthcare-professionals/" TargetMode="External"/><Relationship Id="rId11" Type="http://schemas.openxmlformats.org/officeDocument/2006/relationships/hyperlink" Target="https://www.moderncancerhospitalmy.com/cancer/lung-cancer/" TargetMode="External"/><Relationship Id="rId5" Type="http://schemas.openxmlformats.org/officeDocument/2006/relationships/hyperlink" Target="https://doi.org/10.1042/BST20170402" TargetMode="External"/><Relationship Id="rId10" Type="http://schemas.openxmlformats.org/officeDocument/2006/relationships/hyperlink" Target="https://www.slideshare.net/slideshow/human-respiratory-system-anatomy-and-physiology/85783019" TargetMode="External"/><Relationship Id="rId4" Type="http://schemas.openxmlformats.org/officeDocument/2006/relationships/hyperlink" Target="https://www.ncbi.nlm.nih.gov/sites/books/NBK538336/" TargetMode="External"/><Relationship Id="rId9" Type="http://schemas.openxmlformats.org/officeDocument/2006/relationships/hyperlink" Target="https://www.ncbi.nlm.nih.gov/books/NBK482357" TargetMode="External"/><Relationship Id="rId1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5" name="Group 54">
            <a:extLst>
              <a:ext uri="{FF2B5EF4-FFF2-40B4-BE49-F238E27FC236}">
                <a16:creationId xmlns:a16="http://schemas.microsoft.com/office/drawing/2014/main" id="{E56E71F1-5A87-4A96-B42F-2DFA1B766B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56" name="Color Cover">
              <a:extLst>
                <a:ext uri="{FF2B5EF4-FFF2-40B4-BE49-F238E27FC236}">
                  <a16:creationId xmlns:a16="http://schemas.microsoft.com/office/drawing/2014/main" id="{CF5215DD-02E8-49F2-8F73-D509B6A02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Color Cover">
              <a:extLst>
                <a:ext uri="{FF2B5EF4-FFF2-40B4-BE49-F238E27FC236}">
                  <a16:creationId xmlns:a16="http://schemas.microsoft.com/office/drawing/2014/main" id="{8E743EB7-3A15-4D51-A603-1F3C290A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9" name="Group 58">
            <a:extLst>
              <a:ext uri="{FF2B5EF4-FFF2-40B4-BE49-F238E27FC236}">
                <a16:creationId xmlns:a16="http://schemas.microsoft.com/office/drawing/2014/main" id="{C733FE3C-12C4-4FA2-A795-87D2F6776A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60" name="Color">
              <a:extLst>
                <a:ext uri="{FF2B5EF4-FFF2-40B4-BE49-F238E27FC236}">
                  <a16:creationId xmlns:a16="http://schemas.microsoft.com/office/drawing/2014/main" id="{66F1E4BF-D491-4254-81A6-5119D1672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Color">
              <a:extLst>
                <a:ext uri="{FF2B5EF4-FFF2-40B4-BE49-F238E27FC236}">
                  <a16:creationId xmlns:a16="http://schemas.microsoft.com/office/drawing/2014/main" id="{98C6C0CF-E3BD-4627-9DDF-246EAF2D4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The image depicts a human lung with a tumor, trachea, and a yellow highlight on the tumor, as provided by Cleveland Clinic in 2022.&#10;&#10;AI-generated content may be incorrect.">
            <a:extLst>
              <a:ext uri="{FF2B5EF4-FFF2-40B4-BE49-F238E27FC236}">
                <a16:creationId xmlns:a16="http://schemas.microsoft.com/office/drawing/2014/main" id="{656D709A-2B5E-321E-03BB-59D42B785B7D}"/>
              </a:ext>
            </a:extLst>
          </p:cNvPr>
          <p:cNvPicPr>
            <a:picLocks noChangeAspect="1"/>
          </p:cNvPicPr>
          <p:nvPr/>
        </p:nvPicPr>
        <p:blipFill>
          <a:blip r:embed="rId6"/>
          <a:srcRect l="513" r="1" b="1"/>
          <a:stretch>
            <a:fillRect/>
          </a:stretch>
        </p:blipFill>
        <p:spPr>
          <a:xfrm>
            <a:off x="7705290" y="2245757"/>
            <a:ext cx="2782526" cy="2945080"/>
          </a:xfrm>
          <a:prstGeom prst="rect">
            <a:avLst/>
          </a:prstGeom>
        </p:spPr>
      </p:pic>
      <p:grpSp>
        <p:nvGrpSpPr>
          <p:cNvPr id="63" name="Group 62">
            <a:extLst>
              <a:ext uri="{FF2B5EF4-FFF2-40B4-BE49-F238E27FC236}">
                <a16:creationId xmlns:a16="http://schemas.microsoft.com/office/drawing/2014/main" id="{0C2B5F12-8A82-4A59-9400-3164CBF47F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64" name="Freeform: Shape 63">
              <a:extLst>
                <a:ext uri="{FF2B5EF4-FFF2-40B4-BE49-F238E27FC236}">
                  <a16:creationId xmlns:a16="http://schemas.microsoft.com/office/drawing/2014/main" id="{574BC7CB-EC69-421D-B286-57CAFE86DC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Freeform: Shape 64">
              <a:extLst>
                <a:ext uri="{FF2B5EF4-FFF2-40B4-BE49-F238E27FC236}">
                  <a16:creationId xmlns:a16="http://schemas.microsoft.com/office/drawing/2014/main" id="{82D86EA2-D090-4E0C-B153-3ECE91311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65">
              <a:extLst>
                <a:ext uri="{FF2B5EF4-FFF2-40B4-BE49-F238E27FC236}">
                  <a16:creationId xmlns:a16="http://schemas.microsoft.com/office/drawing/2014/main" id="{4AC29764-D054-4F76-9FE5-49811EDB6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Freeform: Shape 66">
              <a:extLst>
                <a:ext uri="{FF2B5EF4-FFF2-40B4-BE49-F238E27FC236}">
                  <a16:creationId xmlns:a16="http://schemas.microsoft.com/office/drawing/2014/main" id="{4D9BB18B-7B57-4D1E-B87E-D2A7214F7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Shape 67">
              <a:extLst>
                <a:ext uri="{FF2B5EF4-FFF2-40B4-BE49-F238E27FC236}">
                  <a16:creationId xmlns:a16="http://schemas.microsoft.com/office/drawing/2014/main" id="{C0A98EF1-1185-4EFF-A3C0-25DEBE8CD9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Shape 68">
              <a:extLst>
                <a:ext uri="{FF2B5EF4-FFF2-40B4-BE49-F238E27FC236}">
                  <a16:creationId xmlns:a16="http://schemas.microsoft.com/office/drawing/2014/main" id="{ACDA8723-DE3F-48D0-8822-0269EE207A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Shape 69">
              <a:extLst>
                <a:ext uri="{FF2B5EF4-FFF2-40B4-BE49-F238E27FC236}">
                  <a16:creationId xmlns:a16="http://schemas.microsoft.com/office/drawing/2014/main" id="{22B072E5-03AC-4D0A-A767-43EFB55BED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DEAEFA9-E6E7-5378-DB70-2EC97B5456C8}"/>
              </a:ext>
            </a:extLst>
          </p:cNvPr>
          <p:cNvSpPr>
            <a:spLocks noGrp="1"/>
          </p:cNvSpPr>
          <p:nvPr>
            <p:ph type="title"/>
          </p:nvPr>
        </p:nvSpPr>
        <p:spPr>
          <a:xfrm>
            <a:off x="1014984" y="980141"/>
            <a:ext cx="7682702" cy="798609"/>
          </a:xfrm>
        </p:spPr>
        <p:txBody>
          <a:bodyPr anchor="b">
            <a:normAutofit/>
          </a:bodyPr>
          <a:lstStyle/>
          <a:p>
            <a:r>
              <a:rPr lang="en-GB" sz="3200" b="1" dirty="0">
                <a:solidFill>
                  <a:schemeClr val="bg1"/>
                </a:solidFill>
                <a:latin typeface="Arial" panose="020B0604020202020204" pitchFamily="34" charset="0"/>
                <a:cs typeface="Arial" panose="020B0604020202020204" pitchFamily="34" charset="0"/>
              </a:rPr>
              <a:t>Component 2 – Care Plan Presentation</a:t>
            </a:r>
          </a:p>
        </p:txBody>
      </p:sp>
      <p:sp>
        <p:nvSpPr>
          <p:cNvPr id="3" name="Content Placeholder 2">
            <a:extLst>
              <a:ext uri="{FF2B5EF4-FFF2-40B4-BE49-F238E27FC236}">
                <a16:creationId xmlns:a16="http://schemas.microsoft.com/office/drawing/2014/main" id="{F8BE98DB-EBEF-B320-6B99-1E5A926E49B6}"/>
              </a:ext>
            </a:extLst>
          </p:cNvPr>
          <p:cNvSpPr>
            <a:spLocks noGrp="1"/>
          </p:cNvSpPr>
          <p:nvPr>
            <p:ph idx="1"/>
          </p:nvPr>
        </p:nvSpPr>
        <p:spPr>
          <a:xfrm>
            <a:off x="1014984" y="1996418"/>
            <a:ext cx="5958471" cy="3881441"/>
          </a:xfrm>
        </p:spPr>
        <p:txBody>
          <a:bodyPr anchor="t">
            <a:noAutofit/>
          </a:bodyPr>
          <a:lstStyle/>
          <a:p>
            <a:pPr marL="0" indent="0">
              <a:buNone/>
            </a:pPr>
            <a:r>
              <a:rPr lang="en-GB" sz="1800" dirty="0">
                <a:solidFill>
                  <a:schemeClr val="bg1"/>
                </a:solidFill>
                <a:latin typeface="Arial" panose="020B0604020202020204" pitchFamily="34" charset="0"/>
                <a:cs typeface="Arial" panose="020B0604020202020204" pitchFamily="34" charset="0"/>
              </a:rPr>
              <a:t>Module Title: Introduction to Physiology</a:t>
            </a:r>
          </a:p>
          <a:p>
            <a:pPr marL="0" indent="0">
              <a:buNone/>
            </a:pPr>
            <a:r>
              <a:rPr lang="en-GB" sz="1800" dirty="0">
                <a:solidFill>
                  <a:schemeClr val="bg1"/>
                </a:solidFill>
                <a:latin typeface="Arial" panose="020B0604020202020204" pitchFamily="34" charset="0"/>
                <a:cs typeface="Arial" panose="020B0604020202020204" pitchFamily="34" charset="0"/>
              </a:rPr>
              <a:t>Module Code: BMHP5023</a:t>
            </a:r>
          </a:p>
          <a:p>
            <a:pPr marL="0" indent="0">
              <a:buNone/>
            </a:pPr>
            <a:r>
              <a:rPr lang="en-GB" sz="1800" dirty="0">
                <a:solidFill>
                  <a:schemeClr val="bg1"/>
                </a:solidFill>
                <a:latin typeface="Arial" panose="020B0604020202020204" pitchFamily="34" charset="0"/>
                <a:cs typeface="Arial" panose="020B0604020202020204" pitchFamily="34" charset="0"/>
              </a:rPr>
              <a:t>Lecturer’s Name: Parese Ahmed</a:t>
            </a:r>
          </a:p>
          <a:p>
            <a:pPr marL="0" indent="0">
              <a:buNone/>
            </a:pPr>
            <a:endParaRPr lang="en-GB" sz="1800" dirty="0">
              <a:solidFill>
                <a:schemeClr val="bg1"/>
              </a:solidFill>
              <a:latin typeface="Arial" panose="020B0604020202020204" pitchFamily="34" charset="0"/>
              <a:cs typeface="Arial" panose="020B0604020202020204" pitchFamily="34" charset="0"/>
            </a:endParaRPr>
          </a:p>
          <a:p>
            <a:pPr marL="0" indent="0">
              <a:buNone/>
            </a:pPr>
            <a:r>
              <a:rPr lang="en-GB" sz="1800" dirty="0">
                <a:solidFill>
                  <a:schemeClr val="bg1"/>
                </a:solidFill>
                <a:latin typeface="Arial" panose="020B0604020202020204" pitchFamily="34" charset="0"/>
                <a:cs typeface="Arial" panose="020B0604020202020204" pitchFamily="34" charset="0"/>
              </a:rPr>
              <a:t>Title: A Care Plan on Lung Cancer</a:t>
            </a:r>
          </a:p>
          <a:p>
            <a:pPr marL="0" indent="0">
              <a:buNone/>
            </a:pPr>
            <a:r>
              <a:rPr lang="en-GB" sz="1800" dirty="0">
                <a:solidFill>
                  <a:schemeClr val="bg1"/>
                </a:solidFill>
                <a:latin typeface="Arial" panose="020B0604020202020204" pitchFamily="34" charset="0"/>
                <a:cs typeface="Arial" panose="020B0604020202020204" pitchFamily="34" charset="0"/>
              </a:rPr>
              <a:t>(Chronic Respiratory Disease)</a:t>
            </a:r>
          </a:p>
          <a:p>
            <a:pPr marL="0" indent="0">
              <a:buNone/>
            </a:pPr>
            <a:endParaRPr lang="en-GB" sz="1800" dirty="0">
              <a:solidFill>
                <a:schemeClr val="bg1"/>
              </a:solidFill>
              <a:latin typeface="Arial" panose="020B0604020202020204" pitchFamily="34" charset="0"/>
              <a:cs typeface="Arial" panose="020B0604020202020204" pitchFamily="34" charset="0"/>
            </a:endParaRPr>
          </a:p>
          <a:p>
            <a:pPr marL="0" indent="0">
              <a:buNone/>
            </a:pPr>
            <a:r>
              <a:rPr lang="en-GB" sz="1800" dirty="0">
                <a:solidFill>
                  <a:schemeClr val="bg1"/>
                </a:solidFill>
                <a:latin typeface="Arial" panose="020B0604020202020204" pitchFamily="34" charset="0"/>
                <a:cs typeface="Arial" panose="020B0604020202020204" pitchFamily="34" charset="0"/>
              </a:rPr>
              <a:t>Presented By</a:t>
            </a:r>
          </a:p>
          <a:p>
            <a:pPr marL="0" indent="0">
              <a:buNone/>
            </a:pPr>
            <a:r>
              <a:rPr lang="en-GB" sz="1800" dirty="0">
                <a:solidFill>
                  <a:schemeClr val="bg1"/>
                </a:solidFill>
                <a:latin typeface="Arial" panose="020B0604020202020204" pitchFamily="34" charset="0"/>
                <a:cs typeface="Arial" panose="020B0604020202020204" pitchFamily="34" charset="0"/>
              </a:rPr>
              <a:t>Rubeena Ferman Karvekar</a:t>
            </a:r>
          </a:p>
          <a:p>
            <a:pPr marL="0" indent="0">
              <a:buNone/>
            </a:pPr>
            <a:r>
              <a:rPr lang="en-GB" sz="1800" dirty="0">
                <a:solidFill>
                  <a:schemeClr val="bg1"/>
                </a:solidFill>
                <a:latin typeface="Arial" panose="020B0604020202020204" pitchFamily="34" charset="0"/>
                <a:cs typeface="Arial" panose="020B0604020202020204" pitchFamily="34" charset="0"/>
              </a:rPr>
              <a:t>2406934</a:t>
            </a:r>
          </a:p>
        </p:txBody>
      </p:sp>
      <p:sp>
        <p:nvSpPr>
          <p:cNvPr id="7" name="TextBox 6">
            <a:extLst>
              <a:ext uri="{FF2B5EF4-FFF2-40B4-BE49-F238E27FC236}">
                <a16:creationId xmlns:a16="http://schemas.microsoft.com/office/drawing/2014/main" id="{CAA22BDF-8767-65C0-D3DE-EAB20C21EB19}"/>
              </a:ext>
            </a:extLst>
          </p:cNvPr>
          <p:cNvSpPr txBox="1"/>
          <p:nvPr/>
        </p:nvSpPr>
        <p:spPr>
          <a:xfrm>
            <a:off x="7016091" y="5421745"/>
            <a:ext cx="4160925"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Image Source (Cleveland Clinic, 2022)</a:t>
            </a:r>
          </a:p>
        </p:txBody>
      </p:sp>
      <p:pic>
        <p:nvPicPr>
          <p:cNvPr id="13" name="Audio 12">
            <a:hlinkClick r:id="" action="ppaction://media"/>
            <a:extLst>
              <a:ext uri="{FF2B5EF4-FFF2-40B4-BE49-F238E27FC236}">
                <a16:creationId xmlns:a16="http://schemas.microsoft.com/office/drawing/2014/main" id="{5FC2F59F-DEDE-F501-AF2B-7FDB8C1A59CB}"/>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810119220"/>
      </p:ext>
    </p:extLst>
  </p:cSld>
  <p:clrMapOvr>
    <a:masterClrMapping/>
  </p:clrMapOvr>
  <mc:AlternateContent xmlns:mc="http://schemas.openxmlformats.org/markup-compatibility/2006" xmlns:p14="http://schemas.microsoft.com/office/powerpoint/2010/main">
    <mc:Choice Requires="p14">
      <p:transition spd="slow" p14:dur="2000" advTm="15745"/>
    </mc:Choice>
    <mc:Fallback xmlns="">
      <p:transition spd="slow" advTm="15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 calcmode="lin" valueType="num">
                                      <p:cBhvr additive="base">
                                        <p:cTn id="4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 calcmode="lin" valueType="num">
                                      <p:cBhvr additive="base">
                                        <p:cTn id="5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3">
                                            <p:txEl>
                                              <p:pRg st="9" end="9"/>
                                            </p:txEl>
                                          </p:spTgt>
                                        </p:tgtEl>
                                        <p:attrNameLst>
                                          <p:attrName>style.visibility</p:attrName>
                                        </p:attrNameLst>
                                      </p:cBhvr>
                                      <p:to>
                                        <p:strVal val="visible"/>
                                      </p:to>
                                    </p:set>
                                    <p:anim calcmode="lin" valueType="num">
                                      <p:cBhvr additive="base">
                                        <p:cTn id="5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5"/>
                                        </p:tgtEl>
                                        <p:attrNameLst>
                                          <p:attrName>style.visibility</p:attrName>
                                        </p:attrNameLst>
                                      </p:cBhvr>
                                      <p:to>
                                        <p:strVal val="visible"/>
                                      </p:to>
                                    </p:set>
                                    <p:anim calcmode="lin" valueType="num">
                                      <p:cBhvr additive="base">
                                        <p:cTn id="65" dur="500" fill="hold"/>
                                        <p:tgtEl>
                                          <p:spTgt spid="5"/>
                                        </p:tgtEl>
                                        <p:attrNameLst>
                                          <p:attrName>ppt_x</p:attrName>
                                        </p:attrNameLst>
                                      </p:cBhvr>
                                      <p:tavLst>
                                        <p:tav tm="0">
                                          <p:val>
                                            <p:strVal val="#ppt_x"/>
                                          </p:val>
                                        </p:tav>
                                        <p:tav tm="100000">
                                          <p:val>
                                            <p:strVal val="#ppt_x"/>
                                          </p:val>
                                        </p:tav>
                                      </p:tavLst>
                                    </p:anim>
                                    <p:anim calcmode="lin" valueType="num">
                                      <p:cBhvr additive="base">
                                        <p:cTn id="6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7"/>
                                        </p:tgtEl>
                                        <p:attrNameLst>
                                          <p:attrName>style.visibility</p:attrName>
                                        </p:attrNameLst>
                                      </p:cBhvr>
                                      <p:to>
                                        <p:strVal val="visible"/>
                                      </p:to>
                                    </p:set>
                                    <p:anim calcmode="lin" valueType="num">
                                      <p:cBhvr additive="base">
                                        <p:cTn id="71" dur="500" fill="hold"/>
                                        <p:tgtEl>
                                          <p:spTgt spid="7"/>
                                        </p:tgtEl>
                                        <p:attrNameLst>
                                          <p:attrName>ppt_x</p:attrName>
                                        </p:attrNameLst>
                                      </p:cBhvr>
                                      <p:tavLst>
                                        <p:tav tm="0">
                                          <p:val>
                                            <p:strVal val="#ppt_x"/>
                                          </p:val>
                                        </p:tav>
                                        <p:tav tm="100000">
                                          <p:val>
                                            <p:strVal val="#ppt_x"/>
                                          </p:val>
                                        </p:tav>
                                      </p:tavLst>
                                    </p:anim>
                                    <p:anim calcmode="lin" valueType="num">
                                      <p:cBhvr additive="base">
                                        <p:cTn id="7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3" fill="hold" display="0">
                  <p:stCondLst>
                    <p:cond delay="indefinite"/>
                  </p:stCondLst>
                  <p:endCondLst>
                    <p:cond evt="onStopAudio" delay="0">
                      <p:tgtEl>
                        <p:sldTgt/>
                      </p:tgtEl>
                    </p:cond>
                  </p:endCondLst>
                </p:cTn>
                <p:tgtEl>
                  <p:spTgt spid="13"/>
                </p:tgtEl>
              </p:cMediaNode>
            </p:audio>
          </p:childTnLst>
        </p:cTn>
      </p:par>
    </p:tnLst>
    <p:bldLst>
      <p:bldP spid="2" grpId="0"/>
      <p:bldP spid="3" grpId="0" build="p"/>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2" name="Group 41">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3"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3" name="Group 42">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7"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Carmma,&#10;&#10;AI-generated content may be incorrect.">
            <a:extLst>
              <a:ext uri="{FF2B5EF4-FFF2-40B4-BE49-F238E27FC236}">
                <a16:creationId xmlns:a16="http://schemas.microsoft.com/office/drawing/2014/main" id="{D4EB2D99-15E7-C268-284D-E732D50C4A1F}"/>
              </a:ext>
            </a:extLst>
          </p:cNvPr>
          <p:cNvPicPr>
            <a:picLocks noChangeAspect="1"/>
          </p:cNvPicPr>
          <p:nvPr/>
        </p:nvPicPr>
        <p:blipFill>
          <a:blip r:embed="rId6"/>
          <a:stretch>
            <a:fillRect/>
          </a:stretch>
        </p:blipFill>
        <p:spPr>
          <a:xfrm>
            <a:off x="7232073" y="2620884"/>
            <a:ext cx="3867420" cy="2774550"/>
          </a:xfrm>
          <a:prstGeom prst="rect">
            <a:avLst/>
          </a:prstGeom>
        </p:spPr>
      </p:pic>
      <p:grpSp>
        <p:nvGrpSpPr>
          <p:cNvPr id="44" name="Group 43">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7FA003B-669F-D816-691C-D8E74FA8AEA7}"/>
              </a:ext>
            </a:extLst>
          </p:cNvPr>
          <p:cNvSpPr>
            <a:spLocks noGrp="1"/>
          </p:cNvSpPr>
          <p:nvPr>
            <p:ph type="title"/>
          </p:nvPr>
        </p:nvSpPr>
        <p:spPr>
          <a:xfrm>
            <a:off x="1014985" y="1061375"/>
            <a:ext cx="5859825" cy="517025"/>
          </a:xfrm>
        </p:spPr>
        <p:txBody>
          <a:bodyPr anchor="b">
            <a:normAutofit fontScale="90000"/>
          </a:bodyPr>
          <a:lstStyle/>
          <a:p>
            <a:r>
              <a:rPr lang="en-GB" sz="3600" b="1" dirty="0">
                <a:solidFill>
                  <a:schemeClr val="bg1"/>
                </a:solidFill>
                <a:latin typeface="Arial" panose="020B0604020202020204" pitchFamily="34" charset="0"/>
                <a:cs typeface="Arial" panose="020B0604020202020204" pitchFamily="34" charset="0"/>
              </a:rPr>
              <a:t>Table of Contents</a:t>
            </a:r>
          </a:p>
        </p:txBody>
      </p:sp>
      <p:sp>
        <p:nvSpPr>
          <p:cNvPr id="3" name="Content Placeholder 2">
            <a:extLst>
              <a:ext uri="{FF2B5EF4-FFF2-40B4-BE49-F238E27FC236}">
                <a16:creationId xmlns:a16="http://schemas.microsoft.com/office/drawing/2014/main" id="{4D84F847-3CB6-0E52-D354-DF0616A857CA}"/>
              </a:ext>
            </a:extLst>
          </p:cNvPr>
          <p:cNvSpPr>
            <a:spLocks noGrp="1"/>
          </p:cNvSpPr>
          <p:nvPr>
            <p:ph idx="1"/>
          </p:nvPr>
        </p:nvSpPr>
        <p:spPr>
          <a:xfrm>
            <a:off x="1014985" y="1778751"/>
            <a:ext cx="5501548" cy="4382876"/>
          </a:xfrm>
        </p:spPr>
        <p:txBody>
          <a:bodyPr anchor="t">
            <a:noAutofit/>
          </a:bodyPr>
          <a:lstStyle/>
          <a:p>
            <a:r>
              <a:rPr lang="en-GB" sz="1600" dirty="0">
                <a:solidFill>
                  <a:schemeClr val="bg1"/>
                </a:solidFill>
                <a:latin typeface="Arial" panose="020B0604020202020204" pitchFamily="34" charset="0"/>
                <a:cs typeface="Arial" panose="020B0604020202020204" pitchFamily="34" charset="0"/>
              </a:rPr>
              <a:t>Introduction</a:t>
            </a:r>
          </a:p>
          <a:p>
            <a:r>
              <a:rPr lang="en-GB" sz="1600" dirty="0">
                <a:solidFill>
                  <a:schemeClr val="bg1"/>
                </a:solidFill>
                <a:latin typeface="Arial" panose="020B0604020202020204" pitchFamily="34" charset="0"/>
                <a:cs typeface="Arial" panose="020B0604020202020204" pitchFamily="34" charset="0"/>
              </a:rPr>
              <a:t>Case </a:t>
            </a:r>
            <a:r>
              <a:rPr lang="en-GB" sz="1600">
                <a:solidFill>
                  <a:schemeClr val="bg1"/>
                </a:solidFill>
                <a:latin typeface="Arial" panose="020B0604020202020204" pitchFamily="34" charset="0"/>
                <a:cs typeface="Arial" panose="020B0604020202020204" pitchFamily="34" charset="0"/>
              </a:rPr>
              <a:t>Scenario Fictional Patient </a:t>
            </a:r>
            <a:r>
              <a:rPr lang="en-GB" sz="1600" dirty="0">
                <a:solidFill>
                  <a:schemeClr val="bg1"/>
                </a:solidFill>
                <a:latin typeface="Arial" panose="020B0604020202020204" pitchFamily="34" charset="0"/>
                <a:cs typeface="Arial" panose="020B0604020202020204" pitchFamily="34" charset="0"/>
              </a:rPr>
              <a:t>Portfolio</a:t>
            </a:r>
          </a:p>
          <a:p>
            <a:r>
              <a:rPr lang="en-GB" sz="1600" dirty="0">
                <a:solidFill>
                  <a:schemeClr val="bg1"/>
                </a:solidFill>
                <a:latin typeface="Arial" panose="020B0604020202020204" pitchFamily="34" charset="0"/>
                <a:cs typeface="Arial" panose="020B0604020202020204" pitchFamily="34" charset="0"/>
              </a:rPr>
              <a:t>Relevant anatomy and physiology of the respiratory system</a:t>
            </a:r>
          </a:p>
          <a:p>
            <a:r>
              <a:rPr lang="en-GB" sz="1600" dirty="0">
                <a:solidFill>
                  <a:schemeClr val="bg1"/>
                </a:solidFill>
                <a:latin typeface="Arial" panose="020B0604020202020204" pitchFamily="34" charset="0"/>
                <a:cs typeface="Arial" panose="020B0604020202020204" pitchFamily="34" charset="0"/>
              </a:rPr>
              <a:t>Pathophysiology of lung cancer</a:t>
            </a:r>
          </a:p>
          <a:p>
            <a:r>
              <a:rPr lang="en-GB" sz="1600" dirty="0">
                <a:solidFill>
                  <a:schemeClr val="bg1"/>
                </a:solidFill>
                <a:latin typeface="Arial" panose="020B0604020202020204" pitchFamily="34" charset="0"/>
                <a:cs typeface="Arial" panose="020B0604020202020204" pitchFamily="34" charset="0"/>
              </a:rPr>
              <a:t>Impact of lung cancer on Functional, Structural and Physiological Aspects</a:t>
            </a:r>
          </a:p>
          <a:p>
            <a:r>
              <a:rPr lang="en-GB" sz="1600" dirty="0">
                <a:solidFill>
                  <a:schemeClr val="bg1"/>
                </a:solidFill>
                <a:latin typeface="Arial" panose="020B0604020202020204" pitchFamily="34" charset="0"/>
                <a:cs typeface="Arial" panose="020B0604020202020204" pitchFamily="34" charset="0"/>
              </a:rPr>
              <a:t>Understanding Lung Cancer (Types, Risk Factors, Symptoms, Diagnostic Test, Treatment, Monitoring and Follow Up)</a:t>
            </a:r>
          </a:p>
          <a:p>
            <a:r>
              <a:rPr lang="en-GB" sz="1600" dirty="0">
                <a:solidFill>
                  <a:schemeClr val="bg1"/>
                </a:solidFill>
                <a:latin typeface="Arial" panose="020B0604020202020204" pitchFamily="34" charset="0"/>
                <a:cs typeface="Arial" panose="020B0604020202020204" pitchFamily="34" charset="0"/>
              </a:rPr>
              <a:t>Role of Healthcare Professionals</a:t>
            </a:r>
          </a:p>
          <a:p>
            <a:r>
              <a:rPr lang="en-GB" sz="1600" dirty="0">
                <a:solidFill>
                  <a:schemeClr val="bg1"/>
                </a:solidFill>
                <a:latin typeface="Arial" panose="020B0604020202020204" pitchFamily="34" charset="0"/>
                <a:cs typeface="Arial" panose="020B0604020202020204" pitchFamily="34" charset="0"/>
              </a:rPr>
              <a:t>Evidence-based recommendations</a:t>
            </a:r>
          </a:p>
          <a:p>
            <a:r>
              <a:rPr lang="en-GB" sz="1600" dirty="0">
                <a:solidFill>
                  <a:schemeClr val="bg1"/>
                </a:solidFill>
                <a:latin typeface="Arial" panose="020B0604020202020204" pitchFamily="34" charset="0"/>
                <a:cs typeface="Arial" panose="020B0604020202020204" pitchFamily="34" charset="0"/>
              </a:rPr>
              <a:t>References</a:t>
            </a:r>
          </a:p>
          <a:p>
            <a:pPr algn="r"/>
            <a:endParaRPr lang="en-GB" sz="1800"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2FC86F8-576E-78F8-6F82-103C3182C505}"/>
              </a:ext>
            </a:extLst>
          </p:cNvPr>
          <p:cNvSpPr txBox="1"/>
          <p:nvPr/>
        </p:nvSpPr>
        <p:spPr>
          <a:xfrm>
            <a:off x="7164761" y="5578887"/>
            <a:ext cx="3777714"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   Image Source (Slideshare, 2026) </a:t>
            </a:r>
          </a:p>
        </p:txBody>
      </p:sp>
      <p:pic>
        <p:nvPicPr>
          <p:cNvPr id="9" name="Audio 8">
            <a:hlinkClick r:id="" action="ppaction://media"/>
            <a:extLst>
              <a:ext uri="{FF2B5EF4-FFF2-40B4-BE49-F238E27FC236}">
                <a16:creationId xmlns:a16="http://schemas.microsoft.com/office/drawing/2014/main" id="{D1C681F6-CC4B-EE0A-B6A5-8B8A2388742C}"/>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368951952"/>
      </p:ext>
    </p:extLst>
  </p:cSld>
  <p:clrMapOvr>
    <a:masterClrMapping/>
  </p:clrMapOvr>
  <mc:AlternateContent xmlns:mc="http://schemas.openxmlformats.org/markup-compatibility/2006" xmlns:p14="http://schemas.microsoft.com/office/powerpoint/2010/main">
    <mc:Choice Requires="p14">
      <p:transition spd="slow" p14:dur="2000" advTm="35972"/>
    </mc:Choice>
    <mc:Fallback xmlns="">
      <p:transition spd="slow" advTm="359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5" fill="hold" display="0">
                  <p:stCondLst>
                    <p:cond delay="indefinite"/>
                  </p:stCondLst>
                  <p:endCondLst>
                    <p:cond evt="onStopAudio" delay="0">
                      <p:tgtEl>
                        <p:sldTgt/>
                      </p:tgtEl>
                    </p:cond>
                  </p:endCondLst>
                </p:cTn>
                <p:tgtEl>
                  <p:spTgt spid="9"/>
                </p:tgtEl>
              </p:cMediaNode>
            </p:audio>
          </p:childTnLst>
        </p:cTn>
      </p:par>
    </p:tnLst>
    <p:bldLst>
      <p:bldP spid="2" grpId="0"/>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7" name="Group 36">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38"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4" name="Group 4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8"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9"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54C5657-533A-3E96-2816-AA1B1DC91E76}"/>
              </a:ext>
            </a:extLst>
          </p:cNvPr>
          <p:cNvSpPr>
            <a:spLocks noGrp="1"/>
          </p:cNvSpPr>
          <p:nvPr>
            <p:ph type="title"/>
          </p:nvPr>
        </p:nvSpPr>
        <p:spPr>
          <a:xfrm>
            <a:off x="786385" y="841249"/>
            <a:ext cx="5129600" cy="1060000"/>
          </a:xfrm>
        </p:spPr>
        <p:txBody>
          <a:bodyPr anchor="ctr">
            <a:normAutofit/>
          </a:bodyPr>
          <a:lstStyle/>
          <a:p>
            <a:r>
              <a:rPr lang="en-GB" sz="3600" b="1" dirty="0">
                <a:solidFill>
                  <a:schemeClr val="bg1"/>
                </a:solidFill>
                <a:latin typeface="Arial" panose="020B0604020202020204" pitchFamily="34" charset="0"/>
                <a:cs typeface="Arial" panose="020B0604020202020204" pitchFamily="34" charset="0"/>
              </a:rPr>
              <a:t>Introduction</a:t>
            </a:r>
          </a:p>
        </p:txBody>
      </p:sp>
      <p:graphicFrame>
        <p:nvGraphicFramePr>
          <p:cNvPr id="52" name="Content Placeholder 2">
            <a:extLst>
              <a:ext uri="{FF2B5EF4-FFF2-40B4-BE49-F238E27FC236}">
                <a16:creationId xmlns:a16="http://schemas.microsoft.com/office/drawing/2014/main" id="{3F094949-B31E-E158-A8C1-629B626ED234}"/>
              </a:ext>
            </a:extLst>
          </p:cNvPr>
          <p:cNvGraphicFramePr>
            <a:graphicFrameLocks noGrp="1"/>
          </p:cNvGraphicFramePr>
          <p:nvPr>
            <p:ph idx="1"/>
            <p:extLst>
              <p:ext uri="{D42A27DB-BD31-4B8C-83A1-F6EECF244321}">
                <p14:modId xmlns:p14="http://schemas.microsoft.com/office/powerpoint/2010/main" val="3057968842"/>
              </p:ext>
            </p:extLst>
          </p:nvPr>
        </p:nvGraphicFramePr>
        <p:xfrm>
          <a:off x="6464410" y="841247"/>
          <a:ext cx="5515154" cy="534009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3" descr="The image depicts a human chest cavity with anatomically accurate arteries and veins highlighted, emphasizing the circulatory system.&#10;&#10;AI-generated content may be incorrect.">
            <a:extLst>
              <a:ext uri="{FF2B5EF4-FFF2-40B4-BE49-F238E27FC236}">
                <a16:creationId xmlns:a16="http://schemas.microsoft.com/office/drawing/2014/main" id="{7035DA22-F2EC-0649-ACB4-35A3EB1BE961}"/>
              </a:ext>
            </a:extLst>
          </p:cNvPr>
          <p:cNvPicPr>
            <a:picLocks noChangeAspect="1"/>
          </p:cNvPicPr>
          <p:nvPr/>
        </p:nvPicPr>
        <p:blipFill>
          <a:blip r:embed="rId10"/>
          <a:stretch>
            <a:fillRect/>
          </a:stretch>
        </p:blipFill>
        <p:spPr>
          <a:xfrm>
            <a:off x="1382570" y="2860740"/>
            <a:ext cx="3305810" cy="2030730"/>
          </a:xfrm>
          <a:prstGeom prst="rect">
            <a:avLst/>
          </a:prstGeom>
        </p:spPr>
      </p:pic>
      <p:sp>
        <p:nvSpPr>
          <p:cNvPr id="5" name="TextBox 4">
            <a:extLst>
              <a:ext uri="{FF2B5EF4-FFF2-40B4-BE49-F238E27FC236}">
                <a16:creationId xmlns:a16="http://schemas.microsoft.com/office/drawing/2014/main" id="{CBB26886-5123-A255-C2B8-D9DAF91935CD}"/>
              </a:ext>
            </a:extLst>
          </p:cNvPr>
          <p:cNvSpPr txBox="1"/>
          <p:nvPr/>
        </p:nvSpPr>
        <p:spPr>
          <a:xfrm>
            <a:off x="1535826" y="5324206"/>
            <a:ext cx="2992582" cy="367019"/>
          </a:xfrm>
          <a:prstGeom prst="rect">
            <a:avLst/>
          </a:prstGeom>
          <a:noFill/>
        </p:spPr>
        <p:txBody>
          <a:bodyPr wrap="square" rtlCol="0">
            <a:spAutoFit/>
          </a:bodyPr>
          <a:lstStyle/>
          <a:p>
            <a:r>
              <a:rPr lang="en-GB" dirty="0">
                <a:solidFill>
                  <a:schemeClr val="bg1"/>
                </a:solidFill>
              </a:rPr>
              <a:t>Image Source (Moosa, 2021)</a:t>
            </a:r>
          </a:p>
        </p:txBody>
      </p:sp>
      <p:pic>
        <p:nvPicPr>
          <p:cNvPr id="6" name="Audio 5">
            <a:hlinkClick r:id="" action="ppaction://media"/>
            <a:extLst>
              <a:ext uri="{FF2B5EF4-FFF2-40B4-BE49-F238E27FC236}">
                <a16:creationId xmlns:a16="http://schemas.microsoft.com/office/drawing/2014/main" id="{1357D7AD-2738-727C-9686-81FC2758C678}"/>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298567929"/>
      </p:ext>
    </p:extLst>
  </p:cSld>
  <p:clrMapOvr>
    <a:masterClrMapping/>
  </p:clrMapOvr>
  <mc:AlternateContent xmlns:mc="http://schemas.openxmlformats.org/markup-compatibility/2006" xmlns:p14="http://schemas.microsoft.com/office/powerpoint/2010/main">
    <mc:Choice Requires="p14">
      <p:transition spd="slow" p14:dur="2000" advTm="56280"/>
    </mc:Choice>
    <mc:Fallback xmlns="">
      <p:transition spd="slow" advTm="56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2"/>
                                        </p:tgtEl>
                                        <p:attrNameLst>
                                          <p:attrName>style.visibility</p:attrName>
                                        </p:attrNameLst>
                                      </p:cBhvr>
                                      <p:to>
                                        <p:strVal val="visible"/>
                                      </p:to>
                                    </p:set>
                                    <p:animEffect transition="in" filter="fade">
                                      <p:cBhvr>
                                        <p:cTn id="16" dur="500"/>
                                        <p:tgtEl>
                                          <p:spTgt spid="5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5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6"/>
                </p:tgtEl>
              </p:cMediaNode>
            </p:audio>
          </p:childTnLst>
        </p:cTn>
      </p:par>
    </p:tnLst>
    <p:bldLst>
      <p:bldP spid="2" grpId="0"/>
      <p:bldGraphic spid="52" grpId="0">
        <p:bldAsOne/>
      </p:bldGraphic>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4"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6"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8" name="Group 97">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99"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2" name="Group 101">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03" name="Freeform: Shape 102">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4" name="Freeform: Shape 103">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5" name="Freeform: Shape 104">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6" name="Freeform: Shape 105">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 name="Freeform: Shape 106">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8" name="Freeform: Shape 107">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9" name="Freeform: Shape 108">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862B8CD-E605-F350-2127-487FD5845E41}"/>
              </a:ext>
            </a:extLst>
          </p:cNvPr>
          <p:cNvSpPr>
            <a:spLocks noGrp="1"/>
          </p:cNvSpPr>
          <p:nvPr>
            <p:ph type="title"/>
          </p:nvPr>
        </p:nvSpPr>
        <p:spPr>
          <a:xfrm>
            <a:off x="401520" y="729520"/>
            <a:ext cx="9252005" cy="1091655"/>
          </a:xfrm>
        </p:spPr>
        <p:txBody>
          <a:bodyPr anchor="b">
            <a:normAutofit/>
          </a:bodyPr>
          <a:lstStyle/>
          <a:p>
            <a:r>
              <a:rPr lang="en-GB" sz="3600" b="1" dirty="0">
                <a:solidFill>
                  <a:schemeClr val="bg1"/>
                </a:solidFill>
                <a:latin typeface="Arial" panose="020B0604020202020204" pitchFamily="34" charset="0"/>
                <a:cs typeface="Arial" panose="020B0604020202020204" pitchFamily="34" charset="0"/>
              </a:rPr>
              <a:t>Case Scenario Fictional Patient Portfolio</a:t>
            </a:r>
          </a:p>
        </p:txBody>
      </p:sp>
      <p:graphicFrame>
        <p:nvGraphicFramePr>
          <p:cNvPr id="58" name="Content Placeholder 2">
            <a:extLst>
              <a:ext uri="{FF2B5EF4-FFF2-40B4-BE49-F238E27FC236}">
                <a16:creationId xmlns:a16="http://schemas.microsoft.com/office/drawing/2014/main" id="{48C76F8F-F47F-2038-FC62-612F6531AB39}"/>
              </a:ext>
            </a:extLst>
          </p:cNvPr>
          <p:cNvGraphicFramePr>
            <a:graphicFrameLocks noGrp="1"/>
          </p:cNvGraphicFramePr>
          <p:nvPr>
            <p:ph idx="1"/>
            <p:extLst>
              <p:ext uri="{D42A27DB-BD31-4B8C-83A1-F6EECF244321}">
                <p14:modId xmlns:p14="http://schemas.microsoft.com/office/powerpoint/2010/main" val="3588575059"/>
              </p:ext>
            </p:extLst>
          </p:nvPr>
        </p:nvGraphicFramePr>
        <p:xfrm>
          <a:off x="212436" y="3637882"/>
          <a:ext cx="7989455" cy="296611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3" descr="A doctor examines a patient's medical documents while the patient sits nearby, both dressed in casual clothing.&#10;&#10;AI-generated content may be incorrect.">
            <a:extLst>
              <a:ext uri="{FF2B5EF4-FFF2-40B4-BE49-F238E27FC236}">
                <a16:creationId xmlns:a16="http://schemas.microsoft.com/office/drawing/2014/main" id="{830C43CD-72C6-4764-7B56-EA036527DD0D}"/>
              </a:ext>
            </a:extLst>
          </p:cNvPr>
          <p:cNvPicPr>
            <a:picLocks noChangeAspect="1"/>
          </p:cNvPicPr>
          <p:nvPr/>
        </p:nvPicPr>
        <p:blipFill>
          <a:blip r:embed="rId10"/>
          <a:stretch>
            <a:fillRect/>
          </a:stretch>
        </p:blipFill>
        <p:spPr>
          <a:xfrm>
            <a:off x="8479061" y="3637882"/>
            <a:ext cx="3566753" cy="2382878"/>
          </a:xfrm>
          <a:prstGeom prst="rect">
            <a:avLst/>
          </a:prstGeom>
        </p:spPr>
      </p:pic>
      <p:sp>
        <p:nvSpPr>
          <p:cNvPr id="7" name="TextBox 6">
            <a:extLst>
              <a:ext uri="{FF2B5EF4-FFF2-40B4-BE49-F238E27FC236}">
                <a16:creationId xmlns:a16="http://schemas.microsoft.com/office/drawing/2014/main" id="{BC603806-DD76-3582-13CD-8413388F8AC3}"/>
              </a:ext>
            </a:extLst>
          </p:cNvPr>
          <p:cNvSpPr txBox="1"/>
          <p:nvPr/>
        </p:nvSpPr>
        <p:spPr>
          <a:xfrm>
            <a:off x="8201891" y="6154757"/>
            <a:ext cx="3843923" cy="369332"/>
          </a:xfrm>
          <a:prstGeom prst="rect">
            <a:avLst/>
          </a:prstGeom>
          <a:noFill/>
        </p:spPr>
        <p:txBody>
          <a:bodyPr wrap="square" rtlCol="0">
            <a:spAutoFit/>
          </a:bodyPr>
          <a:lstStyle/>
          <a:p>
            <a:r>
              <a:rPr lang="en-GB" dirty="0"/>
              <a:t> Image Source (Outcomes4Me, 2024)</a:t>
            </a:r>
          </a:p>
        </p:txBody>
      </p:sp>
      <p:pic>
        <p:nvPicPr>
          <p:cNvPr id="5" name="Audio 4">
            <a:hlinkClick r:id="" action="ppaction://media"/>
            <a:extLst>
              <a:ext uri="{FF2B5EF4-FFF2-40B4-BE49-F238E27FC236}">
                <a16:creationId xmlns:a16="http://schemas.microsoft.com/office/drawing/2014/main" id="{C1753226-F9F5-C29E-BEFA-479F31B003DA}"/>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079764850"/>
      </p:ext>
    </p:extLst>
  </p:cSld>
  <p:clrMapOvr>
    <a:masterClrMapping/>
  </p:clrMapOvr>
  <mc:AlternateContent xmlns:mc="http://schemas.openxmlformats.org/markup-compatibility/2006" xmlns:p14="http://schemas.microsoft.com/office/powerpoint/2010/main">
    <mc:Choice Requires="p14">
      <p:transition spd="slow" p14:dur="2000" advTm="35967"/>
    </mc:Choice>
    <mc:Fallback xmlns="">
      <p:transition spd="slow" advTm="35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58"/>
                                        </p:tgtEl>
                                        <p:attrNameLst>
                                          <p:attrName>style.visibility</p:attrName>
                                        </p:attrNameLst>
                                      </p:cBhvr>
                                      <p:to>
                                        <p:strVal val="visible"/>
                                      </p:to>
                                    </p:set>
                                    <p:animEffect transition="in" filter="barn(inVertical)">
                                      <p:cBhvr>
                                        <p:cTn id="16" dur="500"/>
                                        <p:tgtEl>
                                          <p:spTgt spid="58"/>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barn(inVertical)">
                                      <p:cBhvr>
                                        <p:cTn id="21" dur="5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barn(inVertical)">
                                      <p:cBhvr>
                                        <p:cTn id="2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5"/>
                </p:tgtEl>
              </p:cMediaNode>
            </p:audio>
          </p:childTnLst>
        </p:cTn>
      </p:par>
    </p:tnLst>
    <p:bldLst>
      <p:bldP spid="2" grpId="0"/>
      <p:bldGraphic spid="58" grpId="0">
        <p:bldAsOne/>
      </p:bldGraphic>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5"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7"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9" name="Group 98">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00"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3" name="Group 102">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04" name="Freeform: Shape 103">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5" name="Freeform: Shape 104">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6" name="Freeform: Shape 105">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 name="Freeform: Shape 106">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8" name="Freeform: Shape 107">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9" name="Freeform: Shape 108">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10" name="Freeform: Shape 109">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C4864E9-5093-341B-E1CE-EAD9172A852C}"/>
              </a:ext>
            </a:extLst>
          </p:cNvPr>
          <p:cNvSpPr>
            <a:spLocks noGrp="1"/>
          </p:cNvSpPr>
          <p:nvPr>
            <p:ph type="title"/>
          </p:nvPr>
        </p:nvSpPr>
        <p:spPr>
          <a:xfrm>
            <a:off x="786385" y="841248"/>
            <a:ext cx="5129600" cy="5340097"/>
          </a:xfrm>
        </p:spPr>
        <p:txBody>
          <a:bodyPr anchor="ctr">
            <a:normAutofit/>
          </a:bodyPr>
          <a:lstStyle/>
          <a:p>
            <a:r>
              <a:rPr lang="en-GB" sz="4800" b="1" dirty="0">
                <a:solidFill>
                  <a:schemeClr val="bg1"/>
                </a:solidFill>
                <a:latin typeface="Arial" panose="020B0604020202020204" pitchFamily="34" charset="0"/>
                <a:cs typeface="Arial" panose="020B0604020202020204" pitchFamily="34" charset="0"/>
              </a:rPr>
              <a:t>Impact on Mr. Turner</a:t>
            </a:r>
          </a:p>
        </p:txBody>
      </p:sp>
      <p:sp>
        <p:nvSpPr>
          <p:cNvPr id="3" name="Content Placeholder 2">
            <a:extLst>
              <a:ext uri="{FF2B5EF4-FFF2-40B4-BE49-F238E27FC236}">
                <a16:creationId xmlns:a16="http://schemas.microsoft.com/office/drawing/2014/main" id="{ECA6E20F-277B-AE3A-0D30-8EADF3E95383}"/>
              </a:ext>
            </a:extLst>
          </p:cNvPr>
          <p:cNvSpPr>
            <a:spLocks noGrp="1"/>
          </p:cNvSpPr>
          <p:nvPr>
            <p:ph idx="1"/>
          </p:nvPr>
        </p:nvSpPr>
        <p:spPr>
          <a:xfrm>
            <a:off x="6464410" y="841247"/>
            <a:ext cx="4484536" cy="5340097"/>
          </a:xfrm>
        </p:spPr>
        <p:txBody>
          <a:bodyPr anchor="ctr">
            <a:normAutofit/>
          </a:bodyPr>
          <a:lstStyle/>
          <a:p>
            <a:r>
              <a:rPr lang="en-GB" sz="1800" dirty="0">
                <a:solidFill>
                  <a:schemeClr val="tx2"/>
                </a:solidFill>
                <a:latin typeface="Arial" panose="020B0604020202020204" pitchFamily="34" charset="0"/>
                <a:cs typeface="Arial" panose="020B0604020202020204" pitchFamily="34" charset="0"/>
              </a:rPr>
              <a:t>Physical Health: Persistent cough, tiredness, breathlessness, and weight loss.</a:t>
            </a:r>
          </a:p>
          <a:p>
            <a:r>
              <a:rPr lang="en-GB" sz="1800" dirty="0">
                <a:solidFill>
                  <a:schemeClr val="tx2"/>
                </a:solidFill>
                <a:latin typeface="Arial" panose="020B0604020202020204" pitchFamily="34" charset="0"/>
                <a:cs typeface="Arial" panose="020B0604020202020204" pitchFamily="34" charset="0"/>
              </a:rPr>
              <a:t>Emotional Wellbeing: Feelings of anxiety, low mood and worries about the future.</a:t>
            </a:r>
          </a:p>
          <a:p>
            <a:r>
              <a:rPr lang="en-GB" sz="1800" dirty="0">
                <a:solidFill>
                  <a:schemeClr val="tx2"/>
                </a:solidFill>
                <a:latin typeface="Arial" panose="020B0604020202020204" pitchFamily="34" charset="0"/>
                <a:cs typeface="Arial" panose="020B0604020202020204" pitchFamily="34" charset="0"/>
              </a:rPr>
              <a:t>Social Life: Less energy for family, friends and social activities.</a:t>
            </a:r>
          </a:p>
          <a:p>
            <a:r>
              <a:rPr lang="en-GB" sz="1800" dirty="0">
                <a:solidFill>
                  <a:schemeClr val="tx2"/>
                </a:solidFill>
                <a:latin typeface="Arial" panose="020B0604020202020204" pitchFamily="34" charset="0"/>
                <a:cs typeface="Arial" panose="020B0604020202020204" pitchFamily="34" charset="0"/>
              </a:rPr>
              <a:t>Financial Strain: Costs of treatment, travel, and possible reduced income.</a:t>
            </a:r>
          </a:p>
          <a:p>
            <a:r>
              <a:rPr lang="en-GB" sz="1800" dirty="0">
                <a:solidFill>
                  <a:schemeClr val="tx2"/>
                </a:solidFill>
                <a:latin typeface="Arial" panose="020B0604020202020204" pitchFamily="34" charset="0"/>
                <a:cs typeface="Arial" panose="020B0604020202020204" pitchFamily="34" charset="0"/>
              </a:rPr>
              <a:t>Lifestyle Changes: Adjustment to diet, exercise, and quitting smoking to stay well.</a:t>
            </a:r>
          </a:p>
          <a:p>
            <a:endParaRPr lang="en-GB" sz="1800" dirty="0">
              <a:solidFill>
                <a:schemeClr val="tx2"/>
              </a:solidFill>
              <a:latin typeface="Arial" panose="020B0604020202020204" pitchFamily="34" charset="0"/>
              <a:cs typeface="Arial" panose="020B0604020202020204" pitchFamily="34" charset="0"/>
            </a:endParaRPr>
          </a:p>
          <a:p>
            <a:pPr marL="0" indent="0">
              <a:buNone/>
            </a:pPr>
            <a:r>
              <a:rPr lang="en-GB" sz="1800" dirty="0">
                <a:solidFill>
                  <a:schemeClr val="tx2"/>
                </a:solidFill>
                <a:latin typeface="Arial" panose="020B0604020202020204" pitchFamily="34" charset="0"/>
                <a:cs typeface="Arial" panose="020B0604020202020204" pitchFamily="34" charset="0"/>
              </a:rPr>
              <a:t>    (NHS, 2022)</a:t>
            </a:r>
          </a:p>
        </p:txBody>
      </p:sp>
      <p:pic>
        <p:nvPicPr>
          <p:cNvPr id="5" name="Audio 4">
            <a:hlinkClick r:id="" action="ppaction://media"/>
            <a:extLst>
              <a:ext uri="{FF2B5EF4-FFF2-40B4-BE49-F238E27FC236}">
                <a16:creationId xmlns:a16="http://schemas.microsoft.com/office/drawing/2014/main" id="{F2019F1B-7A43-17CF-CC0A-B652F1D033F7}"/>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973091313"/>
      </p:ext>
    </p:extLst>
  </p:cSld>
  <p:clrMapOvr>
    <a:masterClrMapping/>
  </p:clrMapOvr>
  <mc:AlternateContent xmlns:mc="http://schemas.openxmlformats.org/markup-compatibility/2006" xmlns:p14="http://schemas.microsoft.com/office/powerpoint/2010/main">
    <mc:Choice Requires="p14">
      <p:transition spd="slow" p14:dur="2000" advTm="31774"/>
    </mc:Choice>
    <mc:Fallback xmlns="">
      <p:transition spd="slow" advTm="31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1000"/>
                                        <p:tgtEl>
                                          <p:spTgt spid="3">
                                            <p:txEl>
                                              <p:pRg st="0" end="0"/>
                                            </p:txEl>
                                          </p:spTgt>
                                        </p:tgtEl>
                                      </p:cBhvr>
                                    </p:animEffect>
                                    <p:anim calcmode="lin" valueType="num">
                                      <p:cBhvr>
                                        <p:cTn id="19"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1000"/>
                                        <p:tgtEl>
                                          <p:spTgt spid="3">
                                            <p:txEl>
                                              <p:pRg st="1" end="1"/>
                                            </p:txEl>
                                          </p:spTgt>
                                        </p:tgtEl>
                                      </p:cBhvr>
                                    </p:animEffect>
                                    <p:anim calcmode="lin" valueType="num">
                                      <p:cBhvr>
                                        <p:cTn id="26"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1000"/>
                                        <p:tgtEl>
                                          <p:spTgt spid="3">
                                            <p:txEl>
                                              <p:pRg st="2" end="2"/>
                                            </p:txEl>
                                          </p:spTgt>
                                        </p:tgtEl>
                                      </p:cBhvr>
                                    </p:animEffect>
                                    <p:anim calcmode="lin" valueType="num">
                                      <p:cBhvr>
                                        <p:cTn id="3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Effect transition="in" filter="fade">
                                      <p:cBhvr>
                                        <p:cTn id="39" dur="1000"/>
                                        <p:tgtEl>
                                          <p:spTgt spid="3">
                                            <p:txEl>
                                              <p:pRg st="3" end="3"/>
                                            </p:txEl>
                                          </p:spTgt>
                                        </p:tgtEl>
                                      </p:cBhvr>
                                    </p:animEffect>
                                    <p:anim calcmode="lin" valueType="num">
                                      <p:cBhvr>
                                        <p:cTn id="4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3">
                                            <p:txEl>
                                              <p:pRg st="4" end="4"/>
                                            </p:txEl>
                                          </p:spTgt>
                                        </p:tgtEl>
                                        <p:attrNameLst>
                                          <p:attrName>style.visibility</p:attrName>
                                        </p:attrNameLst>
                                      </p:cBhvr>
                                      <p:to>
                                        <p:strVal val="visible"/>
                                      </p:to>
                                    </p:set>
                                    <p:animEffect transition="in" filter="fade">
                                      <p:cBhvr>
                                        <p:cTn id="46" dur="1000"/>
                                        <p:tgtEl>
                                          <p:spTgt spid="3">
                                            <p:txEl>
                                              <p:pRg st="4" end="4"/>
                                            </p:txEl>
                                          </p:spTgt>
                                        </p:tgtEl>
                                      </p:cBhvr>
                                    </p:animEffect>
                                    <p:anim calcmode="lin" valueType="num">
                                      <p:cBhvr>
                                        <p:cTn id="4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3">
                                            <p:txEl>
                                              <p:pRg st="6" end="6"/>
                                            </p:txEl>
                                          </p:spTgt>
                                        </p:tgtEl>
                                        <p:attrNameLst>
                                          <p:attrName>style.visibility</p:attrName>
                                        </p:attrNameLst>
                                      </p:cBhvr>
                                      <p:to>
                                        <p:strVal val="visible"/>
                                      </p:to>
                                    </p:set>
                                    <p:animEffect transition="in" filter="fade">
                                      <p:cBhvr>
                                        <p:cTn id="53" dur="1000"/>
                                        <p:tgtEl>
                                          <p:spTgt spid="3">
                                            <p:txEl>
                                              <p:pRg st="6" end="6"/>
                                            </p:txEl>
                                          </p:spTgt>
                                        </p:tgtEl>
                                      </p:cBhvr>
                                    </p:animEffect>
                                    <p:anim calcmode="lin" valueType="num">
                                      <p:cBhvr>
                                        <p:cTn id="5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6"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0" name="Group 149">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154" name="Rectangle 153">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Rectangle 154">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6" name="Rectangle 155">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7" name="Rectangle 156">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D8E5B4B-39BE-C536-A883-242ACDC4E543}"/>
              </a:ext>
            </a:extLst>
          </p:cNvPr>
          <p:cNvSpPr>
            <a:spLocks noGrp="1"/>
          </p:cNvSpPr>
          <p:nvPr>
            <p:ph type="title"/>
          </p:nvPr>
        </p:nvSpPr>
        <p:spPr>
          <a:xfrm>
            <a:off x="204127" y="287652"/>
            <a:ext cx="4497182" cy="1005440"/>
          </a:xfrm>
        </p:spPr>
        <p:txBody>
          <a:bodyPr anchor="b">
            <a:normAutofit/>
          </a:bodyPr>
          <a:lstStyle/>
          <a:p>
            <a:r>
              <a:rPr lang="en-GB" sz="3200" b="1" dirty="0">
                <a:solidFill>
                  <a:srgbClr val="FFFFFF"/>
                </a:solidFill>
                <a:latin typeface="Arial" panose="020B0604020202020204" pitchFamily="34" charset="0"/>
                <a:cs typeface="Arial" panose="020B0604020202020204" pitchFamily="34" charset="0"/>
              </a:rPr>
              <a:t>Anatomy of the Respiratory System</a:t>
            </a:r>
          </a:p>
        </p:txBody>
      </p:sp>
      <p:sp>
        <p:nvSpPr>
          <p:cNvPr id="95" name="Content Placeholder 2">
            <a:extLst>
              <a:ext uri="{FF2B5EF4-FFF2-40B4-BE49-F238E27FC236}">
                <a16:creationId xmlns:a16="http://schemas.microsoft.com/office/drawing/2014/main" id="{E7C822CF-E548-8714-28F5-C3E79BACD03D}"/>
              </a:ext>
            </a:extLst>
          </p:cNvPr>
          <p:cNvSpPr>
            <a:spLocks noGrp="1"/>
          </p:cNvSpPr>
          <p:nvPr>
            <p:ph idx="1"/>
          </p:nvPr>
        </p:nvSpPr>
        <p:spPr>
          <a:xfrm>
            <a:off x="110836" y="1425948"/>
            <a:ext cx="4996873" cy="5353543"/>
          </a:xfrm>
        </p:spPr>
        <p:txBody>
          <a:bodyPr>
            <a:noAutofit/>
          </a:bodyPr>
          <a:lstStyle/>
          <a:p>
            <a:pPr marL="0" indent="0">
              <a:buNone/>
            </a:pPr>
            <a:r>
              <a:rPr lang="en-GB" sz="1600" dirty="0">
                <a:solidFill>
                  <a:srgbClr val="FFFFFF"/>
                </a:solidFill>
                <a:latin typeface="Arial" panose="020B0604020202020204" pitchFamily="34" charset="0"/>
                <a:cs typeface="Arial" panose="020B0604020202020204" pitchFamily="34" charset="0"/>
              </a:rPr>
              <a:t>Main Parts:</a:t>
            </a:r>
          </a:p>
          <a:p>
            <a:pPr>
              <a:buFont typeface="Wingdings" panose="05000000000000000000" pitchFamily="2" charset="2"/>
              <a:buChar char="Ø"/>
            </a:pPr>
            <a:r>
              <a:rPr lang="en-GB" sz="1600" dirty="0">
                <a:solidFill>
                  <a:srgbClr val="FFFFFF"/>
                </a:solidFill>
                <a:latin typeface="Arial" panose="020B0604020202020204" pitchFamily="34" charset="0"/>
                <a:cs typeface="Arial" panose="020B0604020202020204" pitchFamily="34" charset="0"/>
              </a:rPr>
              <a:t>The respiratory system includes nose, mouth, pharynx, larynx, trachea, bronchi, bronchioles, lungs and alveoli. They work together to allow breathing and oxygen exchange (Cancer Research UK, 2025).</a:t>
            </a:r>
          </a:p>
          <a:p>
            <a:pPr>
              <a:buFont typeface="Wingdings" panose="05000000000000000000" pitchFamily="2" charset="2"/>
              <a:buChar char="Ø"/>
            </a:pPr>
            <a:r>
              <a:rPr lang="en-GB" sz="1600" dirty="0">
                <a:solidFill>
                  <a:srgbClr val="FFFFFF"/>
                </a:solidFill>
                <a:latin typeface="Arial" panose="020B0604020202020204" pitchFamily="34" charset="0"/>
                <a:cs typeface="Arial" panose="020B0604020202020204" pitchFamily="34" charset="0"/>
              </a:rPr>
              <a:t>The lungs are divided into lobes – right lung has 3 lobes, and left lung has 2 lobes (Cancer Research UK, 2025).</a:t>
            </a:r>
          </a:p>
          <a:p>
            <a:pPr>
              <a:buFont typeface="Wingdings" panose="05000000000000000000" pitchFamily="2" charset="2"/>
              <a:buChar char="Ø"/>
            </a:pPr>
            <a:r>
              <a:rPr lang="en-GB" sz="1600" dirty="0">
                <a:solidFill>
                  <a:srgbClr val="FFFFFF"/>
                </a:solidFill>
                <a:latin typeface="Arial" panose="020B0604020202020204" pitchFamily="34" charset="0"/>
                <a:cs typeface="Arial" panose="020B0604020202020204" pitchFamily="34" charset="0"/>
              </a:rPr>
              <a:t>The trachea divides into 2 bronchi (right and left) that carry air into each lung. Lung cancer starts in the trachea, bronchi or lung tissue.</a:t>
            </a:r>
          </a:p>
          <a:p>
            <a:pPr>
              <a:buFont typeface="Wingdings" panose="05000000000000000000" pitchFamily="2" charset="2"/>
              <a:buChar char="Ø"/>
            </a:pPr>
            <a:r>
              <a:rPr lang="en-GB" sz="1600" dirty="0">
                <a:solidFill>
                  <a:srgbClr val="FFFFFF"/>
                </a:solidFill>
                <a:latin typeface="Arial" panose="020B0604020202020204" pitchFamily="34" charset="0"/>
                <a:cs typeface="Arial" panose="020B0604020202020204" pitchFamily="34" charset="0"/>
              </a:rPr>
              <a:t>The bronchi splits into smaller tubes called bronchioles, which end in tiny air sacs called alveoli where oxygen enters the blood and carbon dioxide is removed (American Cancer Society, 2025).</a:t>
            </a:r>
          </a:p>
          <a:p>
            <a:pPr>
              <a:buFont typeface="Wingdings" panose="05000000000000000000" pitchFamily="2" charset="2"/>
              <a:buChar char="Ø"/>
            </a:pPr>
            <a:r>
              <a:rPr lang="en-GB" sz="1600" dirty="0">
                <a:solidFill>
                  <a:srgbClr val="FFFFFF"/>
                </a:solidFill>
                <a:latin typeface="Arial" panose="020B0604020202020204" pitchFamily="34" charset="0"/>
                <a:cs typeface="Arial" panose="020B0604020202020204" pitchFamily="34" charset="0"/>
              </a:rPr>
              <a:t>The lungs are part of the respiratory system that supplies oxygen to the organs and tissues of the body, which is essential for normal body function (Macmillan Cancer Support, 2025).</a:t>
            </a:r>
          </a:p>
        </p:txBody>
      </p:sp>
      <p:pic>
        <p:nvPicPr>
          <p:cNvPr id="5" name="Picture 4" descr="The diagram illustrates the anatomical components of the human respiratory system, including the nasal cavity, paranasal sinuses, oral cavity, pharynx, larynx, trachea, bronchi, alveoli, lungs, diaphragm, and pleura.&#10;&#10;AI-generated content may be incorrect.">
            <a:extLst>
              <a:ext uri="{FF2B5EF4-FFF2-40B4-BE49-F238E27FC236}">
                <a16:creationId xmlns:a16="http://schemas.microsoft.com/office/drawing/2014/main" id="{095CE7CF-6114-FC33-4EE9-C55CAE6B8C66}"/>
              </a:ext>
            </a:extLst>
          </p:cNvPr>
          <p:cNvPicPr>
            <a:picLocks noChangeAspect="1"/>
          </p:cNvPicPr>
          <p:nvPr/>
        </p:nvPicPr>
        <p:blipFill>
          <a:blip r:embed="rId6"/>
          <a:stretch>
            <a:fillRect/>
          </a:stretch>
        </p:blipFill>
        <p:spPr>
          <a:xfrm>
            <a:off x="6005304" y="1196807"/>
            <a:ext cx="5407002" cy="4501329"/>
          </a:xfrm>
          <a:prstGeom prst="rect">
            <a:avLst/>
          </a:prstGeom>
        </p:spPr>
      </p:pic>
      <p:sp>
        <p:nvSpPr>
          <p:cNvPr id="8" name="TextBox 7">
            <a:extLst>
              <a:ext uri="{FF2B5EF4-FFF2-40B4-BE49-F238E27FC236}">
                <a16:creationId xmlns:a16="http://schemas.microsoft.com/office/drawing/2014/main" id="{F3E8AD06-CB0A-4799-04A9-09979AEEFC8F}"/>
              </a:ext>
            </a:extLst>
          </p:cNvPr>
          <p:cNvSpPr txBox="1"/>
          <p:nvPr/>
        </p:nvSpPr>
        <p:spPr>
          <a:xfrm>
            <a:off x="6613236" y="6142182"/>
            <a:ext cx="3805382"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        Image Source: (Antranik, 2026)</a:t>
            </a:r>
          </a:p>
        </p:txBody>
      </p:sp>
      <p:pic>
        <p:nvPicPr>
          <p:cNvPr id="4" name="Audio 3">
            <a:hlinkClick r:id="" action="ppaction://media"/>
            <a:extLst>
              <a:ext uri="{FF2B5EF4-FFF2-40B4-BE49-F238E27FC236}">
                <a16:creationId xmlns:a16="http://schemas.microsoft.com/office/drawing/2014/main" id="{E7BF84C0-C4E4-9B59-AFB4-158C8511F11D}"/>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496594152"/>
      </p:ext>
    </p:extLst>
  </p:cSld>
  <p:clrMapOvr>
    <a:masterClrMapping/>
  </p:clrMapOvr>
  <mc:AlternateContent xmlns:mc="http://schemas.openxmlformats.org/markup-compatibility/2006" xmlns:p14="http://schemas.microsoft.com/office/powerpoint/2010/main">
    <mc:Choice Requires="p14">
      <p:transition spd="slow" p14:dur="2000" advTm="77720"/>
    </mc:Choice>
    <mc:Fallback xmlns="">
      <p:transition spd="slow" advTm="77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grpId="0" nodeType="clickEffect">
                                  <p:stCondLst>
                                    <p:cond delay="0"/>
                                  </p:stCondLst>
                                  <p:childTnLst>
                                    <p:set>
                                      <p:cBhvr>
                                        <p:cTn id="15" dur="1" fill="hold">
                                          <p:stCondLst>
                                            <p:cond delay="0"/>
                                          </p:stCondLst>
                                        </p:cTn>
                                        <p:tgtEl>
                                          <p:spTgt spid="95">
                                            <p:txEl>
                                              <p:pRg st="0" end="0"/>
                                            </p:txEl>
                                          </p:spTgt>
                                        </p:tgtEl>
                                        <p:attrNameLst>
                                          <p:attrName>style.visibility</p:attrName>
                                        </p:attrNameLst>
                                      </p:cBhvr>
                                      <p:to>
                                        <p:strVal val="visible"/>
                                      </p:to>
                                    </p:set>
                                    <p:animEffect transition="in" filter="wipe(down)">
                                      <p:cBhvr>
                                        <p:cTn id="16" dur="500"/>
                                        <p:tgtEl>
                                          <p:spTgt spid="95">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95">
                                            <p:txEl>
                                              <p:pRg st="1" end="1"/>
                                            </p:txEl>
                                          </p:spTgt>
                                        </p:tgtEl>
                                        <p:attrNameLst>
                                          <p:attrName>style.visibility</p:attrName>
                                        </p:attrNameLst>
                                      </p:cBhvr>
                                      <p:to>
                                        <p:strVal val="visible"/>
                                      </p:to>
                                    </p:set>
                                    <p:animEffect transition="in" filter="wipe(down)">
                                      <p:cBhvr>
                                        <p:cTn id="21" dur="500"/>
                                        <p:tgtEl>
                                          <p:spTgt spid="95">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95">
                                            <p:txEl>
                                              <p:pRg st="2" end="2"/>
                                            </p:txEl>
                                          </p:spTgt>
                                        </p:tgtEl>
                                        <p:attrNameLst>
                                          <p:attrName>style.visibility</p:attrName>
                                        </p:attrNameLst>
                                      </p:cBhvr>
                                      <p:to>
                                        <p:strVal val="visible"/>
                                      </p:to>
                                    </p:set>
                                    <p:animEffect transition="in" filter="wipe(down)">
                                      <p:cBhvr>
                                        <p:cTn id="26" dur="500"/>
                                        <p:tgtEl>
                                          <p:spTgt spid="95">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95">
                                            <p:txEl>
                                              <p:pRg st="3" end="3"/>
                                            </p:txEl>
                                          </p:spTgt>
                                        </p:tgtEl>
                                        <p:attrNameLst>
                                          <p:attrName>style.visibility</p:attrName>
                                        </p:attrNameLst>
                                      </p:cBhvr>
                                      <p:to>
                                        <p:strVal val="visible"/>
                                      </p:to>
                                    </p:set>
                                    <p:animEffect transition="in" filter="wipe(down)">
                                      <p:cBhvr>
                                        <p:cTn id="31" dur="500"/>
                                        <p:tgtEl>
                                          <p:spTgt spid="95">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grpId="0" nodeType="clickEffect">
                                  <p:stCondLst>
                                    <p:cond delay="0"/>
                                  </p:stCondLst>
                                  <p:childTnLst>
                                    <p:set>
                                      <p:cBhvr>
                                        <p:cTn id="35" dur="1" fill="hold">
                                          <p:stCondLst>
                                            <p:cond delay="0"/>
                                          </p:stCondLst>
                                        </p:cTn>
                                        <p:tgtEl>
                                          <p:spTgt spid="95">
                                            <p:txEl>
                                              <p:pRg st="4" end="4"/>
                                            </p:txEl>
                                          </p:spTgt>
                                        </p:tgtEl>
                                        <p:attrNameLst>
                                          <p:attrName>style.visibility</p:attrName>
                                        </p:attrNameLst>
                                      </p:cBhvr>
                                      <p:to>
                                        <p:strVal val="visible"/>
                                      </p:to>
                                    </p:set>
                                    <p:animEffect transition="in" filter="wipe(down)">
                                      <p:cBhvr>
                                        <p:cTn id="36" dur="500"/>
                                        <p:tgtEl>
                                          <p:spTgt spid="95">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95">
                                            <p:txEl>
                                              <p:pRg st="5" end="5"/>
                                            </p:txEl>
                                          </p:spTgt>
                                        </p:tgtEl>
                                        <p:attrNameLst>
                                          <p:attrName>style.visibility</p:attrName>
                                        </p:attrNameLst>
                                      </p:cBhvr>
                                      <p:to>
                                        <p:strVal val="visible"/>
                                      </p:to>
                                    </p:set>
                                    <p:animEffect transition="in" filter="wipe(down)">
                                      <p:cBhvr>
                                        <p:cTn id="41" dur="500"/>
                                        <p:tgtEl>
                                          <p:spTgt spid="95">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nodeType="clickEffect">
                                  <p:stCondLst>
                                    <p:cond delay="0"/>
                                  </p:stCondLst>
                                  <p:childTnLst>
                                    <p:set>
                                      <p:cBhvr>
                                        <p:cTn id="45" dur="1" fill="hold">
                                          <p:stCondLst>
                                            <p:cond delay="0"/>
                                          </p:stCondLst>
                                        </p:cTn>
                                        <p:tgtEl>
                                          <p:spTgt spid="5"/>
                                        </p:tgtEl>
                                        <p:attrNameLst>
                                          <p:attrName>style.visibility</p:attrName>
                                        </p:attrNameLst>
                                      </p:cBhvr>
                                      <p:to>
                                        <p:strVal val="visible"/>
                                      </p:to>
                                    </p:set>
                                    <p:animEffect transition="in" filter="wipe(down)">
                                      <p:cBhvr>
                                        <p:cTn id="46" dur="500"/>
                                        <p:tgtEl>
                                          <p:spTgt spid="5"/>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4" fill="hold" grpId="0" nodeType="clickEffect">
                                  <p:stCondLst>
                                    <p:cond delay="0"/>
                                  </p:stCondLst>
                                  <p:childTnLst>
                                    <p:set>
                                      <p:cBhvr>
                                        <p:cTn id="50" dur="1" fill="hold">
                                          <p:stCondLst>
                                            <p:cond delay="0"/>
                                          </p:stCondLst>
                                        </p:cTn>
                                        <p:tgtEl>
                                          <p:spTgt spid="8"/>
                                        </p:tgtEl>
                                        <p:attrNameLst>
                                          <p:attrName>style.visibility</p:attrName>
                                        </p:attrNameLst>
                                      </p:cBhvr>
                                      <p:to>
                                        <p:strVal val="visible"/>
                                      </p:to>
                                    </p:set>
                                    <p:animEffect transition="in" filter="wipe(down)">
                                      <p:cBhvr>
                                        <p:cTn id="5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2" fill="hold" display="0">
                  <p:stCondLst>
                    <p:cond delay="indefinite"/>
                  </p:stCondLst>
                  <p:endCondLst>
                    <p:cond evt="onStopAudio" delay="0">
                      <p:tgtEl>
                        <p:sldTgt/>
                      </p:tgtEl>
                    </p:cond>
                  </p:endCondLst>
                </p:cTn>
                <p:tgtEl>
                  <p:spTgt spid="4"/>
                </p:tgtEl>
              </p:cMediaNode>
            </p:audio>
          </p:childTnLst>
        </p:cTn>
      </p:par>
    </p:tnLst>
    <p:bldLst>
      <p:bldP spid="2" grpId="0"/>
      <p:bldP spid="95" grpId="0" build="p"/>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4" name="Group 43">
            <a:extLst>
              <a:ext uri="{FF2B5EF4-FFF2-40B4-BE49-F238E27FC236}">
                <a16:creationId xmlns:a16="http://schemas.microsoft.com/office/drawing/2014/main" id="{B58FB4AD-41E6-47ED-BDA3-A923E30D37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7034"/>
            <a:ext cx="12188949" cy="6858000"/>
            <a:chOff x="-2848" y="0"/>
            <a:chExt cx="12188949" cy="6858000"/>
          </a:xfrm>
        </p:grpSpPr>
        <p:sp>
          <p:nvSpPr>
            <p:cNvPr id="13" name="Color Cover">
              <a:extLst>
                <a:ext uri="{FF2B5EF4-FFF2-40B4-BE49-F238E27FC236}">
                  <a16:creationId xmlns:a16="http://schemas.microsoft.com/office/drawing/2014/main" id="{6BAE21C0-2D03-4FC3-9667-4C4B9CC76B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Cover">
              <a:extLst>
                <a:ext uri="{FF2B5EF4-FFF2-40B4-BE49-F238E27FC236}">
                  <a16:creationId xmlns:a16="http://schemas.microsoft.com/office/drawing/2014/main" id="{FCB3CB3B-5D77-4F1E-A155-DF4EE6E859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5" name="Group 44">
            <a:extLst>
              <a:ext uri="{FF2B5EF4-FFF2-40B4-BE49-F238E27FC236}">
                <a16:creationId xmlns:a16="http://schemas.microsoft.com/office/drawing/2014/main" id="{74F4E70D-A4C9-44E3-A00A-F3AD121AC1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7" name="Color">
              <a:extLst>
                <a:ext uri="{FF2B5EF4-FFF2-40B4-BE49-F238E27FC236}">
                  <a16:creationId xmlns:a16="http://schemas.microsoft.com/office/drawing/2014/main" id="{E8AFF701-6A8D-44BD-8C85-9EE4110F6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a:extLst>
                <a:ext uri="{FF2B5EF4-FFF2-40B4-BE49-F238E27FC236}">
                  <a16:creationId xmlns:a16="http://schemas.microsoft.com/office/drawing/2014/main" id="{7D44C50E-4B0D-458E-8745-151B0968E5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The image illustrates the process of inhalation and exhalation, showing how the rib cage expands and contracts, and the diaphragm's role in the movement of air into and out of the lungs.&#10;&#10;AI-generated content may be incorrect.">
            <a:extLst>
              <a:ext uri="{FF2B5EF4-FFF2-40B4-BE49-F238E27FC236}">
                <a16:creationId xmlns:a16="http://schemas.microsoft.com/office/drawing/2014/main" id="{058A6849-4187-713C-C1F6-FB4364E73A4E}"/>
              </a:ext>
            </a:extLst>
          </p:cNvPr>
          <p:cNvPicPr>
            <a:picLocks noChangeAspect="1"/>
          </p:cNvPicPr>
          <p:nvPr/>
        </p:nvPicPr>
        <p:blipFill>
          <a:blip r:embed="rId6"/>
          <a:srcRect r="-4" b="2959"/>
          <a:stretch>
            <a:fillRect/>
          </a:stretch>
        </p:blipFill>
        <p:spPr>
          <a:xfrm>
            <a:off x="7401850" y="858987"/>
            <a:ext cx="3573543" cy="1963644"/>
          </a:xfrm>
          <a:prstGeom prst="rect">
            <a:avLst/>
          </a:prstGeom>
        </p:spPr>
      </p:pic>
      <p:pic>
        <p:nvPicPr>
          <p:cNvPr id="4" name="Picture 3" descr="The diagram illustrates the anatomical structures involved in the respiratory system, including bronchioles, alveoli, blood vessels, and the alveolar-capillary membrane where gas exchange occurs.&#10;&#10;AI-generated content may be incorrect.">
            <a:extLst>
              <a:ext uri="{FF2B5EF4-FFF2-40B4-BE49-F238E27FC236}">
                <a16:creationId xmlns:a16="http://schemas.microsoft.com/office/drawing/2014/main" id="{979D7BEF-95C8-9F6B-2A00-CBF9E19BBEAF}"/>
              </a:ext>
            </a:extLst>
          </p:cNvPr>
          <p:cNvPicPr>
            <a:picLocks noChangeAspect="1"/>
          </p:cNvPicPr>
          <p:nvPr/>
        </p:nvPicPr>
        <p:blipFill>
          <a:blip r:embed="rId7"/>
          <a:srcRect l="570"/>
          <a:stretch>
            <a:fillRect/>
          </a:stretch>
        </p:blipFill>
        <p:spPr>
          <a:xfrm>
            <a:off x="7401850" y="3040196"/>
            <a:ext cx="3573543" cy="2061924"/>
          </a:xfrm>
          <a:prstGeom prst="rect">
            <a:avLst/>
          </a:prstGeom>
        </p:spPr>
      </p:pic>
      <p:grpSp>
        <p:nvGrpSpPr>
          <p:cNvPr id="46" name="Group 45">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4F61F91B-361F-4DD4-9DD1-C381F901C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77608" y="6400535"/>
              <a:ext cx="985772" cy="457465"/>
            </a:xfrm>
            <a:custGeom>
              <a:avLst/>
              <a:gdLst>
                <a:gd name="connsiteX0" fmla="*/ 492886 w 985772"/>
                <a:gd name="connsiteY0" fmla="*/ 0 h 460049"/>
                <a:gd name="connsiteX1" fmla="*/ 979365 w 985772"/>
                <a:gd name="connsiteY1" fmla="*/ 396492 h 460049"/>
                <a:gd name="connsiteX2" fmla="*/ 985772 w 985772"/>
                <a:gd name="connsiteY2" fmla="*/ 460049 h 460049"/>
                <a:gd name="connsiteX3" fmla="*/ 0 w 985772"/>
                <a:gd name="connsiteY3" fmla="*/ 460049 h 460049"/>
                <a:gd name="connsiteX4" fmla="*/ 6407 w 985772"/>
                <a:gd name="connsiteY4" fmla="*/ 396492 h 460049"/>
                <a:gd name="connsiteX5" fmla="*/ 492886 w 985772"/>
                <a:gd name="connsiteY5" fmla="*/ 0 h 460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5772" h="460049">
                  <a:moveTo>
                    <a:pt x="492886" y="0"/>
                  </a:moveTo>
                  <a:cubicBezTo>
                    <a:pt x="732851" y="0"/>
                    <a:pt x="933061" y="170215"/>
                    <a:pt x="979365" y="396492"/>
                  </a:cubicBezTo>
                  <a:lnTo>
                    <a:pt x="985772" y="460049"/>
                  </a:lnTo>
                  <a:lnTo>
                    <a:pt x="0" y="460049"/>
                  </a:lnTo>
                  <a:lnTo>
                    <a:pt x="6407" y="396492"/>
                  </a:lnTo>
                  <a:cubicBezTo>
                    <a:pt x="52711" y="170215"/>
                    <a:pt x="252921" y="0"/>
                    <a:pt x="492886" y="0"/>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FD1426F-61AA-C498-C8A6-D26596B4A0AA}"/>
              </a:ext>
            </a:extLst>
          </p:cNvPr>
          <p:cNvSpPr>
            <a:spLocks noGrp="1"/>
          </p:cNvSpPr>
          <p:nvPr>
            <p:ph type="title"/>
          </p:nvPr>
        </p:nvSpPr>
        <p:spPr>
          <a:xfrm>
            <a:off x="894457" y="819015"/>
            <a:ext cx="6060665" cy="852269"/>
          </a:xfrm>
        </p:spPr>
        <p:txBody>
          <a:bodyPr anchor="b">
            <a:normAutofit fontScale="90000"/>
          </a:bodyPr>
          <a:lstStyle/>
          <a:p>
            <a:r>
              <a:rPr lang="en-GB" sz="3200" b="1" dirty="0">
                <a:solidFill>
                  <a:schemeClr val="bg1"/>
                </a:solidFill>
                <a:latin typeface="Arial" panose="020B0604020202020204" pitchFamily="34" charset="0"/>
                <a:cs typeface="Arial" panose="020B0604020202020204" pitchFamily="34" charset="0"/>
              </a:rPr>
              <a:t>Physiology of the Respiratory System</a:t>
            </a:r>
            <a:endParaRPr lang="en-GB" sz="3200" dirty="0">
              <a:solidFill>
                <a:schemeClr val="bg1"/>
              </a:solidFill>
            </a:endParaRPr>
          </a:p>
        </p:txBody>
      </p:sp>
      <p:sp>
        <p:nvSpPr>
          <p:cNvPr id="3" name="Content Placeholder 2">
            <a:extLst>
              <a:ext uri="{FF2B5EF4-FFF2-40B4-BE49-F238E27FC236}">
                <a16:creationId xmlns:a16="http://schemas.microsoft.com/office/drawing/2014/main" id="{A0EE0B94-1073-A4EC-5250-31E82E5014C3}"/>
              </a:ext>
            </a:extLst>
          </p:cNvPr>
          <p:cNvSpPr>
            <a:spLocks noGrp="1"/>
          </p:cNvSpPr>
          <p:nvPr>
            <p:ph idx="1"/>
          </p:nvPr>
        </p:nvSpPr>
        <p:spPr>
          <a:xfrm>
            <a:off x="775856" y="1792818"/>
            <a:ext cx="6060666" cy="4246167"/>
          </a:xfrm>
        </p:spPr>
        <p:txBody>
          <a:bodyPr anchor="t">
            <a:normAutofit/>
          </a:bodyPr>
          <a:lstStyle/>
          <a:p>
            <a:pPr marL="0" indent="0">
              <a:buNone/>
            </a:pPr>
            <a:r>
              <a:rPr lang="en-GB" sz="1400" b="1" dirty="0">
                <a:solidFill>
                  <a:schemeClr val="bg1"/>
                </a:solidFill>
                <a:latin typeface="Arial" panose="020B0604020202020204" pitchFamily="34" charset="0"/>
                <a:cs typeface="Arial" panose="020B0604020202020204" pitchFamily="34" charset="0"/>
              </a:rPr>
              <a:t>Functions –</a:t>
            </a:r>
          </a:p>
          <a:p>
            <a:pPr>
              <a:buFont typeface="Wingdings" panose="05000000000000000000" pitchFamily="2" charset="2"/>
              <a:buChar char="§"/>
            </a:pPr>
            <a:r>
              <a:rPr lang="en-GB" sz="1400" b="1" dirty="0">
                <a:solidFill>
                  <a:schemeClr val="bg1"/>
                </a:solidFill>
                <a:latin typeface="Arial" panose="020B0604020202020204" pitchFamily="34" charset="0"/>
                <a:cs typeface="Arial" panose="020B0604020202020204" pitchFamily="34" charset="0"/>
              </a:rPr>
              <a:t>Gas Exchange:</a:t>
            </a:r>
            <a:r>
              <a:rPr lang="en-GB" sz="1400" dirty="0">
                <a:solidFill>
                  <a:schemeClr val="bg1"/>
                </a:solidFill>
                <a:latin typeface="Arial" panose="020B0604020202020204" pitchFamily="34" charset="0"/>
                <a:cs typeface="Arial" panose="020B0604020202020204" pitchFamily="34" charset="0"/>
              </a:rPr>
              <a:t> Oxygen enters the blood and carbon dioxide leaves through alveoli (National Heart, Lung, and Blood Institute, 2022).</a:t>
            </a:r>
          </a:p>
          <a:p>
            <a:pPr>
              <a:buFont typeface="Wingdings" panose="05000000000000000000" pitchFamily="2" charset="2"/>
              <a:buChar char="§"/>
            </a:pPr>
            <a:r>
              <a:rPr lang="en-GB" sz="1400" b="1" dirty="0">
                <a:solidFill>
                  <a:schemeClr val="bg1"/>
                </a:solidFill>
                <a:latin typeface="Arial" panose="020B0604020202020204" pitchFamily="34" charset="0"/>
                <a:cs typeface="Arial" panose="020B0604020202020204" pitchFamily="34" charset="0"/>
              </a:rPr>
              <a:t>Ventilation:</a:t>
            </a:r>
            <a:r>
              <a:rPr lang="en-GB" sz="1400" dirty="0">
                <a:solidFill>
                  <a:schemeClr val="bg1"/>
                </a:solidFill>
                <a:latin typeface="Arial" panose="020B0604020202020204" pitchFamily="34" charset="0"/>
                <a:cs typeface="Arial" panose="020B0604020202020204" pitchFamily="34" charset="0"/>
              </a:rPr>
              <a:t> Breathing in and out moves air, bringing oxygen into the body and letting carbon dioxide escape (National Heart, Lung, and Blood Institute, 2022).</a:t>
            </a:r>
          </a:p>
          <a:p>
            <a:pPr>
              <a:buFont typeface="Wingdings" panose="05000000000000000000" pitchFamily="2" charset="2"/>
              <a:buChar char="§"/>
            </a:pPr>
            <a:r>
              <a:rPr lang="en-GB" sz="1400" b="1" dirty="0">
                <a:solidFill>
                  <a:schemeClr val="bg1"/>
                </a:solidFill>
                <a:latin typeface="Arial" panose="020B0604020202020204" pitchFamily="34" charset="0"/>
                <a:cs typeface="Arial" panose="020B0604020202020204" pitchFamily="34" charset="0"/>
              </a:rPr>
              <a:t>Oxygen Transport: R</a:t>
            </a:r>
            <a:r>
              <a:rPr lang="en-GB" sz="1400" dirty="0">
                <a:solidFill>
                  <a:schemeClr val="bg1"/>
                </a:solidFill>
                <a:latin typeface="Arial" panose="020B0604020202020204" pitchFamily="34" charset="0"/>
                <a:cs typeface="Arial" panose="020B0604020202020204" pitchFamily="34" charset="0"/>
              </a:rPr>
              <a:t>ed blood cells carry oxygen from lungs to every part of the body (Rhodes, Denault, and Varacallo, 2022).</a:t>
            </a:r>
          </a:p>
          <a:p>
            <a:pPr>
              <a:buFont typeface="Wingdings" panose="05000000000000000000" pitchFamily="2" charset="2"/>
              <a:buChar char="§"/>
            </a:pPr>
            <a:r>
              <a:rPr lang="en-GB" sz="1400" b="1" dirty="0">
                <a:solidFill>
                  <a:schemeClr val="bg1"/>
                </a:solidFill>
                <a:latin typeface="Arial" panose="020B0604020202020204" pitchFamily="34" charset="0"/>
                <a:cs typeface="Arial" panose="020B0604020202020204" pitchFamily="34" charset="0"/>
              </a:rPr>
              <a:t>Carbon Dioxide Removal:</a:t>
            </a:r>
            <a:r>
              <a:rPr lang="en-GB" sz="1400" dirty="0">
                <a:solidFill>
                  <a:schemeClr val="bg1"/>
                </a:solidFill>
                <a:latin typeface="Arial" panose="020B0604020202020204" pitchFamily="34" charset="0"/>
                <a:cs typeface="Arial" panose="020B0604020202020204" pitchFamily="34" charset="0"/>
              </a:rPr>
              <a:t> Carbon dioxide, a waste from our cells, travels back to the lungs to be exhaled ((National Heart, Lung, and Blood Institute, 2022).</a:t>
            </a:r>
          </a:p>
          <a:p>
            <a:pPr>
              <a:buFont typeface="Wingdings" panose="05000000000000000000" pitchFamily="2" charset="2"/>
              <a:buChar char="§"/>
            </a:pPr>
            <a:r>
              <a:rPr lang="en-GB" sz="1400" b="1" dirty="0">
                <a:solidFill>
                  <a:schemeClr val="bg1"/>
                </a:solidFill>
                <a:latin typeface="Arial" panose="020B0604020202020204" pitchFamily="34" charset="0"/>
                <a:cs typeface="Arial" panose="020B0604020202020204" pitchFamily="34" charset="0"/>
              </a:rPr>
              <a:t>Protection:</a:t>
            </a:r>
            <a:r>
              <a:rPr lang="en-GB" sz="1400" dirty="0">
                <a:solidFill>
                  <a:schemeClr val="bg1"/>
                </a:solidFill>
                <a:latin typeface="Arial" panose="020B0604020202020204" pitchFamily="34" charset="0"/>
                <a:cs typeface="Arial" panose="020B0604020202020204" pitchFamily="34" charset="0"/>
              </a:rPr>
              <a:t> Mucus and tiny cilia in the lungs trap dust, germs, and other particles (Ridley and Thornton, 2018).</a:t>
            </a:r>
          </a:p>
          <a:p>
            <a:pPr>
              <a:buFont typeface="Wingdings" panose="05000000000000000000" pitchFamily="2" charset="2"/>
              <a:buChar char="§"/>
            </a:pPr>
            <a:r>
              <a:rPr lang="en-GB" sz="1400" b="1" dirty="0">
                <a:solidFill>
                  <a:schemeClr val="bg1"/>
                </a:solidFill>
                <a:latin typeface="Arial" panose="020B0604020202020204" pitchFamily="34" charset="0"/>
                <a:cs typeface="Arial" panose="020B0604020202020204" pitchFamily="34" charset="0"/>
              </a:rPr>
              <a:t>Acid-Base Balance:</a:t>
            </a:r>
            <a:r>
              <a:rPr lang="en-GB" sz="1400" dirty="0">
                <a:solidFill>
                  <a:schemeClr val="bg1"/>
                </a:solidFill>
                <a:latin typeface="Arial" panose="020B0604020202020204" pitchFamily="34" charset="0"/>
                <a:cs typeface="Arial" panose="020B0604020202020204" pitchFamily="34" charset="0"/>
              </a:rPr>
              <a:t> The lungs help keep the blood’s acidity in check by controlling carbon dioxide levels (Sanghavi and Swenson, 2023).</a:t>
            </a:r>
          </a:p>
          <a:p>
            <a:pPr>
              <a:buFont typeface="Wingdings" panose="05000000000000000000" pitchFamily="2" charset="2"/>
              <a:buChar char="§"/>
            </a:pPr>
            <a:endParaRPr lang="en-GB" sz="500"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FCA4FB8-0D3A-8793-A2DC-C04B9D1710E2}"/>
              </a:ext>
            </a:extLst>
          </p:cNvPr>
          <p:cNvSpPr txBox="1"/>
          <p:nvPr/>
        </p:nvSpPr>
        <p:spPr>
          <a:xfrm>
            <a:off x="6874786" y="5505613"/>
            <a:ext cx="4541358" cy="584775"/>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Image Source (Learnursing, 2026; Schumann, 2026)                                                                </a:t>
            </a:r>
          </a:p>
          <a:p>
            <a:endParaRPr lang="en-GB" dirty="0"/>
          </a:p>
        </p:txBody>
      </p:sp>
      <p:pic>
        <p:nvPicPr>
          <p:cNvPr id="7" name="Audio 6">
            <a:hlinkClick r:id="" action="ppaction://media"/>
            <a:extLst>
              <a:ext uri="{FF2B5EF4-FFF2-40B4-BE49-F238E27FC236}">
                <a16:creationId xmlns:a16="http://schemas.microsoft.com/office/drawing/2014/main" id="{04EEE085-84DA-A898-B15A-3C8DA620AA3D}"/>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347305335"/>
      </p:ext>
    </p:extLst>
  </p:cSld>
  <p:clrMapOvr>
    <a:masterClrMapping/>
  </p:clrMapOvr>
  <mc:AlternateContent xmlns:mc="http://schemas.openxmlformats.org/markup-compatibility/2006" xmlns:p14="http://schemas.microsoft.com/office/powerpoint/2010/main">
    <mc:Choice Requires="p14">
      <p:transition spd="slow" p14:dur="2000" advTm="67606"/>
    </mc:Choice>
    <mc:Fallback xmlns="">
      <p:transition spd="slow" advTm="67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barn(inVertical)">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barn(inVertical)">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barn(inVertical)">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barn(inVertical)">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barn(inVertical)">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barn(inVertical)">
                                      <p:cBhvr>
                                        <p:cTn id="41" dur="500"/>
                                        <p:tgtEl>
                                          <p:spTgt spid="3">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6" presetClass="entr" presetSubtype="21" fill="hold" grpId="0"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barn(inVertical)">
                                      <p:cBhvr>
                                        <p:cTn id="46" dur="500"/>
                                        <p:tgtEl>
                                          <p:spTgt spid="3">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6" presetClass="entr" presetSubtype="21" fill="hold" nodeType="clickEffect">
                                  <p:stCondLst>
                                    <p:cond delay="0"/>
                                  </p:stCondLst>
                                  <p:childTnLst>
                                    <p:set>
                                      <p:cBhvr>
                                        <p:cTn id="50" dur="1" fill="hold">
                                          <p:stCondLst>
                                            <p:cond delay="0"/>
                                          </p:stCondLst>
                                        </p:cTn>
                                        <p:tgtEl>
                                          <p:spTgt spid="5"/>
                                        </p:tgtEl>
                                        <p:attrNameLst>
                                          <p:attrName>style.visibility</p:attrName>
                                        </p:attrNameLst>
                                      </p:cBhvr>
                                      <p:to>
                                        <p:strVal val="visible"/>
                                      </p:to>
                                    </p:set>
                                    <p:animEffect transition="in" filter="barn(inVertical)">
                                      <p:cBhvr>
                                        <p:cTn id="51" dur="500"/>
                                        <p:tgtEl>
                                          <p:spTgt spid="5"/>
                                        </p:tgtEl>
                                      </p:cBhvr>
                                    </p:animEffect>
                                  </p:childTnLst>
                                </p:cTn>
                              </p:par>
                            </p:childTnLst>
                          </p:cTn>
                        </p:par>
                      </p:childTnLst>
                    </p:cTn>
                  </p:par>
                  <p:par>
                    <p:cTn id="52" fill="hold">
                      <p:stCondLst>
                        <p:cond delay="indefinite"/>
                      </p:stCondLst>
                      <p:childTnLst>
                        <p:par>
                          <p:cTn id="53" fill="hold">
                            <p:stCondLst>
                              <p:cond delay="0"/>
                            </p:stCondLst>
                            <p:childTnLst>
                              <p:par>
                                <p:cTn id="54" presetID="16" presetClass="entr" presetSubtype="21" fill="hold" nodeType="clickEffect">
                                  <p:stCondLst>
                                    <p:cond delay="0"/>
                                  </p:stCondLst>
                                  <p:childTnLst>
                                    <p:set>
                                      <p:cBhvr>
                                        <p:cTn id="55" dur="1" fill="hold">
                                          <p:stCondLst>
                                            <p:cond delay="0"/>
                                          </p:stCondLst>
                                        </p:cTn>
                                        <p:tgtEl>
                                          <p:spTgt spid="4"/>
                                        </p:tgtEl>
                                        <p:attrNameLst>
                                          <p:attrName>style.visibility</p:attrName>
                                        </p:attrNameLst>
                                      </p:cBhvr>
                                      <p:to>
                                        <p:strVal val="visible"/>
                                      </p:to>
                                    </p:set>
                                    <p:animEffect transition="in" filter="barn(inVertical)">
                                      <p:cBhvr>
                                        <p:cTn id="56" dur="500"/>
                                        <p:tgtEl>
                                          <p:spTgt spid="4"/>
                                        </p:tgtEl>
                                      </p:cBhvr>
                                    </p:animEffect>
                                  </p:childTnLst>
                                </p:cTn>
                              </p:par>
                            </p:childTnLst>
                          </p:cTn>
                        </p:par>
                      </p:childTnLst>
                    </p:cTn>
                  </p:par>
                  <p:par>
                    <p:cTn id="57" fill="hold">
                      <p:stCondLst>
                        <p:cond delay="indefinite"/>
                      </p:stCondLst>
                      <p:childTnLst>
                        <p:par>
                          <p:cTn id="58" fill="hold">
                            <p:stCondLst>
                              <p:cond delay="0"/>
                            </p:stCondLst>
                            <p:childTnLst>
                              <p:par>
                                <p:cTn id="59" presetID="16" presetClass="entr" presetSubtype="21" fill="hold" grpId="0" nodeType="clickEffect">
                                  <p:stCondLst>
                                    <p:cond delay="0"/>
                                  </p:stCondLst>
                                  <p:childTnLst>
                                    <p:set>
                                      <p:cBhvr>
                                        <p:cTn id="60" dur="1" fill="hold">
                                          <p:stCondLst>
                                            <p:cond delay="0"/>
                                          </p:stCondLst>
                                        </p:cTn>
                                        <p:tgtEl>
                                          <p:spTgt spid="8"/>
                                        </p:tgtEl>
                                        <p:attrNameLst>
                                          <p:attrName>style.visibility</p:attrName>
                                        </p:attrNameLst>
                                      </p:cBhvr>
                                      <p:to>
                                        <p:strVal val="visible"/>
                                      </p:to>
                                    </p:set>
                                    <p:animEffect transition="in" filter="barn(inVertical)">
                                      <p:cBhvr>
                                        <p:cTn id="6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2" fill="hold" display="0">
                  <p:stCondLst>
                    <p:cond delay="indefinite"/>
                  </p:stCondLst>
                  <p:endCondLst>
                    <p:cond evt="onStopAudio" delay="0">
                      <p:tgtEl>
                        <p:sldTgt/>
                      </p:tgtEl>
                    </p:cond>
                  </p:endCondLst>
                </p:cTn>
                <p:tgtEl>
                  <p:spTgt spid="7"/>
                </p:tgtEl>
              </p:cMediaNode>
            </p:audio>
          </p:childTnLst>
        </p:cTn>
      </p:par>
    </p:tnLst>
    <p:bldLst>
      <p:bldP spid="2" grpId="0"/>
      <p:bldP spid="3" grpId="0" build="p"/>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4" name="Group 83">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85"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The diagram illustrates the anatomy of the human respiratory system, detailing various structures such as the bronchi, bronchioles, alveoli, and different types of cells involved in respiration.&#10;&#10;AI-generated content may be incorrect.">
            <a:extLst>
              <a:ext uri="{FF2B5EF4-FFF2-40B4-BE49-F238E27FC236}">
                <a16:creationId xmlns:a16="http://schemas.microsoft.com/office/drawing/2014/main" id="{791FF1DC-B90A-B3D0-FEAA-49A97BAA6121}"/>
              </a:ext>
            </a:extLst>
          </p:cNvPr>
          <p:cNvPicPr>
            <a:picLocks noChangeAspect="1"/>
          </p:cNvPicPr>
          <p:nvPr/>
        </p:nvPicPr>
        <p:blipFill>
          <a:blip r:embed="rId6"/>
          <a:stretch>
            <a:fillRect/>
          </a:stretch>
        </p:blipFill>
        <p:spPr>
          <a:xfrm>
            <a:off x="747656" y="2265345"/>
            <a:ext cx="4941207" cy="3434138"/>
          </a:xfrm>
          <a:prstGeom prst="rect">
            <a:avLst/>
          </a:prstGeom>
        </p:spPr>
      </p:pic>
      <p:grpSp>
        <p:nvGrpSpPr>
          <p:cNvPr id="88" name="Group 8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9" name="Freeform: Shape 8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0" name="Freeform: Shape 8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1" name="Freeform: Shape 9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2" name="Freeform: Shape 9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3" name="Freeform: Shape 9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4" name="Freeform: Shape 9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95" name="Freeform: Shape 9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FA4DB0D-1E96-F8AA-3476-28483C2FA0A3}"/>
              </a:ext>
            </a:extLst>
          </p:cNvPr>
          <p:cNvSpPr>
            <a:spLocks noGrp="1"/>
          </p:cNvSpPr>
          <p:nvPr>
            <p:ph type="title"/>
          </p:nvPr>
        </p:nvSpPr>
        <p:spPr>
          <a:xfrm>
            <a:off x="786384" y="576072"/>
            <a:ext cx="10058597" cy="980141"/>
          </a:xfrm>
        </p:spPr>
        <p:txBody>
          <a:bodyPr anchor="t">
            <a:normAutofit/>
          </a:bodyPr>
          <a:lstStyle/>
          <a:p>
            <a:r>
              <a:rPr lang="en-GB" sz="4800" b="1" dirty="0">
                <a:solidFill>
                  <a:schemeClr val="bg1"/>
                </a:solidFill>
                <a:latin typeface="Arial" panose="020B0604020202020204" pitchFamily="34" charset="0"/>
                <a:cs typeface="Arial" panose="020B0604020202020204" pitchFamily="34" charset="0"/>
              </a:rPr>
              <a:t>Pathophysiology of Lung Cancer</a:t>
            </a:r>
          </a:p>
        </p:txBody>
      </p:sp>
      <p:sp>
        <p:nvSpPr>
          <p:cNvPr id="3" name="Content Placeholder 2">
            <a:extLst>
              <a:ext uri="{FF2B5EF4-FFF2-40B4-BE49-F238E27FC236}">
                <a16:creationId xmlns:a16="http://schemas.microsoft.com/office/drawing/2014/main" id="{2B9231BA-040A-0B43-5567-774427FD0E56}"/>
              </a:ext>
            </a:extLst>
          </p:cNvPr>
          <p:cNvSpPr>
            <a:spLocks noGrp="1"/>
          </p:cNvSpPr>
          <p:nvPr>
            <p:ph idx="1"/>
          </p:nvPr>
        </p:nvSpPr>
        <p:spPr>
          <a:xfrm>
            <a:off x="6218159" y="1919840"/>
            <a:ext cx="4945709" cy="4180710"/>
          </a:xfrm>
        </p:spPr>
        <p:txBody>
          <a:bodyPr anchor="ctr">
            <a:normAutofit/>
          </a:bodyPr>
          <a:lstStyle/>
          <a:p>
            <a:r>
              <a:rPr lang="en-GB" sz="1500" dirty="0">
                <a:solidFill>
                  <a:schemeClr val="bg1"/>
                </a:solidFill>
                <a:latin typeface="Arial" panose="020B0604020202020204" pitchFamily="34" charset="0"/>
                <a:cs typeface="Arial" panose="020B0604020202020204" pitchFamily="34" charset="0"/>
              </a:rPr>
              <a:t>Carcinogens (benzene, asbestos) from smoking and pollution damage lung tissue, causing genetic changes in airway cells (NHS, 2022).</a:t>
            </a:r>
          </a:p>
          <a:p>
            <a:pPr>
              <a:buFont typeface="Wingdings" panose="05000000000000000000" pitchFamily="2" charset="2"/>
              <a:buChar char="§"/>
            </a:pPr>
            <a:r>
              <a:rPr lang="en-GB" sz="1500" dirty="0">
                <a:solidFill>
                  <a:schemeClr val="bg1"/>
                </a:solidFill>
                <a:latin typeface="Arial" panose="020B0604020202020204" pitchFamily="34" charset="0"/>
                <a:cs typeface="Arial" panose="020B0604020202020204" pitchFamily="34" charset="0"/>
              </a:rPr>
              <a:t>DNA mutations accumulate, affecting genes that control cell growth and death (Siddiqui, Vaqar and Siddiqui, 2023).</a:t>
            </a:r>
          </a:p>
          <a:p>
            <a:pPr>
              <a:buFont typeface="Wingdings" panose="05000000000000000000" pitchFamily="2" charset="2"/>
              <a:buChar char="§"/>
            </a:pPr>
            <a:r>
              <a:rPr lang="en-GB" sz="1500" dirty="0">
                <a:solidFill>
                  <a:schemeClr val="bg1"/>
                </a:solidFill>
                <a:latin typeface="Arial" panose="020B0604020202020204" pitchFamily="34" charset="0"/>
                <a:cs typeface="Arial" panose="020B0604020202020204" pitchFamily="34" charset="0"/>
              </a:rPr>
              <a:t>Abnormal cells begin to grow uncontrollably, forming lumps that can block airways (Siddiqui, Vaqar and Siddiqui, 2023).</a:t>
            </a:r>
          </a:p>
          <a:p>
            <a:pPr>
              <a:buFont typeface="Wingdings" panose="05000000000000000000" pitchFamily="2" charset="2"/>
              <a:buChar char="§"/>
            </a:pPr>
            <a:r>
              <a:rPr lang="en-GB" sz="1500" dirty="0">
                <a:solidFill>
                  <a:schemeClr val="bg1"/>
                </a:solidFill>
                <a:latin typeface="Arial" panose="020B0604020202020204" pitchFamily="34" charset="0"/>
                <a:cs typeface="Arial" panose="020B0604020202020204" pitchFamily="34" charset="0"/>
              </a:rPr>
              <a:t>Different lung cancer types develop via distinct genetic pathways like NSCLC (non-small cell lung cancer) vs SCLC (small cell lung cancer) mutations (Siddiqui, Vaqar and Siddiqui, 2023).</a:t>
            </a:r>
          </a:p>
          <a:p>
            <a:pPr>
              <a:buFont typeface="Wingdings" panose="05000000000000000000" pitchFamily="2" charset="2"/>
              <a:buChar char="§"/>
            </a:pPr>
            <a:r>
              <a:rPr lang="en-GB" sz="1500" dirty="0">
                <a:solidFill>
                  <a:schemeClr val="bg1"/>
                </a:solidFill>
                <a:latin typeface="Arial" panose="020B0604020202020204" pitchFamily="34" charset="0"/>
                <a:cs typeface="Arial" panose="020B0604020202020204" pitchFamily="34" charset="0"/>
              </a:rPr>
              <a:t>Chronic exposure and inherited genetic factors together increase cancer risk, leading to tumour progression (NHS, 2022).</a:t>
            </a:r>
          </a:p>
        </p:txBody>
      </p:sp>
      <p:sp>
        <p:nvSpPr>
          <p:cNvPr id="6" name="TextBox 5">
            <a:extLst>
              <a:ext uri="{FF2B5EF4-FFF2-40B4-BE49-F238E27FC236}">
                <a16:creationId xmlns:a16="http://schemas.microsoft.com/office/drawing/2014/main" id="{1D467996-73A2-EC9C-09EF-94A84172FDC1}"/>
              </a:ext>
            </a:extLst>
          </p:cNvPr>
          <p:cNvSpPr txBox="1"/>
          <p:nvPr/>
        </p:nvSpPr>
        <p:spPr>
          <a:xfrm>
            <a:off x="886536" y="5969898"/>
            <a:ext cx="4552335" cy="383458"/>
          </a:xfrm>
          <a:prstGeom prst="rect">
            <a:avLst/>
          </a:prstGeom>
          <a:noFill/>
        </p:spPr>
        <p:txBody>
          <a:bodyPr wrap="square" rtlCol="0">
            <a:spAutoFit/>
          </a:bodyPr>
          <a:lstStyle/>
          <a:p>
            <a:r>
              <a:rPr lang="en-GB" dirty="0"/>
              <a:t>   </a:t>
            </a:r>
            <a:r>
              <a:rPr lang="en-GB" dirty="0">
                <a:solidFill>
                  <a:schemeClr val="bg1"/>
                </a:solidFill>
                <a:latin typeface="Arial" panose="020B0604020202020204" pitchFamily="34" charset="0"/>
                <a:cs typeface="Arial" panose="020B0604020202020204" pitchFamily="34" charset="0"/>
              </a:rPr>
              <a:t>Image Source (Gholap and Gadge, 2023)</a:t>
            </a:r>
          </a:p>
        </p:txBody>
      </p:sp>
      <p:pic>
        <p:nvPicPr>
          <p:cNvPr id="7" name="Audio 6">
            <a:hlinkClick r:id="" action="ppaction://media"/>
            <a:extLst>
              <a:ext uri="{FF2B5EF4-FFF2-40B4-BE49-F238E27FC236}">
                <a16:creationId xmlns:a16="http://schemas.microsoft.com/office/drawing/2014/main" id="{D95DC164-D1D9-156B-8885-EF41E398B1C1}"/>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208227298"/>
      </p:ext>
    </p:extLst>
  </p:cSld>
  <p:clrMapOvr>
    <a:masterClrMapping/>
  </p:clrMapOvr>
  <mc:AlternateContent xmlns:mc="http://schemas.openxmlformats.org/markup-compatibility/2006" xmlns:p14="http://schemas.microsoft.com/office/powerpoint/2010/main">
    <mc:Choice Requires="p14">
      <p:transition spd="slow" p14:dur="2000" advTm="55532"/>
    </mc:Choice>
    <mc:Fallback xmlns="">
      <p:transition spd="slow" advTm="55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additive="base">
                                        <p:cTn id="3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 calcmode="lin" valueType="num">
                                      <p:cBhvr additive="base">
                                        <p:cTn id="4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5"/>
                                        </p:tgtEl>
                                        <p:attrNameLst>
                                          <p:attrName>style.visibility</p:attrName>
                                        </p:attrNameLst>
                                      </p:cBhvr>
                                      <p:to>
                                        <p:strVal val="visible"/>
                                      </p:to>
                                    </p:set>
                                    <p:anim calcmode="lin" valueType="num">
                                      <p:cBhvr additive="base">
                                        <p:cTn id="47" dur="500" fill="hold"/>
                                        <p:tgtEl>
                                          <p:spTgt spid="5"/>
                                        </p:tgtEl>
                                        <p:attrNameLst>
                                          <p:attrName>ppt_x</p:attrName>
                                        </p:attrNameLst>
                                      </p:cBhvr>
                                      <p:tavLst>
                                        <p:tav tm="0">
                                          <p:val>
                                            <p:strVal val="#ppt_x"/>
                                          </p:val>
                                        </p:tav>
                                        <p:tav tm="100000">
                                          <p:val>
                                            <p:strVal val="#ppt_x"/>
                                          </p:val>
                                        </p:tav>
                                      </p:tavLst>
                                    </p:anim>
                                    <p:anim calcmode="lin" valueType="num">
                                      <p:cBhvr additive="base">
                                        <p:cTn id="4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6"/>
                                        </p:tgtEl>
                                        <p:attrNameLst>
                                          <p:attrName>style.visibility</p:attrName>
                                        </p:attrNameLst>
                                      </p:cBhvr>
                                      <p:to>
                                        <p:strVal val="visible"/>
                                      </p:to>
                                    </p:set>
                                    <p:anim calcmode="lin" valueType="num">
                                      <p:cBhvr additive="base">
                                        <p:cTn id="53" dur="500" fill="hold"/>
                                        <p:tgtEl>
                                          <p:spTgt spid="6"/>
                                        </p:tgtEl>
                                        <p:attrNameLst>
                                          <p:attrName>ppt_x</p:attrName>
                                        </p:attrNameLst>
                                      </p:cBhvr>
                                      <p:tavLst>
                                        <p:tav tm="0">
                                          <p:val>
                                            <p:strVal val="#ppt_x"/>
                                          </p:val>
                                        </p:tav>
                                        <p:tav tm="100000">
                                          <p:val>
                                            <p:strVal val="#ppt_x"/>
                                          </p:val>
                                        </p:tav>
                                      </p:tavLst>
                                    </p:anim>
                                    <p:anim calcmode="lin" valueType="num">
                                      <p:cBhvr additive="base">
                                        <p:cTn id="5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5" fill="hold" display="0">
                  <p:stCondLst>
                    <p:cond delay="indefinite"/>
                  </p:stCondLst>
                  <p:endCondLst>
                    <p:cond evt="onStopAudio" delay="0">
                      <p:tgtEl>
                        <p:sldTgt/>
                      </p:tgtEl>
                    </p:cond>
                  </p:endCondLst>
                </p:cTn>
                <p:tgtEl>
                  <p:spTgt spid="7"/>
                </p:tgtEl>
              </p:cMediaNode>
            </p:audio>
          </p:childTnLst>
        </p:cTn>
      </p:par>
    </p:tnLst>
    <p:bldLst>
      <p:bldP spid="2" grpId="0"/>
      <p:bldP spid="3" grpId="0" build="p"/>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Slide Background Fill">
            <a:extLst>
              <a:ext uri="{FF2B5EF4-FFF2-40B4-BE49-F238E27FC236}">
                <a16:creationId xmlns:a16="http://schemas.microsoft.com/office/drawing/2014/main" id="{907E470A-25F4-47D0-8FEC-EE9FD606B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66220E63-99E1-482A-A0A6-B47EB4BF87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7" name="Color Cover">
              <a:extLst>
                <a:ext uri="{FF2B5EF4-FFF2-40B4-BE49-F238E27FC236}">
                  <a16:creationId xmlns:a16="http://schemas.microsoft.com/office/drawing/2014/main" id="{F8610896-EA5E-4BE8-8398-C1AFC049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Color Cover">
              <a:extLst>
                <a:ext uri="{FF2B5EF4-FFF2-40B4-BE49-F238E27FC236}">
                  <a16:creationId xmlns:a16="http://schemas.microsoft.com/office/drawing/2014/main" id="{F44E9794-9C4B-427F-BB50-89D893347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3" name="Group 32">
            <a:extLst>
              <a:ext uri="{FF2B5EF4-FFF2-40B4-BE49-F238E27FC236}">
                <a16:creationId xmlns:a16="http://schemas.microsoft.com/office/drawing/2014/main" id="{8618EE54-271A-4FE8-B6B3-D0FCF55A7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5" name="Color">
              <a:extLst>
                <a:ext uri="{FF2B5EF4-FFF2-40B4-BE49-F238E27FC236}">
                  <a16:creationId xmlns:a16="http://schemas.microsoft.com/office/drawing/2014/main" id="{ECA6F781-4382-4525-9DA8-9D66605F87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Color">
              <a:extLst>
                <a:ext uri="{FF2B5EF4-FFF2-40B4-BE49-F238E27FC236}">
                  <a16:creationId xmlns:a16="http://schemas.microsoft.com/office/drawing/2014/main" id="{209C186B-2883-498E-A176-6B60F8B51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6" name="Group 5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7" name="Freeform: Shape 4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4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8" name="Freeform: Shape 4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0" name="Freeform: Shape 4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2" name="Freeform: Shape 4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3" name="Freeform: Shape 4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5" name="Freeform: Shape 5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CE5D5AB-775A-4071-6AD0-1FD1BEC30BEC}"/>
              </a:ext>
            </a:extLst>
          </p:cNvPr>
          <p:cNvSpPr>
            <a:spLocks noGrp="1"/>
          </p:cNvSpPr>
          <p:nvPr>
            <p:ph type="title"/>
          </p:nvPr>
        </p:nvSpPr>
        <p:spPr>
          <a:xfrm>
            <a:off x="1014984" y="891712"/>
            <a:ext cx="4683852" cy="5160789"/>
          </a:xfrm>
        </p:spPr>
        <p:txBody>
          <a:bodyPr anchor="ctr">
            <a:normAutofit/>
          </a:bodyPr>
          <a:lstStyle/>
          <a:p>
            <a:r>
              <a:rPr lang="en-GB" sz="3600" b="1" dirty="0">
                <a:solidFill>
                  <a:schemeClr val="bg1"/>
                </a:solidFill>
                <a:latin typeface="Arial" panose="020B0604020202020204" pitchFamily="34" charset="0"/>
                <a:cs typeface="Arial" panose="020B0604020202020204" pitchFamily="34" charset="0"/>
              </a:rPr>
              <a:t>Impact of Lung Cancer on Functional, Structural and Physiological Aspects</a:t>
            </a:r>
          </a:p>
        </p:txBody>
      </p:sp>
      <p:sp>
        <p:nvSpPr>
          <p:cNvPr id="3" name="Content Placeholder 2">
            <a:extLst>
              <a:ext uri="{FF2B5EF4-FFF2-40B4-BE49-F238E27FC236}">
                <a16:creationId xmlns:a16="http://schemas.microsoft.com/office/drawing/2014/main" id="{38C66AB6-C8DB-84C0-4CF5-24573639D5FD}"/>
              </a:ext>
            </a:extLst>
          </p:cNvPr>
          <p:cNvSpPr>
            <a:spLocks noGrp="1"/>
          </p:cNvSpPr>
          <p:nvPr>
            <p:ph idx="1"/>
          </p:nvPr>
        </p:nvSpPr>
        <p:spPr>
          <a:xfrm>
            <a:off x="6412302" y="891713"/>
            <a:ext cx="4584882" cy="5160790"/>
          </a:xfrm>
        </p:spPr>
        <p:txBody>
          <a:bodyPr anchor="ctr">
            <a:normAutofit lnSpcReduction="10000"/>
          </a:bodyPr>
          <a:lstStyle/>
          <a:p>
            <a:pPr marL="0" indent="0">
              <a:buNone/>
            </a:pPr>
            <a:r>
              <a:rPr lang="en-GB" sz="1800" b="1" dirty="0">
                <a:solidFill>
                  <a:schemeClr val="bg1"/>
                </a:solidFill>
                <a:latin typeface="Arial" panose="020B0604020202020204" pitchFamily="34" charset="0"/>
                <a:cs typeface="Arial" panose="020B0604020202020204" pitchFamily="34" charset="0"/>
              </a:rPr>
              <a:t>FUNCTIONAL</a:t>
            </a:r>
          </a:p>
          <a:p>
            <a:pPr>
              <a:buFont typeface="Wingdings" panose="05000000000000000000" pitchFamily="2" charset="2"/>
              <a:buChar char="§"/>
            </a:pPr>
            <a:r>
              <a:rPr lang="en-GB" sz="1600" dirty="0">
                <a:solidFill>
                  <a:schemeClr val="bg1"/>
                </a:solidFill>
                <a:latin typeface="Arial" panose="020B0604020202020204" pitchFamily="34" charset="0"/>
                <a:cs typeface="Arial" panose="020B0604020202020204" pitchFamily="34" charset="0"/>
              </a:rPr>
              <a:t>Breathlessness and fatigue limit daily activities.</a:t>
            </a:r>
          </a:p>
          <a:p>
            <a:pPr>
              <a:buFont typeface="Wingdings" panose="05000000000000000000" pitchFamily="2" charset="2"/>
              <a:buChar char="§"/>
            </a:pPr>
            <a:r>
              <a:rPr lang="en-GB" sz="1600" dirty="0">
                <a:solidFill>
                  <a:schemeClr val="bg1"/>
                </a:solidFill>
                <a:latin typeface="Arial" panose="020B0604020202020204" pitchFamily="34" charset="0"/>
                <a:cs typeface="Arial" panose="020B0604020202020204" pitchFamily="34" charset="0"/>
              </a:rPr>
              <a:t>Persistent cough and chest discomfort.</a:t>
            </a:r>
          </a:p>
          <a:p>
            <a:pPr marL="0" indent="0">
              <a:buNone/>
            </a:pPr>
            <a:endParaRPr lang="en-GB" sz="1600" dirty="0">
              <a:solidFill>
                <a:schemeClr val="bg1"/>
              </a:solidFill>
              <a:latin typeface="Arial" panose="020B0604020202020204" pitchFamily="34" charset="0"/>
              <a:cs typeface="Arial" panose="020B0604020202020204" pitchFamily="34" charset="0"/>
            </a:endParaRPr>
          </a:p>
          <a:p>
            <a:pPr marL="0" indent="0">
              <a:buNone/>
            </a:pPr>
            <a:r>
              <a:rPr lang="en-GB" sz="1800" b="1" dirty="0">
                <a:solidFill>
                  <a:schemeClr val="bg1"/>
                </a:solidFill>
                <a:latin typeface="Arial" panose="020B0604020202020204" pitchFamily="34" charset="0"/>
                <a:cs typeface="Arial" panose="020B0604020202020204" pitchFamily="34" charset="0"/>
              </a:rPr>
              <a:t>STRUCTURAL</a:t>
            </a:r>
          </a:p>
          <a:p>
            <a:pPr>
              <a:buFont typeface="Wingdings" panose="05000000000000000000" pitchFamily="2" charset="2"/>
              <a:buChar char="§"/>
            </a:pPr>
            <a:r>
              <a:rPr lang="en-GB" sz="1600" dirty="0">
                <a:solidFill>
                  <a:schemeClr val="bg1"/>
                </a:solidFill>
                <a:latin typeface="Arial" panose="020B0604020202020204" pitchFamily="34" charset="0"/>
                <a:cs typeface="Arial" panose="020B0604020202020204" pitchFamily="34" charset="0"/>
              </a:rPr>
              <a:t>Tumours damage lung tissue.</a:t>
            </a:r>
          </a:p>
          <a:p>
            <a:pPr>
              <a:buFont typeface="Wingdings" panose="05000000000000000000" pitchFamily="2" charset="2"/>
              <a:buChar char="§"/>
            </a:pPr>
            <a:r>
              <a:rPr lang="en-GB" sz="1600" dirty="0">
                <a:solidFill>
                  <a:schemeClr val="bg1"/>
                </a:solidFill>
                <a:latin typeface="Arial" panose="020B0604020202020204" pitchFamily="34" charset="0"/>
                <a:cs typeface="Arial" panose="020B0604020202020204" pitchFamily="34" charset="0"/>
              </a:rPr>
              <a:t>May cause fluid around lungs (pleural effusion).</a:t>
            </a:r>
          </a:p>
          <a:p>
            <a:pPr marL="0" indent="0">
              <a:buNone/>
            </a:pPr>
            <a:endParaRPr lang="en-GB" sz="1600" dirty="0">
              <a:solidFill>
                <a:schemeClr val="bg1"/>
              </a:solidFill>
              <a:latin typeface="Arial" panose="020B0604020202020204" pitchFamily="34" charset="0"/>
              <a:cs typeface="Arial" panose="020B0604020202020204" pitchFamily="34" charset="0"/>
            </a:endParaRPr>
          </a:p>
          <a:p>
            <a:pPr marL="0" indent="0">
              <a:buNone/>
            </a:pPr>
            <a:r>
              <a:rPr lang="en-GB" sz="1800" b="1" dirty="0">
                <a:solidFill>
                  <a:schemeClr val="bg1"/>
                </a:solidFill>
                <a:latin typeface="Arial" panose="020B0604020202020204" pitchFamily="34" charset="0"/>
                <a:cs typeface="Arial" panose="020B0604020202020204" pitchFamily="34" charset="0"/>
              </a:rPr>
              <a:t>PHYSIOLOGICAL</a:t>
            </a:r>
          </a:p>
          <a:p>
            <a:pPr>
              <a:buFont typeface="Wingdings" panose="05000000000000000000" pitchFamily="2" charset="2"/>
              <a:buChar char="§"/>
            </a:pPr>
            <a:r>
              <a:rPr lang="en-GB" sz="1600" dirty="0">
                <a:solidFill>
                  <a:schemeClr val="bg1"/>
                </a:solidFill>
                <a:latin typeface="Arial" panose="020B0604020202020204" pitchFamily="34" charset="0"/>
                <a:cs typeface="Arial" panose="020B0604020202020204" pitchFamily="34" charset="0"/>
              </a:rPr>
              <a:t>Reduced lung function and oxygen exchange.</a:t>
            </a:r>
          </a:p>
          <a:p>
            <a:pPr>
              <a:buFont typeface="Wingdings" panose="05000000000000000000" pitchFamily="2" charset="2"/>
              <a:buChar char="§"/>
            </a:pPr>
            <a:r>
              <a:rPr lang="en-GB" sz="1600" dirty="0">
                <a:solidFill>
                  <a:schemeClr val="bg1"/>
                </a:solidFill>
                <a:latin typeface="Arial" panose="020B0604020202020204" pitchFamily="34" charset="0"/>
                <a:cs typeface="Arial" panose="020B0604020202020204" pitchFamily="34" charset="0"/>
              </a:rPr>
              <a:t>Treatments (e.g. radiotherapy) can cause lung irritation or scarring.</a:t>
            </a:r>
          </a:p>
          <a:p>
            <a:pPr marL="0" indent="0">
              <a:buNone/>
            </a:pPr>
            <a:endParaRPr lang="en-GB" sz="1600" dirty="0">
              <a:solidFill>
                <a:schemeClr val="bg1"/>
              </a:solidFill>
              <a:latin typeface="Arial" panose="020B0604020202020204" pitchFamily="34" charset="0"/>
              <a:cs typeface="Arial" panose="020B0604020202020204" pitchFamily="34" charset="0"/>
            </a:endParaRPr>
          </a:p>
          <a:p>
            <a:pPr marL="0" indent="0">
              <a:buNone/>
            </a:pPr>
            <a:r>
              <a:rPr lang="en-GB" sz="1600" dirty="0">
                <a:solidFill>
                  <a:schemeClr val="bg1"/>
                </a:solidFill>
                <a:latin typeface="Arial" panose="020B0604020202020204" pitchFamily="34" charset="0"/>
                <a:cs typeface="Arial" panose="020B0604020202020204" pitchFamily="34" charset="0"/>
              </a:rPr>
              <a:t>   (NHS, 2022; NHS Inform, 2026)</a:t>
            </a:r>
          </a:p>
        </p:txBody>
      </p:sp>
      <p:pic>
        <p:nvPicPr>
          <p:cNvPr id="5" name="Audio 4">
            <a:hlinkClick r:id="" action="ppaction://media"/>
            <a:extLst>
              <a:ext uri="{FF2B5EF4-FFF2-40B4-BE49-F238E27FC236}">
                <a16:creationId xmlns:a16="http://schemas.microsoft.com/office/drawing/2014/main" id="{D7D7184E-D448-6901-6E70-80922AC0D185}"/>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188834202"/>
      </p:ext>
    </p:extLst>
  </p:cSld>
  <p:clrMapOvr>
    <a:masterClrMapping/>
  </p:clrMapOvr>
  <mc:AlternateContent xmlns:mc="http://schemas.openxmlformats.org/markup-compatibility/2006" xmlns:p14="http://schemas.microsoft.com/office/powerpoint/2010/main">
    <mc:Choice Requires="p14">
      <p:transition spd="slow" p14:dur="2000" advTm="45256"/>
    </mc:Choice>
    <mc:Fallback xmlns="">
      <p:transition spd="slow" advTm="45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500"/>
                                        <p:tgtEl>
                                          <p:spTgt spid="3">
                                            <p:txEl>
                                              <p:pRg st="6" end="6"/>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500"/>
                                        <p:tgtEl>
                                          <p:spTgt spid="3">
                                            <p:txEl>
                                              <p:pRg st="8" end="8"/>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3">
                                            <p:txEl>
                                              <p:pRg st="9" end="9"/>
                                            </p:txEl>
                                          </p:spTgt>
                                        </p:tgtEl>
                                        <p:attrNameLst>
                                          <p:attrName>style.visibility</p:attrName>
                                        </p:attrNameLst>
                                      </p:cBhvr>
                                      <p:to>
                                        <p:strVal val="visible"/>
                                      </p:to>
                                    </p:set>
                                    <p:animEffect transition="in" filter="fade">
                                      <p:cBhvr>
                                        <p:cTn id="51" dur="500"/>
                                        <p:tgtEl>
                                          <p:spTgt spid="3">
                                            <p:txEl>
                                              <p:pRg st="9" end="9"/>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3">
                                            <p:txEl>
                                              <p:pRg st="10" end="10"/>
                                            </p:txEl>
                                          </p:spTgt>
                                        </p:tgtEl>
                                        <p:attrNameLst>
                                          <p:attrName>style.visibility</p:attrName>
                                        </p:attrNameLst>
                                      </p:cBhvr>
                                      <p:to>
                                        <p:strVal val="visible"/>
                                      </p:to>
                                    </p:set>
                                    <p:animEffect transition="in" filter="fade">
                                      <p:cBhvr>
                                        <p:cTn id="56" dur="500"/>
                                        <p:tgtEl>
                                          <p:spTgt spid="3">
                                            <p:txEl>
                                              <p:pRg st="10" end="10"/>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3">
                                            <p:txEl>
                                              <p:pRg st="12" end="12"/>
                                            </p:txEl>
                                          </p:spTgt>
                                        </p:tgtEl>
                                        <p:attrNameLst>
                                          <p:attrName>style.visibility</p:attrName>
                                        </p:attrNameLst>
                                      </p:cBhvr>
                                      <p:to>
                                        <p:strVal val="visible"/>
                                      </p:to>
                                    </p:set>
                                    <p:animEffect transition="in" filter="fade">
                                      <p:cBhvr>
                                        <p:cTn id="61"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2"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8DD77349-6ADE-99FE-8E04-12919EE56F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768"/>
            <a:ext cx="12202175" cy="1519356"/>
            <a:chOff x="-1" y="-29768"/>
            <a:chExt cx="12202175" cy="1519356"/>
          </a:xfrm>
        </p:grpSpPr>
        <p:sp>
          <p:nvSpPr>
            <p:cNvPr id="33" name="Rectangle 32">
              <a:extLst>
                <a:ext uri="{FF2B5EF4-FFF2-40B4-BE49-F238E27FC236}">
                  <a16:creationId xmlns:a16="http://schemas.microsoft.com/office/drawing/2014/main" id="{D5B2B92C-44DF-B41D-C67A-EBF175DF52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41EB2F1-D26A-D7C9-E9AC-B63BE629A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96D16430-53D3-47E5-F4B8-B441E710D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C773F60-9BD2-E5FF-3EB9-EE57E143FDB7}"/>
              </a:ext>
            </a:extLst>
          </p:cNvPr>
          <p:cNvSpPr>
            <a:spLocks noGrp="1"/>
          </p:cNvSpPr>
          <p:nvPr>
            <p:ph type="title"/>
          </p:nvPr>
        </p:nvSpPr>
        <p:spPr>
          <a:xfrm>
            <a:off x="876691" y="301843"/>
            <a:ext cx="10477109" cy="1003532"/>
          </a:xfrm>
        </p:spPr>
        <p:txBody>
          <a:bodyPr anchor="ctr">
            <a:normAutofit/>
          </a:bodyPr>
          <a:lstStyle/>
          <a:p>
            <a:r>
              <a:rPr lang="en-GB" sz="3200" b="1" dirty="0">
                <a:solidFill>
                  <a:srgbClr val="FFFFFF"/>
                </a:solidFill>
                <a:latin typeface="Arial" panose="020B0604020202020204" pitchFamily="34" charset="0"/>
                <a:cs typeface="Arial" panose="020B0604020202020204" pitchFamily="34" charset="0"/>
              </a:rPr>
              <a:t>Types of Lung Cancer</a:t>
            </a:r>
          </a:p>
        </p:txBody>
      </p:sp>
      <p:sp>
        <p:nvSpPr>
          <p:cNvPr id="3" name="Content Placeholder 2">
            <a:extLst>
              <a:ext uri="{FF2B5EF4-FFF2-40B4-BE49-F238E27FC236}">
                <a16:creationId xmlns:a16="http://schemas.microsoft.com/office/drawing/2014/main" id="{32288F09-4032-6C2A-098D-5A3F1DA58894}"/>
              </a:ext>
            </a:extLst>
          </p:cNvPr>
          <p:cNvSpPr>
            <a:spLocks noGrp="1"/>
          </p:cNvSpPr>
          <p:nvPr>
            <p:ph idx="1"/>
          </p:nvPr>
        </p:nvSpPr>
        <p:spPr>
          <a:xfrm>
            <a:off x="332509" y="1808965"/>
            <a:ext cx="11720946" cy="4747192"/>
          </a:xfrm>
        </p:spPr>
        <p:txBody>
          <a:bodyPr>
            <a:normAutofit lnSpcReduction="10000"/>
          </a:bodyPr>
          <a:lstStyle/>
          <a:p>
            <a:pPr marL="0" indent="0">
              <a:buNone/>
            </a:pPr>
            <a:r>
              <a:rPr lang="en-GB" sz="1400" dirty="0">
                <a:latin typeface="Arial" panose="020B0604020202020204" pitchFamily="34" charset="0"/>
                <a:cs typeface="Arial" panose="020B0604020202020204" pitchFamily="34" charset="0"/>
              </a:rPr>
              <a:t>Cancer that starts in the lungs is known as primary lung cancer. </a:t>
            </a:r>
          </a:p>
          <a:p>
            <a:pPr marL="0" indent="0">
              <a:buNone/>
            </a:pPr>
            <a:r>
              <a:rPr lang="en-GB" sz="1400" dirty="0">
                <a:latin typeface="Arial" panose="020B0604020202020204" pitchFamily="34" charset="0"/>
                <a:cs typeface="Arial" panose="020B0604020202020204" pitchFamily="34" charset="0"/>
              </a:rPr>
              <a:t>Cancer that spreads from another part of the body to the lungs is</a:t>
            </a:r>
          </a:p>
          <a:p>
            <a:pPr marL="0" indent="0">
              <a:buNone/>
            </a:pPr>
            <a:r>
              <a:rPr lang="en-GB" sz="1400" dirty="0">
                <a:latin typeface="Arial" panose="020B0604020202020204" pitchFamily="34" charset="0"/>
                <a:cs typeface="Arial" panose="020B0604020202020204" pitchFamily="34" charset="0"/>
              </a:rPr>
              <a:t>known as secondary lung cancer (NHS 2022; Cancer Research UK, 2026).</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Lung cancer is among the most prevalent and dangerous cancers. In the</a:t>
            </a:r>
          </a:p>
          <a:p>
            <a:pPr marL="0" indent="0">
              <a:buNone/>
            </a:pPr>
            <a:r>
              <a:rPr lang="en-GB" sz="1400" dirty="0">
                <a:latin typeface="Arial" panose="020B0604020202020204" pitchFamily="34" charset="0"/>
                <a:cs typeface="Arial" panose="020B0604020202020204" pitchFamily="34" charset="0"/>
              </a:rPr>
              <a:t>UK, this illness is diagnosed in about 43,000 individuals each year (NHS, 2022).</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Primary lung cancer is classified into 2 main groups based on its various forms:</a:t>
            </a:r>
          </a:p>
          <a:p>
            <a:pPr>
              <a:buFont typeface="Wingdings" panose="05000000000000000000" pitchFamily="2" charset="2"/>
              <a:buChar char="Ø"/>
            </a:pPr>
            <a:r>
              <a:rPr lang="en-GB" sz="1400" dirty="0">
                <a:latin typeface="Arial" panose="020B0604020202020204" pitchFamily="34" charset="0"/>
                <a:cs typeface="Arial" panose="020B0604020202020204" pitchFamily="34" charset="0"/>
              </a:rPr>
              <a:t>(SCLC) Small Cell Lung Cancer </a:t>
            </a:r>
          </a:p>
          <a:p>
            <a:pPr>
              <a:buFont typeface="Wingdings" panose="05000000000000000000" pitchFamily="2" charset="2"/>
              <a:buChar char="Ø"/>
            </a:pPr>
            <a:r>
              <a:rPr lang="en-GB" sz="1400" dirty="0">
                <a:latin typeface="Arial" panose="020B0604020202020204" pitchFamily="34" charset="0"/>
                <a:cs typeface="Arial" panose="020B0604020202020204" pitchFamily="34" charset="0"/>
              </a:rPr>
              <a:t>(NSCLC) Non-small Cell Lung Cancer (Cancer Research UK, 2026)</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There are other rare types of primary lung cancer (tumours) found in the lung. Examples:</a:t>
            </a:r>
          </a:p>
          <a:p>
            <a:pPr>
              <a:buFont typeface="Wingdings" panose="05000000000000000000" pitchFamily="2" charset="2"/>
              <a:buChar char="Ø"/>
            </a:pPr>
            <a:r>
              <a:rPr lang="en-GB" sz="1400" dirty="0">
                <a:latin typeface="Arial" panose="020B0604020202020204" pitchFamily="34" charset="0"/>
                <a:cs typeface="Arial" panose="020B0604020202020204" pitchFamily="34" charset="0"/>
              </a:rPr>
              <a:t>Salivary gland type tumours</a:t>
            </a:r>
          </a:p>
          <a:p>
            <a:pPr>
              <a:buFont typeface="Wingdings" panose="05000000000000000000" pitchFamily="2" charset="2"/>
              <a:buChar char="Ø"/>
            </a:pPr>
            <a:r>
              <a:rPr lang="en-GB" sz="1400" dirty="0">
                <a:latin typeface="Arial" panose="020B0604020202020204" pitchFamily="34" charset="0"/>
                <a:cs typeface="Arial" panose="020B0604020202020204" pitchFamily="34" charset="0"/>
              </a:rPr>
              <a:t>Lung sarcoma</a:t>
            </a:r>
          </a:p>
          <a:p>
            <a:pPr>
              <a:buFont typeface="Wingdings" panose="05000000000000000000" pitchFamily="2" charset="2"/>
              <a:buChar char="Ø"/>
            </a:pPr>
            <a:r>
              <a:rPr lang="en-GB" sz="1400" dirty="0">
                <a:latin typeface="Arial" panose="020B0604020202020204" pitchFamily="34" charset="0"/>
                <a:cs typeface="Arial" panose="020B0604020202020204" pitchFamily="34" charset="0"/>
              </a:rPr>
              <a:t>Lung lymphoma (Cancer Research UK, 2026)</a:t>
            </a:r>
          </a:p>
          <a:p>
            <a:pPr>
              <a:buFont typeface="Wingdings" panose="05000000000000000000" pitchFamily="2" charset="2"/>
              <a:buChar char="Ø"/>
            </a:pPr>
            <a:endParaRPr lang="en-GB" sz="800" dirty="0">
              <a:latin typeface="Arial" panose="020B0604020202020204" pitchFamily="34" charset="0"/>
              <a:cs typeface="Arial" panose="020B0604020202020204" pitchFamily="34" charset="0"/>
            </a:endParaRPr>
          </a:p>
          <a:p>
            <a:pPr marL="0" indent="0">
              <a:buNone/>
            </a:pPr>
            <a:endParaRPr lang="en-GB" sz="800" dirty="0">
              <a:latin typeface="Arial" panose="020B0604020202020204" pitchFamily="34" charset="0"/>
              <a:cs typeface="Arial" panose="020B0604020202020204" pitchFamily="34" charset="0"/>
            </a:endParaRPr>
          </a:p>
        </p:txBody>
      </p:sp>
      <p:pic>
        <p:nvPicPr>
          <p:cNvPr id="23" name="Picture 22" descr="The image depicts the three primary types of lung cancer: Adenocarcinoma, Squamous Cell Carcinoma, and Large Cell Carcinoma, each labeled and visually differentiated.&#10;&#10;AI-generated content may be incorrect.">
            <a:extLst>
              <a:ext uri="{FF2B5EF4-FFF2-40B4-BE49-F238E27FC236}">
                <a16:creationId xmlns:a16="http://schemas.microsoft.com/office/drawing/2014/main" id="{1E978C30-3D4C-B2DC-69FC-DEFF8C288EB0}"/>
              </a:ext>
            </a:extLst>
          </p:cNvPr>
          <p:cNvPicPr>
            <a:picLocks noChangeAspect="1"/>
          </p:cNvPicPr>
          <p:nvPr/>
        </p:nvPicPr>
        <p:blipFill>
          <a:blip r:embed="rId5"/>
          <a:stretch>
            <a:fillRect/>
          </a:stretch>
        </p:blipFill>
        <p:spPr>
          <a:xfrm>
            <a:off x="7816647" y="2461398"/>
            <a:ext cx="3713018" cy="2600129"/>
          </a:xfrm>
          <a:prstGeom prst="rect">
            <a:avLst/>
          </a:prstGeom>
        </p:spPr>
      </p:pic>
      <p:sp>
        <p:nvSpPr>
          <p:cNvPr id="36" name="TextBox 35">
            <a:extLst>
              <a:ext uri="{FF2B5EF4-FFF2-40B4-BE49-F238E27FC236}">
                <a16:creationId xmlns:a16="http://schemas.microsoft.com/office/drawing/2014/main" id="{C4763E5F-7CF9-AAD4-785A-63700D52AD4B}"/>
              </a:ext>
            </a:extLst>
          </p:cNvPr>
          <p:cNvSpPr txBox="1"/>
          <p:nvPr/>
        </p:nvSpPr>
        <p:spPr>
          <a:xfrm>
            <a:off x="7517825" y="5529293"/>
            <a:ext cx="4461739" cy="369332"/>
          </a:xfrm>
          <a:prstGeom prst="rect">
            <a:avLst/>
          </a:prstGeom>
          <a:noFill/>
        </p:spPr>
        <p:txBody>
          <a:bodyPr wrap="square" rtlCol="0">
            <a:spAutoFit/>
          </a:bodyPr>
          <a:lstStyle/>
          <a:p>
            <a:r>
              <a:rPr lang="en-GB" dirty="0"/>
              <a:t> </a:t>
            </a:r>
            <a:r>
              <a:rPr lang="en-GB" sz="1600" dirty="0">
                <a:latin typeface="Arial" panose="020B0604020202020204" pitchFamily="34" charset="0"/>
                <a:cs typeface="Arial" panose="020B0604020202020204" pitchFamily="34" charset="0"/>
              </a:rPr>
              <a:t>Image Source (Lung Cancer Center, 2026)</a:t>
            </a:r>
          </a:p>
        </p:txBody>
      </p:sp>
      <p:pic>
        <p:nvPicPr>
          <p:cNvPr id="5" name="Audio 4">
            <a:hlinkClick r:id="" action="ppaction://media"/>
            <a:extLst>
              <a:ext uri="{FF2B5EF4-FFF2-40B4-BE49-F238E27FC236}">
                <a16:creationId xmlns:a16="http://schemas.microsoft.com/office/drawing/2014/main" id="{039CA7A1-1FED-6B90-8788-D53197A96853}"/>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62233660"/>
      </p:ext>
    </p:extLst>
  </p:cSld>
  <p:clrMapOvr>
    <a:masterClrMapping/>
  </p:clrMapOvr>
  <mc:AlternateContent xmlns:mc="http://schemas.openxmlformats.org/markup-compatibility/2006" xmlns:p14="http://schemas.microsoft.com/office/powerpoint/2010/main">
    <mc:Choice Requires="p14">
      <p:transition spd="slow" p14:dur="2000" advTm="66788"/>
    </mc:Choice>
    <mc:Fallback xmlns="">
      <p:transition spd="slow" advTm="66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3"/>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7"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P spid="36"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5"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Picture 6" descr="The diagram illustrates various risk factors for lung cancer, including active and passive smoking, exposure to hazardous substances like asbestos and radon, air pollution, family history, and chronic lung diseases.&#10;&#10;AI-generated content may be incorrect.">
            <a:extLst>
              <a:ext uri="{FF2B5EF4-FFF2-40B4-BE49-F238E27FC236}">
                <a16:creationId xmlns:a16="http://schemas.microsoft.com/office/drawing/2014/main" id="{E6974604-3107-77B0-CB7F-DB2C550E5E57}"/>
              </a:ext>
            </a:extLst>
          </p:cNvPr>
          <p:cNvPicPr>
            <a:picLocks noChangeAspect="1"/>
          </p:cNvPicPr>
          <p:nvPr/>
        </p:nvPicPr>
        <p:blipFill>
          <a:blip r:embed="rId6"/>
          <a:stretch>
            <a:fillRect/>
          </a:stretch>
        </p:blipFill>
        <p:spPr>
          <a:xfrm>
            <a:off x="613015" y="2022636"/>
            <a:ext cx="5270026" cy="3056615"/>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3"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80639EE-BD2C-8AEA-8489-C96B435219E0}"/>
              </a:ext>
            </a:extLst>
          </p:cNvPr>
          <p:cNvSpPr>
            <a:spLocks noGrp="1"/>
          </p:cNvSpPr>
          <p:nvPr>
            <p:ph type="title"/>
          </p:nvPr>
        </p:nvSpPr>
        <p:spPr>
          <a:xfrm>
            <a:off x="786384" y="576073"/>
            <a:ext cx="10377484" cy="689310"/>
          </a:xfrm>
        </p:spPr>
        <p:txBody>
          <a:bodyPr anchor="t">
            <a:normAutofit fontScale="90000"/>
          </a:bodyPr>
          <a:lstStyle/>
          <a:p>
            <a:r>
              <a:rPr lang="en-GB" sz="4800" b="1" dirty="0">
                <a:solidFill>
                  <a:schemeClr val="bg1"/>
                </a:solidFill>
                <a:latin typeface="Arial" panose="020B0604020202020204" pitchFamily="34" charset="0"/>
                <a:cs typeface="Arial" panose="020B0604020202020204" pitchFamily="34" charset="0"/>
              </a:rPr>
              <a:t>Risk Factors</a:t>
            </a:r>
          </a:p>
        </p:txBody>
      </p:sp>
      <p:sp>
        <p:nvSpPr>
          <p:cNvPr id="3" name="Content Placeholder 2">
            <a:extLst>
              <a:ext uri="{FF2B5EF4-FFF2-40B4-BE49-F238E27FC236}">
                <a16:creationId xmlns:a16="http://schemas.microsoft.com/office/drawing/2014/main" id="{002E3C15-A9EE-2FC8-3343-1E139C572C4B}"/>
              </a:ext>
            </a:extLst>
          </p:cNvPr>
          <p:cNvSpPr>
            <a:spLocks noGrp="1"/>
          </p:cNvSpPr>
          <p:nvPr>
            <p:ph idx="1"/>
          </p:nvPr>
        </p:nvSpPr>
        <p:spPr>
          <a:xfrm>
            <a:off x="6494531" y="1182256"/>
            <a:ext cx="5040761" cy="4833414"/>
          </a:xfrm>
        </p:spPr>
        <p:txBody>
          <a:bodyPr anchor="ctr">
            <a:normAutofit/>
          </a:bodyPr>
          <a:lstStyle/>
          <a:p>
            <a:pPr>
              <a:buFont typeface="Wingdings" panose="05000000000000000000" pitchFamily="2" charset="2"/>
              <a:buChar char="Ø"/>
            </a:pPr>
            <a:r>
              <a:rPr lang="en-GB" sz="1400" dirty="0">
                <a:solidFill>
                  <a:schemeClr val="bg1"/>
                </a:solidFill>
                <a:latin typeface="Arial" panose="020B0604020202020204" pitchFamily="34" charset="0"/>
                <a:cs typeface="Arial" panose="020B0604020202020204" pitchFamily="34" charset="0"/>
              </a:rPr>
              <a:t>Smoking Cigarettes – The biggest risk factor for lung cancer (Centers for Disease Control and Prevention, 2025).</a:t>
            </a:r>
          </a:p>
          <a:p>
            <a:pPr>
              <a:buFont typeface="Wingdings" panose="05000000000000000000" pitchFamily="2" charset="2"/>
              <a:buChar char="Ø"/>
            </a:pPr>
            <a:r>
              <a:rPr lang="en-GB" sz="1400" dirty="0">
                <a:solidFill>
                  <a:schemeClr val="bg1"/>
                </a:solidFill>
                <a:latin typeface="Arial" panose="020B0604020202020204" pitchFamily="34" charset="0"/>
                <a:cs typeface="Arial" panose="020B0604020202020204" pitchFamily="34" charset="0"/>
              </a:rPr>
              <a:t>Passive Smoking – Breathing in second-hand smoke from others (Macmillan Cancer Support, 2025).</a:t>
            </a:r>
          </a:p>
          <a:p>
            <a:pPr>
              <a:buFont typeface="Wingdings" panose="05000000000000000000" pitchFamily="2" charset="2"/>
              <a:buChar char="Ø"/>
            </a:pPr>
            <a:r>
              <a:rPr lang="en-GB" sz="1400" dirty="0">
                <a:solidFill>
                  <a:schemeClr val="bg1"/>
                </a:solidFill>
                <a:latin typeface="Arial" panose="020B0604020202020204" pitchFamily="34" charset="0"/>
                <a:cs typeface="Arial" panose="020B0604020202020204" pitchFamily="34" charset="0"/>
              </a:rPr>
              <a:t>Radon – A natural radioactive gas that forms in rocks, soil and water (NHS, 2022).</a:t>
            </a:r>
          </a:p>
          <a:p>
            <a:pPr>
              <a:buFont typeface="Wingdings" panose="05000000000000000000" pitchFamily="2" charset="2"/>
              <a:buChar char="Ø"/>
            </a:pPr>
            <a:r>
              <a:rPr lang="en-GB" sz="1400" dirty="0">
                <a:solidFill>
                  <a:schemeClr val="bg1"/>
                </a:solidFill>
                <a:latin typeface="Arial" panose="020B0604020202020204" pitchFamily="34" charset="0"/>
                <a:cs typeface="Arial" panose="020B0604020202020204" pitchFamily="34" charset="0"/>
              </a:rPr>
              <a:t>Other Substances – Working with harmful substances such as asbestos, arsenic, and diesel exhaust (Centers for Disease Control and Prevention, 2025).</a:t>
            </a:r>
          </a:p>
          <a:p>
            <a:pPr>
              <a:buFont typeface="Wingdings" panose="05000000000000000000" pitchFamily="2" charset="2"/>
              <a:buChar char="Ø"/>
            </a:pPr>
            <a:r>
              <a:rPr lang="en-GB" sz="1400" dirty="0">
                <a:solidFill>
                  <a:schemeClr val="bg1"/>
                </a:solidFill>
                <a:latin typeface="Arial" panose="020B0604020202020204" pitchFamily="34" charset="0"/>
                <a:cs typeface="Arial" panose="020B0604020202020204" pitchFamily="34" charset="0"/>
              </a:rPr>
              <a:t>Air Pollution – Long-term exposure to air pollution (Cancer Research UK, 2025).</a:t>
            </a:r>
          </a:p>
          <a:p>
            <a:pPr>
              <a:buFont typeface="Wingdings" panose="05000000000000000000" pitchFamily="2" charset="2"/>
              <a:buChar char="Ø"/>
            </a:pPr>
            <a:r>
              <a:rPr lang="en-GB" sz="1400" dirty="0">
                <a:solidFill>
                  <a:schemeClr val="bg1"/>
                </a:solidFill>
                <a:latin typeface="Arial" panose="020B0604020202020204" pitchFamily="34" charset="0"/>
                <a:cs typeface="Arial" panose="020B0604020202020204" pitchFamily="34" charset="0"/>
              </a:rPr>
              <a:t>Lowered Immunity – HIV/AIDS or immunosuppressant drugs after an organ transplant (Macmillan Cancer Support, 2025).</a:t>
            </a:r>
          </a:p>
          <a:p>
            <a:pPr>
              <a:buFont typeface="Wingdings" panose="05000000000000000000" pitchFamily="2" charset="2"/>
              <a:buChar char="Ø"/>
            </a:pPr>
            <a:r>
              <a:rPr lang="en-GB" sz="1400" dirty="0">
                <a:solidFill>
                  <a:schemeClr val="bg1"/>
                </a:solidFill>
                <a:latin typeface="Arial" panose="020B0604020202020204" pitchFamily="34" charset="0"/>
                <a:cs typeface="Arial" panose="020B0604020202020204" pitchFamily="34" charset="0"/>
              </a:rPr>
              <a:t>Family History – Family history of lung cancer may increase risk (Cancer Research UK, 2025).</a:t>
            </a:r>
          </a:p>
          <a:p>
            <a:pPr>
              <a:buFont typeface="Wingdings" panose="05000000000000000000" pitchFamily="2" charset="2"/>
              <a:buChar char="Ø"/>
            </a:pPr>
            <a:endParaRPr lang="en-GB" sz="1000" dirty="0">
              <a:solidFill>
                <a:schemeClr val="bg1"/>
              </a:solidFill>
              <a:latin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8EFA466C-B8D5-F18A-43A9-46C5DDB37420}"/>
              </a:ext>
            </a:extLst>
          </p:cNvPr>
          <p:cNvSpPr txBox="1"/>
          <p:nvPr/>
        </p:nvSpPr>
        <p:spPr>
          <a:xfrm>
            <a:off x="472780" y="5374320"/>
            <a:ext cx="5883565"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(St. Stamford Modern Cancer Hospital, Guangzhou, 2026) </a:t>
            </a:r>
          </a:p>
        </p:txBody>
      </p:sp>
      <p:pic>
        <p:nvPicPr>
          <p:cNvPr id="5" name="Audio 4">
            <a:hlinkClick r:id="" action="ppaction://media"/>
            <a:extLst>
              <a:ext uri="{FF2B5EF4-FFF2-40B4-BE49-F238E27FC236}">
                <a16:creationId xmlns:a16="http://schemas.microsoft.com/office/drawing/2014/main" id="{6615822F-CC5A-37A9-9523-314C998C6299}"/>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050784109"/>
      </p:ext>
    </p:extLst>
  </p:cSld>
  <p:clrMapOvr>
    <a:masterClrMapping/>
  </p:clrMapOvr>
  <mc:AlternateContent xmlns:mc="http://schemas.openxmlformats.org/markup-compatibility/2006" xmlns:p14="http://schemas.microsoft.com/office/powerpoint/2010/main">
    <mc:Choice Requires="p14">
      <p:transition spd="slow" p14:dur="2000" advTm="54861"/>
    </mc:Choice>
    <mc:Fallback xmlns="">
      <p:transition spd="slow" advTm="548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3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1000" fill="hold"/>
                                        <p:tgtEl>
                                          <p:spTgt spid="2"/>
                                        </p:tgtEl>
                                        <p:attrNameLst>
                                          <p:attrName>ppt_w</p:attrName>
                                        </p:attrNameLst>
                                      </p:cBhvr>
                                      <p:tavLst>
                                        <p:tav tm="0">
                                          <p:val>
                                            <p:fltVal val="0"/>
                                          </p:val>
                                        </p:tav>
                                        <p:tav tm="100000">
                                          <p:val>
                                            <p:strVal val="#ppt_w"/>
                                          </p:val>
                                        </p:tav>
                                      </p:tavLst>
                                    </p:anim>
                                    <p:anim calcmode="lin" valueType="num">
                                      <p:cBhvr>
                                        <p:cTn id="12" dur="1000" fill="hold"/>
                                        <p:tgtEl>
                                          <p:spTgt spid="2"/>
                                        </p:tgtEl>
                                        <p:attrNameLst>
                                          <p:attrName>ppt_h</p:attrName>
                                        </p:attrNameLst>
                                      </p:cBhvr>
                                      <p:tavLst>
                                        <p:tav tm="0">
                                          <p:val>
                                            <p:fltVal val="0"/>
                                          </p:val>
                                        </p:tav>
                                        <p:tav tm="100000">
                                          <p:val>
                                            <p:strVal val="#ppt_h"/>
                                          </p:val>
                                        </p:tav>
                                      </p:tavLst>
                                    </p:anim>
                                    <p:anim calcmode="lin" valueType="num">
                                      <p:cBhvr>
                                        <p:cTn id="13" dur="1000" fill="hold"/>
                                        <p:tgtEl>
                                          <p:spTgt spid="2"/>
                                        </p:tgtEl>
                                        <p:attrNameLst>
                                          <p:attrName>style.rotation</p:attrName>
                                        </p:attrNameLst>
                                      </p:cBhvr>
                                      <p:tavLst>
                                        <p:tav tm="0">
                                          <p:val>
                                            <p:fltVal val="90"/>
                                          </p:val>
                                        </p:tav>
                                        <p:tav tm="100000">
                                          <p:val>
                                            <p:fltVal val="0"/>
                                          </p:val>
                                        </p:tav>
                                      </p:tavLst>
                                    </p:anim>
                                    <p:animEffect transition="in" filter="fade">
                                      <p:cBhvr>
                                        <p:cTn id="14" dur="1000"/>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p:cTn id="19"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0"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21"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22" dur="10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1"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 calcmode="lin" valueType="num">
                                      <p:cBhvr>
                                        <p:cTn id="27"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8"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9"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30" dur="1000"/>
                                        <p:tgtEl>
                                          <p:spTgt spid="3">
                                            <p:txEl>
                                              <p:pRg st="1" end="1"/>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31" presetClass="entr" presetSubtype="0"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 calcmode="lin" valueType="num">
                                      <p:cBhvr>
                                        <p:cTn id="35"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36"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37"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38" dur="1000"/>
                                        <p:tgtEl>
                                          <p:spTgt spid="3">
                                            <p:txEl>
                                              <p:pRg st="2" end="2"/>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31" presetClass="entr" presetSubtype="0" fill="hold" grpId="0"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anim calcmode="lin" valueType="num">
                                      <p:cBhvr>
                                        <p:cTn id="43"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44"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45"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46" dur="1000"/>
                                        <p:tgtEl>
                                          <p:spTgt spid="3">
                                            <p:txEl>
                                              <p:pRg st="3" end="3"/>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31" presetClass="entr" presetSubtype="0" fill="hold" grpId="0" nodeType="clickEffect">
                                  <p:stCondLst>
                                    <p:cond delay="0"/>
                                  </p:stCondLst>
                                  <p:childTnLst>
                                    <p:set>
                                      <p:cBhvr>
                                        <p:cTn id="50" dur="1" fill="hold">
                                          <p:stCondLst>
                                            <p:cond delay="0"/>
                                          </p:stCondLst>
                                        </p:cTn>
                                        <p:tgtEl>
                                          <p:spTgt spid="3">
                                            <p:txEl>
                                              <p:pRg st="4" end="4"/>
                                            </p:txEl>
                                          </p:spTgt>
                                        </p:tgtEl>
                                        <p:attrNameLst>
                                          <p:attrName>style.visibility</p:attrName>
                                        </p:attrNameLst>
                                      </p:cBhvr>
                                      <p:to>
                                        <p:strVal val="visible"/>
                                      </p:to>
                                    </p:set>
                                    <p:anim calcmode="lin" valueType="num">
                                      <p:cBhvr>
                                        <p:cTn id="51"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52"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53"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54" dur="1000"/>
                                        <p:tgtEl>
                                          <p:spTgt spid="3">
                                            <p:txEl>
                                              <p:pRg st="4" end="4"/>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31" presetClass="entr" presetSubtype="0" fill="hold" grpId="0" nodeType="clickEffect">
                                  <p:stCondLst>
                                    <p:cond delay="0"/>
                                  </p:stCondLst>
                                  <p:childTnLst>
                                    <p:set>
                                      <p:cBhvr>
                                        <p:cTn id="58" dur="1" fill="hold">
                                          <p:stCondLst>
                                            <p:cond delay="0"/>
                                          </p:stCondLst>
                                        </p:cTn>
                                        <p:tgtEl>
                                          <p:spTgt spid="3">
                                            <p:txEl>
                                              <p:pRg st="5" end="5"/>
                                            </p:txEl>
                                          </p:spTgt>
                                        </p:tgtEl>
                                        <p:attrNameLst>
                                          <p:attrName>style.visibility</p:attrName>
                                        </p:attrNameLst>
                                      </p:cBhvr>
                                      <p:to>
                                        <p:strVal val="visible"/>
                                      </p:to>
                                    </p:set>
                                    <p:anim calcmode="lin" valueType="num">
                                      <p:cBhvr>
                                        <p:cTn id="59"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60"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61"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62" dur="1000"/>
                                        <p:tgtEl>
                                          <p:spTgt spid="3">
                                            <p:txEl>
                                              <p:pRg st="5" end="5"/>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31" presetClass="entr" presetSubtype="0" fill="hold" grpId="0" nodeType="clickEffect">
                                  <p:stCondLst>
                                    <p:cond delay="0"/>
                                  </p:stCondLst>
                                  <p:childTnLst>
                                    <p:set>
                                      <p:cBhvr>
                                        <p:cTn id="66" dur="1" fill="hold">
                                          <p:stCondLst>
                                            <p:cond delay="0"/>
                                          </p:stCondLst>
                                        </p:cTn>
                                        <p:tgtEl>
                                          <p:spTgt spid="3">
                                            <p:txEl>
                                              <p:pRg st="6" end="6"/>
                                            </p:txEl>
                                          </p:spTgt>
                                        </p:tgtEl>
                                        <p:attrNameLst>
                                          <p:attrName>style.visibility</p:attrName>
                                        </p:attrNameLst>
                                      </p:cBhvr>
                                      <p:to>
                                        <p:strVal val="visible"/>
                                      </p:to>
                                    </p:set>
                                    <p:anim calcmode="lin" valueType="num">
                                      <p:cBhvr>
                                        <p:cTn id="67"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68"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69"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70" dur="1000"/>
                                        <p:tgtEl>
                                          <p:spTgt spid="3">
                                            <p:txEl>
                                              <p:pRg st="6" end="6"/>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31" presetClass="entr" presetSubtype="0" fill="hold" nodeType="clickEffect">
                                  <p:stCondLst>
                                    <p:cond delay="0"/>
                                  </p:stCondLst>
                                  <p:childTnLst>
                                    <p:set>
                                      <p:cBhvr>
                                        <p:cTn id="74" dur="1" fill="hold">
                                          <p:stCondLst>
                                            <p:cond delay="0"/>
                                          </p:stCondLst>
                                        </p:cTn>
                                        <p:tgtEl>
                                          <p:spTgt spid="7"/>
                                        </p:tgtEl>
                                        <p:attrNameLst>
                                          <p:attrName>style.visibility</p:attrName>
                                        </p:attrNameLst>
                                      </p:cBhvr>
                                      <p:to>
                                        <p:strVal val="visible"/>
                                      </p:to>
                                    </p:set>
                                    <p:anim calcmode="lin" valueType="num">
                                      <p:cBhvr>
                                        <p:cTn id="75" dur="1000" fill="hold"/>
                                        <p:tgtEl>
                                          <p:spTgt spid="7"/>
                                        </p:tgtEl>
                                        <p:attrNameLst>
                                          <p:attrName>ppt_w</p:attrName>
                                        </p:attrNameLst>
                                      </p:cBhvr>
                                      <p:tavLst>
                                        <p:tav tm="0">
                                          <p:val>
                                            <p:fltVal val="0"/>
                                          </p:val>
                                        </p:tav>
                                        <p:tav tm="100000">
                                          <p:val>
                                            <p:strVal val="#ppt_w"/>
                                          </p:val>
                                        </p:tav>
                                      </p:tavLst>
                                    </p:anim>
                                    <p:anim calcmode="lin" valueType="num">
                                      <p:cBhvr>
                                        <p:cTn id="76" dur="1000" fill="hold"/>
                                        <p:tgtEl>
                                          <p:spTgt spid="7"/>
                                        </p:tgtEl>
                                        <p:attrNameLst>
                                          <p:attrName>ppt_h</p:attrName>
                                        </p:attrNameLst>
                                      </p:cBhvr>
                                      <p:tavLst>
                                        <p:tav tm="0">
                                          <p:val>
                                            <p:fltVal val="0"/>
                                          </p:val>
                                        </p:tav>
                                        <p:tav tm="100000">
                                          <p:val>
                                            <p:strVal val="#ppt_h"/>
                                          </p:val>
                                        </p:tav>
                                      </p:tavLst>
                                    </p:anim>
                                    <p:anim calcmode="lin" valueType="num">
                                      <p:cBhvr>
                                        <p:cTn id="77" dur="1000" fill="hold"/>
                                        <p:tgtEl>
                                          <p:spTgt spid="7"/>
                                        </p:tgtEl>
                                        <p:attrNameLst>
                                          <p:attrName>style.rotation</p:attrName>
                                        </p:attrNameLst>
                                      </p:cBhvr>
                                      <p:tavLst>
                                        <p:tav tm="0">
                                          <p:val>
                                            <p:fltVal val="90"/>
                                          </p:val>
                                        </p:tav>
                                        <p:tav tm="100000">
                                          <p:val>
                                            <p:fltVal val="0"/>
                                          </p:val>
                                        </p:tav>
                                      </p:tavLst>
                                    </p:anim>
                                    <p:animEffect transition="in" filter="fade">
                                      <p:cBhvr>
                                        <p:cTn id="78" dur="1000"/>
                                        <p:tgtEl>
                                          <p:spTgt spid="7"/>
                                        </p:tgtEl>
                                      </p:cBhvr>
                                    </p:animEffect>
                                  </p:childTnLst>
                                </p:cTn>
                              </p:par>
                            </p:childTnLst>
                          </p:cTn>
                        </p:par>
                      </p:childTnLst>
                    </p:cTn>
                  </p:par>
                  <p:par>
                    <p:cTn id="79" fill="hold">
                      <p:stCondLst>
                        <p:cond delay="indefinite"/>
                      </p:stCondLst>
                      <p:childTnLst>
                        <p:par>
                          <p:cTn id="80" fill="hold">
                            <p:stCondLst>
                              <p:cond delay="0"/>
                            </p:stCondLst>
                            <p:childTnLst>
                              <p:par>
                                <p:cTn id="81" presetID="31" presetClass="entr" presetSubtype="0" fill="hold" grpId="0" nodeType="clickEffect">
                                  <p:stCondLst>
                                    <p:cond delay="0"/>
                                  </p:stCondLst>
                                  <p:childTnLst>
                                    <p:set>
                                      <p:cBhvr>
                                        <p:cTn id="82" dur="1" fill="hold">
                                          <p:stCondLst>
                                            <p:cond delay="0"/>
                                          </p:stCondLst>
                                        </p:cTn>
                                        <p:tgtEl>
                                          <p:spTgt spid="35"/>
                                        </p:tgtEl>
                                        <p:attrNameLst>
                                          <p:attrName>style.visibility</p:attrName>
                                        </p:attrNameLst>
                                      </p:cBhvr>
                                      <p:to>
                                        <p:strVal val="visible"/>
                                      </p:to>
                                    </p:set>
                                    <p:anim calcmode="lin" valueType="num">
                                      <p:cBhvr>
                                        <p:cTn id="83" dur="1000" fill="hold"/>
                                        <p:tgtEl>
                                          <p:spTgt spid="35"/>
                                        </p:tgtEl>
                                        <p:attrNameLst>
                                          <p:attrName>ppt_w</p:attrName>
                                        </p:attrNameLst>
                                      </p:cBhvr>
                                      <p:tavLst>
                                        <p:tav tm="0">
                                          <p:val>
                                            <p:fltVal val="0"/>
                                          </p:val>
                                        </p:tav>
                                        <p:tav tm="100000">
                                          <p:val>
                                            <p:strVal val="#ppt_w"/>
                                          </p:val>
                                        </p:tav>
                                      </p:tavLst>
                                    </p:anim>
                                    <p:anim calcmode="lin" valueType="num">
                                      <p:cBhvr>
                                        <p:cTn id="84" dur="1000" fill="hold"/>
                                        <p:tgtEl>
                                          <p:spTgt spid="35"/>
                                        </p:tgtEl>
                                        <p:attrNameLst>
                                          <p:attrName>ppt_h</p:attrName>
                                        </p:attrNameLst>
                                      </p:cBhvr>
                                      <p:tavLst>
                                        <p:tav tm="0">
                                          <p:val>
                                            <p:fltVal val="0"/>
                                          </p:val>
                                        </p:tav>
                                        <p:tav tm="100000">
                                          <p:val>
                                            <p:strVal val="#ppt_h"/>
                                          </p:val>
                                        </p:tav>
                                      </p:tavLst>
                                    </p:anim>
                                    <p:anim calcmode="lin" valueType="num">
                                      <p:cBhvr>
                                        <p:cTn id="85" dur="1000" fill="hold"/>
                                        <p:tgtEl>
                                          <p:spTgt spid="35"/>
                                        </p:tgtEl>
                                        <p:attrNameLst>
                                          <p:attrName>style.rotation</p:attrName>
                                        </p:attrNameLst>
                                      </p:cBhvr>
                                      <p:tavLst>
                                        <p:tav tm="0">
                                          <p:val>
                                            <p:fltVal val="90"/>
                                          </p:val>
                                        </p:tav>
                                        <p:tav tm="100000">
                                          <p:val>
                                            <p:fltVal val="0"/>
                                          </p:val>
                                        </p:tav>
                                      </p:tavLst>
                                    </p:anim>
                                    <p:animEffect transition="in" filter="fade">
                                      <p:cBhvr>
                                        <p:cTn id="86" dur="10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87"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P spid="35"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6536E295-EF5B-4BE9-A4CB-D5C581AAA9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3" name="Color">
              <a:extLst>
                <a:ext uri="{FF2B5EF4-FFF2-40B4-BE49-F238E27FC236}">
                  <a16:creationId xmlns:a16="http://schemas.microsoft.com/office/drawing/2014/main" id="{9EDFE04B-BA3D-4E70-8E8D-3130980E00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9B9AA2D3-5BB5-441E-AE46-54B87F251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The image depicts various common symptoms of lung cancer, including persistent cough, shortness of breath, unexplained cough, weight loss, repeated respiratory issues, and pain in the shoulder, arm, chest, or back.&#10;&#10;AI-generated content may be incorrect.">
            <a:extLst>
              <a:ext uri="{FF2B5EF4-FFF2-40B4-BE49-F238E27FC236}">
                <a16:creationId xmlns:a16="http://schemas.microsoft.com/office/drawing/2014/main" id="{11057A7B-0FAF-E86D-F309-D41E43B3CD63}"/>
              </a:ext>
            </a:extLst>
          </p:cNvPr>
          <p:cNvPicPr>
            <a:picLocks noChangeAspect="1"/>
          </p:cNvPicPr>
          <p:nvPr/>
        </p:nvPicPr>
        <p:blipFill>
          <a:blip r:embed="rId5"/>
          <a:stretch>
            <a:fillRect/>
          </a:stretch>
        </p:blipFill>
        <p:spPr>
          <a:xfrm>
            <a:off x="7038109" y="1853931"/>
            <a:ext cx="4367507" cy="2915310"/>
          </a:xfrm>
          <a:prstGeom prst="rect">
            <a:avLst/>
          </a:prstGeom>
        </p:spPr>
      </p:pic>
      <p:grpSp>
        <p:nvGrpSpPr>
          <p:cNvPr id="16" name="Group 15">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A7720F6-859B-8909-6F6F-A9F2C186BC9A}"/>
              </a:ext>
            </a:extLst>
          </p:cNvPr>
          <p:cNvSpPr>
            <a:spLocks noGrp="1"/>
          </p:cNvSpPr>
          <p:nvPr>
            <p:ph type="title"/>
          </p:nvPr>
        </p:nvSpPr>
        <p:spPr>
          <a:xfrm>
            <a:off x="971715" y="510163"/>
            <a:ext cx="5074368" cy="808306"/>
          </a:xfrm>
        </p:spPr>
        <p:txBody>
          <a:bodyPr anchor="b">
            <a:normAutofit fontScale="90000"/>
          </a:bodyPr>
          <a:lstStyle/>
          <a:p>
            <a:r>
              <a:rPr lang="en-GB" sz="3200" b="1" dirty="0">
                <a:solidFill>
                  <a:schemeClr val="bg1"/>
                </a:solidFill>
                <a:latin typeface="Arial" panose="020B0604020202020204" pitchFamily="34" charset="0"/>
                <a:cs typeface="Arial" panose="020B0604020202020204" pitchFamily="34" charset="0"/>
              </a:rPr>
              <a:t>Symptoms of Lung Cancer</a:t>
            </a:r>
          </a:p>
        </p:txBody>
      </p:sp>
      <p:sp>
        <p:nvSpPr>
          <p:cNvPr id="3" name="Content Placeholder 2">
            <a:extLst>
              <a:ext uri="{FF2B5EF4-FFF2-40B4-BE49-F238E27FC236}">
                <a16:creationId xmlns:a16="http://schemas.microsoft.com/office/drawing/2014/main" id="{AC87C030-E961-81D1-5F6E-06DD84D07C60}"/>
              </a:ext>
            </a:extLst>
          </p:cNvPr>
          <p:cNvSpPr>
            <a:spLocks noGrp="1"/>
          </p:cNvSpPr>
          <p:nvPr>
            <p:ph idx="1"/>
          </p:nvPr>
        </p:nvSpPr>
        <p:spPr>
          <a:xfrm>
            <a:off x="786384" y="1853931"/>
            <a:ext cx="5074368" cy="3365975"/>
          </a:xfrm>
        </p:spPr>
        <p:txBody>
          <a:bodyPr anchor="t">
            <a:normAutofit/>
          </a:bodyPr>
          <a:lstStyle/>
          <a:p>
            <a:pPr>
              <a:buFont typeface="Wingdings" panose="05000000000000000000" pitchFamily="2" charset="2"/>
              <a:buChar char="ü"/>
            </a:pPr>
            <a:r>
              <a:rPr lang="en-GB" sz="1800" dirty="0">
                <a:solidFill>
                  <a:schemeClr val="bg1"/>
                </a:solidFill>
                <a:latin typeface="Arial" panose="020B0604020202020204" pitchFamily="34" charset="0"/>
                <a:cs typeface="Arial" panose="020B0604020202020204" pitchFamily="34" charset="0"/>
              </a:rPr>
              <a:t>Cough lasting for weeks.</a:t>
            </a:r>
          </a:p>
          <a:p>
            <a:pPr>
              <a:buFont typeface="Wingdings" panose="05000000000000000000" pitchFamily="2" charset="2"/>
              <a:buChar char="ü"/>
            </a:pPr>
            <a:r>
              <a:rPr lang="en-GB" sz="1800" dirty="0">
                <a:solidFill>
                  <a:schemeClr val="bg1"/>
                </a:solidFill>
                <a:latin typeface="Arial" panose="020B0604020202020204" pitchFamily="34" charset="0"/>
                <a:cs typeface="Arial" panose="020B0604020202020204" pitchFamily="34" charset="0"/>
              </a:rPr>
              <a:t>Chest pain.</a:t>
            </a:r>
          </a:p>
          <a:p>
            <a:pPr>
              <a:buFont typeface="Wingdings" panose="05000000000000000000" pitchFamily="2" charset="2"/>
              <a:buChar char="ü"/>
            </a:pPr>
            <a:r>
              <a:rPr lang="en-GB" sz="1800" dirty="0">
                <a:solidFill>
                  <a:schemeClr val="bg1"/>
                </a:solidFill>
                <a:latin typeface="Arial" panose="020B0604020202020204" pitchFamily="34" charset="0"/>
                <a:cs typeface="Arial" panose="020B0604020202020204" pitchFamily="34" charset="0"/>
              </a:rPr>
              <a:t>Coughing up blood.</a:t>
            </a:r>
          </a:p>
          <a:p>
            <a:pPr>
              <a:buFont typeface="Wingdings" panose="05000000000000000000" pitchFamily="2" charset="2"/>
              <a:buChar char="ü"/>
            </a:pPr>
            <a:r>
              <a:rPr lang="en-GB" sz="1800" dirty="0">
                <a:solidFill>
                  <a:schemeClr val="bg1"/>
                </a:solidFill>
                <a:latin typeface="Arial" panose="020B0604020202020204" pitchFamily="34" charset="0"/>
                <a:cs typeface="Arial" panose="020B0604020202020204" pitchFamily="34" charset="0"/>
              </a:rPr>
              <a:t>Shortness of breath.</a:t>
            </a:r>
          </a:p>
          <a:p>
            <a:pPr>
              <a:buFont typeface="Wingdings" panose="05000000000000000000" pitchFamily="2" charset="2"/>
              <a:buChar char="ü"/>
            </a:pPr>
            <a:r>
              <a:rPr lang="en-GB" sz="1800" dirty="0">
                <a:solidFill>
                  <a:schemeClr val="bg1"/>
                </a:solidFill>
                <a:latin typeface="Arial" panose="020B0604020202020204" pitchFamily="34" charset="0"/>
                <a:cs typeface="Arial" panose="020B0604020202020204" pitchFamily="34" charset="0"/>
              </a:rPr>
              <a:t>Loss of appetite or unexplained weight loss.</a:t>
            </a:r>
          </a:p>
          <a:p>
            <a:pPr>
              <a:buFont typeface="Wingdings" panose="05000000000000000000" pitchFamily="2" charset="2"/>
              <a:buChar char="ü"/>
            </a:pPr>
            <a:r>
              <a:rPr lang="en-GB" sz="1800" dirty="0">
                <a:solidFill>
                  <a:schemeClr val="bg1"/>
                </a:solidFill>
                <a:latin typeface="Arial" panose="020B0604020202020204" pitchFamily="34" charset="0"/>
                <a:cs typeface="Arial" panose="020B0604020202020204" pitchFamily="34" charset="0"/>
              </a:rPr>
              <a:t>Persistent tiredness or lack of energy.</a:t>
            </a:r>
          </a:p>
          <a:p>
            <a:pPr marL="0" indent="0">
              <a:buNone/>
            </a:pPr>
            <a:endParaRPr lang="en-GB" sz="1800" dirty="0">
              <a:solidFill>
                <a:schemeClr val="bg1"/>
              </a:solidFill>
              <a:latin typeface="Arial" panose="020B0604020202020204" pitchFamily="34" charset="0"/>
              <a:cs typeface="Arial" panose="020B0604020202020204" pitchFamily="34" charset="0"/>
            </a:endParaRPr>
          </a:p>
          <a:p>
            <a:pPr marL="0" indent="0">
              <a:buNone/>
            </a:pPr>
            <a:r>
              <a:rPr lang="en-GB" sz="1800" dirty="0">
                <a:solidFill>
                  <a:schemeClr val="bg1"/>
                </a:solidFill>
                <a:latin typeface="Arial" panose="020B0604020202020204" pitchFamily="34" charset="0"/>
                <a:cs typeface="Arial" panose="020B0604020202020204" pitchFamily="34" charset="0"/>
              </a:rPr>
              <a:t>    (NHS, 2022)</a:t>
            </a:r>
          </a:p>
          <a:p>
            <a:pPr marL="0" indent="0">
              <a:buNone/>
            </a:pPr>
            <a:endParaRPr lang="en-GB" sz="11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9E02BA6-9FBE-9D36-C3FF-F1AE35C97D95}"/>
              </a:ext>
            </a:extLst>
          </p:cNvPr>
          <p:cNvSpPr txBox="1"/>
          <p:nvPr/>
        </p:nvSpPr>
        <p:spPr>
          <a:xfrm>
            <a:off x="7185891" y="5219906"/>
            <a:ext cx="410094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      </a:t>
            </a:r>
            <a:r>
              <a:rPr lang="en-GB" dirty="0">
                <a:solidFill>
                  <a:schemeClr val="bg1"/>
                </a:solidFill>
                <a:latin typeface="Arial" panose="020B0604020202020204" pitchFamily="34" charset="0"/>
                <a:cs typeface="Arial" panose="020B0604020202020204" pitchFamily="34" charset="0"/>
              </a:rPr>
              <a:t>Image Source (Eldridge, 2025)</a:t>
            </a:r>
          </a:p>
        </p:txBody>
      </p:sp>
      <p:pic>
        <p:nvPicPr>
          <p:cNvPr id="7" name="Audio 6">
            <a:hlinkClick r:id="" action="ppaction://media"/>
            <a:extLst>
              <a:ext uri="{FF2B5EF4-FFF2-40B4-BE49-F238E27FC236}">
                <a16:creationId xmlns:a16="http://schemas.microsoft.com/office/drawing/2014/main" id="{0DFBB6D9-F1E4-6541-60BF-1AC22CE78AF4}"/>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179994122"/>
      </p:ext>
    </p:extLst>
  </p:cSld>
  <p:clrMapOvr>
    <a:masterClrMapping/>
  </p:clrMapOvr>
  <mc:AlternateContent xmlns:mc="http://schemas.openxmlformats.org/markup-compatibility/2006" xmlns:p14="http://schemas.microsoft.com/office/powerpoint/2010/main">
    <mc:Choice Requires="p14">
      <p:transition spd="slow" p14:dur="2000" advTm="21435"/>
    </mc:Choice>
    <mc:Fallback xmlns="">
      <p:transition spd="slow" advTm="214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7"/>
                </p:tgtEl>
              </p:cMediaNode>
            </p:audio>
          </p:childTnLst>
        </p:cTn>
      </p:par>
    </p:tnLst>
    <p:bldLst>
      <p:bldP spid="2" grpId="0"/>
      <p:bldP spid="3" grpId="0" build="p"/>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98A7376-A2E2-8195-C62B-62D2DC899D4A}"/>
              </a:ext>
            </a:extLst>
          </p:cNvPr>
          <p:cNvSpPr>
            <a:spLocks noGrp="1"/>
          </p:cNvSpPr>
          <p:nvPr>
            <p:ph type="title"/>
          </p:nvPr>
        </p:nvSpPr>
        <p:spPr>
          <a:xfrm>
            <a:off x="467317" y="825807"/>
            <a:ext cx="5129600" cy="1060000"/>
          </a:xfrm>
        </p:spPr>
        <p:txBody>
          <a:bodyPr anchor="ctr">
            <a:normAutofit/>
          </a:bodyPr>
          <a:lstStyle/>
          <a:p>
            <a:r>
              <a:rPr lang="en-GB" sz="3600" b="1" dirty="0">
                <a:solidFill>
                  <a:schemeClr val="bg1"/>
                </a:solidFill>
                <a:latin typeface="Arial" panose="020B0604020202020204" pitchFamily="34" charset="0"/>
                <a:cs typeface="Arial" panose="020B0604020202020204" pitchFamily="34" charset="0"/>
              </a:rPr>
              <a:t>Diagnostic Tests</a:t>
            </a:r>
          </a:p>
        </p:txBody>
      </p:sp>
      <p:sp>
        <p:nvSpPr>
          <p:cNvPr id="3" name="Content Placeholder 2">
            <a:extLst>
              <a:ext uri="{FF2B5EF4-FFF2-40B4-BE49-F238E27FC236}">
                <a16:creationId xmlns:a16="http://schemas.microsoft.com/office/drawing/2014/main" id="{5715307C-E882-EC93-25FF-5FCDBC57B11A}"/>
              </a:ext>
            </a:extLst>
          </p:cNvPr>
          <p:cNvSpPr>
            <a:spLocks noGrp="1"/>
          </p:cNvSpPr>
          <p:nvPr>
            <p:ph idx="1"/>
          </p:nvPr>
        </p:nvSpPr>
        <p:spPr>
          <a:xfrm>
            <a:off x="6464409" y="841247"/>
            <a:ext cx="5598281" cy="5340097"/>
          </a:xfrm>
        </p:spPr>
        <p:txBody>
          <a:bodyPr anchor="ctr">
            <a:normAutofit/>
          </a:bodyPr>
          <a:lstStyle/>
          <a:p>
            <a:pPr>
              <a:buFont typeface="Wingdings" panose="05000000000000000000" pitchFamily="2" charset="2"/>
              <a:buChar char="ü"/>
            </a:pPr>
            <a:r>
              <a:rPr lang="en-GB" sz="1800" dirty="0">
                <a:solidFill>
                  <a:schemeClr val="tx2"/>
                </a:solidFill>
                <a:latin typeface="Arial" panose="020B0604020202020204" pitchFamily="34" charset="0"/>
                <a:cs typeface="Arial" panose="020B0604020202020204" pitchFamily="34" charset="0"/>
              </a:rPr>
              <a:t>GPs check general health, look for symptoms, and use a device called a Spirometer, which measures the amount of air breathed in and out.</a:t>
            </a:r>
          </a:p>
          <a:p>
            <a:pPr>
              <a:buFont typeface="Wingdings" panose="05000000000000000000" pitchFamily="2" charset="2"/>
              <a:buChar char="ü"/>
            </a:pPr>
            <a:r>
              <a:rPr lang="en-GB" sz="1800" dirty="0">
                <a:solidFill>
                  <a:schemeClr val="tx2"/>
                </a:solidFill>
                <a:latin typeface="Arial" panose="020B0604020202020204" pitchFamily="34" charset="0"/>
                <a:cs typeface="Arial" panose="020B0604020202020204" pitchFamily="34" charset="0"/>
              </a:rPr>
              <a:t>Blood test to rule out to check for other causes such as chest infection.</a:t>
            </a:r>
          </a:p>
          <a:p>
            <a:pPr>
              <a:buFont typeface="Wingdings" panose="05000000000000000000" pitchFamily="2" charset="2"/>
              <a:buChar char="ü"/>
            </a:pPr>
            <a:r>
              <a:rPr lang="en-GB" sz="1800" dirty="0">
                <a:solidFill>
                  <a:schemeClr val="tx2"/>
                </a:solidFill>
                <a:latin typeface="Arial" panose="020B0604020202020204" pitchFamily="34" charset="0"/>
                <a:cs typeface="Arial" panose="020B0604020202020204" pitchFamily="34" charset="0"/>
              </a:rPr>
              <a:t>Chest X-ray: Detect lung abnormalities.</a:t>
            </a:r>
          </a:p>
          <a:p>
            <a:pPr>
              <a:buFont typeface="Wingdings" panose="05000000000000000000" pitchFamily="2" charset="2"/>
              <a:buChar char="ü"/>
            </a:pPr>
            <a:r>
              <a:rPr lang="en-GB" sz="1800" dirty="0">
                <a:solidFill>
                  <a:schemeClr val="tx2"/>
                </a:solidFill>
                <a:latin typeface="Arial" panose="020B0604020202020204" pitchFamily="34" charset="0"/>
                <a:cs typeface="Arial" panose="020B0604020202020204" pitchFamily="34" charset="0"/>
              </a:rPr>
              <a:t>CT Scan: Detailed imaging of tumours.</a:t>
            </a:r>
          </a:p>
          <a:p>
            <a:pPr>
              <a:buFont typeface="Wingdings" panose="05000000000000000000" pitchFamily="2" charset="2"/>
              <a:buChar char="ü"/>
            </a:pPr>
            <a:r>
              <a:rPr lang="en-GB" sz="1800" dirty="0">
                <a:solidFill>
                  <a:schemeClr val="tx2"/>
                </a:solidFill>
                <a:latin typeface="Arial" panose="020B0604020202020204" pitchFamily="34" charset="0"/>
                <a:cs typeface="Arial" panose="020B0604020202020204" pitchFamily="34" charset="0"/>
              </a:rPr>
              <a:t>PET-CT Scan: Identifies the active cancer cells (cancer stage).</a:t>
            </a:r>
          </a:p>
          <a:p>
            <a:pPr>
              <a:buFont typeface="Wingdings" panose="05000000000000000000" pitchFamily="2" charset="2"/>
              <a:buChar char="ü"/>
            </a:pPr>
            <a:r>
              <a:rPr lang="en-GB" sz="1800" dirty="0">
                <a:solidFill>
                  <a:schemeClr val="tx2"/>
                </a:solidFill>
                <a:latin typeface="Arial" panose="020B0604020202020204" pitchFamily="34" charset="0"/>
                <a:cs typeface="Arial" panose="020B0604020202020204" pitchFamily="34" charset="0"/>
              </a:rPr>
              <a:t>Bronchoscopy and Biopsy: A camera tube inserted into the airways to examine the lungs and remove a sample of cells for biopsy test.</a:t>
            </a:r>
          </a:p>
          <a:p>
            <a:pPr marL="0" indent="0">
              <a:buNone/>
            </a:pPr>
            <a:endParaRPr lang="en-GB" sz="1800" dirty="0">
              <a:solidFill>
                <a:schemeClr val="tx2"/>
              </a:solidFill>
              <a:latin typeface="Arial" panose="020B0604020202020204" pitchFamily="34" charset="0"/>
              <a:cs typeface="Arial" panose="020B0604020202020204" pitchFamily="34" charset="0"/>
            </a:endParaRPr>
          </a:p>
          <a:p>
            <a:pPr marL="0" indent="0">
              <a:buNone/>
            </a:pPr>
            <a:r>
              <a:rPr lang="en-GB" sz="1800" dirty="0">
                <a:solidFill>
                  <a:schemeClr val="tx2"/>
                </a:solidFill>
                <a:latin typeface="Arial" panose="020B0604020202020204" pitchFamily="34" charset="0"/>
                <a:cs typeface="Arial" panose="020B0604020202020204" pitchFamily="34" charset="0"/>
              </a:rPr>
              <a:t>    (NHS, 2022)</a:t>
            </a:r>
          </a:p>
        </p:txBody>
      </p:sp>
      <p:pic>
        <p:nvPicPr>
          <p:cNvPr id="7" name="Picture 6" descr="A medical technician operates a dental X-ray machine, with a patient lying down for a scan.&#10;&#10;AI-generated content may be incorrect.">
            <a:extLst>
              <a:ext uri="{FF2B5EF4-FFF2-40B4-BE49-F238E27FC236}">
                <a16:creationId xmlns:a16="http://schemas.microsoft.com/office/drawing/2014/main" id="{0F69CC60-FD61-3B6A-D007-87624CDCD440}"/>
              </a:ext>
            </a:extLst>
          </p:cNvPr>
          <p:cNvPicPr>
            <a:picLocks noChangeAspect="1"/>
          </p:cNvPicPr>
          <p:nvPr/>
        </p:nvPicPr>
        <p:blipFill>
          <a:blip r:embed="rId6"/>
          <a:stretch>
            <a:fillRect/>
          </a:stretch>
        </p:blipFill>
        <p:spPr>
          <a:xfrm>
            <a:off x="745999" y="2350237"/>
            <a:ext cx="4572235" cy="2959252"/>
          </a:xfrm>
          <a:prstGeom prst="rect">
            <a:avLst/>
          </a:prstGeom>
        </p:spPr>
      </p:pic>
      <p:sp>
        <p:nvSpPr>
          <p:cNvPr id="9" name="TextBox 8">
            <a:extLst>
              <a:ext uri="{FF2B5EF4-FFF2-40B4-BE49-F238E27FC236}">
                <a16:creationId xmlns:a16="http://schemas.microsoft.com/office/drawing/2014/main" id="{A8DA6E07-7683-B0FB-1626-9E7FD96D752F}"/>
              </a:ext>
            </a:extLst>
          </p:cNvPr>
          <p:cNvSpPr txBox="1"/>
          <p:nvPr/>
        </p:nvSpPr>
        <p:spPr>
          <a:xfrm>
            <a:off x="997526" y="5798001"/>
            <a:ext cx="3971637" cy="369332"/>
          </a:xfrm>
          <a:prstGeom prst="rect">
            <a:avLst/>
          </a:prstGeom>
          <a:noFill/>
        </p:spPr>
        <p:txBody>
          <a:bodyPr wrap="square" rtlCol="0">
            <a:spAutoFit/>
          </a:bodyPr>
          <a:lstStyle/>
          <a:p>
            <a:r>
              <a:rPr lang="en-GB" dirty="0">
                <a:solidFill>
                  <a:schemeClr val="bg1"/>
                </a:solidFill>
              </a:rPr>
              <a:t> Image Source (Atlantic Health, 2026)</a:t>
            </a:r>
          </a:p>
        </p:txBody>
      </p:sp>
      <p:pic>
        <p:nvPicPr>
          <p:cNvPr id="5" name="Audio 4">
            <a:hlinkClick r:id="" action="ppaction://media"/>
            <a:extLst>
              <a:ext uri="{FF2B5EF4-FFF2-40B4-BE49-F238E27FC236}">
                <a16:creationId xmlns:a16="http://schemas.microsoft.com/office/drawing/2014/main" id="{FFD5A7EF-DC43-D9BA-19D9-8DB37A7E7550}"/>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94762943"/>
      </p:ext>
    </p:extLst>
  </p:cSld>
  <p:clrMapOvr>
    <a:masterClrMapping/>
  </p:clrMapOvr>
  <mc:AlternateContent xmlns:mc="http://schemas.openxmlformats.org/markup-compatibility/2006" xmlns:p14="http://schemas.microsoft.com/office/powerpoint/2010/main">
    <mc:Choice Requires="p14">
      <p:transition spd="slow" p14:dur="2000" advTm="39498"/>
    </mc:Choice>
    <mc:Fallback xmlns="">
      <p:transition spd="slow" advTm="394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wipe(down)">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wipe(down)">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wipe(down)">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wipe(down)">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wipe(down)">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wipe(down)">
                                      <p:cBhvr>
                                        <p:cTn id="41" dur="500"/>
                                        <p:tgtEl>
                                          <p:spTgt spid="3">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grpId="0" nodeType="click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wipe(down)">
                                      <p:cBhvr>
                                        <p:cTn id="46" dur="500"/>
                                        <p:tgtEl>
                                          <p:spTgt spid="3">
                                            <p:txEl>
                                              <p:pRg st="7" end="7"/>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4" fill="hold" nodeType="clickEffect">
                                  <p:stCondLst>
                                    <p:cond delay="0"/>
                                  </p:stCondLst>
                                  <p:childTnLst>
                                    <p:set>
                                      <p:cBhvr>
                                        <p:cTn id="50" dur="1" fill="hold">
                                          <p:stCondLst>
                                            <p:cond delay="0"/>
                                          </p:stCondLst>
                                        </p:cTn>
                                        <p:tgtEl>
                                          <p:spTgt spid="7"/>
                                        </p:tgtEl>
                                        <p:attrNameLst>
                                          <p:attrName>style.visibility</p:attrName>
                                        </p:attrNameLst>
                                      </p:cBhvr>
                                      <p:to>
                                        <p:strVal val="visible"/>
                                      </p:to>
                                    </p:set>
                                    <p:animEffect transition="in" filter="wipe(down)">
                                      <p:cBhvr>
                                        <p:cTn id="51" dur="500"/>
                                        <p:tgtEl>
                                          <p:spTgt spid="7"/>
                                        </p:tgtEl>
                                      </p:cBhvr>
                                    </p:animEffect>
                                  </p:childTnLst>
                                </p:cTn>
                              </p:par>
                            </p:childTnLst>
                          </p:cTn>
                        </p:par>
                      </p:childTnLst>
                    </p:cTn>
                  </p:par>
                  <p:par>
                    <p:cTn id="52" fill="hold">
                      <p:stCondLst>
                        <p:cond delay="indefinite"/>
                      </p:stCondLst>
                      <p:childTnLst>
                        <p:par>
                          <p:cTn id="53" fill="hold">
                            <p:stCondLst>
                              <p:cond delay="0"/>
                            </p:stCondLst>
                            <p:childTnLst>
                              <p:par>
                                <p:cTn id="54" presetID="22" presetClass="entr" presetSubtype="4" fill="hold" grpId="0" nodeType="clickEffect">
                                  <p:stCondLst>
                                    <p:cond delay="0"/>
                                  </p:stCondLst>
                                  <p:childTnLst>
                                    <p:set>
                                      <p:cBhvr>
                                        <p:cTn id="55" dur="1" fill="hold">
                                          <p:stCondLst>
                                            <p:cond delay="0"/>
                                          </p:stCondLst>
                                        </p:cTn>
                                        <p:tgtEl>
                                          <p:spTgt spid="9"/>
                                        </p:tgtEl>
                                        <p:attrNameLst>
                                          <p:attrName>style.visibility</p:attrName>
                                        </p:attrNameLst>
                                      </p:cBhvr>
                                      <p:to>
                                        <p:strVal val="visible"/>
                                      </p:to>
                                    </p:set>
                                    <p:animEffect transition="in" filter="wipe(down)">
                                      <p:cBhvr>
                                        <p:cTn id="5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7"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0B589F22-3762-444E-9FC9-BE1800ABE3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08" y="-15640"/>
            <a:ext cx="4633823" cy="6873639"/>
            <a:chOff x="-3208" y="-15640"/>
            <a:chExt cx="4633823" cy="6873639"/>
          </a:xfrm>
        </p:grpSpPr>
        <p:sp>
          <p:nvSpPr>
            <p:cNvPr id="20" name="Rectangle 19">
              <a:extLst>
                <a:ext uri="{FF2B5EF4-FFF2-40B4-BE49-F238E27FC236}">
                  <a16:creationId xmlns:a16="http://schemas.microsoft.com/office/drawing/2014/main" id="{23909A00-EE5C-7921-011D-2243441BC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15296" y="1112089"/>
              <a:ext cx="6857999" cy="4633821"/>
            </a:xfrm>
            <a:prstGeom prst="rect">
              <a:avLst/>
            </a:prstGeom>
            <a:gradFill>
              <a:gsLst>
                <a:gs pos="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CBD214-1DC9-F322-5194-DA04BAC2F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23116" y="1104268"/>
              <a:ext cx="6873639" cy="4633823"/>
            </a:xfrm>
            <a:prstGeom prst="rect">
              <a:avLst/>
            </a:prstGeom>
            <a:gradFill flip="none" rotWithShape="1">
              <a:gsLst>
                <a:gs pos="0">
                  <a:schemeClr val="accent5">
                    <a:lumMod val="75000"/>
                    <a:alpha val="92000"/>
                  </a:schemeClr>
                </a:gs>
                <a:gs pos="41000">
                  <a:schemeClr val="accent5">
                    <a:lumMod val="75000"/>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EAF9FB-B8E3-9BF3-8388-AE1AC0CB4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890955" y="-462733"/>
              <a:ext cx="3284738" cy="4194579"/>
            </a:xfrm>
            <a:prstGeom prst="rect">
              <a:avLst/>
            </a:prstGeom>
            <a:gradFill flip="none" rotWithShape="1">
              <a:gsLst>
                <a:gs pos="0">
                  <a:schemeClr val="accent2">
                    <a:alpha val="70000"/>
                  </a:schemeClr>
                </a:gs>
                <a:gs pos="58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 name="Title 1">
            <a:extLst>
              <a:ext uri="{FF2B5EF4-FFF2-40B4-BE49-F238E27FC236}">
                <a16:creationId xmlns:a16="http://schemas.microsoft.com/office/drawing/2014/main" id="{56C68C5D-67BA-EC4D-75CF-430761A36EEB}"/>
              </a:ext>
            </a:extLst>
          </p:cNvPr>
          <p:cNvSpPr>
            <a:spLocks noGrp="1"/>
          </p:cNvSpPr>
          <p:nvPr>
            <p:ph type="title"/>
          </p:nvPr>
        </p:nvSpPr>
        <p:spPr>
          <a:xfrm>
            <a:off x="436033" y="1021936"/>
            <a:ext cx="3960475" cy="1225240"/>
          </a:xfrm>
        </p:spPr>
        <p:txBody>
          <a:bodyPr anchor="ctr">
            <a:normAutofit/>
          </a:bodyPr>
          <a:lstStyle/>
          <a:p>
            <a:pPr algn="ctr"/>
            <a:r>
              <a:rPr lang="en-GB" sz="3200" b="1" dirty="0">
                <a:solidFill>
                  <a:srgbClr val="FFFFFF"/>
                </a:solidFill>
                <a:latin typeface="Arial" panose="020B0604020202020204" pitchFamily="34" charset="0"/>
                <a:cs typeface="Arial" panose="020B0604020202020204" pitchFamily="34" charset="0"/>
              </a:rPr>
              <a:t>Treatment Options</a:t>
            </a:r>
          </a:p>
        </p:txBody>
      </p:sp>
      <p:sp>
        <p:nvSpPr>
          <p:cNvPr id="3" name="Content Placeholder 2">
            <a:extLst>
              <a:ext uri="{FF2B5EF4-FFF2-40B4-BE49-F238E27FC236}">
                <a16:creationId xmlns:a16="http://schemas.microsoft.com/office/drawing/2014/main" id="{B9F303D9-6E25-AA04-83EA-57C4102F943D}"/>
              </a:ext>
            </a:extLst>
          </p:cNvPr>
          <p:cNvSpPr>
            <a:spLocks noGrp="1"/>
          </p:cNvSpPr>
          <p:nvPr>
            <p:ph idx="1"/>
          </p:nvPr>
        </p:nvSpPr>
        <p:spPr>
          <a:xfrm>
            <a:off x="5498123" y="874782"/>
            <a:ext cx="6407549" cy="5106918"/>
          </a:xfrm>
        </p:spPr>
        <p:txBody>
          <a:bodyPr anchor="ctr">
            <a:normAutofit/>
          </a:bodyPr>
          <a:lstStyle/>
          <a:p>
            <a:pPr>
              <a:buFont typeface="Wingdings" panose="05000000000000000000" pitchFamily="2" charset="2"/>
              <a:buChar char="§"/>
            </a:pPr>
            <a:r>
              <a:rPr lang="en-GB" sz="1700" dirty="0">
                <a:latin typeface="Arial" panose="020B0604020202020204" pitchFamily="34" charset="0"/>
                <a:cs typeface="Arial" panose="020B0604020202020204" pitchFamily="34" charset="0"/>
              </a:rPr>
              <a:t>Surgery: Removes part or all of the lung to treat early cancer.</a:t>
            </a:r>
          </a:p>
          <a:p>
            <a:pPr>
              <a:buFont typeface="Wingdings" panose="05000000000000000000" pitchFamily="2" charset="2"/>
              <a:buChar char="§"/>
            </a:pPr>
            <a:r>
              <a:rPr lang="en-GB" sz="1700" dirty="0">
                <a:latin typeface="Arial" panose="020B0604020202020204" pitchFamily="34" charset="0"/>
                <a:cs typeface="Arial" panose="020B0604020202020204" pitchFamily="34" charset="0"/>
              </a:rPr>
              <a:t>Radiotherapy: High-energy rays to destroy cancer cells.</a:t>
            </a:r>
          </a:p>
          <a:p>
            <a:pPr>
              <a:buFont typeface="Wingdings" panose="05000000000000000000" pitchFamily="2" charset="2"/>
              <a:buChar char="§"/>
            </a:pPr>
            <a:r>
              <a:rPr lang="en-GB" sz="1700" dirty="0">
                <a:latin typeface="Arial" panose="020B0604020202020204" pitchFamily="34" charset="0"/>
                <a:cs typeface="Arial" panose="020B0604020202020204" pitchFamily="34" charset="0"/>
              </a:rPr>
              <a:t>Chemotherapy: Anti-cancer drugs to kill cancer cells.</a:t>
            </a:r>
          </a:p>
          <a:p>
            <a:pPr>
              <a:buFont typeface="Wingdings" panose="05000000000000000000" pitchFamily="2" charset="2"/>
              <a:buChar char="§"/>
            </a:pPr>
            <a:r>
              <a:rPr lang="en-GB" sz="1700" dirty="0">
                <a:latin typeface="Arial" panose="020B0604020202020204" pitchFamily="34" charset="0"/>
                <a:cs typeface="Arial" panose="020B0604020202020204" pitchFamily="34" charset="0"/>
              </a:rPr>
              <a:t>Targeted Therapy: Drugs that target specific cancer cells for a gene change.</a:t>
            </a:r>
          </a:p>
          <a:p>
            <a:pPr>
              <a:buFont typeface="Wingdings" panose="05000000000000000000" pitchFamily="2" charset="2"/>
              <a:buChar char="§"/>
            </a:pPr>
            <a:r>
              <a:rPr lang="en-GB" sz="1700" dirty="0">
                <a:latin typeface="Arial" panose="020B0604020202020204" pitchFamily="34" charset="0"/>
                <a:cs typeface="Arial" panose="020B0604020202020204" pitchFamily="34" charset="0"/>
              </a:rPr>
              <a:t>Immunotherapy: Medicines that stimulate the immune system can help fight cancer cells.</a:t>
            </a:r>
          </a:p>
          <a:p>
            <a:pPr>
              <a:buFont typeface="Wingdings" panose="05000000000000000000" pitchFamily="2" charset="2"/>
              <a:buChar char="§"/>
            </a:pPr>
            <a:r>
              <a:rPr lang="en-GB" sz="1700" dirty="0">
                <a:latin typeface="Arial" panose="020B0604020202020204" pitchFamily="34" charset="0"/>
                <a:cs typeface="Arial" panose="020B0604020202020204" pitchFamily="34" charset="0"/>
              </a:rPr>
              <a:t>Tumour Ablation Treatments: Destroys small tumours with heat or laser light to treat early-stage lung cancer.</a:t>
            </a:r>
          </a:p>
          <a:p>
            <a:pPr marL="0" indent="0">
              <a:buNone/>
            </a:pPr>
            <a:endParaRPr lang="en-GB" sz="1700"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    (Macmillan Cancer Support, 2025)</a:t>
            </a:r>
          </a:p>
        </p:txBody>
      </p:sp>
      <p:pic>
        <p:nvPicPr>
          <p:cNvPr id="36" name="Picture 35" descr="The image illustrates different treatment options for lung cancer, including chemotherapy, targeted therapy, surgery, and immunotherapy, highlighting their effects on healthy and cancerous cells.&#10;&#10;AI-generated content may be incorrect.">
            <a:extLst>
              <a:ext uri="{FF2B5EF4-FFF2-40B4-BE49-F238E27FC236}">
                <a16:creationId xmlns:a16="http://schemas.microsoft.com/office/drawing/2014/main" id="{2B468F78-86E8-DDCF-377B-955AA8A15EAA}"/>
              </a:ext>
            </a:extLst>
          </p:cNvPr>
          <p:cNvPicPr>
            <a:picLocks noChangeAspect="1"/>
          </p:cNvPicPr>
          <p:nvPr/>
        </p:nvPicPr>
        <p:blipFill>
          <a:blip r:embed="rId6"/>
          <a:stretch>
            <a:fillRect/>
          </a:stretch>
        </p:blipFill>
        <p:spPr>
          <a:xfrm>
            <a:off x="541909" y="2936603"/>
            <a:ext cx="3543588" cy="1877651"/>
          </a:xfrm>
          <a:prstGeom prst="rect">
            <a:avLst/>
          </a:prstGeom>
        </p:spPr>
      </p:pic>
      <p:sp>
        <p:nvSpPr>
          <p:cNvPr id="37" name="TextBox 36">
            <a:extLst>
              <a:ext uri="{FF2B5EF4-FFF2-40B4-BE49-F238E27FC236}">
                <a16:creationId xmlns:a16="http://schemas.microsoft.com/office/drawing/2014/main" id="{4BFA9661-1733-03D0-CA9A-19704DA0E8B6}"/>
              </a:ext>
            </a:extLst>
          </p:cNvPr>
          <p:cNvSpPr txBox="1"/>
          <p:nvPr/>
        </p:nvSpPr>
        <p:spPr>
          <a:xfrm>
            <a:off x="92364" y="5283200"/>
            <a:ext cx="4405745" cy="369332"/>
          </a:xfrm>
          <a:prstGeom prst="rect">
            <a:avLst/>
          </a:prstGeom>
          <a:noFill/>
        </p:spPr>
        <p:txBody>
          <a:bodyPr wrap="square" rtlCol="0">
            <a:spAutoFit/>
          </a:bodyPr>
          <a:lstStyle/>
          <a:p>
            <a:r>
              <a:rPr lang="en-GB" dirty="0"/>
              <a:t> </a:t>
            </a:r>
            <a:r>
              <a:rPr lang="en-GB" dirty="0">
                <a:solidFill>
                  <a:schemeClr val="bg1"/>
                </a:solidFill>
              </a:rPr>
              <a:t>Image Source (Lung Cancer Center, 2026)</a:t>
            </a:r>
          </a:p>
        </p:txBody>
      </p:sp>
      <p:pic>
        <p:nvPicPr>
          <p:cNvPr id="5" name="Audio 4">
            <a:hlinkClick r:id="" action="ppaction://media"/>
            <a:extLst>
              <a:ext uri="{FF2B5EF4-FFF2-40B4-BE49-F238E27FC236}">
                <a16:creationId xmlns:a16="http://schemas.microsoft.com/office/drawing/2014/main" id="{6333A43D-43BB-218E-39B1-620BBFF39CDC}"/>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558115035"/>
      </p:ext>
    </p:extLst>
  </p:cSld>
  <p:clrMapOvr>
    <a:masterClrMapping/>
  </p:clrMapOvr>
  <mc:AlternateContent xmlns:mc="http://schemas.openxmlformats.org/markup-compatibility/2006" xmlns:p14="http://schemas.microsoft.com/office/powerpoint/2010/main">
    <mc:Choice Requires="p14">
      <p:transition spd="slow" p14:dur="2000" advTm="18777"/>
    </mc:Choice>
    <mc:Fallback xmlns="">
      <p:transition spd="slow" advTm="187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P spid="37"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5"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7"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9" name="Group 148">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50"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1"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3" name="Group 152">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4" name="Freeform: Shape 153">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55" name="Freeform: Shape 154">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56" name="Freeform: Shape 155">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57" name="Freeform: Shape 156">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58" name="Freeform: Shape 157">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59" name="Freeform: Shape 158">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0" name="Freeform: Shape 159">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1069A1D-2F14-6626-790D-0BDD68CEA235}"/>
              </a:ext>
            </a:extLst>
          </p:cNvPr>
          <p:cNvSpPr>
            <a:spLocks noGrp="1"/>
          </p:cNvSpPr>
          <p:nvPr>
            <p:ph type="title"/>
          </p:nvPr>
        </p:nvSpPr>
        <p:spPr>
          <a:xfrm>
            <a:off x="364366" y="830526"/>
            <a:ext cx="5335501" cy="2229942"/>
          </a:xfrm>
        </p:spPr>
        <p:txBody>
          <a:bodyPr anchor="ctr">
            <a:normAutofit/>
          </a:bodyPr>
          <a:lstStyle/>
          <a:p>
            <a:r>
              <a:rPr lang="en-GB" sz="3200" b="1" dirty="0">
                <a:solidFill>
                  <a:schemeClr val="bg1"/>
                </a:solidFill>
                <a:latin typeface="Arial" panose="020B0604020202020204" pitchFamily="34" charset="0"/>
                <a:cs typeface="Arial" panose="020B0604020202020204" pitchFamily="34" charset="0"/>
              </a:rPr>
              <a:t>Monitoring and Follow-Up</a:t>
            </a:r>
          </a:p>
        </p:txBody>
      </p:sp>
      <p:sp>
        <p:nvSpPr>
          <p:cNvPr id="3" name="Content Placeholder 2">
            <a:extLst>
              <a:ext uri="{FF2B5EF4-FFF2-40B4-BE49-F238E27FC236}">
                <a16:creationId xmlns:a16="http://schemas.microsoft.com/office/drawing/2014/main" id="{35389837-9BAC-A874-9F88-E67B96890740}"/>
              </a:ext>
            </a:extLst>
          </p:cNvPr>
          <p:cNvSpPr>
            <a:spLocks noGrp="1"/>
          </p:cNvSpPr>
          <p:nvPr>
            <p:ph idx="1"/>
          </p:nvPr>
        </p:nvSpPr>
        <p:spPr>
          <a:xfrm>
            <a:off x="6464410" y="841247"/>
            <a:ext cx="4484536" cy="5340097"/>
          </a:xfrm>
        </p:spPr>
        <p:txBody>
          <a:bodyPr anchor="ctr">
            <a:normAutofit/>
          </a:bodyPr>
          <a:lstStyle/>
          <a:p>
            <a:pPr>
              <a:buFont typeface="Wingdings" panose="05000000000000000000" pitchFamily="2" charset="2"/>
              <a:buChar char="Ø"/>
            </a:pPr>
            <a:r>
              <a:rPr lang="en-GB" sz="1800" dirty="0">
                <a:solidFill>
                  <a:schemeClr val="tx2"/>
                </a:solidFill>
                <a:latin typeface="Arial" panose="020B0604020202020204" pitchFamily="34" charset="0"/>
                <a:cs typeface="Arial" panose="020B0604020202020204" pitchFamily="34" charset="0"/>
              </a:rPr>
              <a:t>Regular Check-ups – Doctors monitor recovery and health.</a:t>
            </a:r>
          </a:p>
          <a:p>
            <a:pPr>
              <a:buFont typeface="Wingdings" panose="05000000000000000000" pitchFamily="2" charset="2"/>
              <a:buChar char="Ø"/>
            </a:pPr>
            <a:r>
              <a:rPr lang="en-GB" sz="1800" dirty="0">
                <a:solidFill>
                  <a:schemeClr val="tx2"/>
                </a:solidFill>
                <a:latin typeface="Arial" panose="020B0604020202020204" pitchFamily="34" charset="0"/>
                <a:cs typeface="Arial" panose="020B0604020202020204" pitchFamily="34" charset="0"/>
              </a:rPr>
              <a:t>CT Scans and X-rays – Check if cancer has returned or spread.</a:t>
            </a:r>
          </a:p>
          <a:p>
            <a:pPr>
              <a:buFont typeface="Wingdings" panose="05000000000000000000" pitchFamily="2" charset="2"/>
              <a:buChar char="Ø"/>
            </a:pPr>
            <a:r>
              <a:rPr lang="en-GB" sz="1800" dirty="0">
                <a:solidFill>
                  <a:schemeClr val="tx2"/>
                </a:solidFill>
                <a:latin typeface="Arial" panose="020B0604020202020204" pitchFamily="34" charset="0"/>
                <a:cs typeface="Arial" panose="020B0604020202020204" pitchFamily="34" charset="0"/>
              </a:rPr>
              <a:t>Blood Tests – Monitor health after treatment.</a:t>
            </a:r>
          </a:p>
          <a:p>
            <a:pPr>
              <a:buFont typeface="Wingdings" panose="05000000000000000000" pitchFamily="2" charset="2"/>
              <a:buChar char="Ø"/>
            </a:pPr>
            <a:r>
              <a:rPr lang="en-GB" sz="1800" dirty="0">
                <a:solidFill>
                  <a:schemeClr val="tx2"/>
                </a:solidFill>
                <a:latin typeface="Arial" panose="020B0604020202020204" pitchFamily="34" charset="0"/>
                <a:cs typeface="Arial" panose="020B0604020202020204" pitchFamily="34" charset="0"/>
              </a:rPr>
              <a:t>Symptom Checks – Report new or worsening symptoms.</a:t>
            </a:r>
          </a:p>
          <a:p>
            <a:pPr>
              <a:buFont typeface="Wingdings" panose="05000000000000000000" pitchFamily="2" charset="2"/>
              <a:buChar char="Ø"/>
            </a:pPr>
            <a:r>
              <a:rPr lang="en-GB" sz="1800" dirty="0">
                <a:solidFill>
                  <a:schemeClr val="tx2"/>
                </a:solidFill>
                <a:latin typeface="Arial" panose="020B0604020202020204" pitchFamily="34" charset="0"/>
                <a:cs typeface="Arial" panose="020B0604020202020204" pitchFamily="34" charset="0"/>
              </a:rPr>
              <a:t>Side-effect Care – Manage treatment effects.</a:t>
            </a:r>
          </a:p>
          <a:p>
            <a:pPr>
              <a:buFont typeface="Wingdings" panose="05000000000000000000" pitchFamily="2" charset="2"/>
              <a:buChar char="Ø"/>
            </a:pPr>
            <a:r>
              <a:rPr lang="en-GB" sz="1800" dirty="0">
                <a:solidFill>
                  <a:schemeClr val="tx2"/>
                </a:solidFill>
                <a:latin typeface="Arial" panose="020B0604020202020204" pitchFamily="34" charset="0"/>
                <a:cs typeface="Arial" panose="020B0604020202020204" pitchFamily="34" charset="0"/>
              </a:rPr>
              <a:t>Care Plan – Personalised plan to track treatment, follow-up and support.</a:t>
            </a:r>
          </a:p>
          <a:p>
            <a:pPr>
              <a:buFont typeface="Wingdings" panose="05000000000000000000" pitchFamily="2" charset="2"/>
              <a:buChar char="Ø"/>
            </a:pPr>
            <a:r>
              <a:rPr lang="en-GB" sz="1800" dirty="0">
                <a:solidFill>
                  <a:schemeClr val="tx2"/>
                </a:solidFill>
                <a:latin typeface="Arial" panose="020B0604020202020204" pitchFamily="34" charset="0"/>
                <a:cs typeface="Arial" panose="020B0604020202020204" pitchFamily="34" charset="0"/>
              </a:rPr>
              <a:t>Support and Lifestyle advice – Help with recovery and wellbeing.</a:t>
            </a:r>
          </a:p>
          <a:p>
            <a:pPr>
              <a:buFont typeface="Wingdings" panose="05000000000000000000" pitchFamily="2" charset="2"/>
              <a:buChar char="Ø"/>
            </a:pPr>
            <a:endParaRPr lang="en-GB" sz="1800" dirty="0">
              <a:solidFill>
                <a:schemeClr val="tx2"/>
              </a:solidFill>
              <a:latin typeface="Arial" panose="020B0604020202020204" pitchFamily="34" charset="0"/>
              <a:cs typeface="Arial" panose="020B0604020202020204" pitchFamily="34" charset="0"/>
            </a:endParaRPr>
          </a:p>
          <a:p>
            <a:pPr marL="0" indent="0">
              <a:buNone/>
            </a:pPr>
            <a:r>
              <a:rPr lang="en-GB" sz="1800" dirty="0">
                <a:solidFill>
                  <a:schemeClr val="tx2"/>
                </a:solidFill>
                <a:latin typeface="Arial" panose="020B0604020202020204" pitchFamily="34" charset="0"/>
                <a:cs typeface="Arial" panose="020B0604020202020204" pitchFamily="34" charset="0"/>
              </a:rPr>
              <a:t>    (Cancer Research UK, 2026)</a:t>
            </a:r>
          </a:p>
          <a:p>
            <a:pPr>
              <a:buFont typeface="Wingdings" panose="05000000000000000000" pitchFamily="2" charset="2"/>
              <a:buChar char="Ø"/>
            </a:pPr>
            <a:endParaRPr lang="en-GB" sz="1800" dirty="0">
              <a:solidFill>
                <a:schemeClr val="tx2"/>
              </a:solidFill>
              <a:latin typeface="Arial" panose="020B0604020202020204" pitchFamily="34" charset="0"/>
              <a:cs typeface="Arial" panose="020B0604020202020204" pitchFamily="34" charset="0"/>
            </a:endParaRPr>
          </a:p>
        </p:txBody>
      </p:sp>
      <p:pic>
        <p:nvPicPr>
          <p:cNvPr id="7" name="Picture 6" descr="The image shows a medical professional operating an X-ray machine on a patient lying on a hospital bed, with medical equipment and supplies nearby.&#10;&#10;AI-generated content may be incorrect.">
            <a:extLst>
              <a:ext uri="{FF2B5EF4-FFF2-40B4-BE49-F238E27FC236}">
                <a16:creationId xmlns:a16="http://schemas.microsoft.com/office/drawing/2014/main" id="{130FA502-7198-4C8B-658E-5BBCCEF33AAC}"/>
              </a:ext>
            </a:extLst>
          </p:cNvPr>
          <p:cNvPicPr>
            <a:picLocks noChangeAspect="1"/>
          </p:cNvPicPr>
          <p:nvPr/>
        </p:nvPicPr>
        <p:blipFill>
          <a:blip r:embed="rId6"/>
          <a:stretch>
            <a:fillRect/>
          </a:stretch>
        </p:blipFill>
        <p:spPr>
          <a:xfrm>
            <a:off x="859266" y="2769028"/>
            <a:ext cx="4130825" cy="2780218"/>
          </a:xfrm>
          <a:prstGeom prst="rect">
            <a:avLst/>
          </a:prstGeom>
        </p:spPr>
      </p:pic>
      <p:sp>
        <p:nvSpPr>
          <p:cNvPr id="8" name="TextBox 7">
            <a:extLst>
              <a:ext uri="{FF2B5EF4-FFF2-40B4-BE49-F238E27FC236}">
                <a16:creationId xmlns:a16="http://schemas.microsoft.com/office/drawing/2014/main" id="{DDD760FB-36EF-3E25-4AED-CFE3F45A78EA}"/>
              </a:ext>
            </a:extLst>
          </p:cNvPr>
          <p:cNvSpPr txBox="1"/>
          <p:nvPr/>
        </p:nvSpPr>
        <p:spPr>
          <a:xfrm>
            <a:off x="655181" y="5842808"/>
            <a:ext cx="4597637"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Image Source (Lake Zurich Open MRI, 2024)</a:t>
            </a:r>
          </a:p>
        </p:txBody>
      </p:sp>
      <p:pic>
        <p:nvPicPr>
          <p:cNvPr id="5" name="Audio 4">
            <a:hlinkClick r:id="" action="ppaction://media"/>
            <a:extLst>
              <a:ext uri="{FF2B5EF4-FFF2-40B4-BE49-F238E27FC236}">
                <a16:creationId xmlns:a16="http://schemas.microsoft.com/office/drawing/2014/main" id="{6751B9BE-90EF-F432-30FF-5CE8CBCAD22D}"/>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847094236"/>
      </p:ext>
    </p:extLst>
  </p:cSld>
  <p:clrMapOvr>
    <a:masterClrMapping/>
  </p:clrMapOvr>
  <mc:AlternateContent xmlns:mc="http://schemas.openxmlformats.org/markup-compatibility/2006" xmlns:p14="http://schemas.microsoft.com/office/powerpoint/2010/main">
    <mc:Choice Requires="p14">
      <p:transition spd="slow" p14:dur="2000" advTm="34663"/>
    </mc:Choice>
    <mc:Fallback xmlns="">
      <p:transition spd="slow" advTm="346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barn(inVertical)">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barn(inVertical)">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barn(inVertical)">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barn(inVertical)">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barn(inVertical)">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barn(inVertical)">
                                      <p:cBhvr>
                                        <p:cTn id="41" dur="500"/>
                                        <p:tgtEl>
                                          <p:spTgt spid="3">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6" presetClass="entr" presetSubtype="21" fill="hold" grpId="0"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barn(inVertical)">
                                      <p:cBhvr>
                                        <p:cTn id="46" dur="500"/>
                                        <p:tgtEl>
                                          <p:spTgt spid="3">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6" presetClass="entr" presetSubtype="21" fill="hold" grpId="0" nodeType="click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Effect transition="in" filter="barn(inVertical)">
                                      <p:cBhvr>
                                        <p:cTn id="51" dur="500"/>
                                        <p:tgtEl>
                                          <p:spTgt spid="3">
                                            <p:txEl>
                                              <p:pRg st="8" end="8"/>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6" presetClass="entr" presetSubtype="21" fill="hold" nodeType="clickEffect">
                                  <p:stCondLst>
                                    <p:cond delay="0"/>
                                  </p:stCondLst>
                                  <p:childTnLst>
                                    <p:set>
                                      <p:cBhvr>
                                        <p:cTn id="55" dur="1" fill="hold">
                                          <p:stCondLst>
                                            <p:cond delay="0"/>
                                          </p:stCondLst>
                                        </p:cTn>
                                        <p:tgtEl>
                                          <p:spTgt spid="7"/>
                                        </p:tgtEl>
                                        <p:attrNameLst>
                                          <p:attrName>style.visibility</p:attrName>
                                        </p:attrNameLst>
                                      </p:cBhvr>
                                      <p:to>
                                        <p:strVal val="visible"/>
                                      </p:to>
                                    </p:set>
                                    <p:animEffect transition="in" filter="barn(inVertical)">
                                      <p:cBhvr>
                                        <p:cTn id="56" dur="500"/>
                                        <p:tgtEl>
                                          <p:spTgt spid="7"/>
                                        </p:tgtEl>
                                      </p:cBhvr>
                                    </p:animEffect>
                                  </p:childTnLst>
                                </p:cTn>
                              </p:par>
                            </p:childTnLst>
                          </p:cTn>
                        </p:par>
                      </p:childTnLst>
                    </p:cTn>
                  </p:par>
                  <p:par>
                    <p:cTn id="57" fill="hold">
                      <p:stCondLst>
                        <p:cond delay="indefinite"/>
                      </p:stCondLst>
                      <p:childTnLst>
                        <p:par>
                          <p:cTn id="58" fill="hold">
                            <p:stCondLst>
                              <p:cond delay="0"/>
                            </p:stCondLst>
                            <p:childTnLst>
                              <p:par>
                                <p:cTn id="59" presetID="16" presetClass="entr" presetSubtype="21" fill="hold" grpId="0" nodeType="clickEffect">
                                  <p:stCondLst>
                                    <p:cond delay="0"/>
                                  </p:stCondLst>
                                  <p:childTnLst>
                                    <p:set>
                                      <p:cBhvr>
                                        <p:cTn id="60" dur="1" fill="hold">
                                          <p:stCondLst>
                                            <p:cond delay="0"/>
                                          </p:stCondLst>
                                        </p:cTn>
                                        <p:tgtEl>
                                          <p:spTgt spid="8"/>
                                        </p:tgtEl>
                                        <p:attrNameLst>
                                          <p:attrName>style.visibility</p:attrName>
                                        </p:attrNameLst>
                                      </p:cBhvr>
                                      <p:to>
                                        <p:strVal val="visible"/>
                                      </p:to>
                                    </p:set>
                                    <p:animEffect transition="in" filter="barn(inVertical)">
                                      <p:cBhvr>
                                        <p:cTn id="6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2"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Slide Background Fill">
            <a:extLst>
              <a:ext uri="{FF2B5EF4-FFF2-40B4-BE49-F238E27FC236}">
                <a16:creationId xmlns:a16="http://schemas.microsoft.com/office/drawing/2014/main" id="{9EBF13D5-64BB-423E-9E4C-F3911447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FEBC7BED-6AA7-4C43-BEE8-A3CB5F8C1E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02" name="Color Cover">
              <a:extLst>
                <a:ext uri="{FF2B5EF4-FFF2-40B4-BE49-F238E27FC236}">
                  <a16:creationId xmlns:a16="http://schemas.microsoft.com/office/drawing/2014/main" id="{1C89947A-0D9D-4559-A1F6-5F6CD1970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 name="Color Cover">
              <a:extLst>
                <a:ext uri="{FF2B5EF4-FFF2-40B4-BE49-F238E27FC236}">
                  <a16:creationId xmlns:a16="http://schemas.microsoft.com/office/drawing/2014/main" id="{E0255540-1F77-4262-B834-1ED14250F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4" name="Group 103">
            <a:extLst>
              <a:ext uri="{FF2B5EF4-FFF2-40B4-BE49-F238E27FC236}">
                <a16:creationId xmlns:a16="http://schemas.microsoft.com/office/drawing/2014/main" id="{BA19DEE5-2EE5-445A-B461-7D2879B052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FCA5807F-F210-4970-A34F-3573405B4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Color">
              <a:extLst>
                <a:ext uri="{FF2B5EF4-FFF2-40B4-BE49-F238E27FC236}">
                  <a16:creationId xmlns:a16="http://schemas.microsoft.com/office/drawing/2014/main" id="{E9A8BB80-30A6-41EC-BE13-1B088DC3E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6" name="Group 10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07"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69AAFC0-FF2A-C665-DC8F-CA1EA5645527}"/>
              </a:ext>
            </a:extLst>
          </p:cNvPr>
          <p:cNvSpPr>
            <a:spLocks noGrp="1"/>
          </p:cNvSpPr>
          <p:nvPr>
            <p:ph type="title"/>
          </p:nvPr>
        </p:nvSpPr>
        <p:spPr>
          <a:xfrm>
            <a:off x="1014984" y="908263"/>
            <a:ext cx="10158984" cy="1088155"/>
          </a:xfrm>
        </p:spPr>
        <p:txBody>
          <a:bodyPr anchor="b">
            <a:normAutofit/>
          </a:bodyPr>
          <a:lstStyle/>
          <a:p>
            <a:r>
              <a:rPr lang="en-GB" sz="3600" b="1" dirty="0">
                <a:solidFill>
                  <a:schemeClr val="bg1"/>
                </a:solidFill>
                <a:latin typeface="Arial" panose="020B0604020202020204" pitchFamily="34" charset="0"/>
                <a:cs typeface="Arial" panose="020B0604020202020204" pitchFamily="34" charset="0"/>
              </a:rPr>
              <a:t>Role of Healthcare Professionals</a:t>
            </a:r>
          </a:p>
        </p:txBody>
      </p:sp>
      <p:sp>
        <p:nvSpPr>
          <p:cNvPr id="108" name="Content Placeholder 2">
            <a:extLst>
              <a:ext uri="{FF2B5EF4-FFF2-40B4-BE49-F238E27FC236}">
                <a16:creationId xmlns:a16="http://schemas.microsoft.com/office/drawing/2014/main" id="{CF454B10-FAA9-AAFF-E75D-50906871ECCF}"/>
              </a:ext>
            </a:extLst>
          </p:cNvPr>
          <p:cNvSpPr>
            <a:spLocks noGrp="1"/>
          </p:cNvSpPr>
          <p:nvPr>
            <p:ph idx="1"/>
          </p:nvPr>
        </p:nvSpPr>
        <p:spPr>
          <a:xfrm>
            <a:off x="1014983" y="2390523"/>
            <a:ext cx="10391925" cy="3625146"/>
          </a:xfrm>
        </p:spPr>
        <p:txBody>
          <a:bodyPr anchor="t">
            <a:normAutofit/>
          </a:bodyPr>
          <a:lstStyle/>
          <a:p>
            <a:r>
              <a:rPr lang="en-GB" sz="1600" dirty="0">
                <a:solidFill>
                  <a:schemeClr val="bg1"/>
                </a:solidFill>
                <a:latin typeface="Arial" panose="020B0604020202020204" pitchFamily="34" charset="0"/>
                <a:cs typeface="Arial" panose="020B0604020202020204" pitchFamily="34" charset="0"/>
              </a:rPr>
              <a:t>GPs – Check symptoms, order tests, and refer to specialists.</a:t>
            </a:r>
          </a:p>
          <a:p>
            <a:r>
              <a:rPr lang="en-GB" sz="1600" dirty="0">
                <a:solidFill>
                  <a:schemeClr val="bg1"/>
                </a:solidFill>
                <a:latin typeface="Arial" panose="020B0604020202020204" pitchFamily="34" charset="0"/>
                <a:cs typeface="Arial" panose="020B0604020202020204" pitchFamily="34" charset="0"/>
              </a:rPr>
              <a:t>Oncologists – Plan and manage cancer treatments.</a:t>
            </a:r>
          </a:p>
          <a:p>
            <a:r>
              <a:rPr lang="en-GB" sz="1600" dirty="0">
                <a:solidFill>
                  <a:schemeClr val="bg1"/>
                </a:solidFill>
                <a:latin typeface="Arial" panose="020B0604020202020204" pitchFamily="34" charset="0"/>
                <a:cs typeface="Arial" panose="020B0604020202020204" pitchFamily="34" charset="0"/>
              </a:rPr>
              <a:t>Surgeons – Remove tumours through lung surgery.</a:t>
            </a:r>
          </a:p>
          <a:p>
            <a:r>
              <a:rPr lang="en-GB" sz="1600" dirty="0">
                <a:solidFill>
                  <a:schemeClr val="bg1"/>
                </a:solidFill>
                <a:latin typeface="Arial" panose="020B0604020202020204" pitchFamily="34" charset="0"/>
                <a:cs typeface="Arial" panose="020B0604020202020204" pitchFamily="34" charset="0"/>
              </a:rPr>
              <a:t>Radiologists – X-ray and imaging specialists.</a:t>
            </a:r>
          </a:p>
          <a:p>
            <a:r>
              <a:rPr lang="en-GB" sz="1600" dirty="0">
                <a:solidFill>
                  <a:schemeClr val="bg1"/>
                </a:solidFill>
                <a:latin typeface="Arial" panose="020B0604020202020204" pitchFamily="34" charset="0"/>
                <a:cs typeface="Arial" panose="020B0604020202020204" pitchFamily="34" charset="0"/>
              </a:rPr>
              <a:t>Specialist Nurses – Support patients, manage side effects </a:t>
            </a:r>
          </a:p>
          <a:p>
            <a:pPr marL="0" indent="0">
              <a:buNone/>
            </a:pPr>
            <a:r>
              <a:rPr lang="en-GB" sz="1600" dirty="0">
                <a:solidFill>
                  <a:schemeClr val="bg1"/>
                </a:solidFill>
                <a:latin typeface="Arial" panose="020B0604020202020204" pitchFamily="34" charset="0"/>
                <a:cs typeface="Arial" panose="020B0604020202020204" pitchFamily="34" charset="0"/>
              </a:rPr>
              <a:t>    and coordinate care.</a:t>
            </a:r>
          </a:p>
          <a:p>
            <a:r>
              <a:rPr lang="en-GB" sz="1600" dirty="0">
                <a:solidFill>
                  <a:schemeClr val="bg1"/>
                </a:solidFill>
                <a:latin typeface="Arial" panose="020B0604020202020204" pitchFamily="34" charset="0"/>
                <a:cs typeface="Arial" panose="020B0604020202020204" pitchFamily="34" charset="0"/>
              </a:rPr>
              <a:t>Palliative Care Teams – Ease symptoms and improve quality of life.</a:t>
            </a:r>
          </a:p>
          <a:p>
            <a:pPr marL="0" indent="0">
              <a:buNone/>
            </a:pPr>
            <a:endParaRPr lang="en-GB" sz="1600" dirty="0">
              <a:solidFill>
                <a:schemeClr val="bg1"/>
              </a:solidFill>
              <a:latin typeface="Arial" panose="020B0604020202020204" pitchFamily="34" charset="0"/>
              <a:cs typeface="Arial" panose="020B0604020202020204" pitchFamily="34" charset="0"/>
            </a:endParaRPr>
          </a:p>
          <a:p>
            <a:pPr marL="0" indent="0">
              <a:buNone/>
            </a:pPr>
            <a:r>
              <a:rPr lang="en-GB" sz="1600" dirty="0">
                <a:solidFill>
                  <a:schemeClr val="bg1"/>
                </a:solidFill>
                <a:latin typeface="Arial" panose="020B0604020202020204" pitchFamily="34" charset="0"/>
                <a:cs typeface="Arial" panose="020B0604020202020204" pitchFamily="34" charset="0"/>
              </a:rPr>
              <a:t>    (Nottingham University Hospitals NHS Trust, 2026)</a:t>
            </a:r>
          </a:p>
        </p:txBody>
      </p:sp>
      <p:sp>
        <p:nvSpPr>
          <p:cNvPr id="111" name="TextBox 110">
            <a:extLst>
              <a:ext uri="{FF2B5EF4-FFF2-40B4-BE49-F238E27FC236}">
                <a16:creationId xmlns:a16="http://schemas.microsoft.com/office/drawing/2014/main" id="{E96814D9-7CBB-7788-7628-09410680DB80}"/>
              </a:ext>
            </a:extLst>
          </p:cNvPr>
          <p:cNvSpPr txBox="1"/>
          <p:nvPr/>
        </p:nvSpPr>
        <p:spPr>
          <a:xfrm>
            <a:off x="6853383" y="5432980"/>
            <a:ext cx="4553525" cy="369332"/>
          </a:xfrm>
          <a:prstGeom prst="rect">
            <a:avLst/>
          </a:prstGeom>
          <a:noFill/>
        </p:spPr>
        <p:txBody>
          <a:bodyPr wrap="square" rtlCol="0">
            <a:spAutoFit/>
          </a:bodyPr>
          <a:lstStyle/>
          <a:p>
            <a:r>
              <a:rPr lang="en-GB" dirty="0"/>
              <a:t>           </a:t>
            </a:r>
            <a:r>
              <a:rPr lang="en-GB" sz="1600" dirty="0">
                <a:solidFill>
                  <a:schemeClr val="bg1"/>
                </a:solidFill>
                <a:latin typeface="Arial" panose="020B0604020202020204" pitchFamily="34" charset="0"/>
                <a:cs typeface="Arial" panose="020B0604020202020204" pitchFamily="34" charset="0"/>
              </a:rPr>
              <a:t>Image Source (Riddle Compliance, 2026)</a:t>
            </a:r>
          </a:p>
        </p:txBody>
      </p:sp>
      <p:pic>
        <p:nvPicPr>
          <p:cNvPr id="113" name="Picture 112" descr="A group of healthcare professionals stands together in a clinical setting.&#10;&#10;AI-generated content may be incorrect.">
            <a:extLst>
              <a:ext uri="{FF2B5EF4-FFF2-40B4-BE49-F238E27FC236}">
                <a16:creationId xmlns:a16="http://schemas.microsoft.com/office/drawing/2014/main" id="{E3800540-8CCE-D18E-2888-640474A5B5B4}"/>
              </a:ext>
            </a:extLst>
          </p:cNvPr>
          <p:cNvPicPr>
            <a:picLocks noChangeAspect="1"/>
          </p:cNvPicPr>
          <p:nvPr/>
        </p:nvPicPr>
        <p:blipFill>
          <a:blip r:embed="rId6"/>
          <a:stretch>
            <a:fillRect/>
          </a:stretch>
        </p:blipFill>
        <p:spPr>
          <a:xfrm>
            <a:off x="7459517" y="2629601"/>
            <a:ext cx="3948154" cy="2564302"/>
          </a:xfrm>
          <a:prstGeom prst="rect">
            <a:avLst/>
          </a:prstGeom>
        </p:spPr>
      </p:pic>
      <p:pic>
        <p:nvPicPr>
          <p:cNvPr id="4" name="Audio 3">
            <a:hlinkClick r:id="" action="ppaction://media"/>
            <a:extLst>
              <a:ext uri="{FF2B5EF4-FFF2-40B4-BE49-F238E27FC236}">
                <a16:creationId xmlns:a16="http://schemas.microsoft.com/office/drawing/2014/main" id="{9B877EE5-3146-3BFD-01A0-860701C90D4A}"/>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892324770"/>
      </p:ext>
    </p:extLst>
  </p:cSld>
  <p:clrMapOvr>
    <a:masterClrMapping/>
  </p:clrMapOvr>
  <mc:AlternateContent xmlns:mc="http://schemas.openxmlformats.org/markup-compatibility/2006" xmlns:p14="http://schemas.microsoft.com/office/powerpoint/2010/main">
    <mc:Choice Requires="p14">
      <p:transition spd="slow" p14:dur="2000" advTm="80729"/>
    </mc:Choice>
    <mc:Fallback xmlns="">
      <p:transition spd="slow" advTm="80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08">
                                            <p:txEl>
                                              <p:pRg st="0" end="0"/>
                                            </p:txEl>
                                          </p:spTgt>
                                        </p:tgtEl>
                                        <p:attrNameLst>
                                          <p:attrName>style.visibility</p:attrName>
                                        </p:attrNameLst>
                                      </p:cBhvr>
                                      <p:to>
                                        <p:strVal val="visible"/>
                                      </p:to>
                                    </p:set>
                                    <p:anim calcmode="lin" valueType="num">
                                      <p:cBhvr additive="base">
                                        <p:cTn id="17" dur="500" fill="hold"/>
                                        <p:tgtEl>
                                          <p:spTgt spid="108">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0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08">
                                            <p:txEl>
                                              <p:pRg st="1" end="1"/>
                                            </p:txEl>
                                          </p:spTgt>
                                        </p:tgtEl>
                                        <p:attrNameLst>
                                          <p:attrName>style.visibility</p:attrName>
                                        </p:attrNameLst>
                                      </p:cBhvr>
                                      <p:to>
                                        <p:strVal val="visible"/>
                                      </p:to>
                                    </p:set>
                                    <p:anim calcmode="lin" valueType="num">
                                      <p:cBhvr additive="base">
                                        <p:cTn id="23" dur="500" fill="hold"/>
                                        <p:tgtEl>
                                          <p:spTgt spid="108">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0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08">
                                            <p:txEl>
                                              <p:pRg st="2" end="2"/>
                                            </p:txEl>
                                          </p:spTgt>
                                        </p:tgtEl>
                                        <p:attrNameLst>
                                          <p:attrName>style.visibility</p:attrName>
                                        </p:attrNameLst>
                                      </p:cBhvr>
                                      <p:to>
                                        <p:strVal val="visible"/>
                                      </p:to>
                                    </p:set>
                                    <p:anim calcmode="lin" valueType="num">
                                      <p:cBhvr additive="base">
                                        <p:cTn id="29" dur="500" fill="hold"/>
                                        <p:tgtEl>
                                          <p:spTgt spid="108">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0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108">
                                            <p:txEl>
                                              <p:pRg st="3" end="3"/>
                                            </p:txEl>
                                          </p:spTgt>
                                        </p:tgtEl>
                                        <p:attrNameLst>
                                          <p:attrName>style.visibility</p:attrName>
                                        </p:attrNameLst>
                                      </p:cBhvr>
                                      <p:to>
                                        <p:strVal val="visible"/>
                                      </p:to>
                                    </p:set>
                                    <p:anim calcmode="lin" valueType="num">
                                      <p:cBhvr additive="base">
                                        <p:cTn id="35" dur="500" fill="hold"/>
                                        <p:tgtEl>
                                          <p:spTgt spid="108">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0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108">
                                            <p:txEl>
                                              <p:pRg st="4" end="4"/>
                                            </p:txEl>
                                          </p:spTgt>
                                        </p:tgtEl>
                                        <p:attrNameLst>
                                          <p:attrName>style.visibility</p:attrName>
                                        </p:attrNameLst>
                                      </p:cBhvr>
                                      <p:to>
                                        <p:strVal val="visible"/>
                                      </p:to>
                                    </p:set>
                                    <p:anim calcmode="lin" valueType="num">
                                      <p:cBhvr additive="base">
                                        <p:cTn id="41" dur="500" fill="hold"/>
                                        <p:tgtEl>
                                          <p:spTgt spid="108">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0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08">
                                            <p:txEl>
                                              <p:pRg st="5" end="5"/>
                                            </p:txEl>
                                          </p:spTgt>
                                        </p:tgtEl>
                                        <p:attrNameLst>
                                          <p:attrName>style.visibility</p:attrName>
                                        </p:attrNameLst>
                                      </p:cBhvr>
                                      <p:to>
                                        <p:strVal val="visible"/>
                                      </p:to>
                                    </p:set>
                                    <p:anim calcmode="lin" valueType="num">
                                      <p:cBhvr additive="base">
                                        <p:cTn id="47" dur="500" fill="hold"/>
                                        <p:tgtEl>
                                          <p:spTgt spid="108">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0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108">
                                            <p:txEl>
                                              <p:pRg st="6" end="6"/>
                                            </p:txEl>
                                          </p:spTgt>
                                        </p:tgtEl>
                                        <p:attrNameLst>
                                          <p:attrName>style.visibility</p:attrName>
                                        </p:attrNameLst>
                                      </p:cBhvr>
                                      <p:to>
                                        <p:strVal val="visible"/>
                                      </p:to>
                                    </p:set>
                                    <p:anim calcmode="lin" valueType="num">
                                      <p:cBhvr additive="base">
                                        <p:cTn id="53" dur="500" fill="hold"/>
                                        <p:tgtEl>
                                          <p:spTgt spid="108">
                                            <p:txEl>
                                              <p:pRg st="6" end="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10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108">
                                            <p:txEl>
                                              <p:pRg st="8" end="8"/>
                                            </p:txEl>
                                          </p:spTgt>
                                        </p:tgtEl>
                                        <p:attrNameLst>
                                          <p:attrName>style.visibility</p:attrName>
                                        </p:attrNameLst>
                                      </p:cBhvr>
                                      <p:to>
                                        <p:strVal val="visible"/>
                                      </p:to>
                                    </p:set>
                                    <p:anim calcmode="lin" valueType="num">
                                      <p:cBhvr additive="base">
                                        <p:cTn id="59" dur="500" fill="hold"/>
                                        <p:tgtEl>
                                          <p:spTgt spid="108">
                                            <p:txEl>
                                              <p:pRg st="8" end="8"/>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108">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113"/>
                                        </p:tgtEl>
                                        <p:attrNameLst>
                                          <p:attrName>style.visibility</p:attrName>
                                        </p:attrNameLst>
                                      </p:cBhvr>
                                      <p:to>
                                        <p:strVal val="visible"/>
                                      </p:to>
                                    </p:set>
                                    <p:anim calcmode="lin" valueType="num">
                                      <p:cBhvr additive="base">
                                        <p:cTn id="65" dur="500" fill="hold"/>
                                        <p:tgtEl>
                                          <p:spTgt spid="113"/>
                                        </p:tgtEl>
                                        <p:attrNameLst>
                                          <p:attrName>ppt_x</p:attrName>
                                        </p:attrNameLst>
                                      </p:cBhvr>
                                      <p:tavLst>
                                        <p:tav tm="0">
                                          <p:val>
                                            <p:strVal val="#ppt_x"/>
                                          </p:val>
                                        </p:tav>
                                        <p:tav tm="100000">
                                          <p:val>
                                            <p:strVal val="#ppt_x"/>
                                          </p:val>
                                        </p:tav>
                                      </p:tavLst>
                                    </p:anim>
                                    <p:anim calcmode="lin" valueType="num">
                                      <p:cBhvr additive="base">
                                        <p:cTn id="66" dur="500" fill="hold"/>
                                        <p:tgtEl>
                                          <p:spTgt spid="113"/>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111"/>
                                        </p:tgtEl>
                                        <p:attrNameLst>
                                          <p:attrName>style.visibility</p:attrName>
                                        </p:attrNameLst>
                                      </p:cBhvr>
                                      <p:to>
                                        <p:strVal val="visible"/>
                                      </p:to>
                                    </p:set>
                                    <p:anim calcmode="lin" valueType="num">
                                      <p:cBhvr additive="base">
                                        <p:cTn id="71" dur="500" fill="hold"/>
                                        <p:tgtEl>
                                          <p:spTgt spid="111"/>
                                        </p:tgtEl>
                                        <p:attrNameLst>
                                          <p:attrName>ppt_x</p:attrName>
                                        </p:attrNameLst>
                                      </p:cBhvr>
                                      <p:tavLst>
                                        <p:tav tm="0">
                                          <p:val>
                                            <p:strVal val="#ppt_x"/>
                                          </p:val>
                                        </p:tav>
                                        <p:tav tm="100000">
                                          <p:val>
                                            <p:strVal val="#ppt_x"/>
                                          </p:val>
                                        </p:tav>
                                      </p:tavLst>
                                    </p:anim>
                                    <p:anim calcmode="lin" valueType="num">
                                      <p:cBhvr additive="base">
                                        <p:cTn id="72" dur="500" fill="hold"/>
                                        <p:tgtEl>
                                          <p:spTgt spid="1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3" fill="hold" display="0">
                  <p:stCondLst>
                    <p:cond delay="indefinite"/>
                  </p:stCondLst>
                  <p:endCondLst>
                    <p:cond evt="onStopAudio" delay="0">
                      <p:tgtEl>
                        <p:sldTgt/>
                      </p:tgtEl>
                    </p:cond>
                  </p:endCondLst>
                </p:cTn>
                <p:tgtEl>
                  <p:spTgt spid="4"/>
                </p:tgtEl>
              </p:cMediaNode>
            </p:audio>
          </p:childTnLst>
        </p:cTn>
      </p:par>
    </p:tnLst>
    <p:bldLst>
      <p:bldP spid="2" grpId="0"/>
      <p:bldP spid="108" grpId="0" build="p"/>
      <p:bldP spid="111"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9EBF13D5-64BB-423E-9E4C-F3911447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EBC7BED-6AA7-4C43-BEE8-A3CB5F8C1E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6" name="Color Cover">
              <a:extLst>
                <a:ext uri="{FF2B5EF4-FFF2-40B4-BE49-F238E27FC236}">
                  <a16:creationId xmlns:a16="http://schemas.microsoft.com/office/drawing/2014/main" id="{1C89947A-0D9D-4559-A1F6-5F6CD1970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E0255540-1F77-4262-B834-1ED14250F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BA19DEE5-2EE5-445A-B461-7D2879B052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6" name="Color">
              <a:extLst>
                <a:ext uri="{FF2B5EF4-FFF2-40B4-BE49-F238E27FC236}">
                  <a16:creationId xmlns:a16="http://schemas.microsoft.com/office/drawing/2014/main" id="{FCA5807F-F210-4970-A34F-3573405B4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E9A8BB80-30A6-41EC-BE13-1B088DC3E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EE9135A-208C-80CA-CD27-811CEE08575A}"/>
              </a:ext>
            </a:extLst>
          </p:cNvPr>
          <p:cNvSpPr>
            <a:spLocks noGrp="1"/>
          </p:cNvSpPr>
          <p:nvPr>
            <p:ph type="title"/>
          </p:nvPr>
        </p:nvSpPr>
        <p:spPr>
          <a:xfrm>
            <a:off x="785091" y="751058"/>
            <a:ext cx="10391726" cy="578703"/>
          </a:xfrm>
        </p:spPr>
        <p:txBody>
          <a:bodyPr anchor="b">
            <a:normAutofit fontScale="90000"/>
          </a:bodyPr>
          <a:lstStyle/>
          <a:p>
            <a:r>
              <a:rPr lang="en-GB" sz="3600" b="1" dirty="0">
                <a:solidFill>
                  <a:schemeClr val="bg1"/>
                </a:solidFill>
                <a:latin typeface="Arial" panose="020B0604020202020204" pitchFamily="34" charset="0"/>
                <a:cs typeface="Arial" panose="020B0604020202020204" pitchFamily="34" charset="0"/>
              </a:rPr>
              <a:t>Evidence-Based Recommendations</a:t>
            </a:r>
          </a:p>
        </p:txBody>
      </p:sp>
      <p:sp>
        <p:nvSpPr>
          <p:cNvPr id="3" name="Content Placeholder 2">
            <a:extLst>
              <a:ext uri="{FF2B5EF4-FFF2-40B4-BE49-F238E27FC236}">
                <a16:creationId xmlns:a16="http://schemas.microsoft.com/office/drawing/2014/main" id="{9D264C0E-57AC-FC34-B522-AA3F4030FAA1}"/>
              </a:ext>
            </a:extLst>
          </p:cNvPr>
          <p:cNvSpPr>
            <a:spLocks noGrp="1"/>
          </p:cNvSpPr>
          <p:nvPr>
            <p:ph idx="1"/>
          </p:nvPr>
        </p:nvSpPr>
        <p:spPr>
          <a:xfrm>
            <a:off x="785091" y="1413164"/>
            <a:ext cx="10640291" cy="4748463"/>
          </a:xfrm>
        </p:spPr>
        <p:txBody>
          <a:bodyPr anchor="t">
            <a:noAutofit/>
          </a:bodyPr>
          <a:lstStyle/>
          <a:p>
            <a:pPr>
              <a:buFont typeface="Wingdings" panose="05000000000000000000" pitchFamily="2" charset="2"/>
              <a:buChar char="Ø"/>
            </a:pPr>
            <a:r>
              <a:rPr lang="en-GB" sz="1400" dirty="0">
                <a:solidFill>
                  <a:schemeClr val="bg1"/>
                </a:solidFill>
                <a:latin typeface="Arial" panose="020B0604020202020204" pitchFamily="34" charset="0"/>
                <a:cs typeface="Arial" panose="020B0604020202020204" pitchFamily="34" charset="0"/>
              </a:rPr>
              <a:t>Multidisciplinary team – Managed by a specialist team to ensure coordinated treatment.</a:t>
            </a:r>
          </a:p>
          <a:p>
            <a:pPr>
              <a:buFont typeface="Wingdings" panose="05000000000000000000" pitchFamily="2" charset="2"/>
              <a:buChar char="Ø"/>
            </a:pPr>
            <a:r>
              <a:rPr lang="en-GB" sz="1400" dirty="0">
                <a:solidFill>
                  <a:schemeClr val="bg1"/>
                </a:solidFill>
                <a:latin typeface="Arial" panose="020B0604020202020204" pitchFamily="34" charset="0"/>
                <a:cs typeface="Arial" panose="020B0604020202020204" pitchFamily="34" charset="0"/>
              </a:rPr>
              <a:t>Personalised treatment planning – Care is tailored to cancer stage, health and patient choice.</a:t>
            </a:r>
          </a:p>
          <a:p>
            <a:pPr>
              <a:buFont typeface="Wingdings" panose="05000000000000000000" pitchFamily="2" charset="2"/>
              <a:buChar char="Ø"/>
            </a:pPr>
            <a:r>
              <a:rPr lang="en-GB" sz="1400" dirty="0">
                <a:solidFill>
                  <a:schemeClr val="bg1"/>
                </a:solidFill>
                <a:latin typeface="Arial" panose="020B0604020202020204" pitchFamily="34" charset="0"/>
                <a:cs typeface="Arial" panose="020B0604020202020204" pitchFamily="34" charset="0"/>
              </a:rPr>
              <a:t>Monitoring – Ongoing scans and reviews track progress and detect recurrence.</a:t>
            </a:r>
          </a:p>
          <a:p>
            <a:pPr>
              <a:buFont typeface="Wingdings" panose="05000000000000000000" pitchFamily="2" charset="2"/>
              <a:buChar char="Ø"/>
            </a:pPr>
            <a:r>
              <a:rPr lang="en-GB" sz="1400" dirty="0">
                <a:solidFill>
                  <a:schemeClr val="bg1"/>
                </a:solidFill>
                <a:latin typeface="Arial" panose="020B0604020202020204" pitchFamily="34" charset="0"/>
                <a:cs typeface="Arial" panose="020B0604020202020204" pitchFamily="34" charset="0"/>
              </a:rPr>
              <a:t>Supportive care – Palliative support improve quality of life.</a:t>
            </a:r>
          </a:p>
          <a:p>
            <a:pPr>
              <a:buFont typeface="Wingdings" panose="05000000000000000000" pitchFamily="2" charset="2"/>
              <a:buChar char="Ø"/>
            </a:pPr>
            <a:r>
              <a:rPr lang="en-GB" sz="1400" dirty="0">
                <a:solidFill>
                  <a:schemeClr val="bg1"/>
                </a:solidFill>
                <a:latin typeface="Arial" panose="020B0604020202020204" pitchFamily="34" charset="0"/>
                <a:cs typeface="Arial" panose="020B0604020202020204" pitchFamily="34" charset="0"/>
              </a:rPr>
              <a:t>Effective communication and ethical practice – Care should involve shared decision-making </a:t>
            </a:r>
          </a:p>
          <a:p>
            <a:pPr marL="0" indent="0">
              <a:buNone/>
            </a:pPr>
            <a:r>
              <a:rPr lang="en-GB" sz="1400" dirty="0">
                <a:solidFill>
                  <a:schemeClr val="bg1"/>
                </a:solidFill>
                <a:latin typeface="Arial" panose="020B0604020202020204" pitchFamily="34" charset="0"/>
                <a:cs typeface="Arial" panose="020B0604020202020204" pitchFamily="34" charset="0"/>
              </a:rPr>
              <a:t>    to support patient autonomy, ensure clear communication, and fair access to services.</a:t>
            </a:r>
          </a:p>
          <a:p>
            <a:pPr>
              <a:buFont typeface="Wingdings" panose="05000000000000000000" pitchFamily="2" charset="2"/>
              <a:buChar char="Ø"/>
            </a:pPr>
            <a:r>
              <a:rPr lang="en-GB" sz="1400" dirty="0">
                <a:solidFill>
                  <a:schemeClr val="bg1"/>
                </a:solidFill>
                <a:latin typeface="Arial" panose="020B0604020202020204" pitchFamily="34" charset="0"/>
                <a:cs typeface="Arial" panose="020B0604020202020204" pitchFamily="34" charset="0"/>
              </a:rPr>
              <a:t>Exercise – Encourage regular exercise such as 150 minutes of moderate activity each week.</a:t>
            </a:r>
          </a:p>
          <a:p>
            <a:pPr>
              <a:buFont typeface="Wingdings" panose="05000000000000000000" pitchFamily="2" charset="2"/>
              <a:buChar char="Ø"/>
            </a:pPr>
            <a:r>
              <a:rPr lang="en-GB" sz="1400" dirty="0">
                <a:solidFill>
                  <a:schemeClr val="bg1"/>
                </a:solidFill>
                <a:latin typeface="Arial" panose="020B0604020202020204" pitchFamily="34" charset="0"/>
                <a:cs typeface="Arial" panose="020B0604020202020204" pitchFamily="34" charset="0"/>
              </a:rPr>
              <a:t>Smoking cessation – Support people to quit smoking.</a:t>
            </a:r>
          </a:p>
          <a:p>
            <a:pPr>
              <a:buFont typeface="Wingdings" panose="05000000000000000000" pitchFamily="2" charset="2"/>
              <a:buChar char="Ø"/>
            </a:pPr>
            <a:r>
              <a:rPr lang="en-GB" sz="1400" dirty="0">
                <a:solidFill>
                  <a:schemeClr val="bg1"/>
                </a:solidFill>
                <a:latin typeface="Arial" panose="020B0604020202020204" pitchFamily="34" charset="0"/>
                <a:cs typeface="Arial" panose="020B0604020202020204" pitchFamily="34" charset="0"/>
              </a:rPr>
              <a:t>Promote a high-fibre balanced diet.</a:t>
            </a:r>
          </a:p>
          <a:p>
            <a:pPr>
              <a:buFont typeface="Wingdings" panose="05000000000000000000" pitchFamily="2" charset="2"/>
              <a:buChar char="Ø"/>
            </a:pPr>
            <a:r>
              <a:rPr lang="en-GB" sz="1400" dirty="0">
                <a:solidFill>
                  <a:schemeClr val="bg1"/>
                </a:solidFill>
                <a:latin typeface="Arial" panose="020B0604020202020204" pitchFamily="34" charset="0"/>
                <a:cs typeface="Arial" panose="020B0604020202020204" pitchFamily="34" charset="0"/>
              </a:rPr>
              <a:t>Psychological and emotional support – Provide counselling to cope with diagnosis and treatment.</a:t>
            </a:r>
          </a:p>
          <a:p>
            <a:pPr marL="0" indent="0">
              <a:buNone/>
            </a:pPr>
            <a:r>
              <a:rPr lang="en-GB" sz="1400" dirty="0">
                <a:solidFill>
                  <a:schemeClr val="bg1"/>
                </a:solidFill>
                <a:latin typeface="Arial" panose="020B0604020202020204" pitchFamily="34" charset="0"/>
                <a:cs typeface="Arial" panose="020B0604020202020204" pitchFamily="34" charset="0"/>
              </a:rPr>
              <a:t>    (NHS, 2022; National Institute for Health and Care Excellence, 2024)</a:t>
            </a:r>
          </a:p>
          <a:p>
            <a:pPr marL="0" indent="0">
              <a:buNone/>
            </a:pPr>
            <a:r>
              <a:rPr lang="en-GB" sz="1400" dirty="0">
                <a:solidFill>
                  <a:schemeClr val="bg1"/>
                </a:solidFill>
                <a:latin typeface="Arial" panose="020B0604020202020204" pitchFamily="34" charset="0"/>
                <a:cs typeface="Arial" panose="020B0604020202020204" pitchFamily="34" charset="0"/>
              </a:rPr>
              <a:t>    </a:t>
            </a:r>
          </a:p>
          <a:p>
            <a:pPr marL="0" indent="0">
              <a:buNone/>
            </a:pPr>
            <a:r>
              <a:rPr lang="en-GB" sz="1400" dirty="0">
                <a:solidFill>
                  <a:schemeClr val="bg1"/>
                </a:solidFill>
                <a:latin typeface="Arial" panose="020B0604020202020204" pitchFamily="34" charset="0"/>
                <a:cs typeface="Arial" panose="020B0604020202020204" pitchFamily="34" charset="0"/>
              </a:rPr>
              <a:t>    Image Source (A-Z Primary Care And Walk-In Clinic, 2024; University of</a:t>
            </a:r>
          </a:p>
          <a:p>
            <a:pPr marL="0" indent="0">
              <a:buNone/>
            </a:pPr>
            <a:r>
              <a:rPr lang="en-GB" sz="1400" dirty="0">
                <a:solidFill>
                  <a:schemeClr val="bg1"/>
                </a:solidFill>
                <a:latin typeface="Arial" panose="020B0604020202020204" pitchFamily="34" charset="0"/>
                <a:cs typeface="Arial" panose="020B0604020202020204" pitchFamily="34" charset="0"/>
              </a:rPr>
              <a:t>    Oxford, 2024; Parkview Health, 2020; Hosangadi, 2018; Crossroads</a:t>
            </a:r>
          </a:p>
          <a:p>
            <a:pPr marL="0" indent="0">
              <a:buNone/>
            </a:pPr>
            <a:r>
              <a:rPr lang="en-GB" sz="1400" dirty="0">
                <a:solidFill>
                  <a:schemeClr val="bg1"/>
                </a:solidFill>
                <a:latin typeface="Arial" panose="020B0604020202020204" pitchFamily="34" charset="0"/>
                <a:cs typeface="Arial" panose="020B0604020202020204" pitchFamily="34" charset="0"/>
              </a:rPr>
              <a:t>    Hospice and Palliative Care, 2019) </a:t>
            </a:r>
          </a:p>
        </p:txBody>
      </p:sp>
      <p:pic>
        <p:nvPicPr>
          <p:cNvPr id="27" name="Picture 26" descr="The image showcases a colorful, organized assortment of various fresh fruits, vegetables, nuts, and seeds, emphasizing the importance of a high-fiber diet.&#10;&#10;AI-generated content may be incorrect.">
            <a:extLst>
              <a:ext uri="{FF2B5EF4-FFF2-40B4-BE49-F238E27FC236}">
                <a16:creationId xmlns:a16="http://schemas.microsoft.com/office/drawing/2014/main" id="{4E15FB3B-2729-2EEC-791B-9A364F1AF4F6}"/>
              </a:ext>
            </a:extLst>
          </p:cNvPr>
          <p:cNvPicPr>
            <a:picLocks noChangeAspect="1"/>
          </p:cNvPicPr>
          <p:nvPr/>
        </p:nvPicPr>
        <p:blipFill>
          <a:blip r:embed="rId6"/>
          <a:stretch>
            <a:fillRect/>
          </a:stretch>
        </p:blipFill>
        <p:spPr>
          <a:xfrm>
            <a:off x="7368713" y="4728863"/>
            <a:ext cx="1415069" cy="994301"/>
          </a:xfrm>
          <a:prstGeom prst="rect">
            <a:avLst/>
          </a:prstGeom>
        </p:spPr>
      </p:pic>
      <p:pic>
        <p:nvPicPr>
          <p:cNvPr id="28" name="Picture 27" descr="STOP&#10;&#10;AI-generated content may be incorrect.">
            <a:extLst>
              <a:ext uri="{FF2B5EF4-FFF2-40B4-BE49-F238E27FC236}">
                <a16:creationId xmlns:a16="http://schemas.microsoft.com/office/drawing/2014/main" id="{A9772796-33E8-1652-8546-59848974B957}"/>
              </a:ext>
            </a:extLst>
          </p:cNvPr>
          <p:cNvPicPr>
            <a:picLocks noChangeAspect="1"/>
          </p:cNvPicPr>
          <p:nvPr/>
        </p:nvPicPr>
        <p:blipFill>
          <a:blip r:embed="rId7"/>
          <a:stretch>
            <a:fillRect/>
          </a:stretch>
        </p:blipFill>
        <p:spPr>
          <a:xfrm>
            <a:off x="8366205" y="3253922"/>
            <a:ext cx="1427756" cy="987603"/>
          </a:xfrm>
          <a:prstGeom prst="rect">
            <a:avLst/>
          </a:prstGeom>
        </p:spPr>
      </p:pic>
      <p:pic>
        <p:nvPicPr>
          <p:cNvPr id="29" name="Picture 28" descr="Two people are jogging in a park on a sunny day, enjoying the scenery and each other's company.&#10;&#10;AI-generated content may be incorrect.">
            <a:extLst>
              <a:ext uri="{FF2B5EF4-FFF2-40B4-BE49-F238E27FC236}">
                <a16:creationId xmlns:a16="http://schemas.microsoft.com/office/drawing/2014/main" id="{466684BD-BC7F-5F54-27F3-E3ECC10F34F3}"/>
              </a:ext>
            </a:extLst>
          </p:cNvPr>
          <p:cNvPicPr>
            <a:picLocks noChangeAspect="1"/>
          </p:cNvPicPr>
          <p:nvPr/>
        </p:nvPicPr>
        <p:blipFill>
          <a:blip r:embed="rId8"/>
          <a:stretch>
            <a:fillRect/>
          </a:stretch>
        </p:blipFill>
        <p:spPr>
          <a:xfrm>
            <a:off x="9653525" y="4546957"/>
            <a:ext cx="1519928" cy="1005490"/>
          </a:xfrm>
          <a:prstGeom prst="rect">
            <a:avLst/>
          </a:prstGeom>
        </p:spPr>
      </p:pic>
      <p:pic>
        <p:nvPicPr>
          <p:cNvPr id="30" name="Picture 29" descr="A group of diverse healthcare professionals, including nurses and doctors, standing together in a cheerful, team-oriented pose.&#10;&#10;AI-generated content may be incorrect.">
            <a:extLst>
              <a:ext uri="{FF2B5EF4-FFF2-40B4-BE49-F238E27FC236}">
                <a16:creationId xmlns:a16="http://schemas.microsoft.com/office/drawing/2014/main" id="{AAB5018A-CCAD-ADF6-9E25-327333306B91}"/>
              </a:ext>
            </a:extLst>
          </p:cNvPr>
          <p:cNvPicPr>
            <a:picLocks noChangeAspect="1"/>
          </p:cNvPicPr>
          <p:nvPr/>
        </p:nvPicPr>
        <p:blipFill>
          <a:blip r:embed="rId9"/>
          <a:stretch>
            <a:fillRect/>
          </a:stretch>
        </p:blipFill>
        <p:spPr>
          <a:xfrm>
            <a:off x="9934811" y="2824402"/>
            <a:ext cx="1349720" cy="987603"/>
          </a:xfrm>
          <a:prstGeom prst="rect">
            <a:avLst/>
          </a:prstGeom>
        </p:spPr>
      </p:pic>
      <p:pic>
        <p:nvPicPr>
          <p:cNvPr id="31" name="Picture 30" descr="A nurse attentively assists an elderly patient, who is seated in a hospital bed, holding a tablet.&#10;&#10;AI-generated content may be incorrect.">
            <a:extLst>
              <a:ext uri="{FF2B5EF4-FFF2-40B4-BE49-F238E27FC236}">
                <a16:creationId xmlns:a16="http://schemas.microsoft.com/office/drawing/2014/main" id="{685832F8-3CD2-1DD4-81D6-F25C35C5AB81}"/>
              </a:ext>
            </a:extLst>
          </p:cNvPr>
          <p:cNvPicPr>
            <a:picLocks noChangeAspect="1"/>
          </p:cNvPicPr>
          <p:nvPr/>
        </p:nvPicPr>
        <p:blipFill>
          <a:blip r:embed="rId10"/>
          <a:stretch>
            <a:fillRect/>
          </a:stretch>
        </p:blipFill>
        <p:spPr>
          <a:xfrm>
            <a:off x="8872637" y="1680848"/>
            <a:ext cx="1561777" cy="1044710"/>
          </a:xfrm>
          <a:prstGeom prst="rect">
            <a:avLst/>
          </a:prstGeom>
        </p:spPr>
      </p:pic>
      <p:pic>
        <p:nvPicPr>
          <p:cNvPr id="5" name="Audio 4">
            <a:hlinkClick r:id="" action="ppaction://media"/>
            <a:extLst>
              <a:ext uri="{FF2B5EF4-FFF2-40B4-BE49-F238E27FC236}">
                <a16:creationId xmlns:a16="http://schemas.microsoft.com/office/drawing/2014/main" id="{50CF9511-3F43-3BFA-92BA-999AD75302FE}"/>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211496031"/>
      </p:ext>
    </p:extLst>
  </p:cSld>
  <p:clrMapOvr>
    <a:masterClrMapping/>
  </p:clrMapOvr>
  <mc:AlternateContent xmlns:mc="http://schemas.openxmlformats.org/markup-compatibility/2006" xmlns:p14="http://schemas.microsoft.com/office/powerpoint/2010/main">
    <mc:Choice Requires="p14">
      <p:transition spd="slow" p14:dur="2000" advTm="89448"/>
    </mc:Choice>
    <mc:Fallback xmlns="">
      <p:transition spd="slow" advTm="894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27"/>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28"/>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0"/>
                                          </p:stCondLst>
                                        </p:cTn>
                                        <p:tgtEl>
                                          <p:spTgt spid="29"/>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0"/>
                                          </p:stCondLst>
                                        </p:cTn>
                                        <p:tgtEl>
                                          <p:spTgt spid="30"/>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91"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4" name="Group 23">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25"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8" name="Group 2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9" name="Freeform: Shape 2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D291606-7318-6D7D-59A0-17994FBDEDD3}"/>
              </a:ext>
            </a:extLst>
          </p:cNvPr>
          <p:cNvSpPr>
            <a:spLocks noGrp="1"/>
          </p:cNvSpPr>
          <p:nvPr>
            <p:ph type="title"/>
          </p:nvPr>
        </p:nvSpPr>
        <p:spPr>
          <a:xfrm>
            <a:off x="786385" y="1996417"/>
            <a:ext cx="3515244" cy="1985997"/>
          </a:xfrm>
        </p:spPr>
        <p:txBody>
          <a:bodyPr anchor="ctr">
            <a:normAutofit/>
          </a:bodyPr>
          <a:lstStyle/>
          <a:p>
            <a:r>
              <a:rPr lang="en-GB" sz="4800" b="1" dirty="0">
                <a:solidFill>
                  <a:schemeClr val="bg1"/>
                </a:solidFill>
                <a:latin typeface="Arial" panose="020B0604020202020204" pitchFamily="34" charset="0"/>
                <a:cs typeface="Arial" panose="020B0604020202020204" pitchFamily="34" charset="0"/>
              </a:rPr>
              <a:t>Conclusion</a:t>
            </a:r>
          </a:p>
        </p:txBody>
      </p:sp>
      <p:graphicFrame>
        <p:nvGraphicFramePr>
          <p:cNvPr id="5" name="Content Placeholder 2">
            <a:extLst>
              <a:ext uri="{FF2B5EF4-FFF2-40B4-BE49-F238E27FC236}">
                <a16:creationId xmlns:a16="http://schemas.microsoft.com/office/drawing/2014/main" id="{21653D8F-03A4-0BC6-640D-05F4F32FF273}"/>
              </a:ext>
            </a:extLst>
          </p:cNvPr>
          <p:cNvGraphicFramePr>
            <a:graphicFrameLocks noGrp="1"/>
          </p:cNvGraphicFramePr>
          <p:nvPr>
            <p:ph idx="1"/>
            <p:extLst>
              <p:ext uri="{D42A27DB-BD31-4B8C-83A1-F6EECF244321}">
                <p14:modId xmlns:p14="http://schemas.microsoft.com/office/powerpoint/2010/main" val="807897086"/>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778D129D-AB33-E95B-CCFA-E2D52CAC410F}"/>
              </a:ext>
            </a:extLst>
          </p:cNvPr>
          <p:cNvPicPr>
            <a:picLocks noChangeAspect="1"/>
          </p:cNvPicPr>
          <p:nvPr>
            <a:audioFile r:link="rId3"/>
            <p:extLst>
              <p:ext uri="{DAA4B4D4-6D71-4841-9C94-3DE7FCFB9230}">
                <p14:media xmlns:p14="http://schemas.microsoft.com/office/powerpoint/2010/main" r:embed="rId2"/>
              </p:ext>
            </p:extLst>
          </p:nvPr>
        </p:nvPicPr>
        <p:blipFill>
          <a:blip r:embed="rId11"/>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785973379"/>
      </p:ext>
    </p:extLst>
  </p:cSld>
  <p:clrMapOvr>
    <a:masterClrMapping/>
  </p:clrMapOvr>
  <mc:AlternateContent xmlns:mc="http://schemas.openxmlformats.org/markup-compatibility/2006" xmlns:p14="http://schemas.microsoft.com/office/powerpoint/2010/main">
    <mc:Choice Requires="p14">
      <p:transition spd="slow" p14:dur="2000" advTm="29212"/>
    </mc:Choice>
    <mc:Fallback xmlns="">
      <p:transition spd="slow" advTm="29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barn(inVertical)">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4"/>
                </p:tgtEl>
              </p:cMediaNode>
            </p:audio>
          </p:childTnLst>
        </p:cTn>
      </p:par>
    </p:tnLst>
    <p:bldLst>
      <p:bldP spid="2" grpId="0"/>
      <p:bldGraphic spid="5"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E025B-CF0A-0495-3185-18AF14542014}"/>
              </a:ext>
            </a:extLst>
          </p:cNvPr>
          <p:cNvSpPr>
            <a:spLocks noGrp="1"/>
          </p:cNvSpPr>
          <p:nvPr>
            <p:ph type="title"/>
          </p:nvPr>
        </p:nvSpPr>
        <p:spPr>
          <a:xfrm>
            <a:off x="332508" y="263236"/>
            <a:ext cx="11711709" cy="337128"/>
          </a:xfrm>
        </p:spPr>
        <p:txBody>
          <a:bodyPr>
            <a:normAutofit fontScale="90000"/>
          </a:bodyPr>
          <a:lstStyle/>
          <a:p>
            <a:r>
              <a:rPr lang="en-GB"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CF7B600-7CD0-E86D-4278-4E628644F535}"/>
              </a:ext>
            </a:extLst>
          </p:cNvPr>
          <p:cNvSpPr>
            <a:spLocks noGrp="1"/>
          </p:cNvSpPr>
          <p:nvPr>
            <p:ph idx="1"/>
          </p:nvPr>
        </p:nvSpPr>
        <p:spPr>
          <a:xfrm>
            <a:off x="166255" y="775856"/>
            <a:ext cx="11877963" cy="6003636"/>
          </a:xfrm>
        </p:spPr>
        <p:txBody>
          <a:bodyPr>
            <a:noAutofit/>
          </a:bodyPr>
          <a:lstStyle/>
          <a:p>
            <a:pPr>
              <a:lnSpc>
                <a:spcPct val="10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American Cancer Society (2025) ‘</a:t>
            </a:r>
            <a:r>
              <a:rPr lang="en-GB" sz="1400" i="1" dirty="0">
                <a:latin typeface="Arial" panose="020B0604020202020204" pitchFamily="34" charset="0"/>
                <a:cs typeface="Arial" panose="020B0604020202020204" pitchFamily="34" charset="0"/>
              </a:rPr>
              <a:t>Respiratory System’,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5"/>
              </a:rPr>
              <a:t>https://www.cancer.org/cancer/understanding-cancer/anatomy-gallery/respiratory-system.html</a:t>
            </a:r>
            <a:r>
              <a:rPr lang="en-GB" sz="1400" dirty="0">
                <a:latin typeface="Arial" panose="020B0604020202020204" pitchFamily="34" charset="0"/>
                <a:cs typeface="Arial" panose="020B0604020202020204" pitchFamily="34" charset="0"/>
              </a:rPr>
              <a:t> (Accessed: 07th March 2026)</a:t>
            </a:r>
          </a:p>
          <a:p>
            <a:pPr>
              <a:lnSpc>
                <a:spcPct val="100000"/>
              </a:lnSpc>
            </a:pPr>
            <a:r>
              <a:rPr lang="en-GB" sz="1400" dirty="0">
                <a:latin typeface="Arial" panose="020B0604020202020204" pitchFamily="34" charset="0"/>
                <a:cs typeface="Arial" panose="020B0604020202020204" pitchFamily="34" charset="0"/>
              </a:rPr>
              <a:t>Antranik (2026) ‘</a:t>
            </a:r>
            <a:r>
              <a:rPr lang="en-GB" sz="1400" i="1" dirty="0">
                <a:latin typeface="Arial" panose="020B0604020202020204" pitchFamily="34" charset="0"/>
                <a:cs typeface="Arial" panose="020B0604020202020204" pitchFamily="34" charset="0"/>
              </a:rPr>
              <a:t>The Respiratory System’,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6"/>
              </a:rPr>
              <a:t>https://antranik.org/the-respiratory-system</a:t>
            </a:r>
            <a:r>
              <a:rPr lang="en-GB" sz="1400" dirty="0">
                <a:latin typeface="Arial" panose="020B0604020202020204" pitchFamily="34" charset="0"/>
                <a:cs typeface="Arial" panose="020B0604020202020204" pitchFamily="34" charset="0"/>
                <a:hlinkClick r:id="rId6"/>
              </a:rPr>
              <a:t>/</a:t>
            </a:r>
            <a:r>
              <a:rPr lang="en-GB" sz="1400" dirty="0">
                <a:latin typeface="Arial" panose="020B0604020202020204" pitchFamily="34" charset="0"/>
                <a:cs typeface="Arial" panose="020B0604020202020204" pitchFamily="34" charset="0"/>
              </a:rPr>
              <a:t> (Accessed: 07</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Atlantic Health (2026) ‘</a:t>
            </a:r>
            <a:r>
              <a:rPr lang="en-GB" sz="1400" i="1" dirty="0">
                <a:latin typeface="Arial" panose="020B0604020202020204" pitchFamily="34" charset="0"/>
                <a:cs typeface="Arial" panose="020B0604020202020204" pitchFamily="34" charset="0"/>
              </a:rPr>
              <a:t>Thoracic Cancer Diagnostics and Genetic Screenings’,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7"/>
              </a:rPr>
              <a:t>https://ahs.atlantichealth.org/conditions-treatments/cancer-care/lung-thoracic-cancer/thoracic-cancer-diagnostics-genetic-screenings.html</a:t>
            </a:r>
            <a:r>
              <a:rPr lang="en-GB" sz="1400" dirty="0">
                <a:latin typeface="Arial" panose="020B0604020202020204" pitchFamily="34" charset="0"/>
                <a:cs typeface="Arial" panose="020B0604020202020204" pitchFamily="34" charset="0"/>
              </a:rPr>
              <a:t> (Accessed: 12</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 </a:t>
            </a:r>
          </a:p>
          <a:p>
            <a:pPr>
              <a:lnSpc>
                <a:spcPct val="100000"/>
              </a:lnSpc>
            </a:pPr>
            <a:r>
              <a:rPr lang="en-GB" sz="1400" dirty="0">
                <a:latin typeface="Arial" panose="020B0604020202020204" pitchFamily="34" charset="0"/>
                <a:cs typeface="Arial" panose="020B0604020202020204" pitchFamily="34" charset="0"/>
              </a:rPr>
              <a:t>A-Z Primary Care and Walk-In Clinic (2024) </a:t>
            </a:r>
            <a:r>
              <a:rPr lang="en-GB" sz="1400" i="1" dirty="0">
                <a:latin typeface="Arial" panose="020B0604020202020204" pitchFamily="34" charset="0"/>
                <a:cs typeface="Arial" panose="020B0604020202020204" pitchFamily="34" charset="0"/>
              </a:rPr>
              <a:t>‘The Fiber Fix: A Deep-Dive into the benefits of a High-Fiber Diet’,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8"/>
              </a:rPr>
              <a:t>https://azprimaryclinic.com/the-fiber-fix-a-deep-dive-into-the-benefits-of-a-high-fiber-diet/</a:t>
            </a:r>
            <a:r>
              <a:rPr lang="en-GB" sz="1400" u="sng"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13</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Cancer Research Uk (2025) ‘</a:t>
            </a:r>
            <a:r>
              <a:rPr lang="en-GB" sz="1400" i="1" dirty="0">
                <a:latin typeface="Arial" panose="020B0604020202020204" pitchFamily="34" charset="0"/>
                <a:cs typeface="Arial" panose="020B0604020202020204" pitchFamily="34" charset="0"/>
              </a:rPr>
              <a:t>Risks and causes of lung cancer’,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9"/>
              </a:rPr>
              <a:t>https://www.cancerresearchuk.org/about-cancer/lung-cancer/risks-causes</a:t>
            </a:r>
            <a:r>
              <a:rPr lang="en-GB" sz="1400" dirty="0">
                <a:latin typeface="Arial" panose="020B0604020202020204" pitchFamily="34" charset="0"/>
                <a:cs typeface="Arial" panose="020B0604020202020204" pitchFamily="34" charset="0"/>
              </a:rPr>
              <a:t> (Accessed: 12</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 </a:t>
            </a:r>
          </a:p>
          <a:p>
            <a:pPr>
              <a:lnSpc>
                <a:spcPct val="100000"/>
              </a:lnSpc>
            </a:pPr>
            <a:r>
              <a:rPr lang="en-GB" sz="1400" dirty="0">
                <a:latin typeface="Arial" panose="020B0604020202020204" pitchFamily="34" charset="0"/>
                <a:cs typeface="Arial" panose="020B0604020202020204" pitchFamily="34" charset="0"/>
              </a:rPr>
              <a:t>Cancer Research UK (2025) </a:t>
            </a:r>
            <a:r>
              <a:rPr lang="en-GB" sz="1400" i="1" dirty="0">
                <a:latin typeface="Arial" panose="020B0604020202020204" pitchFamily="34" charset="0"/>
                <a:cs typeface="Arial" panose="020B0604020202020204" pitchFamily="34" charset="0"/>
              </a:rPr>
              <a:t>‘What is Lung Cancer?’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10"/>
              </a:rPr>
              <a:t>https://www.cancerresearchuk.org/about-cancer/lung-cancer/what-is</a:t>
            </a:r>
            <a:r>
              <a:rPr lang="en-GB" sz="1400" u="sng"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07</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Cancer Research UK (2026) ‘</a:t>
            </a:r>
            <a:r>
              <a:rPr lang="en-GB" sz="1400" i="1" dirty="0">
                <a:latin typeface="Arial" panose="020B0604020202020204" pitchFamily="34" charset="0"/>
                <a:cs typeface="Arial" panose="020B0604020202020204" pitchFamily="34" charset="0"/>
              </a:rPr>
              <a:t>Types of Lung Cancer’,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11"/>
              </a:rPr>
              <a:t>https://www.cancerresearchuk.org/about-cancer/lung-cancer/stages-types/types</a:t>
            </a:r>
            <a:r>
              <a:rPr lang="en-GB" sz="1400" dirty="0">
                <a:latin typeface="Arial" panose="020B0604020202020204" pitchFamily="34" charset="0"/>
                <a:cs typeface="Arial" panose="020B0604020202020204" pitchFamily="34" charset="0"/>
              </a:rPr>
              <a:t> (Accessed: 12</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Cancer Research UK (2026) ‘</a:t>
            </a:r>
            <a:r>
              <a:rPr lang="en-GB" sz="1400" i="1" dirty="0">
                <a:latin typeface="Arial" panose="020B0604020202020204" pitchFamily="34" charset="0"/>
                <a:cs typeface="Arial" panose="020B0604020202020204" pitchFamily="34" charset="0"/>
              </a:rPr>
              <a:t>Follow up after lung cancer treatment’,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12"/>
              </a:rPr>
              <a:t>https://www.cancerresearchuk.org/about-cancer/lung-cancer/treatment/follow-up</a:t>
            </a:r>
            <a:r>
              <a:rPr lang="en-GB" sz="1400" u="sng"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13th March 2026)</a:t>
            </a:r>
          </a:p>
          <a:p>
            <a:pPr>
              <a:lnSpc>
                <a:spcPct val="100000"/>
              </a:lnSpc>
            </a:pPr>
            <a:r>
              <a:rPr lang="en-GB" sz="1400" dirty="0">
                <a:latin typeface="Arial" panose="020B0604020202020204" pitchFamily="34" charset="0"/>
                <a:cs typeface="Arial" panose="020B0604020202020204" pitchFamily="34" charset="0"/>
              </a:rPr>
              <a:t>Centers for Disease Control and Prevention (2025) ‘</a:t>
            </a:r>
            <a:r>
              <a:rPr lang="en-GB" sz="1400" i="1" dirty="0">
                <a:latin typeface="Arial" panose="020B0604020202020204" pitchFamily="34" charset="0"/>
                <a:cs typeface="Arial" panose="020B0604020202020204" pitchFamily="34" charset="0"/>
              </a:rPr>
              <a:t>Lung Cancer Risk Factors’,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13"/>
              </a:rPr>
              <a:t>https://www.cdc.gov/lung-cancer/risk-factors/index.html</a:t>
            </a:r>
            <a:r>
              <a:rPr lang="en-GB" sz="1400" dirty="0">
                <a:latin typeface="Arial" panose="020B0604020202020204" pitchFamily="34" charset="0"/>
                <a:cs typeface="Arial" panose="020B0604020202020204" pitchFamily="34" charset="0"/>
              </a:rPr>
              <a:t> (Accessed: 12</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Cleveland Clinic (2022) </a:t>
            </a:r>
            <a:r>
              <a:rPr lang="en-GB" sz="1400" i="1" dirty="0">
                <a:latin typeface="Arial" panose="020B0604020202020204" pitchFamily="34" charset="0"/>
                <a:cs typeface="Arial" panose="020B0604020202020204" pitchFamily="34" charset="0"/>
              </a:rPr>
              <a:t>‘Lung Cancer’,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14"/>
              </a:rPr>
              <a:t>https://my.clevelandclinic.org/health/diseases/4375-lung-cancer</a:t>
            </a:r>
            <a:r>
              <a:rPr lang="en-GB" sz="1400" dirty="0">
                <a:latin typeface="Arial" panose="020B0604020202020204" pitchFamily="34" charset="0"/>
                <a:cs typeface="Arial" panose="020B0604020202020204" pitchFamily="34" charset="0"/>
              </a:rPr>
              <a:t> (Accessed: 07</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Crossroads Hospice and Palliative Care (2019) ‘</a:t>
            </a:r>
            <a:r>
              <a:rPr lang="en-GB" sz="1400" i="1" dirty="0">
                <a:latin typeface="Arial" panose="020B0604020202020204" pitchFamily="34" charset="0"/>
                <a:cs typeface="Arial" panose="020B0604020202020204" pitchFamily="34" charset="0"/>
              </a:rPr>
              <a:t>Why Is Palliative Care Important’?,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15"/>
              </a:rPr>
              <a:t>https://www.crossroadshospice.com/hospice-palliative-care-blog/2019/march/14/why-is-palliative-care-important</a:t>
            </a:r>
            <a:r>
              <a:rPr lang="en-GB" sz="1400" dirty="0">
                <a:latin typeface="Arial" panose="020B0604020202020204" pitchFamily="34" charset="0"/>
                <a:cs typeface="Arial" panose="020B0604020202020204" pitchFamily="34" charset="0"/>
                <a:hlinkClick r:id="rId15"/>
              </a:rPr>
              <a:t>/</a:t>
            </a:r>
            <a:r>
              <a:rPr lang="en-GB" sz="1400" dirty="0">
                <a:latin typeface="Arial" panose="020B0604020202020204" pitchFamily="34" charset="0"/>
                <a:cs typeface="Arial" panose="020B0604020202020204" pitchFamily="34" charset="0"/>
              </a:rPr>
              <a:t> (Accessed:13</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p:txBody>
      </p:sp>
      <p:pic>
        <p:nvPicPr>
          <p:cNvPr id="5" name="Audio 4">
            <a:hlinkClick r:id="" action="ppaction://media"/>
            <a:extLst>
              <a:ext uri="{FF2B5EF4-FFF2-40B4-BE49-F238E27FC236}">
                <a16:creationId xmlns:a16="http://schemas.microsoft.com/office/drawing/2014/main" id="{D0675336-E5D1-932C-066B-EDF2F6012265}"/>
              </a:ext>
            </a:extLst>
          </p:cNvPr>
          <p:cNvPicPr>
            <a:picLocks noChangeAspect="1"/>
          </p:cNvPicPr>
          <p:nvPr>
            <a:audioFile r:link="rId3"/>
            <p:extLst>
              <p:ext uri="{DAA4B4D4-6D71-4841-9C94-3DE7FCFB9230}">
                <p14:media xmlns:p14="http://schemas.microsoft.com/office/powerpoint/2010/main" r:embed="rId2"/>
              </p:ext>
            </p:extLst>
          </p:nvPr>
        </p:nvPicPr>
        <p:blipFill>
          <a:blip r:embed="rId16"/>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347827710"/>
      </p:ext>
    </p:extLst>
  </p:cSld>
  <p:clrMapOvr>
    <a:masterClrMapping/>
  </p:clrMapOvr>
  <mc:AlternateContent xmlns:mc="http://schemas.openxmlformats.org/markup-compatibility/2006" xmlns:p14="http://schemas.microsoft.com/office/powerpoint/2010/main">
    <mc:Choice Requires="p14">
      <p:transition spd="slow" p14:dur="2000" advTm="24113"/>
    </mc:Choice>
    <mc:Fallback xmlns="">
      <p:transition spd="slow" advTm="24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500"/>
                                        <p:tgtEl>
                                          <p:spTgt spid="3">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fade">
                                      <p:cBhvr>
                                        <p:cTn id="46" dur="500"/>
                                        <p:tgtEl>
                                          <p:spTgt spid="3">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Effect transition="in" filter="fade">
                                      <p:cBhvr>
                                        <p:cTn id="51" dur="5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500"/>
                                        <p:tgtEl>
                                          <p:spTgt spid="3">
                                            <p:txEl>
                                              <p:pRg st="8" end="8"/>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Effect transition="in" filter="fade">
                                      <p:cBhvr>
                                        <p:cTn id="61" dur="500"/>
                                        <p:tgtEl>
                                          <p:spTgt spid="3">
                                            <p:txEl>
                                              <p:pRg st="9" end="9"/>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3">
                                            <p:txEl>
                                              <p:pRg st="10" end="10"/>
                                            </p:txEl>
                                          </p:spTgt>
                                        </p:tgtEl>
                                        <p:attrNameLst>
                                          <p:attrName>style.visibility</p:attrName>
                                        </p:attrNameLst>
                                      </p:cBhvr>
                                      <p:to>
                                        <p:strVal val="visible"/>
                                      </p:to>
                                    </p:set>
                                    <p:animEffect transition="in" filter="fade">
                                      <p:cBhvr>
                                        <p:cTn id="66"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7"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80959-C1C1-3067-51A9-D9216CC42492}"/>
              </a:ext>
            </a:extLst>
          </p:cNvPr>
          <p:cNvSpPr>
            <a:spLocks noGrp="1"/>
          </p:cNvSpPr>
          <p:nvPr>
            <p:ph type="title"/>
          </p:nvPr>
        </p:nvSpPr>
        <p:spPr>
          <a:xfrm>
            <a:off x="184727" y="365125"/>
            <a:ext cx="11674764" cy="604693"/>
          </a:xfrm>
        </p:spPr>
        <p:txBody>
          <a:bodyPr>
            <a:normAutofit/>
          </a:bodyPr>
          <a:lstStyle/>
          <a:p>
            <a:r>
              <a:rPr lang="en-GB" sz="3200" b="1" dirty="0">
                <a:latin typeface="Arial" panose="020B0604020202020204" pitchFamily="34" charset="0"/>
                <a:cs typeface="Arial" panose="020B0604020202020204" pitchFamily="34" charset="0"/>
              </a:rPr>
              <a:t>References…..continued</a:t>
            </a:r>
          </a:p>
        </p:txBody>
      </p:sp>
      <p:sp>
        <p:nvSpPr>
          <p:cNvPr id="3" name="Content Placeholder 2">
            <a:extLst>
              <a:ext uri="{FF2B5EF4-FFF2-40B4-BE49-F238E27FC236}">
                <a16:creationId xmlns:a16="http://schemas.microsoft.com/office/drawing/2014/main" id="{C3FE43A6-0F0B-DFB5-8AED-61174990B0F6}"/>
              </a:ext>
            </a:extLst>
          </p:cNvPr>
          <p:cNvSpPr>
            <a:spLocks noGrp="1"/>
          </p:cNvSpPr>
          <p:nvPr>
            <p:ph idx="1"/>
          </p:nvPr>
        </p:nvSpPr>
        <p:spPr>
          <a:xfrm>
            <a:off x="184727" y="1071037"/>
            <a:ext cx="11674764" cy="5606853"/>
          </a:xfrm>
        </p:spPr>
        <p:txBody>
          <a:bodyPr>
            <a:normAutofit fontScale="92500" lnSpcReduction="10000"/>
          </a:bodyPr>
          <a:lstStyle/>
          <a:p>
            <a:pPr>
              <a:lnSpc>
                <a:spcPct val="100000"/>
              </a:lnSpc>
            </a:pPr>
            <a:r>
              <a:rPr lang="en-GB" sz="1400" dirty="0">
                <a:latin typeface="Arial" panose="020B0604020202020204" pitchFamily="34" charset="0"/>
                <a:cs typeface="Arial" panose="020B0604020202020204" pitchFamily="34" charset="0"/>
              </a:rPr>
              <a:t>Eldridge, L. (2025) Signs and Symptoms of Lung Cancer, </a:t>
            </a:r>
            <a:r>
              <a:rPr lang="en-GB" sz="1400" i="1" dirty="0">
                <a:latin typeface="Arial" panose="020B0604020202020204" pitchFamily="34" charset="0"/>
                <a:cs typeface="Arial" panose="020B0604020202020204" pitchFamily="34" charset="0"/>
              </a:rPr>
              <a:t>Verywell health,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6"/>
              </a:rPr>
              <a:t>https://www.verywellhealth.com/lung-cancer-symptoms-4014389</a:t>
            </a:r>
            <a:r>
              <a:rPr lang="en-GB" sz="1400" dirty="0">
                <a:latin typeface="Arial" panose="020B0604020202020204" pitchFamily="34" charset="0"/>
                <a:cs typeface="Arial" panose="020B0604020202020204" pitchFamily="34" charset="0"/>
              </a:rPr>
              <a:t> (Accessed: 12</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Gholap, S.R., and Gadge, S. (2023) ‘Pathophysiology of Lungs Cancer</a:t>
            </a:r>
            <a:r>
              <a:rPr lang="en-GB" sz="1400" i="1" dirty="0">
                <a:latin typeface="Arial" panose="020B0604020202020204" pitchFamily="34" charset="0"/>
                <a:cs typeface="Arial" panose="020B0604020202020204" pitchFamily="34" charset="0"/>
              </a:rPr>
              <a:t>’, International Journal of Advanced Research in Science, Communication and Technology (IJARSCT),</a:t>
            </a:r>
            <a:r>
              <a:rPr lang="en-GB" sz="1400" dirty="0">
                <a:latin typeface="Arial" panose="020B0604020202020204" pitchFamily="34" charset="0"/>
                <a:cs typeface="Arial" panose="020B0604020202020204" pitchFamily="34" charset="0"/>
              </a:rPr>
              <a:t> 3(2), Available at: </a:t>
            </a:r>
            <a:r>
              <a:rPr lang="en-GB" sz="1400" u="sng" dirty="0">
                <a:latin typeface="Arial" panose="020B0604020202020204" pitchFamily="34" charset="0"/>
                <a:cs typeface="Arial" panose="020B0604020202020204" pitchFamily="34" charset="0"/>
                <a:hlinkClick r:id="rId7"/>
              </a:rPr>
              <a:t>https://ijarsct.co.in/Paper13030.pdf</a:t>
            </a:r>
            <a:r>
              <a:rPr lang="en-GB" sz="1400" u="sng"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13</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Hosangadi, A. (2018) ‘Multidisciplinary Cancer Teams: What Are They and What Do They Do’?, </a:t>
            </a:r>
            <a:r>
              <a:rPr lang="en-GB" sz="1400" i="1" dirty="0">
                <a:latin typeface="Arial" panose="020B0604020202020204" pitchFamily="34" charset="0"/>
                <a:cs typeface="Arial" panose="020B0604020202020204" pitchFamily="34" charset="0"/>
              </a:rPr>
              <a:t>Hepatitis B Foundation,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8"/>
              </a:rPr>
              <a:t>https://www.hepb.org/blog/multidisciplinary-cancer-teams-what-are-they-and-what-do-they-do/</a:t>
            </a:r>
            <a:r>
              <a:rPr lang="en-GB" sz="1400" u="sng"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13</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International Agency for Research on Cancer (2026) ‘</a:t>
            </a:r>
            <a:r>
              <a:rPr lang="en-GB" sz="1400" i="1" dirty="0">
                <a:latin typeface="Arial" panose="020B0604020202020204" pitchFamily="34" charset="0"/>
                <a:cs typeface="Arial" panose="020B0604020202020204" pitchFamily="34" charset="0"/>
              </a:rPr>
              <a:t>Lung Cancer’</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9"/>
              </a:rPr>
              <a:t>https://www.iarc.who.int/cancer-type/lung-cancer</a:t>
            </a:r>
            <a:r>
              <a:rPr lang="en-GB" sz="1400" u="sng"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a:t>
            </a:r>
            <a:r>
              <a:rPr lang="en-GB" sz="1400" u="sng" dirty="0">
                <a:latin typeface="Arial" panose="020B0604020202020204" pitchFamily="34" charset="0"/>
                <a:cs typeface="Arial" panose="020B0604020202020204" pitchFamily="34" charset="0"/>
              </a:rPr>
              <a:t>07</a:t>
            </a:r>
            <a:r>
              <a:rPr lang="en-GB" sz="1400" u="sng" baseline="30000" dirty="0">
                <a:latin typeface="Arial" panose="020B0604020202020204" pitchFamily="34" charset="0"/>
                <a:cs typeface="Arial" panose="020B0604020202020204" pitchFamily="34" charset="0"/>
              </a:rPr>
              <a:t>th</a:t>
            </a:r>
            <a:r>
              <a:rPr lang="en-GB" sz="1400" u="sng"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Lake Zurich Open MRI (2024) ‘</a:t>
            </a:r>
            <a:r>
              <a:rPr lang="en-GB" sz="1400" i="1" dirty="0">
                <a:latin typeface="Arial" panose="020B0604020202020204" pitchFamily="34" charset="0"/>
                <a:cs typeface="Arial" panose="020B0604020202020204" pitchFamily="34" charset="0"/>
              </a:rPr>
              <a:t>CT Scans for Lung Cancer Detection’, </a:t>
            </a:r>
            <a:r>
              <a:rPr lang="en-GB" sz="1400" dirty="0">
                <a:latin typeface="Arial" panose="020B0604020202020204" pitchFamily="34" charset="0"/>
                <a:cs typeface="Arial" panose="020B0604020202020204" pitchFamily="34" charset="0"/>
              </a:rPr>
              <a:t>Available at: </a:t>
            </a:r>
            <a:r>
              <a:rPr lang="en-GB" sz="1500" u="sng" dirty="0">
                <a:latin typeface="Arial" panose="020B0604020202020204" pitchFamily="34" charset="0"/>
                <a:cs typeface="Arial" panose="020B0604020202020204" pitchFamily="34" charset="0"/>
                <a:hlinkClick r:id="rId10"/>
              </a:rPr>
              <a:t>https://lakezurichopenmri.com/ct-scans-for-lung-cancer-detection/</a:t>
            </a:r>
            <a:r>
              <a:rPr lang="en-GB" sz="1500" u="sng"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Accessed: 13</a:t>
            </a:r>
            <a:r>
              <a:rPr lang="en-GB" sz="1500" baseline="30000" dirty="0">
                <a:latin typeface="Arial" panose="020B0604020202020204" pitchFamily="34" charset="0"/>
                <a:cs typeface="Arial" panose="020B0604020202020204" pitchFamily="34" charset="0"/>
              </a:rPr>
              <a:t>th</a:t>
            </a:r>
            <a:r>
              <a:rPr lang="en-GB" sz="15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Learnursing (2026) ‘</a:t>
            </a:r>
            <a:r>
              <a:rPr lang="en-GB" sz="1400" i="1" dirty="0">
                <a:latin typeface="Arial" panose="020B0604020202020204" pitchFamily="34" charset="0"/>
                <a:cs typeface="Arial" panose="020B0604020202020204" pitchFamily="34" charset="0"/>
              </a:rPr>
              <a:t>Physiology of The Respiratory System’,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11"/>
              </a:rPr>
              <a:t>https://learnursing.in/free-material-details/physiology-of-respiratory-system</a:t>
            </a:r>
            <a:r>
              <a:rPr lang="en-GB" sz="1400" dirty="0">
                <a:latin typeface="Arial" panose="020B0604020202020204" pitchFamily="34" charset="0"/>
                <a:cs typeface="Arial" panose="020B0604020202020204" pitchFamily="34" charset="0"/>
              </a:rPr>
              <a:t> (Accessed: 08</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Lung Cancer Center (2026) ‘</a:t>
            </a:r>
            <a:r>
              <a:rPr lang="en-GB" sz="1400" i="1" dirty="0">
                <a:latin typeface="Arial" panose="020B0604020202020204" pitchFamily="34" charset="0"/>
                <a:cs typeface="Arial" panose="020B0604020202020204" pitchFamily="34" charset="0"/>
              </a:rPr>
              <a:t>Types of Lung Cancer’,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12"/>
              </a:rPr>
              <a:t>https://www.lungcancercenter.com/lung-cancer/types/</a:t>
            </a:r>
            <a:r>
              <a:rPr lang="en-GB" sz="1400" dirty="0">
                <a:latin typeface="Arial" panose="020B0604020202020204" pitchFamily="34" charset="0"/>
                <a:cs typeface="Arial" panose="020B0604020202020204" pitchFamily="34" charset="0"/>
              </a:rPr>
              <a:t> (Accessed: 12</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Lung Cancer Center (2026) </a:t>
            </a:r>
            <a:r>
              <a:rPr lang="en-GB" sz="1400" i="1" dirty="0">
                <a:latin typeface="Arial" panose="020B0604020202020204" pitchFamily="34" charset="0"/>
                <a:cs typeface="Arial" panose="020B0604020202020204" pitchFamily="34" charset="0"/>
              </a:rPr>
              <a:t>‘Lung Cancer Treatment’,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13"/>
              </a:rPr>
              <a:t>https://www.lungcancercenter.com/treatment/</a:t>
            </a:r>
            <a:r>
              <a:rPr lang="en-GB" sz="1400" dirty="0">
                <a:latin typeface="Arial" panose="020B0604020202020204" pitchFamily="34" charset="0"/>
                <a:cs typeface="Arial" panose="020B0604020202020204" pitchFamily="34" charset="0"/>
              </a:rPr>
              <a:t> (Accessed: 12</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Macmillan Cancer Support (2025) ‘</a:t>
            </a:r>
            <a:r>
              <a:rPr lang="en-GB" sz="1400" i="1" dirty="0">
                <a:latin typeface="Arial" panose="020B0604020202020204" pitchFamily="34" charset="0"/>
                <a:cs typeface="Arial" panose="020B0604020202020204" pitchFamily="34" charset="0"/>
              </a:rPr>
              <a:t>The Lungs’,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14"/>
              </a:rPr>
              <a:t>https://www.macmillan.org.uk/cancer-information-and-support/lung-cancer/the-lungs</a:t>
            </a:r>
            <a:r>
              <a:rPr lang="en-GB" sz="1400" u="sng"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07</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Macmillan Cancer Support (2025) ‘</a:t>
            </a:r>
            <a:r>
              <a:rPr lang="en-GB" sz="1400" i="1" dirty="0">
                <a:latin typeface="Arial" panose="020B0604020202020204" pitchFamily="34" charset="0"/>
                <a:cs typeface="Arial" panose="020B0604020202020204" pitchFamily="34" charset="0"/>
              </a:rPr>
              <a:t>Causes and risk factors of lung cancer’,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15"/>
              </a:rPr>
              <a:t>https://www.macmillan.org.uk/cancer-information-and-support/lung-cancer/causes-and-risk-factors-of-lung-cancer</a:t>
            </a:r>
            <a:r>
              <a:rPr lang="en-GB" sz="1400" dirty="0">
                <a:latin typeface="Arial" panose="020B0604020202020204" pitchFamily="34" charset="0"/>
                <a:cs typeface="Arial" panose="020B0604020202020204" pitchFamily="34" charset="0"/>
              </a:rPr>
              <a:t> (Accessed: 12</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Moosa, S. (2021) ‘</a:t>
            </a:r>
            <a:r>
              <a:rPr lang="en-GB" sz="1400" i="1" dirty="0">
                <a:latin typeface="Arial" panose="020B0604020202020204" pitchFamily="34" charset="0"/>
                <a:cs typeface="Arial" panose="020B0604020202020204" pitchFamily="34" charset="0"/>
              </a:rPr>
              <a:t>Chronic Respiratory Diseases in Primary Care Settings’,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16"/>
              </a:rPr>
              <a:t>https://profmoosa.com/chronic-respiratory-diseases-in-primary-care-settings</a:t>
            </a:r>
            <a:r>
              <a:rPr lang="en-GB" sz="1400" dirty="0">
                <a:latin typeface="Arial" panose="020B0604020202020204" pitchFamily="34" charset="0"/>
                <a:cs typeface="Arial" panose="020B0604020202020204" pitchFamily="34" charset="0"/>
                <a:hlinkClick r:id="rId16"/>
              </a:rPr>
              <a:t>/</a:t>
            </a:r>
            <a:r>
              <a:rPr lang="en-GB" sz="1400" dirty="0">
                <a:latin typeface="Arial" panose="020B0604020202020204" pitchFamily="34" charset="0"/>
                <a:cs typeface="Arial" panose="020B0604020202020204" pitchFamily="34" charset="0"/>
              </a:rPr>
              <a:t> (Accessed: 07</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National Heart, Lung and Blood Institute (2022) ‘How The Lungs Work’, </a:t>
            </a:r>
            <a:r>
              <a:rPr lang="en-GB" sz="1400" i="1" dirty="0">
                <a:latin typeface="Arial" panose="020B0604020202020204" pitchFamily="34" charset="0"/>
                <a:cs typeface="Arial" panose="020B0604020202020204" pitchFamily="34" charset="0"/>
              </a:rPr>
              <a:t>The Respiratory System</a:t>
            </a:r>
            <a:r>
              <a:rPr lang="en-GB" sz="1400" dirty="0">
                <a:latin typeface="Arial" panose="020B0604020202020204" pitchFamily="34" charset="0"/>
                <a:cs typeface="Arial" panose="020B0604020202020204" pitchFamily="34" charset="0"/>
              </a:rPr>
              <a:t>, Available at: </a:t>
            </a:r>
            <a:r>
              <a:rPr lang="en-GB" sz="1400" u="sng" dirty="0">
                <a:latin typeface="Arial" panose="020B0604020202020204" pitchFamily="34" charset="0"/>
                <a:cs typeface="Arial" panose="020B0604020202020204" pitchFamily="34" charset="0"/>
                <a:hlinkClick r:id="rId17"/>
              </a:rPr>
              <a:t>https://www.nhlbi.nih.gov/health/lungs/respiratory-system</a:t>
            </a:r>
            <a:r>
              <a:rPr lang="en-GB" sz="1400" u="sng"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07</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marL="0" indent="0">
              <a:lnSpc>
                <a:spcPct val="100000"/>
              </a:lnSpc>
              <a:buNone/>
            </a:pPr>
            <a:endParaRPr lang="en-GB" sz="1600" dirty="0">
              <a:latin typeface="Arial" panose="020B0604020202020204" pitchFamily="34" charset="0"/>
              <a:cs typeface="Arial" panose="020B0604020202020204" pitchFamily="34" charset="0"/>
            </a:endParaRPr>
          </a:p>
          <a:p>
            <a:pPr marL="0" indent="0">
              <a:buNone/>
            </a:pPr>
            <a:endParaRPr lang="en-GB" sz="2300" u="sng"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D9EE0F35-8825-1094-DFDC-5C6D5C6C8B0F}"/>
              </a:ext>
            </a:extLst>
          </p:cNvPr>
          <p:cNvPicPr>
            <a:picLocks noChangeAspect="1"/>
          </p:cNvPicPr>
          <p:nvPr>
            <a:audioFile r:link="rId3"/>
            <p:extLst>
              <p:ext uri="{DAA4B4D4-6D71-4841-9C94-3DE7FCFB9230}">
                <p14:media xmlns:p14="http://schemas.microsoft.com/office/powerpoint/2010/main" r:embed="rId2"/>
              </p:ext>
            </p:extLst>
          </p:nvPr>
        </p:nvPicPr>
        <p:blipFill>
          <a:blip r:embed="rId18"/>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888156224"/>
      </p:ext>
    </p:extLst>
  </p:cSld>
  <p:clrMapOvr>
    <a:masterClrMapping/>
  </p:clrMapOvr>
  <mc:AlternateContent xmlns:mc="http://schemas.openxmlformats.org/markup-compatibility/2006" xmlns:p14="http://schemas.microsoft.com/office/powerpoint/2010/main">
    <mc:Choice Requires="p14">
      <p:transition spd="slow" p14:dur="2000" advTm="12611"/>
    </mc:Choice>
    <mc:Fallback xmlns="">
      <p:transition spd="slow" advTm="12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500"/>
                                        <p:tgtEl>
                                          <p:spTgt spid="3">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fade">
                                      <p:cBhvr>
                                        <p:cTn id="46" dur="500"/>
                                        <p:tgtEl>
                                          <p:spTgt spid="3">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Effect transition="in" filter="fade">
                                      <p:cBhvr>
                                        <p:cTn id="51" dur="5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500"/>
                                        <p:tgtEl>
                                          <p:spTgt spid="3">
                                            <p:txEl>
                                              <p:pRg st="8" end="8"/>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Effect transition="in" filter="fade">
                                      <p:cBhvr>
                                        <p:cTn id="61" dur="500"/>
                                        <p:tgtEl>
                                          <p:spTgt spid="3">
                                            <p:txEl>
                                              <p:pRg st="9" end="9"/>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3">
                                            <p:txEl>
                                              <p:pRg st="10" end="10"/>
                                            </p:txEl>
                                          </p:spTgt>
                                        </p:tgtEl>
                                        <p:attrNameLst>
                                          <p:attrName>style.visibility</p:attrName>
                                        </p:attrNameLst>
                                      </p:cBhvr>
                                      <p:to>
                                        <p:strVal val="visible"/>
                                      </p:to>
                                    </p:set>
                                    <p:animEffect transition="in" filter="fade">
                                      <p:cBhvr>
                                        <p:cTn id="66" dur="500"/>
                                        <p:tgtEl>
                                          <p:spTgt spid="3">
                                            <p:txEl>
                                              <p:pRg st="10" end="10"/>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grpId="0" nodeType="clickEffect">
                                  <p:stCondLst>
                                    <p:cond delay="0"/>
                                  </p:stCondLst>
                                  <p:childTnLst>
                                    <p:set>
                                      <p:cBhvr>
                                        <p:cTn id="70" dur="1" fill="hold">
                                          <p:stCondLst>
                                            <p:cond delay="0"/>
                                          </p:stCondLst>
                                        </p:cTn>
                                        <p:tgtEl>
                                          <p:spTgt spid="3">
                                            <p:txEl>
                                              <p:pRg st="11" end="11"/>
                                            </p:txEl>
                                          </p:spTgt>
                                        </p:tgtEl>
                                        <p:attrNameLst>
                                          <p:attrName>style.visibility</p:attrName>
                                        </p:attrNameLst>
                                      </p:cBhvr>
                                      <p:to>
                                        <p:strVal val="visible"/>
                                      </p:to>
                                    </p:set>
                                    <p:animEffect transition="in" filter="fade">
                                      <p:cBhvr>
                                        <p:cTn id="71"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2"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EC624-D77A-6094-BF59-66ACCE510DE1}"/>
              </a:ext>
            </a:extLst>
          </p:cNvPr>
          <p:cNvSpPr>
            <a:spLocks noGrp="1"/>
          </p:cNvSpPr>
          <p:nvPr>
            <p:ph type="title"/>
          </p:nvPr>
        </p:nvSpPr>
        <p:spPr>
          <a:xfrm>
            <a:off x="240145" y="365125"/>
            <a:ext cx="11822546" cy="660111"/>
          </a:xfrm>
        </p:spPr>
        <p:txBody>
          <a:bodyPr>
            <a:normAutofit/>
          </a:bodyPr>
          <a:lstStyle/>
          <a:p>
            <a:r>
              <a:rPr lang="en-GB" sz="3200" b="1" dirty="0">
                <a:latin typeface="Arial" panose="020B0604020202020204" pitchFamily="34" charset="0"/>
                <a:cs typeface="Arial" panose="020B0604020202020204" pitchFamily="34" charset="0"/>
              </a:rPr>
              <a:t>References…..continued</a:t>
            </a:r>
          </a:p>
        </p:txBody>
      </p:sp>
      <p:sp>
        <p:nvSpPr>
          <p:cNvPr id="3" name="Content Placeholder 2">
            <a:extLst>
              <a:ext uri="{FF2B5EF4-FFF2-40B4-BE49-F238E27FC236}">
                <a16:creationId xmlns:a16="http://schemas.microsoft.com/office/drawing/2014/main" id="{58428875-311A-E530-A80B-5676D805DECA}"/>
              </a:ext>
            </a:extLst>
          </p:cNvPr>
          <p:cNvSpPr>
            <a:spLocks noGrp="1"/>
          </p:cNvSpPr>
          <p:nvPr>
            <p:ph idx="1"/>
          </p:nvPr>
        </p:nvSpPr>
        <p:spPr>
          <a:xfrm>
            <a:off x="240145" y="1126836"/>
            <a:ext cx="11822546" cy="5578764"/>
          </a:xfrm>
        </p:spPr>
        <p:txBody>
          <a:bodyPr>
            <a:normAutofit/>
          </a:bodyPr>
          <a:lstStyle/>
          <a:p>
            <a:pPr>
              <a:lnSpc>
                <a:spcPct val="100000"/>
              </a:lnSpc>
            </a:pPr>
            <a:r>
              <a:rPr lang="en-GB" sz="1400" dirty="0">
                <a:latin typeface="Arial" panose="020B0604020202020204" pitchFamily="34" charset="0"/>
                <a:cs typeface="Arial" panose="020B0604020202020204" pitchFamily="34" charset="0"/>
              </a:rPr>
              <a:t>NHS (2022) ‘</a:t>
            </a:r>
            <a:r>
              <a:rPr lang="en-GB" sz="1400" i="1" dirty="0">
                <a:latin typeface="Arial" panose="020B0604020202020204" pitchFamily="34" charset="0"/>
                <a:cs typeface="Arial" panose="020B0604020202020204" pitchFamily="34" charset="0"/>
              </a:rPr>
              <a:t>Causes</a:t>
            </a:r>
            <a:r>
              <a:rPr lang="en-GB" sz="1400" dirty="0">
                <a:latin typeface="Arial" panose="020B0604020202020204" pitchFamily="34" charset="0"/>
                <a:cs typeface="Arial" panose="020B0604020202020204" pitchFamily="34" charset="0"/>
              </a:rPr>
              <a:t> - </a:t>
            </a:r>
            <a:r>
              <a:rPr lang="en-GB" sz="1400" i="1" dirty="0">
                <a:latin typeface="Arial" panose="020B0604020202020204" pitchFamily="34" charset="0"/>
                <a:cs typeface="Arial" panose="020B0604020202020204" pitchFamily="34" charset="0"/>
              </a:rPr>
              <a:t>Lung Cancer’,</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5"/>
              </a:rPr>
              <a:t>https://www.nhs.uk/conditions/lung-cancer/causes/</a:t>
            </a:r>
            <a:r>
              <a:rPr lang="en-GB" sz="1400" dirty="0">
                <a:latin typeface="Arial" panose="020B0604020202020204" pitchFamily="34" charset="0"/>
                <a:cs typeface="Arial" panose="020B0604020202020204" pitchFamily="34" charset="0"/>
              </a:rPr>
              <a:t> (Accessed: 12</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NHS (2022) ‘Overview - </a:t>
            </a:r>
            <a:r>
              <a:rPr lang="en-GB" sz="1400" i="1" dirty="0">
                <a:latin typeface="Arial" panose="020B0604020202020204" pitchFamily="34" charset="0"/>
                <a:cs typeface="Arial" panose="020B0604020202020204" pitchFamily="34" charset="0"/>
              </a:rPr>
              <a:t>Lung Cancer’,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6"/>
              </a:rPr>
              <a:t>https://www.nhs.uk/conditions/lung-cancer/</a:t>
            </a:r>
            <a:r>
              <a:rPr lang="en-GB" sz="1400" dirty="0">
                <a:latin typeface="Arial" panose="020B0604020202020204" pitchFamily="34" charset="0"/>
                <a:cs typeface="Arial" panose="020B0604020202020204" pitchFamily="34" charset="0"/>
              </a:rPr>
              <a:t> (Accessed: 12</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NHS (2022) ‘</a:t>
            </a:r>
            <a:r>
              <a:rPr lang="en-GB" sz="1400" i="1" dirty="0">
                <a:latin typeface="Arial" panose="020B0604020202020204" pitchFamily="34" charset="0"/>
                <a:cs typeface="Arial" panose="020B0604020202020204" pitchFamily="34" charset="0"/>
              </a:rPr>
              <a:t>Diagnosis</a:t>
            </a:r>
            <a:r>
              <a:rPr lang="en-GB" sz="1400" dirty="0">
                <a:latin typeface="Arial" panose="020B0604020202020204" pitchFamily="34" charset="0"/>
                <a:cs typeface="Arial" panose="020B0604020202020204" pitchFamily="34" charset="0"/>
              </a:rPr>
              <a:t> - </a:t>
            </a:r>
            <a:r>
              <a:rPr lang="en-GB" sz="1400" i="1" dirty="0">
                <a:latin typeface="Arial" panose="020B0604020202020204" pitchFamily="34" charset="0"/>
                <a:cs typeface="Arial" panose="020B0604020202020204" pitchFamily="34" charset="0"/>
              </a:rPr>
              <a:t>Lung Cancer’,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7"/>
              </a:rPr>
              <a:t>https://www.nhs.uk/conditions/lung-cancer/diagnosis</a:t>
            </a:r>
            <a:r>
              <a:rPr lang="en-GB" sz="1400" dirty="0">
                <a:latin typeface="Arial" panose="020B0604020202020204" pitchFamily="34" charset="0"/>
                <a:cs typeface="Arial" panose="020B0604020202020204" pitchFamily="34" charset="0"/>
                <a:hlinkClick r:id="rId7"/>
              </a:rPr>
              <a:t>/</a:t>
            </a:r>
            <a:r>
              <a:rPr lang="en-GB" sz="1400" dirty="0">
                <a:latin typeface="Arial" panose="020B0604020202020204" pitchFamily="34" charset="0"/>
                <a:cs typeface="Arial" panose="020B0604020202020204" pitchFamily="34" charset="0"/>
              </a:rPr>
              <a:t> (Accessed: 12</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NHS (2022) </a:t>
            </a:r>
            <a:r>
              <a:rPr lang="en-GB" sz="1400" i="1" dirty="0">
                <a:latin typeface="Arial" panose="020B0604020202020204" pitchFamily="34" charset="0"/>
                <a:cs typeface="Arial" panose="020B0604020202020204" pitchFamily="34" charset="0"/>
              </a:rPr>
              <a:t>‘Symptoms </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Lung Cancer’,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8"/>
              </a:rPr>
              <a:t>https://www.nhs.uk/conditions/lung-cancer/symptoms/</a:t>
            </a:r>
            <a:r>
              <a:rPr lang="en-GB" sz="1400" dirty="0">
                <a:latin typeface="Arial" panose="020B0604020202020204" pitchFamily="34" charset="0"/>
                <a:cs typeface="Arial" panose="020B0604020202020204" pitchFamily="34" charset="0"/>
              </a:rPr>
              <a:t> (Accessed; 12</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NHS (2022) ‘</a:t>
            </a:r>
            <a:r>
              <a:rPr lang="en-GB" sz="1400" i="1" dirty="0">
                <a:latin typeface="Arial" panose="020B0604020202020204" pitchFamily="34" charset="0"/>
                <a:cs typeface="Arial" panose="020B0604020202020204" pitchFamily="34" charset="0"/>
              </a:rPr>
              <a:t>Prevention</a:t>
            </a:r>
            <a:r>
              <a:rPr lang="en-GB" sz="1400" dirty="0">
                <a:latin typeface="Arial" panose="020B0604020202020204" pitchFamily="34" charset="0"/>
                <a:cs typeface="Arial" panose="020B0604020202020204" pitchFamily="34" charset="0"/>
              </a:rPr>
              <a:t> - </a:t>
            </a:r>
            <a:r>
              <a:rPr lang="en-GB" sz="1400" i="1" dirty="0">
                <a:latin typeface="Arial" panose="020B0604020202020204" pitchFamily="34" charset="0"/>
                <a:cs typeface="Arial" panose="020B0604020202020204" pitchFamily="34" charset="0"/>
              </a:rPr>
              <a:t>Lung Cancer’,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9"/>
              </a:rPr>
              <a:t>https://www.nhs.uk/conditions/lung-cancer/prevention</a:t>
            </a:r>
            <a:r>
              <a:rPr lang="en-GB" sz="1400" dirty="0">
                <a:latin typeface="Arial" panose="020B0604020202020204" pitchFamily="34" charset="0"/>
                <a:cs typeface="Arial" panose="020B0604020202020204" pitchFamily="34" charset="0"/>
                <a:hlinkClick r:id="rId9"/>
              </a:rPr>
              <a:t>/</a:t>
            </a:r>
            <a:r>
              <a:rPr lang="en-GB" sz="1400" dirty="0">
                <a:latin typeface="Arial" panose="020B0604020202020204" pitchFamily="34" charset="0"/>
                <a:cs typeface="Arial" panose="020B0604020202020204" pitchFamily="34" charset="0"/>
              </a:rPr>
              <a:t> (Accessed: 12</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NHS Inform (2026) </a:t>
            </a:r>
            <a:r>
              <a:rPr lang="en-GB" sz="1400" u="sng" dirty="0">
                <a:latin typeface="Arial" panose="020B0604020202020204" pitchFamily="34" charset="0"/>
                <a:cs typeface="Arial" panose="020B0604020202020204" pitchFamily="34" charset="0"/>
                <a:hlinkClick r:id="rId10"/>
              </a:rPr>
              <a:t>https://www.nhsinform.scot/illnesses-and-conditions/cancer/side-effects/breathlessness-and-cancer/</a:t>
            </a:r>
            <a:r>
              <a:rPr lang="en-GB" sz="1400" u="sng"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13</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National Institute for Health and Care Excellence (2024) ‘</a:t>
            </a:r>
            <a:r>
              <a:rPr lang="en-GB" sz="1400" i="1" dirty="0">
                <a:latin typeface="Arial" panose="020B0604020202020204" pitchFamily="34" charset="0"/>
                <a:cs typeface="Arial" panose="020B0604020202020204" pitchFamily="34" charset="0"/>
              </a:rPr>
              <a:t>Lung cancer: diagnosis and management NG122’,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11"/>
              </a:rPr>
              <a:t>https://www.nice.org.uk/guidance/ng122</a:t>
            </a:r>
            <a:r>
              <a:rPr lang="en-GB" sz="1400" u="sng"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12</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Nottingham University Hospitals NHS Trust (2026) ‘</a:t>
            </a:r>
            <a:r>
              <a:rPr lang="en-GB" sz="1400" i="1" dirty="0">
                <a:latin typeface="Arial" panose="020B0604020202020204" pitchFamily="34" charset="0"/>
                <a:cs typeface="Arial" panose="020B0604020202020204" pitchFamily="34" charset="0"/>
              </a:rPr>
              <a:t>Lung Cancer’,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12"/>
              </a:rPr>
              <a:t>https://www.nuh.nhs.uk/lung-cancer</a:t>
            </a:r>
            <a:r>
              <a:rPr lang="en-GB" sz="1400" u="sng"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12</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Oh, J., Kim, S., Yim, Y., Kim, M.S., GBD 2023 Global Chronic Respiratory Disease and Covid Collaborators, Hay, I.S., Shin, J.II. and Yon, D.K. (2026) ‘Global, regional, and national burden of chronic respiratory diseases and impact of the COVID-19 pandemic, 1990-2023: a Global Burden of Disease study,’ </a:t>
            </a:r>
            <a:r>
              <a:rPr lang="en-GB" sz="1400" i="1" dirty="0">
                <a:latin typeface="Arial" panose="020B0604020202020204" pitchFamily="34" charset="0"/>
                <a:cs typeface="Arial" panose="020B0604020202020204" pitchFamily="34" charset="0"/>
              </a:rPr>
              <a:t>Nature Medicine</a:t>
            </a:r>
            <a:r>
              <a:rPr lang="en-GB" sz="1400" dirty="0">
                <a:latin typeface="Arial" panose="020B0604020202020204" pitchFamily="34" charset="0"/>
                <a:cs typeface="Arial" panose="020B0604020202020204" pitchFamily="34" charset="0"/>
              </a:rPr>
              <a:t>, 32, pp. 197-223, Available at: </a:t>
            </a:r>
            <a:r>
              <a:rPr lang="en-GB" sz="1400" u="sng" dirty="0">
                <a:latin typeface="Arial" panose="020B0604020202020204" pitchFamily="34" charset="0"/>
                <a:cs typeface="Arial" panose="020B0604020202020204" pitchFamily="34" charset="0"/>
                <a:hlinkClick r:id="rId13"/>
              </a:rPr>
              <a:t>https://doi.org/10.1038/s41591-025-04077-9</a:t>
            </a:r>
            <a:endParaRPr lang="en-GB" sz="1400" dirty="0">
              <a:latin typeface="Arial" panose="020B0604020202020204" pitchFamily="34" charset="0"/>
              <a:cs typeface="Arial" panose="020B0604020202020204" pitchFamily="34" charset="0"/>
            </a:endParaRPr>
          </a:p>
          <a:p>
            <a:pPr>
              <a:lnSpc>
                <a:spcPct val="100000"/>
              </a:lnSpc>
            </a:pPr>
            <a:r>
              <a:rPr lang="en-GB" sz="1400" dirty="0">
                <a:latin typeface="Arial" panose="020B0604020202020204" pitchFamily="34" charset="0"/>
                <a:cs typeface="Arial" panose="020B0604020202020204" pitchFamily="34" charset="0"/>
              </a:rPr>
              <a:t>Outcomes4Me (2024) ‘</a:t>
            </a:r>
            <a:r>
              <a:rPr lang="en-GB" sz="1400" i="1" dirty="0">
                <a:latin typeface="Arial" panose="020B0604020202020204" pitchFamily="34" charset="0"/>
                <a:cs typeface="Arial" panose="020B0604020202020204" pitchFamily="34" charset="0"/>
              </a:rPr>
              <a:t>What to know about staging and testing after an NSCLC diagnosis’,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14"/>
              </a:rPr>
              <a:t>https://outcomes4me.com/cancer-topic/lung-cancer-staging-and-prognosis/what-to-know-about-staging-and-testing-after-an-nsclc-diagnosis/</a:t>
            </a:r>
            <a:endParaRPr lang="en-GB" sz="1400" dirty="0">
              <a:latin typeface="Arial" panose="020B0604020202020204" pitchFamily="34" charset="0"/>
              <a:cs typeface="Arial" panose="020B0604020202020204" pitchFamily="34" charset="0"/>
            </a:endParaRPr>
          </a:p>
          <a:p>
            <a:pPr>
              <a:lnSpc>
                <a:spcPct val="100000"/>
              </a:lnSpc>
            </a:pPr>
            <a:r>
              <a:rPr lang="en-GB" sz="1400" dirty="0">
                <a:latin typeface="Arial" panose="020B0604020202020204" pitchFamily="34" charset="0"/>
                <a:cs typeface="Arial" panose="020B0604020202020204" pitchFamily="34" charset="0"/>
              </a:rPr>
              <a:t>Parkview Health (2020) ‘</a:t>
            </a:r>
            <a:r>
              <a:rPr lang="en-GB" sz="1400" i="1" dirty="0">
                <a:latin typeface="Arial" panose="020B0604020202020204" pitchFamily="34" charset="0"/>
                <a:cs typeface="Arial" panose="020B0604020202020204" pitchFamily="34" charset="0"/>
              </a:rPr>
              <a:t>The many health benefits of regular exercise’,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15"/>
              </a:rPr>
              <a:t>https://www.parkview.com/blog/the-many-health-benefits-of-regular-exercise</a:t>
            </a:r>
            <a:r>
              <a:rPr lang="en-GB" sz="1400" u="sng"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13</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marL="0" indent="0">
              <a:buNone/>
            </a:pPr>
            <a:endParaRPr lang="en-GB" dirty="0"/>
          </a:p>
        </p:txBody>
      </p:sp>
      <p:pic>
        <p:nvPicPr>
          <p:cNvPr id="5" name="Audio 4">
            <a:hlinkClick r:id="" action="ppaction://media"/>
            <a:extLst>
              <a:ext uri="{FF2B5EF4-FFF2-40B4-BE49-F238E27FC236}">
                <a16:creationId xmlns:a16="http://schemas.microsoft.com/office/drawing/2014/main" id="{228DE240-499F-2AD2-5D3B-93B6C7271205}"/>
              </a:ext>
            </a:extLst>
          </p:cNvPr>
          <p:cNvPicPr>
            <a:picLocks noChangeAspect="1"/>
          </p:cNvPicPr>
          <p:nvPr>
            <a:audioFile r:link="rId3"/>
            <p:extLst>
              <p:ext uri="{DAA4B4D4-6D71-4841-9C94-3DE7FCFB9230}">
                <p14:media xmlns:p14="http://schemas.microsoft.com/office/powerpoint/2010/main" r:embed="rId2"/>
              </p:ext>
            </p:extLst>
          </p:nvPr>
        </p:nvPicPr>
        <p:blipFill>
          <a:blip r:embed="rId16"/>
          <a:srcRect l="-203125" t="-203125" r="-203125" b="-20312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601929526"/>
      </p:ext>
    </p:extLst>
  </p:cSld>
  <p:clrMapOvr>
    <a:masterClrMapping/>
  </p:clrMapOvr>
  <mc:AlternateContent xmlns:mc="http://schemas.openxmlformats.org/markup-compatibility/2006" xmlns:p14="http://schemas.microsoft.com/office/powerpoint/2010/main">
    <mc:Choice Requires="p14">
      <p:transition spd="slow" p14:dur="2000" advTm="17542"/>
    </mc:Choice>
    <mc:Fallback xmlns="">
      <p:transition spd="slow" advTm="17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500"/>
                                        <p:tgtEl>
                                          <p:spTgt spid="3">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fade">
                                      <p:cBhvr>
                                        <p:cTn id="46" dur="500"/>
                                        <p:tgtEl>
                                          <p:spTgt spid="3">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Effect transition="in" filter="fade">
                                      <p:cBhvr>
                                        <p:cTn id="51" dur="5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500"/>
                                        <p:tgtEl>
                                          <p:spTgt spid="3">
                                            <p:txEl>
                                              <p:pRg st="8" end="8"/>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Effect transition="in" filter="fade">
                                      <p:cBhvr>
                                        <p:cTn id="61" dur="500"/>
                                        <p:tgtEl>
                                          <p:spTgt spid="3">
                                            <p:txEl>
                                              <p:pRg st="9" end="9"/>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3">
                                            <p:txEl>
                                              <p:pRg st="10" end="10"/>
                                            </p:txEl>
                                          </p:spTgt>
                                        </p:tgtEl>
                                        <p:attrNameLst>
                                          <p:attrName>style.visibility</p:attrName>
                                        </p:attrNameLst>
                                      </p:cBhvr>
                                      <p:to>
                                        <p:strVal val="visible"/>
                                      </p:to>
                                    </p:set>
                                    <p:animEffect transition="in" filter="fade">
                                      <p:cBhvr>
                                        <p:cTn id="66"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7"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56A58-C100-F414-1DD9-F760205D7F2C}"/>
              </a:ext>
            </a:extLst>
          </p:cNvPr>
          <p:cNvSpPr>
            <a:spLocks noGrp="1"/>
          </p:cNvSpPr>
          <p:nvPr>
            <p:ph type="title"/>
          </p:nvPr>
        </p:nvSpPr>
        <p:spPr>
          <a:xfrm>
            <a:off x="120073" y="365125"/>
            <a:ext cx="11970327" cy="558511"/>
          </a:xfrm>
        </p:spPr>
        <p:txBody>
          <a:bodyPr>
            <a:normAutofit fontScale="90000"/>
          </a:bodyPr>
          <a:lstStyle/>
          <a:p>
            <a:r>
              <a:rPr lang="en-GB" sz="3600" b="1" dirty="0">
                <a:latin typeface="Arial" panose="020B0604020202020204" pitchFamily="34" charset="0"/>
                <a:cs typeface="Arial" panose="020B0604020202020204" pitchFamily="34" charset="0"/>
              </a:rPr>
              <a:t>References…..continued</a:t>
            </a:r>
          </a:p>
        </p:txBody>
      </p:sp>
      <p:sp>
        <p:nvSpPr>
          <p:cNvPr id="3" name="Content Placeholder 2">
            <a:extLst>
              <a:ext uri="{FF2B5EF4-FFF2-40B4-BE49-F238E27FC236}">
                <a16:creationId xmlns:a16="http://schemas.microsoft.com/office/drawing/2014/main" id="{D8E927AF-AE51-BD15-F0C6-9B75998B6989}"/>
              </a:ext>
            </a:extLst>
          </p:cNvPr>
          <p:cNvSpPr>
            <a:spLocks noGrp="1"/>
          </p:cNvSpPr>
          <p:nvPr>
            <p:ph idx="1"/>
          </p:nvPr>
        </p:nvSpPr>
        <p:spPr>
          <a:xfrm>
            <a:off x="120073" y="1016000"/>
            <a:ext cx="11905672" cy="5735782"/>
          </a:xfrm>
        </p:spPr>
        <p:txBody>
          <a:bodyPr>
            <a:normAutofit/>
          </a:bodyPr>
          <a:lstStyle/>
          <a:p>
            <a:pPr>
              <a:lnSpc>
                <a:spcPct val="100000"/>
              </a:lnSpc>
            </a:pPr>
            <a:r>
              <a:rPr lang="en-GB" sz="1400" dirty="0">
                <a:latin typeface="Arial" panose="020B0604020202020204" pitchFamily="34" charset="0"/>
                <a:cs typeface="Arial" panose="020B0604020202020204" pitchFamily="34" charset="0"/>
              </a:rPr>
              <a:t>Rhodes, C.E., Denault, D. and Varacallo, M.A. (2022) ‘Physiology, Oxygen Transport’, Available at: </a:t>
            </a:r>
            <a:r>
              <a:rPr lang="en-GB" sz="1400" u="sng" dirty="0">
                <a:latin typeface="Arial" panose="020B0604020202020204" pitchFamily="34" charset="0"/>
                <a:cs typeface="Arial" panose="020B0604020202020204" pitchFamily="34" charset="0"/>
                <a:hlinkClick r:id="rId4"/>
              </a:rPr>
              <a:t>https://www.ncbi.nlm.nih.gov/sites/books/NBK538336</a:t>
            </a:r>
            <a:r>
              <a:rPr lang="en-GB" sz="1400" dirty="0">
                <a:latin typeface="Arial" panose="020B0604020202020204" pitchFamily="34" charset="0"/>
                <a:cs typeface="Arial" panose="020B0604020202020204" pitchFamily="34" charset="0"/>
                <a:hlinkClick r:id="rId4"/>
              </a:rPr>
              <a:t>/</a:t>
            </a:r>
            <a:r>
              <a:rPr lang="en-GB" sz="1400" dirty="0">
                <a:latin typeface="Arial" panose="020B0604020202020204" pitchFamily="34" charset="0"/>
                <a:cs typeface="Arial" panose="020B0604020202020204" pitchFamily="34" charset="0"/>
              </a:rPr>
              <a:t> (Accessed: 07</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2022)</a:t>
            </a:r>
          </a:p>
          <a:p>
            <a:pPr>
              <a:lnSpc>
                <a:spcPct val="100000"/>
              </a:lnSpc>
            </a:pPr>
            <a:r>
              <a:rPr lang="en-GB" sz="1400" dirty="0">
                <a:latin typeface="Arial" panose="020B0604020202020204" pitchFamily="34" charset="0"/>
                <a:cs typeface="Arial" panose="020B0604020202020204" pitchFamily="34" charset="0"/>
              </a:rPr>
              <a:t>Ridley, C. and Thornton, D. J. (2018) Mucins: the frontline defence of the lung: ‘</a:t>
            </a:r>
            <a:r>
              <a:rPr lang="en-GB" sz="1400" i="1" dirty="0">
                <a:latin typeface="Arial" panose="020B0604020202020204" pitchFamily="34" charset="0"/>
                <a:cs typeface="Arial" panose="020B0604020202020204" pitchFamily="34" charset="0"/>
              </a:rPr>
              <a:t>Biochemical Society Transactions’</a:t>
            </a:r>
            <a:r>
              <a:rPr lang="en-GB" sz="1400" dirty="0">
                <a:latin typeface="Arial" panose="020B0604020202020204" pitchFamily="34" charset="0"/>
                <a:cs typeface="Arial" panose="020B0604020202020204" pitchFamily="34" charset="0"/>
              </a:rPr>
              <a:t>, 46(5), pp. 1099-1106, Available at: </a:t>
            </a:r>
            <a:r>
              <a:rPr lang="en-GB" sz="1400" dirty="0">
                <a:latin typeface="Arial" panose="020B0604020202020204" pitchFamily="34" charset="0"/>
                <a:cs typeface="Arial" panose="020B0604020202020204" pitchFamily="34" charset="0"/>
                <a:hlinkClick r:id="rId5"/>
              </a:rPr>
              <a:t>https://doi.org/10.1042/BST20170402</a:t>
            </a:r>
            <a:endParaRPr lang="en-GB" sz="1400" dirty="0">
              <a:latin typeface="Arial" panose="020B0604020202020204" pitchFamily="34" charset="0"/>
              <a:cs typeface="Arial" panose="020B0604020202020204" pitchFamily="34" charset="0"/>
            </a:endParaRPr>
          </a:p>
          <a:p>
            <a:pPr>
              <a:lnSpc>
                <a:spcPct val="100000"/>
              </a:lnSpc>
            </a:pPr>
            <a:r>
              <a:rPr lang="en-GB" sz="1400" dirty="0">
                <a:latin typeface="Arial" panose="020B0604020202020204" pitchFamily="34" charset="0"/>
                <a:cs typeface="Arial" panose="020B0604020202020204" pitchFamily="34" charset="0"/>
              </a:rPr>
              <a:t>Riddle Compliance (2026) ‘</a:t>
            </a:r>
            <a:r>
              <a:rPr lang="en-GB" sz="1400" i="1" dirty="0">
                <a:latin typeface="Arial" panose="020B0604020202020204" pitchFamily="34" charset="0"/>
                <a:cs typeface="Arial" panose="020B0604020202020204" pitchFamily="34" charset="0"/>
              </a:rPr>
              <a:t>HCP Explained (2026): A Deep Dive Into Healthcare Professionals’,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6"/>
              </a:rPr>
              <a:t>https://riddlecompliance.com/hcp-explained-2026-a-deep-dive-into-healthcare-professionals</a:t>
            </a:r>
            <a:r>
              <a:rPr lang="en-GB" sz="1400" dirty="0">
                <a:latin typeface="Arial" panose="020B0604020202020204" pitchFamily="34" charset="0"/>
                <a:cs typeface="Arial" panose="020B0604020202020204" pitchFamily="34" charset="0"/>
                <a:hlinkClick r:id="rId6"/>
              </a:rPr>
              <a:t>/</a:t>
            </a:r>
            <a:r>
              <a:rPr lang="en-GB" sz="1400" dirty="0">
                <a:latin typeface="Arial" panose="020B0604020202020204" pitchFamily="34" charset="0"/>
                <a:cs typeface="Arial" panose="020B0604020202020204" pitchFamily="34" charset="0"/>
              </a:rPr>
              <a:t> (Accessed: 12</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r>
              <a:rPr lang="en-GB" sz="1400" dirty="0">
                <a:latin typeface="Arial" panose="020B0604020202020204" pitchFamily="34" charset="0"/>
                <a:cs typeface="Arial" panose="020B0604020202020204" pitchFamily="34" charset="0"/>
              </a:rPr>
              <a:t>Sanghvi, S.F. and Swenson, E.R. (2023) Arterial Blood Gases and Acid-Base Regulation, ‘</a:t>
            </a:r>
            <a:r>
              <a:rPr lang="en-GB" sz="1400" i="1" dirty="0">
                <a:latin typeface="Arial" panose="020B0604020202020204" pitchFamily="34" charset="0"/>
                <a:cs typeface="Arial" panose="020B0604020202020204" pitchFamily="34" charset="0"/>
              </a:rPr>
              <a:t>Seminars in Respiratory Critical Care Medicine’</a:t>
            </a:r>
            <a:r>
              <a:rPr lang="en-GB" sz="1400" dirty="0">
                <a:latin typeface="Arial" panose="020B0604020202020204" pitchFamily="34" charset="0"/>
                <a:cs typeface="Arial" panose="020B0604020202020204" pitchFamily="34" charset="0"/>
              </a:rPr>
              <a:t>, 44(5), pp. 612-626, Available at: </a:t>
            </a:r>
            <a:r>
              <a:rPr lang="en-GB" sz="1400" u="sng" dirty="0">
                <a:latin typeface="Arial" panose="020B0604020202020204" pitchFamily="34" charset="0"/>
                <a:cs typeface="Arial" panose="020B0604020202020204" pitchFamily="34" charset="0"/>
                <a:hlinkClick r:id="rId7"/>
              </a:rPr>
              <a:t>https://doi.org/10.1055/s-0043-1770341</a:t>
            </a:r>
            <a:r>
              <a:rPr lang="en-GB" sz="1400" u="sng"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a:p>
            <a:pPr>
              <a:lnSpc>
                <a:spcPct val="100000"/>
              </a:lnSpc>
            </a:pPr>
            <a:r>
              <a:rPr lang="en-GB" sz="1400" dirty="0">
                <a:latin typeface="Arial" panose="020B0604020202020204" pitchFamily="34" charset="0"/>
                <a:cs typeface="Arial" panose="020B0604020202020204" pitchFamily="34" charset="0"/>
              </a:rPr>
              <a:t>Schumann, L.L (2026) ‘</a:t>
            </a:r>
            <a:r>
              <a:rPr lang="en-GB" sz="1400" i="1" dirty="0">
                <a:latin typeface="Arial" panose="020B0604020202020204" pitchFamily="34" charset="0"/>
                <a:cs typeface="Arial" panose="020B0604020202020204" pitchFamily="34" charset="0"/>
              </a:rPr>
              <a:t>Respiratory Function and Alterations in Gas Exchange’, </a:t>
            </a:r>
            <a:r>
              <a:rPr lang="en-GB" sz="1400" dirty="0">
                <a:latin typeface="Arial" panose="020B0604020202020204" pitchFamily="34" charset="0"/>
                <a:cs typeface="Arial" panose="020B0604020202020204" pitchFamily="34" charset="0"/>
              </a:rPr>
              <a:t>Basicmedical Key, Available at: </a:t>
            </a:r>
            <a:r>
              <a:rPr lang="en-GB" sz="1400" u="sng" dirty="0">
                <a:latin typeface="Arial" panose="020B0604020202020204" pitchFamily="34" charset="0"/>
                <a:cs typeface="Arial" panose="020B0604020202020204" pitchFamily="34" charset="0"/>
                <a:hlinkClick r:id="rId8"/>
              </a:rPr>
              <a:t>https://basicmedicalkey.com/respiratory-function-and-alterations-in-gas-exchange</a:t>
            </a:r>
            <a:r>
              <a:rPr lang="en-GB" sz="1400" dirty="0">
                <a:latin typeface="Arial" panose="020B0604020202020204" pitchFamily="34" charset="0"/>
                <a:cs typeface="Arial" panose="020B0604020202020204" pitchFamily="34" charset="0"/>
                <a:hlinkClick r:id="rId8"/>
              </a:rPr>
              <a:t>/</a:t>
            </a:r>
            <a:r>
              <a:rPr lang="en-GB" sz="1400" dirty="0">
                <a:latin typeface="Arial" panose="020B0604020202020204" pitchFamily="34" charset="0"/>
                <a:cs typeface="Arial" panose="020B0604020202020204" pitchFamily="34" charset="0"/>
              </a:rPr>
              <a:t> (Accessed: 07</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Siddiqui, F., Vaqar, S. and Siddiqui, A.H. (2023) ‘</a:t>
            </a:r>
            <a:r>
              <a:rPr lang="en-GB" sz="1400" i="1" dirty="0">
                <a:latin typeface="Arial" panose="020B0604020202020204" pitchFamily="34" charset="0"/>
                <a:cs typeface="Arial" panose="020B0604020202020204" pitchFamily="34" charset="0"/>
              </a:rPr>
              <a:t>Lung Cancer’,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9"/>
              </a:rPr>
              <a:t>https://www.ncbi.nlm.nih.gov/books/NBK482357</a:t>
            </a:r>
            <a:r>
              <a:rPr lang="en-GB" sz="1400" dirty="0">
                <a:latin typeface="Arial" panose="020B0604020202020204" pitchFamily="34" charset="0"/>
                <a:cs typeface="Arial" panose="020B0604020202020204" pitchFamily="34" charset="0"/>
              </a:rPr>
              <a:t> (Accessed: 12th March 2026)</a:t>
            </a:r>
          </a:p>
          <a:p>
            <a:pPr>
              <a:lnSpc>
                <a:spcPct val="100000"/>
              </a:lnSpc>
            </a:pPr>
            <a:r>
              <a:rPr lang="en-GB" sz="1400" dirty="0">
                <a:latin typeface="Arial" panose="020B0604020202020204" pitchFamily="34" charset="0"/>
                <a:cs typeface="Arial" panose="020B0604020202020204" pitchFamily="34" charset="0"/>
              </a:rPr>
              <a:t>Slideshare (2026) ‘</a:t>
            </a:r>
            <a:r>
              <a:rPr lang="en-GB" sz="1400" i="1" dirty="0">
                <a:latin typeface="Arial" panose="020B0604020202020204" pitchFamily="34" charset="0"/>
                <a:cs typeface="Arial" panose="020B0604020202020204" pitchFamily="34" charset="0"/>
              </a:rPr>
              <a:t>Human Respiratory System Anatomy and Physiology’,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10"/>
              </a:rPr>
              <a:t>https://www.slideshare.net/slideshow/human-respiratory-system-anatomy-and-physiology/85783019</a:t>
            </a:r>
            <a:r>
              <a:rPr lang="en-GB" sz="1400" u="sng"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07</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St. Stamford Modern Cancer Hospital Guangzhou (2026) ‘</a:t>
            </a:r>
            <a:r>
              <a:rPr lang="en-GB" sz="1400" i="1" dirty="0">
                <a:latin typeface="Arial" panose="020B0604020202020204" pitchFamily="34" charset="0"/>
                <a:cs typeface="Arial" panose="020B0604020202020204" pitchFamily="34" charset="0"/>
              </a:rPr>
              <a:t>Lung Cancer’,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11"/>
              </a:rPr>
              <a:t>https://www.moderncancerhospitalmy.com/cancer/lung-cancer/</a:t>
            </a:r>
            <a:r>
              <a:rPr lang="en-GB" sz="1400" dirty="0">
                <a:latin typeface="Arial" panose="020B0604020202020204" pitchFamily="34" charset="0"/>
                <a:cs typeface="Arial" panose="020B0604020202020204" pitchFamily="34" charset="0"/>
              </a:rPr>
              <a:t> (Accessed: 12</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University of Oxford (2024) Three top strategies for quitting smoking, ‘</a:t>
            </a:r>
            <a:r>
              <a:rPr lang="en-GB" sz="1400" i="1" dirty="0">
                <a:latin typeface="Arial" panose="020B0604020202020204" pitchFamily="34" charset="0"/>
                <a:cs typeface="Arial" panose="020B0604020202020204" pitchFamily="34" charset="0"/>
              </a:rPr>
              <a:t>Nuffield Department of Primary Care Health Services’, </a:t>
            </a:r>
            <a:r>
              <a:rPr lang="en-GB" sz="1400" dirty="0">
                <a:latin typeface="Arial" panose="020B0604020202020204" pitchFamily="34" charset="0"/>
                <a:cs typeface="Arial" panose="020B0604020202020204" pitchFamily="34" charset="0"/>
              </a:rPr>
              <a:t>Available at: </a:t>
            </a:r>
            <a:r>
              <a:rPr lang="en-GB" sz="1400" u="sng" dirty="0">
                <a:latin typeface="Arial" panose="020B0604020202020204" pitchFamily="34" charset="0"/>
                <a:cs typeface="Arial" panose="020B0604020202020204" pitchFamily="34" charset="0"/>
                <a:hlinkClick r:id="rId12"/>
              </a:rPr>
              <a:t>https://www.phc.ox.ac.uk/news/best-ways-to-quit-smoking-oxford-study</a:t>
            </a:r>
            <a:r>
              <a:rPr lang="en-GB" sz="1400" u="sng"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13</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2026)</a:t>
            </a:r>
          </a:p>
          <a:p>
            <a:pPr>
              <a:lnSpc>
                <a:spcPct val="100000"/>
              </a:lnSpc>
            </a:pPr>
            <a:r>
              <a:rPr lang="en-GB" sz="1400" dirty="0">
                <a:latin typeface="Arial" panose="020B0604020202020204" pitchFamily="34" charset="0"/>
                <a:cs typeface="Arial" panose="020B0604020202020204" pitchFamily="34" charset="0"/>
              </a:rPr>
              <a:t>World Health Organisation (2025) ‘</a:t>
            </a:r>
            <a:r>
              <a:rPr lang="en-GB" sz="1400" i="1" dirty="0">
                <a:latin typeface="Arial" panose="020B0604020202020204" pitchFamily="34" charset="0"/>
                <a:cs typeface="Arial" panose="020B0604020202020204" pitchFamily="34" charset="0"/>
              </a:rPr>
              <a:t>Chronic respiratory diseases’,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13"/>
              </a:rPr>
              <a:t>https://www.who.int/europe/news-room/fact-sheets/item/chronic-respiratory-diseases</a:t>
            </a:r>
            <a:r>
              <a:rPr lang="en-GB" sz="1400" dirty="0">
                <a:latin typeface="Arial" panose="020B0604020202020204" pitchFamily="34" charset="0"/>
                <a:cs typeface="Arial" panose="020B0604020202020204" pitchFamily="34" charset="0"/>
              </a:rPr>
              <a:t> (Accessed: 07th March 2026)</a:t>
            </a:r>
          </a:p>
          <a:p>
            <a:endParaRPr lang="en-GB" dirty="0"/>
          </a:p>
        </p:txBody>
      </p:sp>
      <p:pic>
        <p:nvPicPr>
          <p:cNvPr id="5" name="Audio 4">
            <a:hlinkClick r:id="" action="ppaction://media"/>
            <a:extLst>
              <a:ext uri="{FF2B5EF4-FFF2-40B4-BE49-F238E27FC236}">
                <a16:creationId xmlns:a16="http://schemas.microsoft.com/office/drawing/2014/main" id="{E7AA4C86-6C8F-0ADD-6AEA-2E99C424677E}"/>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55538392"/>
      </p:ext>
    </p:extLst>
  </p:cSld>
  <p:clrMapOvr>
    <a:masterClrMapping/>
  </p:clrMapOvr>
  <mc:AlternateContent xmlns:mc="http://schemas.openxmlformats.org/markup-compatibility/2006" xmlns:p14="http://schemas.microsoft.com/office/powerpoint/2010/main">
    <mc:Choice Requires="p14">
      <p:transition spd="slow" p14:dur="2000" advTm="3833"/>
    </mc:Choice>
    <mc:Fallback xmlns="">
      <p:transition spd="slow" advTm="38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500"/>
                                        <p:tgtEl>
                                          <p:spTgt spid="3">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500"/>
                                        <p:tgtEl>
                                          <p:spTgt spid="3">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fade">
                                      <p:cBhvr>
                                        <p:cTn id="46" dur="500"/>
                                        <p:tgtEl>
                                          <p:spTgt spid="3">
                                            <p:txEl>
                                              <p:pRg st="6" end="6"/>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Effect transition="in" filter="fade">
                                      <p:cBhvr>
                                        <p:cTn id="51" dur="5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500"/>
                                        <p:tgtEl>
                                          <p:spTgt spid="3">
                                            <p:txEl>
                                              <p:pRg st="8" end="8"/>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Effect transition="in" filter="fade">
                                      <p:cBhvr>
                                        <p:cTn id="61"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2"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tags/tag1.xml><?xml version="1.0" encoding="utf-8"?>
<p:tagLst xmlns:a="http://schemas.openxmlformats.org/drawingml/2006/main" xmlns:r="http://schemas.openxmlformats.org/officeDocument/2006/relationships" xmlns:p="http://schemas.openxmlformats.org/presentationml/2006/main">
  <p:tag name="TIMING" val="|1.6|1.2|0.9|1.3|0.8|0.9|2.5|1.4|1.8|0.8|1.1"/>
</p:tagLst>
</file>

<file path=ppt/tags/tag2.xml><?xml version="1.0" encoding="utf-8"?>
<p:tagLst xmlns:a="http://schemas.openxmlformats.org/drawingml/2006/main" xmlns:r="http://schemas.openxmlformats.org/officeDocument/2006/relationships" xmlns:p="http://schemas.openxmlformats.org/presentationml/2006/main">
  <p:tag name="TIMING" val="|1.7|1.6|1.3|0.9|2|1.4|11.6|4.3|7|0.6|1.2|0.7"/>
</p:tagLst>
</file>

<file path=ppt/tags/tag3.xml><?xml version="1.0" encoding="utf-8"?>
<p:tagLst xmlns:a="http://schemas.openxmlformats.org/drawingml/2006/main" xmlns:r="http://schemas.openxmlformats.org/officeDocument/2006/relationships" xmlns:p="http://schemas.openxmlformats.org/presentationml/2006/main">
  <p:tag name="TIMING" val="|2.7|1.1|47.1|3.3"/>
</p:tagLst>
</file>

<file path=ppt/tags/tag4.xml><?xml version="1.0" encoding="utf-8"?>
<p:tagLst xmlns:a="http://schemas.openxmlformats.org/drawingml/2006/main" xmlns:r="http://schemas.openxmlformats.org/officeDocument/2006/relationships" xmlns:p="http://schemas.openxmlformats.org/presentationml/2006/main">
  <p:tag name="TIMING" val="|1|2|29.9|1.2"/>
</p:tagLst>
</file>

<file path=ppt/tags/tag5.xml><?xml version="1.0" encoding="utf-8"?>
<p:tagLst xmlns:a="http://schemas.openxmlformats.org/drawingml/2006/main" xmlns:r="http://schemas.openxmlformats.org/officeDocument/2006/relationships" xmlns:p="http://schemas.openxmlformats.org/presentationml/2006/main">
  <p:tag name="TIMING" val="|1.9|4.5|3.6|3.2|2.3|13.9|0.9"/>
</p:tagLst>
</file>

<file path=ppt/tags/tag6.xml><?xml version="1.0" encoding="utf-8"?>
<p:tagLst xmlns:a="http://schemas.openxmlformats.org/drawingml/2006/main" xmlns:r="http://schemas.openxmlformats.org/officeDocument/2006/relationships" xmlns:p="http://schemas.openxmlformats.org/presentationml/2006/main">
  <p:tag name="TIMING" val="|3.7|2.6|1.4|3.6|8.6|3.7|12.8|24.9|14.8"/>
</p:tagLst>
</file>

<file path=ppt/tags/tag7.xml><?xml version="1.0" encoding="utf-8"?>
<p:tagLst xmlns:a="http://schemas.openxmlformats.org/drawingml/2006/main" xmlns:r="http://schemas.openxmlformats.org/officeDocument/2006/relationships" xmlns:p="http://schemas.openxmlformats.org/presentationml/2006/main">
  <p:tag name="TIMING" val="|1.5|4.7|2.6|4.4|13.5|5|0.8|1.1|8.8|7.7|2.1"/>
</p:tagLst>
</file>

<file path=ppt/tags/tag8.xml><?xml version="1.0" encoding="utf-8"?>
<p:tagLst xmlns:a="http://schemas.openxmlformats.org/drawingml/2006/main" xmlns:r="http://schemas.openxmlformats.org/officeDocument/2006/relationships" xmlns:p="http://schemas.openxmlformats.org/presentationml/2006/main">
  <p:tag name="TIMING" val="|1.9|1.3|2.2|2.4|29.1|1.1|2.3|2.1"/>
</p:tagLst>
</file>

<file path=ppt/tags/tag9.xml><?xml version="1.0" encoding="utf-8"?>
<p:tagLst xmlns:a="http://schemas.openxmlformats.org/drawingml/2006/main" xmlns:r="http://schemas.openxmlformats.org/officeDocument/2006/relationships" xmlns:p="http://schemas.openxmlformats.org/presentationml/2006/main">
  <p:tag name="TIMING" val="|3|2.4|3.1|1.6|1|2.9|2|10|3|1.4|12.9"/>
</p:tagLst>
</file>

<file path=ppt/tags/tag10.xml><?xml version="1.0" encoding="utf-8"?>
<p:tagLst xmlns:a="http://schemas.openxmlformats.org/drawingml/2006/main" xmlns:r="http://schemas.openxmlformats.org/officeDocument/2006/relationships" xmlns:p="http://schemas.openxmlformats.org/presentationml/2006/main">
  <p:tag name="TIMING" val="|2|2.5|3.6|4.8|3.6|4.4|2.1|6.7|2|7.1|7.3|6.6|3.3|4.3|1.6"/>
</p:tagLst>
</file>

<file path=ppt/tags/tag11.xml><?xml version="1.0" encoding="utf-8"?>
<p:tagLst xmlns:a="http://schemas.openxmlformats.org/drawingml/2006/main" xmlns:r="http://schemas.openxmlformats.org/officeDocument/2006/relationships" xmlns:p="http://schemas.openxmlformats.org/presentationml/2006/main">
  <p:tag name="TIMING" val="|1.4|1.8|1.8|21.8|1.2|2.2|3.6|9.6|7.4|1.8"/>
</p:tagLst>
</file>

<file path=ppt/tags/tag12.xml><?xml version="1.0" encoding="utf-8"?>
<p:tagLst xmlns:a="http://schemas.openxmlformats.org/drawingml/2006/main" xmlns:r="http://schemas.openxmlformats.org/officeDocument/2006/relationships" xmlns:p="http://schemas.openxmlformats.org/presentationml/2006/main">
  <p:tag name="TIMING" val="|1.3|1|1.3|1|1.3|2.8|1.9|4|2.8|1.9"/>
</p:tagLst>
</file>

<file path=ppt/tags/tag13.xml><?xml version="1.0" encoding="utf-8"?>
<p:tagLst xmlns:a="http://schemas.openxmlformats.org/drawingml/2006/main" xmlns:r="http://schemas.openxmlformats.org/officeDocument/2006/relationships" xmlns:p="http://schemas.openxmlformats.org/presentationml/2006/main">
  <p:tag name="TIMING" val="|1.3|1.1|1.3|1.3|2.6|9.5|1.7|1.3|17.2|0.8"/>
</p:tagLst>
</file>

<file path=ppt/tags/tag14.xml><?xml version="1.0" encoding="utf-8"?>
<p:tagLst xmlns:a="http://schemas.openxmlformats.org/drawingml/2006/main" xmlns:r="http://schemas.openxmlformats.org/officeDocument/2006/relationships" xmlns:p="http://schemas.openxmlformats.org/presentationml/2006/main">
  <p:tag name="TIMING" val="|1.1|0.9|1.6|0.9|1.6|2.4|5.2|0.7|1.4|0.9"/>
</p:tagLst>
</file>

<file path=ppt/tags/tag15.xml><?xml version="1.0" encoding="utf-8"?>
<p:tagLst xmlns:a="http://schemas.openxmlformats.org/drawingml/2006/main" xmlns:r="http://schemas.openxmlformats.org/officeDocument/2006/relationships" xmlns:p="http://schemas.openxmlformats.org/presentationml/2006/main">
  <p:tag name="TIMING" val="|1.4|1.7|2.9|4|9.6|2.1|1.5|1.9|4.4|2.2|1.1"/>
</p:tagLst>
</file>

<file path=ppt/tags/tag16.xml><?xml version="1.0" encoding="utf-8"?>
<p:tagLst xmlns:a="http://schemas.openxmlformats.org/drawingml/2006/main" xmlns:r="http://schemas.openxmlformats.org/officeDocument/2006/relationships" xmlns:p="http://schemas.openxmlformats.org/presentationml/2006/main">
  <p:tag name="TIMING" val="|1.4|3.8|2.4|1.3|0.6|0.6|1|1.4|22.3|42.9|1.2"/>
</p:tagLst>
</file>

<file path=ppt/tags/tag17.xml><?xml version="1.0" encoding="utf-8"?>
<p:tagLst xmlns:a="http://schemas.openxmlformats.org/drawingml/2006/main" xmlns:r="http://schemas.openxmlformats.org/officeDocument/2006/relationships" xmlns:p="http://schemas.openxmlformats.org/presentationml/2006/main">
  <p:tag name="TIMING" val="|2.7|1.7|2.1|1.7|1.6|0.9|1.8|28.8|1.1|3.1|6.4|3|1.5|1.9|15.8|7|1.3|1|0.7|0.9|1.2"/>
</p:tagLst>
</file>

<file path=ppt/tags/tag18.xml><?xml version="1.0" encoding="utf-8"?>
<p:tagLst xmlns:a="http://schemas.openxmlformats.org/drawingml/2006/main" xmlns:r="http://schemas.openxmlformats.org/officeDocument/2006/relationships" xmlns:p="http://schemas.openxmlformats.org/presentationml/2006/main">
  <p:tag name="TIMING" val="|2.1|4.9"/>
</p:tagLst>
</file>

<file path=ppt/tags/tag19.xml><?xml version="1.0" encoding="utf-8"?>
<p:tagLst xmlns:a="http://schemas.openxmlformats.org/drawingml/2006/main" xmlns:r="http://schemas.openxmlformats.org/officeDocument/2006/relationships" xmlns:p="http://schemas.openxmlformats.org/presentationml/2006/main">
  <p:tag name="TIMING" val="|2.9|3.9|0.7|1.1|0.5|3.9|1.9|1.2|2.9|0.8|1.1|0.8"/>
</p:tagLst>
</file>

<file path=ppt/tags/tag20.xml><?xml version="1.0" encoding="utf-8"?>
<p:tagLst xmlns:a="http://schemas.openxmlformats.org/drawingml/2006/main" xmlns:r="http://schemas.openxmlformats.org/officeDocument/2006/relationships" xmlns:p="http://schemas.openxmlformats.org/presentationml/2006/main">
  <p:tag name="TIMING" val="|0.9|0.9|0.8|0.9|2.7|0.7|0.6|0.6|0.6|0.5|0.6|0.5|0.6"/>
</p:tagLst>
</file>

<file path=ppt/tags/tag21.xml><?xml version="1.0" encoding="utf-8"?>
<p:tagLst xmlns:a="http://schemas.openxmlformats.org/drawingml/2006/main" xmlns:r="http://schemas.openxmlformats.org/officeDocument/2006/relationships" xmlns:p="http://schemas.openxmlformats.org/presentationml/2006/main">
  <p:tag name="TIMING" val="|0.7|0.6|0.5|3.2|1.8|2.9|0.7|0.5|1.2|0.8|0.8|1.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5419</TotalTime>
  <Words>4371</Words>
  <Application>Microsoft Office PowerPoint</Application>
  <PresentationFormat>Widescreen</PresentationFormat>
  <Paragraphs>261</Paragraphs>
  <Slides>22</Slides>
  <Notes>15</Notes>
  <HiddenSlides>0</HiddenSlides>
  <MMClips>22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Aptos</vt:lpstr>
      <vt:lpstr>Aptos Display</vt:lpstr>
      <vt:lpstr>Arial</vt:lpstr>
      <vt:lpstr>Wingdings</vt:lpstr>
      <vt:lpstr>Office Theme</vt:lpstr>
      <vt:lpstr>Component 2 – Care Plan Presentation</vt:lpstr>
      <vt:lpstr>Table of Contents</vt:lpstr>
      <vt:lpstr>Introduction</vt:lpstr>
      <vt:lpstr>Case Scenario Fictional Patient Portfolio</vt:lpstr>
      <vt:lpstr>Impact on Mr. Turner</vt:lpstr>
      <vt:lpstr>Anatomy of the Respiratory System</vt:lpstr>
      <vt:lpstr>Physiology of the Respiratory System</vt:lpstr>
      <vt:lpstr>Pathophysiology of Lung Cancer</vt:lpstr>
      <vt:lpstr>Impact of Lung Cancer on Functional, Structural and Physiological Aspects</vt:lpstr>
      <vt:lpstr>Types of Lung Cancer</vt:lpstr>
      <vt:lpstr>Risk Factors</vt:lpstr>
      <vt:lpstr>Symptoms of Lung Cancer</vt:lpstr>
      <vt:lpstr>Diagnostic Tests</vt:lpstr>
      <vt:lpstr>Treatment Options</vt:lpstr>
      <vt:lpstr>Monitoring and Follow-Up</vt:lpstr>
      <vt:lpstr>Role of Healthcare Professionals</vt:lpstr>
      <vt:lpstr>Evidence-Based Recommendations</vt:lpstr>
      <vt:lpstr>Conclusion</vt:lpstr>
      <vt:lpstr>References</vt:lpstr>
      <vt:lpstr>References…..continued</vt:lpstr>
      <vt:lpstr>References…..continued</vt:lpstr>
      <vt:lpstr>References…..continued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Rubeena Karvekar (2406934)</dc:creator>
  <cp:lastModifiedBy>Rubeena Karvekar (2406934)</cp:lastModifiedBy>
  <cp:revision>4</cp:revision>
  <dcterms:created xsi:type="dcterms:W3CDTF">2026-03-06T00:07:08Z</dcterms:created>
  <dcterms:modified xsi:type="dcterms:W3CDTF">2026-03-22T19:05:58Z</dcterms:modified>
</cp:coreProperties>
</file>