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4" r:id="rId14"/>
    <p:sldId id="270" r:id="rId15"/>
    <p:sldId id="271" r:id="rId16"/>
    <p:sldId id="265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73"/>
    <p:restoredTop sz="94624"/>
  </p:normalViewPr>
  <p:slideViewPr>
    <p:cSldViewPr snapToGrid="0" snapToObjects="1">
      <p:cViewPr>
        <p:scale>
          <a:sx n="89" d="100"/>
          <a:sy n="89" d="100"/>
        </p:scale>
        <p:origin x="10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73D658-AAE5-B844-94E6-84F410824E6C}" type="datetimeFigureOut">
              <a:rPr lang="en-US" smtClean="0"/>
              <a:t>1/17/18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7F906-4B91-3546-A293-50FF5B348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566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7F906-4B91-3546-A293-50FF5B3480A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815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71500" y="485775"/>
            <a:ext cx="938688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latin typeface="+mj-lt"/>
                <a:ea typeface="Times New Roman" charset="0"/>
                <a:cs typeface="Times New Roman" charset="0"/>
              </a:rPr>
              <a:t>Student Number- 1500740			</a:t>
            </a:r>
          </a:p>
          <a:p>
            <a:endParaRPr lang="en-US" sz="4000" dirty="0" smtClean="0">
              <a:latin typeface="+mj-lt"/>
              <a:ea typeface="Times New Roman" charset="0"/>
              <a:cs typeface="Times New Roman" charset="0"/>
            </a:endParaRPr>
          </a:p>
          <a:p>
            <a:r>
              <a:rPr lang="en-US" sz="4000" dirty="0" smtClean="0">
                <a:latin typeface="+mj-lt"/>
                <a:ea typeface="Times New Roman" charset="0"/>
                <a:cs typeface="Times New Roman" charset="0"/>
              </a:rPr>
              <a:t>Module Code- </a:t>
            </a:r>
            <a:r>
              <a:rPr lang="en-GB" sz="4000" dirty="0"/>
              <a:t>ECSS6002</a:t>
            </a:r>
            <a:r>
              <a:rPr lang="en-US" sz="4000" dirty="0"/>
              <a:t> </a:t>
            </a:r>
            <a:endParaRPr lang="en-US" sz="4000" dirty="0" smtClean="0">
              <a:latin typeface="+mj-lt"/>
              <a:ea typeface="Times New Roman" charset="0"/>
              <a:cs typeface="Times New Roman" charset="0"/>
            </a:endParaRPr>
          </a:p>
          <a:p>
            <a:endParaRPr lang="en-US" sz="4000" dirty="0">
              <a:latin typeface="+mj-lt"/>
              <a:ea typeface="Times New Roman" charset="0"/>
              <a:cs typeface="Times New Roman" charset="0"/>
            </a:endParaRPr>
          </a:p>
          <a:p>
            <a:r>
              <a:rPr lang="en-US" sz="4000" dirty="0" smtClean="0">
                <a:latin typeface="+mj-lt"/>
                <a:ea typeface="Times New Roman" charset="0"/>
                <a:cs typeface="Times New Roman" charset="0"/>
              </a:rPr>
              <a:t>Assignment 2</a:t>
            </a:r>
            <a:endParaRPr lang="en-US" sz="4000" dirty="0">
              <a:latin typeface="+mj-lt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831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8675" y="914400"/>
            <a:ext cx="1014412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dirty="0" smtClean="0">
                <a:latin typeface="Times New Roman" charset="0"/>
                <a:ea typeface="Times New Roman" charset="0"/>
                <a:cs typeface="Times New Roman" charset="0"/>
              </a:rPr>
              <a:t>‘Demonstrate </a:t>
            </a:r>
            <a:r>
              <a:rPr lang="en-GB" sz="4000" b="1" i="1" dirty="0">
                <a:latin typeface="Times New Roman" charset="0"/>
                <a:ea typeface="Times New Roman" charset="0"/>
                <a:cs typeface="Times New Roman" charset="0"/>
              </a:rPr>
              <a:t>your engagement with current political events, legislation and manifesto from a Wales, UK and World perspective. Students should draw upon a diverse range of information accessible sources</a:t>
            </a:r>
            <a:r>
              <a:rPr lang="en-GB" sz="4000" b="1" i="1" dirty="0" smtClean="0">
                <a:latin typeface="Times New Roman" charset="0"/>
                <a:ea typeface="Times New Roman" charset="0"/>
                <a:cs typeface="Times New Roman" charset="0"/>
              </a:rPr>
              <a:t>.</a:t>
            </a:r>
            <a:r>
              <a:rPr lang="en-US" sz="4000" dirty="0" smtClean="0">
                <a:latin typeface="Times New Roman" charset="0"/>
                <a:ea typeface="Times New Roman" charset="0"/>
                <a:cs typeface="Times New Roman" charset="0"/>
              </a:rPr>
              <a:t>’</a:t>
            </a:r>
            <a:endParaRPr lang="en-US" sz="40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6562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57188" y="1214439"/>
            <a:ext cx="1024413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>
                <a:ea typeface="Abadi MT Condensed Extra Bold" charset="0"/>
                <a:cs typeface="Abadi MT Condensed Extra Bold" charset="0"/>
              </a:rPr>
              <a:t>Discussing a chosen current political event – ‘Brexit’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ea typeface="Abadi MT Condensed Extra Bold" charset="0"/>
                <a:cs typeface="Abadi MT Condensed Extra Bold" charset="0"/>
              </a:rPr>
              <a:t>Giving an Understanding of the word ‘Brexit’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ea typeface="Abadi MT Condensed Extra Bold" charset="0"/>
                <a:cs typeface="Abadi MT Condensed Extra Bold" charset="0"/>
              </a:rPr>
              <a:t>Focusing on Brexit in Wales and the UK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>
                <a:ea typeface="Abadi MT Condensed Extra Bold" charset="0"/>
                <a:cs typeface="Abadi MT Condensed Extra Bold" charset="0"/>
              </a:rPr>
              <a:t>Looking at the Parties and their Manifestos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ea typeface="Abadi MT Condensed Extra Bold" charset="0"/>
                <a:cs typeface="Abadi MT Condensed Extra Bold" charset="0"/>
              </a:rPr>
              <a:t>A world perspective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ea typeface="Abadi MT Condensed Extra Bold" charset="0"/>
                <a:cs typeface="Abadi MT Condensed Extra Bold" charset="0"/>
              </a:rPr>
              <a:t>Groups at risk of exclusion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ea typeface="Abadi MT Condensed Extra Bold" charset="0"/>
                <a:cs typeface="Abadi MT Condensed Extra Bold" charset="0"/>
              </a:rPr>
              <a:t>A post ‘truth’ world</a:t>
            </a:r>
          </a:p>
          <a:p>
            <a:pPr marL="285750" indent="-285750">
              <a:buFont typeface="Arial" charset="0"/>
              <a:buChar char="•"/>
            </a:pPr>
            <a:endParaRPr lang="en-US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7175" y="314325"/>
            <a:ext cx="7415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During this presentation, it will focus on;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419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71256" y="238421"/>
            <a:ext cx="794364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Times New Roman" charset="0"/>
                <a:cs typeface="Times New Roman" charset="0"/>
              </a:rPr>
              <a:t>Understanding‘Brexit</a:t>
            </a:r>
            <a:r>
              <a:rPr lang="en-GB" sz="4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Times New Roman" charset="0"/>
                <a:cs typeface="Times New Roman" charset="0"/>
              </a:rPr>
              <a:t>’</a:t>
            </a:r>
            <a:endParaRPr lang="en-GB" sz="4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+mj-lt"/>
              <a:ea typeface="Times New Roman" charset="0"/>
              <a:cs typeface="Times New Roman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85750" y="1728788"/>
            <a:ext cx="104298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/>
              <a:t>Portraying </a:t>
            </a:r>
            <a:r>
              <a:rPr lang="en-US" dirty="0" smtClean="0"/>
              <a:t>the UK’s decision on leaving the ‘European Union’.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June 23, 2016 the United Kingdom had officially </a:t>
            </a:r>
            <a:r>
              <a:rPr lang="en-US" dirty="0" smtClean="0"/>
              <a:t>chose to leave the </a:t>
            </a:r>
            <a:r>
              <a:rPr lang="en-US" dirty="0" smtClean="0"/>
              <a:t>EU.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The vote was a ‘monumental’ decision 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More </a:t>
            </a:r>
            <a:r>
              <a:rPr lang="en-US" dirty="0" smtClean="0"/>
              <a:t>than 30 million people voted 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Leave – 51.0% &amp; Remain – 48.1%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David Cameron Resigned, Our now Prime Minister Theresa May composes what Brexit now does to the UK.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Set to deport in 2019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4543425"/>
            <a:ext cx="3500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(Watters,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638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63586" y="324147"/>
            <a:ext cx="64928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Argument</a:t>
            </a:r>
            <a:r>
              <a:rPr lang="en-GB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to Leave</a:t>
            </a:r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6824" y="1657350"/>
            <a:ext cx="83028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/>
              <a:t>P</a:t>
            </a:r>
            <a:r>
              <a:rPr lang="en-US" dirty="0" smtClean="0"/>
              <a:t>roposed </a:t>
            </a:r>
            <a:r>
              <a:rPr lang="en-US" dirty="0" smtClean="0"/>
              <a:t>mainly </a:t>
            </a:r>
            <a:r>
              <a:rPr lang="en-US" dirty="0" smtClean="0"/>
              <a:t>by the ‘UK Independence Party’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‘Prime </a:t>
            </a:r>
            <a:r>
              <a:rPr lang="en-US" dirty="0" smtClean="0"/>
              <a:t>Minister, David Cameron</a:t>
            </a:r>
            <a:r>
              <a:rPr lang="en-US" dirty="0" smtClean="0"/>
              <a:t>’ was not on board 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Trade deals will be easier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Money saved on taxes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‘Boris Johnson’ stated that it will save the NHS </a:t>
            </a:r>
            <a:r>
              <a:rPr lang="en-US" dirty="0" err="1" smtClean="0"/>
              <a:t>millons</a:t>
            </a:r>
            <a:r>
              <a:rPr lang="en-US" dirty="0" smtClean="0"/>
              <a:t>.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A</a:t>
            </a:r>
            <a:r>
              <a:rPr lang="en-US" dirty="0" smtClean="0"/>
              <a:t>rgument was focused around </a:t>
            </a:r>
            <a:r>
              <a:rPr lang="en-US" dirty="0" smtClean="0"/>
              <a:t>‘regaining border control’ and ‘reclaiming business rights’.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‘</a:t>
            </a:r>
            <a:r>
              <a:rPr lang="en-US" dirty="0" smtClean="0"/>
              <a:t>Brexit’ </a:t>
            </a:r>
            <a:r>
              <a:rPr lang="en-US" dirty="0" smtClean="0"/>
              <a:t>supporters stated the </a:t>
            </a:r>
            <a:r>
              <a:rPr lang="en-US" dirty="0" smtClean="0"/>
              <a:t>’high EU membership fees’ as a negative </a:t>
            </a:r>
            <a:r>
              <a:rPr lang="en-US" dirty="0" smtClean="0"/>
              <a:t>issue </a:t>
            </a:r>
            <a:r>
              <a:rPr lang="en-US" dirty="0" smtClean="0"/>
              <a:t>of </a:t>
            </a:r>
            <a:r>
              <a:rPr lang="en-US" dirty="0" smtClean="0"/>
              <a:t>involvement in the </a:t>
            </a:r>
            <a:r>
              <a:rPr lang="en-US" dirty="0" smtClean="0"/>
              <a:t>EU.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8625" y="4929188"/>
            <a:ext cx="2943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(Watters,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079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69252" y="409872"/>
            <a:ext cx="60816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Argument</a:t>
            </a:r>
            <a:r>
              <a:rPr lang="en-GB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to stay </a:t>
            </a:r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1488" y="1643063"/>
            <a:ext cx="94297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/>
              <a:t>Both ‘Conservative Party’ </a:t>
            </a:r>
            <a:r>
              <a:rPr lang="en-US" dirty="0" smtClean="0"/>
              <a:t>and the </a:t>
            </a:r>
            <a:r>
              <a:rPr lang="en-US" dirty="0" smtClean="0"/>
              <a:t>‘Prime Minister’ </a:t>
            </a:r>
            <a:r>
              <a:rPr lang="en-US" dirty="0" smtClean="0"/>
              <a:t>were </a:t>
            </a:r>
            <a:r>
              <a:rPr lang="en-US" dirty="0" smtClean="0"/>
              <a:t>on board </a:t>
            </a:r>
            <a:r>
              <a:rPr lang="en-US" dirty="0" smtClean="0"/>
              <a:t>to remain as part of the EU.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The results came to find </a:t>
            </a:r>
            <a:r>
              <a:rPr lang="en-US" dirty="0" smtClean="0"/>
              <a:t>UK </a:t>
            </a:r>
            <a:r>
              <a:rPr lang="en-US" dirty="0" smtClean="0"/>
              <a:t>was to leave the EU,  </a:t>
            </a:r>
            <a:r>
              <a:rPr lang="en-US" dirty="0" smtClean="0"/>
              <a:t>‘Prime Minister’ </a:t>
            </a:r>
            <a:r>
              <a:rPr lang="en-US" dirty="0" smtClean="0"/>
              <a:t>then </a:t>
            </a:r>
            <a:r>
              <a:rPr lang="en-US" dirty="0" smtClean="0"/>
              <a:t>‘David Cameron’ decided </a:t>
            </a:r>
            <a:r>
              <a:rPr lang="en-US" dirty="0" smtClean="0"/>
              <a:t>to resign his position.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Reason - </a:t>
            </a:r>
            <a:r>
              <a:rPr lang="en-US" dirty="0" smtClean="0"/>
              <a:t>Britain </a:t>
            </a:r>
            <a:r>
              <a:rPr lang="en-US" dirty="0" smtClean="0"/>
              <a:t>needed a leader with the same desires and goals as the country. 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Most parties weren’t </a:t>
            </a:r>
            <a:r>
              <a:rPr lang="en-US" dirty="0" err="1" smtClean="0"/>
              <a:t>orginially</a:t>
            </a:r>
            <a:r>
              <a:rPr lang="en-US" dirty="0" smtClean="0"/>
              <a:t> for Brexit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err="1" smtClean="0"/>
              <a:t>Realised</a:t>
            </a:r>
            <a:r>
              <a:rPr lang="en-US" dirty="0" smtClean="0"/>
              <a:t> it’s what the people want, therefore no turning back. </a:t>
            </a:r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71488" y="4471988"/>
            <a:ext cx="3686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(Watters,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967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0198" y="266997"/>
            <a:ext cx="8193727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The UK’s </a:t>
            </a:r>
            <a:r>
              <a:rPr lang="en-GB" sz="4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Parties stand on ‘Brexit’</a:t>
            </a:r>
            <a:endParaRPr lang="en-GB" sz="40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50198" y="1471613"/>
            <a:ext cx="94367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 UK parties are the following;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Conservatives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err="1" smtClean="0"/>
              <a:t>Labour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Liberal Democrats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The green party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UKIP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343525" y="1471613"/>
            <a:ext cx="63865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/>
              <a:t>The conservatives had supported to remain at the </a:t>
            </a:r>
            <a:r>
              <a:rPr lang="en-US" dirty="0" err="1" smtClean="0"/>
              <a:t>beginnning</a:t>
            </a:r>
            <a:r>
              <a:rPr lang="en-US" dirty="0" smtClean="0"/>
              <a:t>. After votes were in, Theresa May stated that she will ‘uphold democracy’ and there will be no turning back.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err="1" smtClean="0"/>
              <a:t>Labour</a:t>
            </a:r>
            <a:r>
              <a:rPr lang="en-US" dirty="0" smtClean="0"/>
              <a:t> also voted to remain and ‘campaigned’ against Brexit during the ‘Referendum’.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50198" y="4729163"/>
            <a:ext cx="3950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(Social Justice Solutions,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70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8140" y="166985"/>
            <a:ext cx="9516454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Conservative Party Manifesto on ‘Brexit’ </a:t>
            </a:r>
            <a:endParaRPr lang="en-GB" sz="4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7163" y="1957388"/>
            <a:ext cx="92011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/>
              <a:t>Conservatives </a:t>
            </a:r>
            <a:r>
              <a:rPr lang="en-US" dirty="0" smtClean="0"/>
              <a:t>had a plan that focused on 12 important points to help the Citizens of the UK during Brexit, some for these point are the following</a:t>
            </a:r>
            <a:r>
              <a:rPr lang="en-US" dirty="0" smtClean="0"/>
              <a:t>; 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endParaRPr lang="en-US" dirty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Not being gratified by </a:t>
            </a:r>
            <a:r>
              <a:rPr lang="en-US" dirty="0" smtClean="0"/>
              <a:t>the European Law and ‘European Court of Justice Rulings’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Leaving the</a:t>
            </a:r>
            <a:r>
              <a:rPr lang="en-US" dirty="0" smtClean="0"/>
              <a:t> </a:t>
            </a:r>
            <a:r>
              <a:rPr lang="en-US" dirty="0" smtClean="0"/>
              <a:t>‘EU single market’ in search for a ‘comprehensive’ ‘free trade deal’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‘Trade deals’ </a:t>
            </a:r>
            <a:r>
              <a:rPr lang="en-US" dirty="0" smtClean="0"/>
              <a:t>with different </a:t>
            </a:r>
            <a:r>
              <a:rPr lang="en-US" dirty="0" smtClean="0"/>
              <a:t>countries.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‘great repeal bill’ </a:t>
            </a:r>
            <a:r>
              <a:rPr lang="en-US" dirty="0" smtClean="0"/>
              <a:t> </a:t>
            </a: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85775" y="5672138"/>
            <a:ext cx="2786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(BBC, 2017)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7163" y="4171950"/>
            <a:ext cx="8829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 Conservatives are strongly backing for a ‘hard </a:t>
            </a:r>
            <a:r>
              <a:rPr lang="en-US" dirty="0" err="1" smtClean="0"/>
              <a:t>brexit</a:t>
            </a:r>
            <a:r>
              <a:rPr lang="en-US" dirty="0" smtClean="0"/>
              <a:t>’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956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2913" y="557212"/>
            <a:ext cx="9729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/>
              <a:t>What don</a:t>
            </a:r>
            <a:r>
              <a:rPr lang="uk-UA" b="1" u="sng" dirty="0" smtClean="0"/>
              <a:t>’</a:t>
            </a:r>
            <a:r>
              <a:rPr lang="en-US" b="1" u="sng" dirty="0" smtClean="0"/>
              <a:t>t they tell us?</a:t>
            </a:r>
            <a:endParaRPr lang="en-US" b="1" u="sng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Conservatives not </a:t>
            </a:r>
            <a:r>
              <a:rPr lang="en-US" dirty="0" smtClean="0"/>
              <a:t>expressing how </a:t>
            </a:r>
            <a:r>
              <a:rPr lang="en-US" dirty="0" smtClean="0"/>
              <a:t>they will manage </a:t>
            </a:r>
            <a:r>
              <a:rPr lang="en-US" dirty="0" smtClean="0"/>
              <a:t>the </a:t>
            </a:r>
            <a:r>
              <a:rPr lang="en-US" dirty="0" smtClean="0"/>
              <a:t>migration from the EU after </a:t>
            </a:r>
            <a:r>
              <a:rPr lang="en-US" dirty="0"/>
              <a:t>B</a:t>
            </a:r>
            <a:r>
              <a:rPr lang="en-US" dirty="0" smtClean="0"/>
              <a:t>rexit.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No </a:t>
            </a:r>
            <a:r>
              <a:rPr lang="en-US" dirty="0" smtClean="0"/>
              <a:t>specification on the ‘matters’ </a:t>
            </a:r>
            <a:r>
              <a:rPr lang="en-US" dirty="0" smtClean="0"/>
              <a:t>return </a:t>
            </a:r>
            <a:r>
              <a:rPr lang="en-US" dirty="0" smtClean="0"/>
              <a:t>from Brussels will be to ‘devolved administrations’ and what will be kept at ‘</a:t>
            </a:r>
            <a:r>
              <a:rPr lang="en-US" dirty="0" err="1" smtClean="0"/>
              <a:t>Westminister</a:t>
            </a:r>
            <a:r>
              <a:rPr lang="en-US" dirty="0" smtClean="0"/>
              <a:t>’. 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1463" y="2871788"/>
            <a:ext cx="272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(BBC,2017)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029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7655" y="295573"/>
            <a:ext cx="9403985" cy="160043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Labour Party </a:t>
            </a:r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Manifesto on ‘Brexit’ </a:t>
            </a:r>
          </a:p>
          <a:p>
            <a:pPr algn="ctr"/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9068" y="1095792"/>
            <a:ext cx="895349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These are </a:t>
            </a:r>
            <a:r>
              <a:rPr lang="en-US" dirty="0" err="1" smtClean="0"/>
              <a:t>Labour</a:t>
            </a:r>
            <a:r>
              <a:rPr lang="en-US" dirty="0" smtClean="0"/>
              <a:t> points they hope Brexit to meet;</a:t>
            </a:r>
            <a:endParaRPr lang="en-US" dirty="0" smtClean="0"/>
          </a:p>
          <a:p>
            <a:endParaRPr lang="en-US" dirty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Protecting all rights of </a:t>
            </a:r>
            <a:r>
              <a:rPr lang="en-US" dirty="0" smtClean="0"/>
              <a:t>‘workers’, ‘consumers’ </a:t>
            </a:r>
            <a:r>
              <a:rPr lang="en-US" dirty="0" smtClean="0"/>
              <a:t>and ‘environmental protections’.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Hoping for a “tariff-free access” to ‘EU single market’.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‘</a:t>
            </a:r>
            <a:r>
              <a:rPr lang="en-US" dirty="0" smtClean="0"/>
              <a:t>customs union</a:t>
            </a:r>
            <a:r>
              <a:rPr lang="en-US" dirty="0" smtClean="0"/>
              <a:t>’ option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No to </a:t>
            </a:r>
            <a:r>
              <a:rPr lang="en-US" dirty="0" smtClean="0"/>
              <a:t>‘no </a:t>
            </a:r>
            <a:r>
              <a:rPr lang="en-US" dirty="0" smtClean="0"/>
              <a:t>deal’ situation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Promising </a:t>
            </a:r>
            <a:r>
              <a:rPr lang="en-US" dirty="0" smtClean="0"/>
              <a:t>the rights of ‘EU nationals’ who are living and working in the UK to stay in Britain. 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No </a:t>
            </a:r>
            <a:r>
              <a:rPr lang="en-US" dirty="0" smtClean="0"/>
              <a:t>‘target numbers’ for the levels of migration</a:t>
            </a:r>
            <a:endParaRPr lang="en-US" dirty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Protection </a:t>
            </a:r>
            <a:r>
              <a:rPr lang="en-US" dirty="0" smtClean="0"/>
              <a:t>against the ‘EU structural funding</a:t>
            </a:r>
            <a:r>
              <a:rPr lang="en-US" dirty="0" smtClean="0"/>
              <a:t>’</a:t>
            </a: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8729663" y="5429250"/>
            <a:ext cx="2843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(BBC,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4862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4325" y="642938"/>
            <a:ext cx="79295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What they don</a:t>
            </a:r>
            <a:r>
              <a:rPr lang="uk-UA" dirty="0" smtClean="0"/>
              <a:t>’</a:t>
            </a:r>
            <a:r>
              <a:rPr lang="en-US" dirty="0" smtClean="0"/>
              <a:t>t tell us?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As mentioned with the Conservatives, </a:t>
            </a:r>
            <a:r>
              <a:rPr lang="en-US" dirty="0" err="1" smtClean="0"/>
              <a:t>Labour</a:t>
            </a:r>
            <a:r>
              <a:rPr lang="en-US" dirty="0" smtClean="0"/>
              <a:t> </a:t>
            </a:r>
            <a:r>
              <a:rPr lang="en-US" dirty="0" smtClean="0"/>
              <a:t>not </a:t>
            </a:r>
            <a:r>
              <a:rPr lang="en-US" dirty="0" smtClean="0"/>
              <a:t>mention </a:t>
            </a:r>
            <a:r>
              <a:rPr lang="en-US" dirty="0" smtClean="0"/>
              <a:t>how they will control migration after ‘Brexit’. Also, </a:t>
            </a:r>
            <a:r>
              <a:rPr lang="en-US" dirty="0" smtClean="0"/>
              <a:t>not stated the </a:t>
            </a:r>
            <a:r>
              <a:rPr lang="en-US" dirty="0" smtClean="0"/>
              <a:t>size of the ”divorce bill” </a:t>
            </a:r>
            <a:r>
              <a:rPr lang="en-US" dirty="0" smtClean="0"/>
              <a:t>they</a:t>
            </a:r>
            <a:r>
              <a:rPr lang="en-GB" dirty="0"/>
              <a:t> </a:t>
            </a:r>
            <a:r>
              <a:rPr lang="en-GB" dirty="0" smtClean="0"/>
              <a:t>will pay.</a:t>
            </a:r>
            <a:endParaRPr lang="en-US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314325" y="2557463"/>
            <a:ext cx="2986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(BBC,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856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0925" y="309860"/>
            <a:ext cx="68210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 ‘Post-Truth</a:t>
            </a:r>
            <a:r>
              <a:rPr lang="en-GB" sz="5400" b="1" cap="none" spc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’ World</a:t>
            </a:r>
            <a:endParaRPr lang="en-GB" sz="5400" b="1" cap="none" spc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7175" y="1184077"/>
            <a:ext cx="112156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During </a:t>
            </a:r>
            <a:r>
              <a:rPr lang="en-US" dirty="0" smtClean="0"/>
              <a:t>the </a:t>
            </a:r>
            <a:r>
              <a:rPr lang="en-US" dirty="0" smtClean="0"/>
              <a:t>months leading up </a:t>
            </a:r>
            <a:r>
              <a:rPr lang="en-US" dirty="0" smtClean="0"/>
              <a:t>to </a:t>
            </a:r>
            <a:r>
              <a:rPr lang="en-US" dirty="0" smtClean="0"/>
              <a:t>the EU referendum, the most spoke about topic </a:t>
            </a:r>
            <a:r>
              <a:rPr lang="en-US" dirty="0" smtClean="0"/>
              <a:t>with the Conservatives</a:t>
            </a:r>
            <a:r>
              <a:rPr lang="en-US" dirty="0" smtClean="0"/>
              <a:t>-  ‘UK </a:t>
            </a:r>
            <a:r>
              <a:rPr lang="en-US" dirty="0" smtClean="0"/>
              <a:t>sends 350m to the EU every week, whereas this could be ’redirected’ towards the NHS </a:t>
            </a:r>
            <a:r>
              <a:rPr lang="en-US" dirty="0" smtClean="0"/>
              <a:t>instead’.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During the referendum, buses across London drove around stating the above. </a:t>
            </a:r>
          </a:p>
          <a:p>
            <a:endParaRPr lang="en-US" dirty="0"/>
          </a:p>
          <a:p>
            <a:r>
              <a:rPr lang="en-US" dirty="0" smtClean="0"/>
              <a:t>As soon as the referendum was over, that statement </a:t>
            </a:r>
            <a:r>
              <a:rPr lang="en-US" dirty="0" smtClean="0"/>
              <a:t>was vanished.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People soon </a:t>
            </a:r>
            <a:r>
              <a:rPr lang="en-US" dirty="0" err="1" smtClean="0"/>
              <a:t>realised</a:t>
            </a:r>
            <a:r>
              <a:rPr lang="en-US" dirty="0" smtClean="0"/>
              <a:t> </a:t>
            </a:r>
            <a:r>
              <a:rPr lang="en-US" dirty="0" smtClean="0"/>
              <a:t>the statement was misleading. Many people used it to support their argument to Leave. However, the figure and the statement was used </a:t>
            </a:r>
            <a:r>
              <a:rPr lang="en-US" dirty="0" smtClean="0"/>
              <a:t>months </a:t>
            </a:r>
            <a:r>
              <a:rPr lang="en-US" dirty="0" smtClean="0"/>
              <a:t>before </a:t>
            </a:r>
            <a:r>
              <a:rPr lang="en-US" dirty="0" smtClean="0"/>
              <a:t>the referendum but </a:t>
            </a:r>
            <a:r>
              <a:rPr lang="en-US" dirty="0" smtClean="0"/>
              <a:t>‘leave campaigners’ had used it only a matter of days before. 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BBC </a:t>
            </a:r>
            <a:r>
              <a:rPr lang="en-US" dirty="0" smtClean="0"/>
              <a:t>stated that Britain have a rebate, therefore we send </a:t>
            </a:r>
            <a:r>
              <a:rPr lang="en-US" dirty="0" smtClean="0"/>
              <a:t>‘£276m’ </a:t>
            </a:r>
            <a:r>
              <a:rPr lang="en-US" dirty="0" smtClean="0"/>
              <a:t>a week to the EU and with that </a:t>
            </a:r>
            <a:r>
              <a:rPr lang="en-US" dirty="0" smtClean="0"/>
              <a:t>‘£</a:t>
            </a:r>
            <a:r>
              <a:rPr lang="en-US" dirty="0" smtClean="0"/>
              <a:t>115 </a:t>
            </a:r>
            <a:r>
              <a:rPr lang="en-US" dirty="0" smtClean="0"/>
              <a:t>million’ </a:t>
            </a:r>
            <a:r>
              <a:rPr lang="en-US" dirty="0" smtClean="0"/>
              <a:t>comes back to the UK in ‘form of regional aid’ to support </a:t>
            </a:r>
            <a:r>
              <a:rPr lang="en-US" dirty="0" smtClean="0"/>
              <a:t>‘farmers’ and funding for Universities.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57650" y="5557838"/>
            <a:ext cx="3234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(Joyce,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632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1372" y="166985"/>
            <a:ext cx="55885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Impact </a:t>
            </a:r>
            <a:r>
              <a:rPr lang="en-GB" sz="5400" b="1" cap="none" spc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on Wales</a:t>
            </a:r>
            <a:endParaRPr lang="en-GB" sz="5400" b="1" cap="none" spc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1372" y="1485900"/>
            <a:ext cx="829970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At risk on the ‘single market’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Countryside areas in wales under risk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Getting rid of the ‘Barnett Formula’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Assembly and big rise in ‘Powers’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’Brexit’ means concerns on Wales being ‘Overlooked’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Governments come together – Wales fears the effect of this,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UK Governments not sure how England, Wales, Scotland and Northern Ireland will work as a four.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372" y="4471988"/>
            <a:ext cx="3099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(Wales Online,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4115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7705" y="252710"/>
            <a:ext cx="87619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Groups at risk </a:t>
            </a:r>
            <a:r>
              <a:rPr lang="en-GB" sz="5400" b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of exclusion</a:t>
            </a:r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7705" y="1414463"/>
            <a:ext cx="109151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 group that is at risk of exclusion is people with disabilities.  After ‘Brexit’, what does it mean to them now and their current political position.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In </a:t>
            </a:r>
            <a:r>
              <a:rPr lang="en-US" dirty="0" smtClean="0"/>
              <a:t>1995</a:t>
            </a:r>
            <a:r>
              <a:rPr lang="en-US" dirty="0"/>
              <a:t> </a:t>
            </a:r>
            <a:r>
              <a:rPr lang="en-US" dirty="0" smtClean="0"/>
              <a:t>‘disability </a:t>
            </a:r>
            <a:r>
              <a:rPr lang="en-US" dirty="0" smtClean="0"/>
              <a:t>discrimination legislation</a:t>
            </a:r>
            <a:r>
              <a:rPr lang="en-US" dirty="0" smtClean="0"/>
              <a:t>’ was first introduced in the UK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Covered </a:t>
            </a:r>
            <a:r>
              <a:rPr lang="en-US" dirty="0" smtClean="0"/>
              <a:t>e.g</a:t>
            </a:r>
            <a:r>
              <a:rPr lang="en-US" dirty="0" smtClean="0"/>
              <a:t>. education, transport and employment.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2000 the first EU Legislation came - </a:t>
            </a:r>
            <a:r>
              <a:rPr lang="en-US" dirty="0" smtClean="0"/>
              <a:t>‘framework </a:t>
            </a:r>
            <a:r>
              <a:rPr lang="en-US" dirty="0" smtClean="0"/>
              <a:t>directive for equal treatment in employment and occupation’.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2004 UK had to follow this legislation</a:t>
            </a:r>
            <a:r>
              <a:rPr lang="en-US" dirty="0" smtClean="0"/>
              <a:t>.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During 2015, EU proposed the ‘European Accessibility Act’ 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With </a:t>
            </a:r>
            <a:r>
              <a:rPr lang="en-GB" dirty="0" smtClean="0"/>
              <a:t>Brexit now ongoing, the UK will not be ‘bound’ </a:t>
            </a:r>
            <a:r>
              <a:rPr lang="en-GB" dirty="0" smtClean="0"/>
              <a:t>by this act </a:t>
            </a:r>
            <a:endParaRPr lang="en-GB" dirty="0" smtClean="0"/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Brexit also stops the ‘UK citizens’ to ‘resort’ to the ‘European court of justice’ if they felt </a:t>
            </a:r>
            <a:r>
              <a:rPr lang="en-GB" dirty="0" smtClean="0"/>
              <a:t>their equality rights had been discriminated</a:t>
            </a:r>
            <a:endParaRPr lang="en-GB" dirty="0" smtClean="0"/>
          </a:p>
          <a:p>
            <a:pPr marL="285750" indent="-285750">
              <a:buFont typeface="Arial" charset="0"/>
              <a:buChar char="•"/>
            </a:pPr>
            <a:endParaRPr lang="en-US" dirty="0"/>
          </a:p>
          <a:p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57705" y="5357813"/>
            <a:ext cx="3257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(Montero,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1512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887" y="452735"/>
            <a:ext cx="84369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 </a:t>
            </a:r>
            <a:r>
              <a:rPr lang="en-GB" sz="5400" b="1" cap="none" spc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World Perspective view</a:t>
            </a:r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5887" y="1643063"/>
            <a:ext cx="101954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/>
              <a:t>Brexit </a:t>
            </a:r>
            <a:r>
              <a:rPr lang="en-US" dirty="0" smtClean="0"/>
              <a:t>impacts </a:t>
            </a:r>
            <a:r>
              <a:rPr lang="en-US" dirty="0" smtClean="0"/>
              <a:t>the </a:t>
            </a:r>
            <a:r>
              <a:rPr lang="en-US" dirty="0" smtClean="0"/>
              <a:t>‘economic and </a:t>
            </a:r>
            <a:r>
              <a:rPr lang="en-US" dirty="0" smtClean="0"/>
              <a:t>political </a:t>
            </a:r>
            <a:r>
              <a:rPr lang="en-US" dirty="0" smtClean="0"/>
              <a:t>conditions’ </a:t>
            </a:r>
            <a:r>
              <a:rPr lang="en-US" dirty="0" smtClean="0"/>
              <a:t>in not only the UK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It will </a:t>
            </a:r>
            <a:r>
              <a:rPr lang="en-US" dirty="0" smtClean="0"/>
              <a:t>inspire other </a:t>
            </a:r>
            <a:r>
              <a:rPr lang="en-US" dirty="0" smtClean="0"/>
              <a:t>EU parties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The </a:t>
            </a:r>
            <a:r>
              <a:rPr lang="en-US" dirty="0" smtClean="0"/>
              <a:t>economy market will ‘feed’ into the ‘</a:t>
            </a:r>
            <a:r>
              <a:rPr lang="en-US" dirty="0"/>
              <a:t>macroeconomic consequences of </a:t>
            </a:r>
            <a:r>
              <a:rPr lang="en-US" dirty="0" smtClean="0"/>
              <a:t>Brexit’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’European </a:t>
            </a:r>
            <a:r>
              <a:rPr lang="en-US" dirty="0" smtClean="0"/>
              <a:t>Central Bank’ – compelled to raise their level of ’intervention’ as the ’risk premiums’ throughout the ‘region’ become higher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05887" y="4271963"/>
            <a:ext cx="3451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(Forbes, 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489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0705" y="538460"/>
            <a:ext cx="8741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UK Economy since ‘Brexit’</a:t>
            </a:r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14338" y="1785938"/>
            <a:ext cx="941546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/>
              <a:t>During the last three months of 2016, </a:t>
            </a:r>
            <a:r>
              <a:rPr lang="en-US" dirty="0"/>
              <a:t> </a:t>
            </a:r>
            <a:r>
              <a:rPr lang="en-US" dirty="0" smtClean="0"/>
              <a:t>the economy increased -</a:t>
            </a:r>
            <a:r>
              <a:rPr lang="en-US" dirty="0" smtClean="0"/>
              <a:t> </a:t>
            </a:r>
            <a:r>
              <a:rPr lang="en-US" dirty="0" smtClean="0"/>
              <a:t>this thought to be due to ‘manufacturing industry’ doing </a:t>
            </a:r>
            <a:r>
              <a:rPr lang="en-US" dirty="0" smtClean="0"/>
              <a:t>well.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Brexit </a:t>
            </a:r>
            <a:r>
              <a:rPr lang="en-US" dirty="0" smtClean="0"/>
              <a:t>is stated to be hitting the confidence of businesses. 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The </a:t>
            </a:r>
            <a:r>
              <a:rPr lang="en-US" dirty="0" smtClean="0"/>
              <a:t>pound has fallen drastically after Brexit, there has since been trading which has turned out to be 15% lower than the ‘dollar’ and 12% lower ‘compared’ to the </a:t>
            </a:r>
            <a:r>
              <a:rPr lang="en-US" dirty="0" smtClean="0"/>
              <a:t>‘euro’ comparing to what it was before ‘Brexit’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Due to this, it has made foreign holidays a lot more expensive for Britain.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Brexit means Governments need to cut back on the expense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’Welfare payments’ to families will be stopped to £5,542 a year. </a:t>
            </a:r>
            <a:endParaRPr lang="en-US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200025" y="4700588"/>
            <a:ext cx="2786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(Bowler,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926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4300" y="1185863"/>
            <a:ext cx="1032986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/>
              <a:t>Brexit is currently an ongoing political situation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With it affecting everyone on all levels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With Article 50 stating that the UK will have left the EU by 2019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Post-truth has become a world wide term, from the UK to Donald Trump in the </a:t>
            </a:r>
            <a:r>
              <a:rPr lang="en-US" dirty="0" smtClean="0"/>
              <a:t>U.S and his attitude against women.</a:t>
            </a:r>
            <a:endParaRPr lang="en-US" dirty="0" smtClean="0"/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Parties setting out manifesto’s and legislation for us as people to hear but state everything which includes the term ‘post-truth’.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People with disabilities and their risk on exclusion – </a:t>
            </a:r>
            <a:r>
              <a:rPr lang="en-US" dirty="0" err="1" smtClean="0"/>
              <a:t>labour</a:t>
            </a:r>
            <a:r>
              <a:rPr lang="en-US" dirty="0" smtClean="0"/>
              <a:t> party supports the social model of disability.</a:t>
            </a:r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-157162" y="262533"/>
            <a:ext cx="49149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Conclusion</a:t>
            </a:r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548213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5750" y="300038"/>
            <a:ext cx="10629900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Bibliography</a:t>
            </a:r>
          </a:p>
          <a:p>
            <a:endParaRPr lang="en-US" sz="1400" dirty="0"/>
          </a:p>
          <a:p>
            <a:r>
              <a:rPr lang="en-US" sz="1400" dirty="0" smtClean="0"/>
              <a:t>Author </a:t>
            </a:r>
            <a:r>
              <a:rPr lang="en-US" sz="1400" dirty="0"/>
              <a:t>Unknown . (2016). </a:t>
            </a:r>
            <a:r>
              <a:rPr lang="en-US" sz="1400" i="1" dirty="0"/>
              <a:t>The Potential Impacts Of Brexit On The Global Economy.</a:t>
            </a:r>
            <a:r>
              <a:rPr lang="en-US" sz="1400" dirty="0"/>
              <a:t> Available: https://</a:t>
            </a:r>
            <a:r>
              <a:rPr lang="en-US" sz="1400" dirty="0" err="1"/>
              <a:t>www.forbes.com</a:t>
            </a:r>
            <a:r>
              <a:rPr lang="en-US" sz="1400" dirty="0"/>
              <a:t>/sites/</a:t>
            </a:r>
            <a:r>
              <a:rPr lang="en-US" sz="1400" dirty="0" err="1"/>
              <a:t>baininsights</a:t>
            </a:r>
            <a:r>
              <a:rPr lang="en-US" sz="1400" dirty="0"/>
              <a:t>/2016/06/29/the-potential-impacts-of-</a:t>
            </a:r>
            <a:r>
              <a:rPr lang="en-US" sz="1400" dirty="0" err="1"/>
              <a:t>brexit</a:t>
            </a:r>
            <a:r>
              <a:rPr lang="en-US" sz="1400" dirty="0"/>
              <a:t>-on-the-global-economy/#aa002657b489. Last accessed 11th January 2018</a:t>
            </a:r>
            <a:r>
              <a:rPr lang="en-US" sz="1400" dirty="0" smtClean="0"/>
              <a:t>.</a:t>
            </a:r>
          </a:p>
          <a:p>
            <a:endParaRPr lang="en-US" sz="1400" dirty="0"/>
          </a:p>
          <a:p>
            <a:r>
              <a:rPr lang="en-US" sz="1400" dirty="0"/>
              <a:t>A</a:t>
            </a:r>
            <a:r>
              <a:rPr lang="en-US" sz="1400" dirty="0" smtClean="0"/>
              <a:t>uthor </a:t>
            </a:r>
            <a:r>
              <a:rPr lang="en-US" sz="1400" dirty="0"/>
              <a:t>Unknown. (2017). </a:t>
            </a:r>
            <a:r>
              <a:rPr lang="en-US" sz="1400" i="1" dirty="0"/>
              <a:t>General election 2017: Where UK's parties stand on Brexit.</a:t>
            </a:r>
            <a:r>
              <a:rPr lang="en-US" sz="1400" dirty="0"/>
              <a:t> Available: http://</a:t>
            </a:r>
            <a:r>
              <a:rPr lang="en-US" sz="1400" dirty="0" err="1"/>
              <a:t>www.bbc.co.uk</a:t>
            </a:r>
            <a:r>
              <a:rPr lang="en-US" sz="1400" dirty="0"/>
              <a:t>/news/uk-politics-39665835. Last accessed 11th January 2018.</a:t>
            </a:r>
          </a:p>
          <a:p>
            <a:endParaRPr lang="en-US" sz="1400" dirty="0"/>
          </a:p>
          <a:p>
            <a:r>
              <a:rPr lang="en-US" sz="1400" dirty="0"/>
              <a:t>Author Unknown. (2017). </a:t>
            </a:r>
            <a:r>
              <a:rPr lang="en-US" sz="1400" i="1" dirty="0"/>
              <a:t>Where the UK Political Parties Stand on Brexit.</a:t>
            </a:r>
            <a:r>
              <a:rPr lang="en-US" sz="1400" dirty="0"/>
              <a:t> Available: http://</a:t>
            </a:r>
            <a:r>
              <a:rPr lang="en-US" sz="1400" dirty="0" err="1"/>
              <a:t>www.socialjusticesolutions.org</a:t>
            </a:r>
            <a:r>
              <a:rPr lang="en-US" sz="1400" dirty="0"/>
              <a:t>/2017/06/05/</a:t>
            </a:r>
            <a:r>
              <a:rPr lang="en-US" sz="1400" dirty="0" err="1"/>
              <a:t>uk</a:t>
            </a:r>
            <a:r>
              <a:rPr lang="en-US" sz="1400" dirty="0"/>
              <a:t>-political-parties-stand-</a:t>
            </a:r>
            <a:r>
              <a:rPr lang="en-US" sz="1400" dirty="0" err="1"/>
              <a:t>brexit</a:t>
            </a:r>
            <a:r>
              <a:rPr lang="en-US" sz="1400" dirty="0"/>
              <a:t>/. Last accessed 11th January 2018</a:t>
            </a:r>
            <a:r>
              <a:rPr lang="en-US" sz="1400" dirty="0" smtClean="0"/>
              <a:t>.</a:t>
            </a:r>
          </a:p>
          <a:p>
            <a:endParaRPr lang="en-US" sz="1400" dirty="0"/>
          </a:p>
          <a:p>
            <a:r>
              <a:rPr lang="en-US" sz="1400" dirty="0"/>
              <a:t>Author Unknown . (2017). </a:t>
            </a:r>
            <a:r>
              <a:rPr lang="en-US" sz="1400" i="1" dirty="0"/>
              <a:t>Why Wales is at risk of being 'profoundly' affected by the impact of Brexit.</a:t>
            </a:r>
            <a:r>
              <a:rPr lang="en-US" sz="1400" dirty="0"/>
              <a:t> Available: http://</a:t>
            </a:r>
            <a:r>
              <a:rPr lang="en-US" sz="1400" dirty="0" err="1"/>
              <a:t>www.walesonline.co.uk</a:t>
            </a:r>
            <a:r>
              <a:rPr lang="en-US" sz="1400" dirty="0"/>
              <a:t>/news/politics/wales-risk-being-profoundly-affected-13348425. Last accessed 11th January 2018.</a:t>
            </a:r>
          </a:p>
          <a:p>
            <a:endParaRPr lang="en-US" sz="1400" dirty="0"/>
          </a:p>
          <a:p>
            <a:r>
              <a:rPr lang="en-US" sz="1400" dirty="0" smtClean="0"/>
              <a:t>Bowler</a:t>
            </a:r>
            <a:r>
              <a:rPr lang="en-US" sz="1400" dirty="0"/>
              <a:t>, T. (2017). </a:t>
            </a:r>
            <a:r>
              <a:rPr lang="en-US" sz="1400" i="1" dirty="0"/>
              <a:t>How has the economy fared since the brevet vote?.</a:t>
            </a:r>
            <a:r>
              <a:rPr lang="en-US" sz="1400" dirty="0"/>
              <a:t> Available: http://</a:t>
            </a:r>
            <a:r>
              <a:rPr lang="en-US" sz="1400" dirty="0" err="1"/>
              <a:t>www.bbc.co.uk</a:t>
            </a:r>
            <a:r>
              <a:rPr lang="en-US" sz="1400" dirty="0"/>
              <a:t>/news/business-36956418. Last accessed 10th January 2018</a:t>
            </a:r>
            <a:r>
              <a:rPr lang="en-US" sz="1400" dirty="0" smtClean="0"/>
              <a:t>.</a:t>
            </a:r>
          </a:p>
          <a:p>
            <a:endParaRPr lang="en-US" sz="1400" dirty="0"/>
          </a:p>
          <a:p>
            <a:r>
              <a:rPr lang="en-US" sz="1400" dirty="0"/>
              <a:t>Joyce, G. (2017). </a:t>
            </a:r>
            <a:r>
              <a:rPr lang="en-US" sz="1400" i="1" dirty="0"/>
              <a:t>Brexit Data: Post-Truth Politics and the EU Referendum.</a:t>
            </a:r>
            <a:r>
              <a:rPr lang="en-US" sz="1400" dirty="0"/>
              <a:t> Available: https://</a:t>
            </a:r>
            <a:r>
              <a:rPr lang="en-US" sz="1400" dirty="0" err="1"/>
              <a:t>www.brandwatch.com</a:t>
            </a:r>
            <a:r>
              <a:rPr lang="en-US" sz="1400" dirty="0"/>
              <a:t>/blog/react-</a:t>
            </a:r>
            <a:r>
              <a:rPr lang="en-US" sz="1400" dirty="0" err="1"/>
              <a:t>brexit</a:t>
            </a:r>
            <a:r>
              <a:rPr lang="en-US" sz="1400" dirty="0"/>
              <a:t>-post-truth/. Last accessed 10th January 2018.</a:t>
            </a:r>
          </a:p>
          <a:p>
            <a:endParaRPr lang="en-US" sz="1400" dirty="0"/>
          </a:p>
          <a:p>
            <a:r>
              <a:rPr lang="en-US" sz="1400" dirty="0" smtClean="0"/>
              <a:t>Montero</a:t>
            </a:r>
            <a:r>
              <a:rPr lang="en-US" sz="1400" dirty="0"/>
              <a:t>, A. (2017). </a:t>
            </a:r>
            <a:r>
              <a:rPr lang="en-US" sz="1400" i="1" dirty="0"/>
              <a:t>What does Brexit mean for people with disabilities?.</a:t>
            </a:r>
            <a:r>
              <a:rPr lang="en-US" sz="1400" dirty="0"/>
              <a:t> Available: https://</a:t>
            </a:r>
            <a:r>
              <a:rPr lang="en-US" sz="1400" dirty="0" err="1"/>
              <a:t>www.theguardian.com</a:t>
            </a:r>
            <a:r>
              <a:rPr lang="en-US" sz="1400" dirty="0"/>
              <a:t>/social-care-network/2017/</a:t>
            </a:r>
            <a:r>
              <a:rPr lang="en-US" sz="1400" dirty="0" err="1"/>
              <a:t>aug</a:t>
            </a:r>
            <a:r>
              <a:rPr lang="en-US" sz="1400" dirty="0"/>
              <a:t>/14/</a:t>
            </a:r>
            <a:r>
              <a:rPr lang="en-US" sz="1400" dirty="0" err="1"/>
              <a:t>brexit</a:t>
            </a:r>
            <a:r>
              <a:rPr lang="en-US" sz="1400" dirty="0"/>
              <a:t>-disability-rights-</a:t>
            </a:r>
            <a:r>
              <a:rPr lang="en-US" sz="1400" dirty="0" err="1"/>
              <a:t>eu</a:t>
            </a:r>
            <a:r>
              <a:rPr lang="en-US" sz="1400" dirty="0"/>
              <a:t>-legislation. Last accessed 10th January 2018</a:t>
            </a:r>
            <a:r>
              <a:rPr lang="en-US" sz="1400" dirty="0" smtClean="0"/>
              <a:t>.</a:t>
            </a:r>
          </a:p>
          <a:p>
            <a:endParaRPr lang="en-US" sz="1400" dirty="0"/>
          </a:p>
          <a:p>
            <a:r>
              <a:rPr lang="en-US" sz="1400" dirty="0" smtClean="0"/>
              <a:t>Watters</a:t>
            </a:r>
            <a:r>
              <a:rPr lang="en-US" sz="1400" dirty="0"/>
              <a:t>, A . (2017). </a:t>
            </a:r>
            <a:r>
              <a:rPr lang="en-US" sz="1400" i="1" dirty="0"/>
              <a:t>What is Brexit?.</a:t>
            </a:r>
            <a:r>
              <a:rPr lang="en-US" sz="1400" dirty="0"/>
              <a:t> Available: http://</a:t>
            </a:r>
            <a:r>
              <a:rPr lang="en-US" sz="1400" dirty="0" err="1"/>
              <a:t>www.dummies.com</a:t>
            </a:r>
            <a:r>
              <a:rPr lang="en-US" sz="1400" dirty="0"/>
              <a:t>/education/politics-government/what-is-</a:t>
            </a:r>
            <a:r>
              <a:rPr lang="en-US" sz="1400" dirty="0" err="1"/>
              <a:t>brexit</a:t>
            </a:r>
            <a:r>
              <a:rPr lang="en-US" sz="1400" dirty="0"/>
              <a:t>/. Last accessed 11th January 2018</a:t>
            </a:r>
            <a:r>
              <a:rPr lang="en-US" sz="1400" dirty="0" smtClean="0"/>
              <a:t>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24346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1055</TotalTime>
  <Words>1648</Words>
  <Application>Microsoft Macintosh PowerPoint</Application>
  <PresentationFormat>Widescreen</PresentationFormat>
  <Paragraphs>149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Abadi MT Condensed Extra Bold</vt:lpstr>
      <vt:lpstr>Calibri</vt:lpstr>
      <vt:lpstr>Gill Sans MT</vt:lpstr>
      <vt:lpstr>Times New Roman</vt:lpstr>
      <vt:lpstr>Arial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Brett Oneill-Enoch</dc:creator>
  <cp:lastModifiedBy>Brett Oneill-Enoch</cp:lastModifiedBy>
  <cp:revision>57</cp:revision>
  <cp:lastPrinted>2018-01-17T10:10:19Z</cp:lastPrinted>
  <dcterms:created xsi:type="dcterms:W3CDTF">2018-01-16T13:20:05Z</dcterms:created>
  <dcterms:modified xsi:type="dcterms:W3CDTF">2018-01-17T14:17:11Z</dcterms:modified>
</cp:coreProperties>
</file>