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5"/>
  </p:notesMasterIdLst>
  <p:sldIdLst>
    <p:sldId id="256" r:id="rId2"/>
    <p:sldId id="267" r:id="rId3"/>
    <p:sldId id="289" r:id="rId4"/>
    <p:sldId id="290" r:id="rId5"/>
    <p:sldId id="291"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 id="305" r:id="rId20"/>
    <p:sldId id="306" r:id="rId21"/>
    <p:sldId id="307" r:id="rId22"/>
    <p:sldId id="308" r:id="rId23"/>
    <p:sldId id="28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61" autoAdjust="0"/>
    <p:restoredTop sz="94660"/>
  </p:normalViewPr>
  <p:slideViewPr>
    <p:cSldViewPr snapToGrid="0" snapToObjects="1">
      <p:cViewPr>
        <p:scale>
          <a:sx n="75" d="100"/>
          <a:sy n="75" d="100"/>
        </p:scale>
        <p:origin x="-1912" y="-24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t>16/10/2011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Loopback - The loopback address creates a shortcut method for TCP/IP applications and services that run on the same device to communicate with one another. By using the loopback address instead of the assigned IPv4 host address, two services on the same host can bypass the lower layers of the TCP/IP stack. You can also ping the loopback address to test the configuration of TCP/IP on the local host. </a:t>
            </a:r>
          </a:p>
          <a:p>
            <a:endParaRPr lang="en-US" dirty="0" smtClean="0"/>
          </a:p>
          <a:p>
            <a:r>
              <a:rPr lang="en-US" dirty="0" smtClean="0"/>
              <a:t>Link-Local address-</a:t>
            </a:r>
            <a:r>
              <a:rPr lang="en-US" baseline="0" dirty="0" smtClean="0"/>
              <a:t> These addresses can be automatically assigned to the local host by the operating system in environments where no IP configuration is available.</a:t>
            </a:r>
          </a:p>
          <a:p>
            <a:endParaRPr lang="en-US" baseline="0" dirty="0" smtClean="0"/>
          </a:p>
          <a:p>
            <a:r>
              <a:rPr lang="en-US" baseline="0" dirty="0" smtClean="0"/>
              <a:t>TEST-NET Addresses - The address block 192.0.2.0 to 192.0.2.255 (192.0.2.0 /24) is set aside for teaching and learning purposes. These addresses can be used in documentation and network examples. Unlike the experimental addresses, network devices will accept these addresses in their configurations. </a:t>
            </a:r>
          </a:p>
          <a:p>
            <a:endParaRPr lang="en-US" baseline="0"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t>10</a:t>
            </a:fld>
            <a:endParaRPr lang="en-US"/>
          </a:p>
        </p:txBody>
      </p:sp>
    </p:spTree>
    <p:extLst>
      <p:ext uri="{BB962C8B-B14F-4D97-AF65-F5344CB8AC3E}">
        <p14:creationId xmlns:p14="http://schemas.microsoft.com/office/powerpoint/2010/main" val="3665185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16/10/2011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16/10/2011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16/10/2011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16/10/2011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16/10/2011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16/10/2011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16/10/2011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16/10/2011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16/10/2011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16/10/2011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16/10/2011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16/10/2011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16/10/2011</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Design and Applied 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6096000" y="6271461"/>
            <a:ext cx="2927575"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IP Address </a:t>
            </a:r>
            <a:r>
              <a:rPr lang="en-US" b="1" baseline="0" dirty="0" smtClean="0">
                <a:solidFill>
                  <a:schemeClr val="tx2">
                    <a:lumMod val="90000"/>
                    <a:lumOff val="10000"/>
                  </a:schemeClr>
                </a:solidFill>
                <a:latin typeface="Apple Chancery"/>
                <a:cs typeface="Apple Chancery"/>
              </a:rPr>
              <a:t>Management</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4" Type="http://schemas.openxmlformats.org/officeDocument/2006/relationships/image" Target="../media/image6.tiff"/><Relationship Id="rId5" Type="http://schemas.openxmlformats.org/officeDocument/2006/relationships/image" Target="../media/image7.tiff"/><Relationship Id="rId6" Type="http://schemas.openxmlformats.org/officeDocument/2006/relationships/image" Target="../media/image8.tiff"/><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a:t>
            </a:r>
            <a:r>
              <a:rPr lang="en-US" sz="2400" dirty="0" smtClean="0">
                <a:solidFill>
                  <a:srgbClr val="800000"/>
                </a:solidFill>
                <a:latin typeface="Arial"/>
                <a:cs typeface="Arial"/>
              </a:rPr>
              <a:t>2</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IP Address Management</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107576"/>
            <a:ext cx="4022724" cy="901791"/>
          </a:xfrm>
        </p:spPr>
        <p:txBody>
          <a:bodyPr/>
          <a:lstStyle/>
          <a:p>
            <a:r>
              <a:rPr lang="en-US" sz="4000" dirty="0" smtClean="0">
                <a:latin typeface="Arial"/>
                <a:cs typeface="Arial"/>
              </a:rPr>
              <a:t>IP Addressing</a:t>
            </a:r>
            <a:endParaRPr lang="en-US" sz="4000" dirty="0">
              <a:latin typeface="Arial"/>
              <a:cs typeface="Arial"/>
            </a:endParaRPr>
          </a:p>
        </p:txBody>
      </p:sp>
      <p:pic>
        <p:nvPicPr>
          <p:cNvPr id="5"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9225" y="1328211"/>
            <a:ext cx="6234642" cy="4102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1550871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055658" cy="891490"/>
          </a:xfrm>
        </p:spPr>
        <p:txBody>
          <a:bodyPr/>
          <a:lstStyle/>
          <a:p>
            <a:r>
              <a:rPr lang="en-US" dirty="0" smtClean="0">
                <a:latin typeface="Arial"/>
                <a:cs typeface="Arial"/>
              </a:rPr>
              <a:t>IPv4 Address</a:t>
            </a:r>
            <a:endParaRPr lang="en-US" dirty="0">
              <a:latin typeface="Arial"/>
              <a:cs typeface="Arial"/>
            </a:endParaRPr>
          </a:p>
        </p:txBody>
      </p:sp>
      <p:grpSp>
        <p:nvGrpSpPr>
          <p:cNvPr id="16" name="Group 15"/>
          <p:cNvGrpSpPr/>
          <p:nvPr/>
        </p:nvGrpSpPr>
        <p:grpSpPr>
          <a:xfrm>
            <a:off x="156635" y="1256268"/>
            <a:ext cx="4466165" cy="2001798"/>
            <a:chOff x="156635" y="1256268"/>
            <a:chExt cx="4466165" cy="2001798"/>
          </a:xfrm>
        </p:grpSpPr>
        <p:pic>
          <p:nvPicPr>
            <p:cNvPr id="5" name="Picture 4"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6" name="TextBox 5"/>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grpSp>
        <p:nvGrpSpPr>
          <p:cNvPr id="15" name="Group 14"/>
          <p:cNvGrpSpPr/>
          <p:nvPr/>
        </p:nvGrpSpPr>
        <p:grpSpPr>
          <a:xfrm>
            <a:off x="4622800" y="1256268"/>
            <a:ext cx="4262965" cy="1620798"/>
            <a:chOff x="4622800" y="1256268"/>
            <a:chExt cx="4262965" cy="1620798"/>
          </a:xfrm>
        </p:grpSpPr>
        <p:pic>
          <p:nvPicPr>
            <p:cNvPr id="7" name="Picture 6" descr="32bit.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2800" y="1657866"/>
              <a:ext cx="4262965" cy="1219200"/>
            </a:xfrm>
            <a:prstGeom prst="rect">
              <a:avLst/>
            </a:prstGeom>
          </p:spPr>
        </p:pic>
        <p:sp>
          <p:nvSpPr>
            <p:cNvPr id="8" name="TextBox 7"/>
            <p:cNvSpPr txBox="1"/>
            <p:nvPr/>
          </p:nvSpPr>
          <p:spPr>
            <a:xfrm>
              <a:off x="6205008" y="1256268"/>
              <a:ext cx="74934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32 bit</a:t>
              </a:r>
              <a:endParaRPr lang="en-US" dirty="0">
                <a:solidFill>
                  <a:schemeClr val="accent2">
                    <a:lumMod val="50000"/>
                  </a:schemeClr>
                </a:solidFill>
                <a:latin typeface="Arial"/>
                <a:cs typeface="Arial"/>
              </a:endParaRPr>
            </a:p>
          </p:txBody>
        </p:sp>
      </p:grpSp>
      <p:grpSp>
        <p:nvGrpSpPr>
          <p:cNvPr id="18" name="Group 17"/>
          <p:cNvGrpSpPr/>
          <p:nvPr/>
        </p:nvGrpSpPr>
        <p:grpSpPr>
          <a:xfrm>
            <a:off x="4831290" y="3060700"/>
            <a:ext cx="4173790" cy="1542482"/>
            <a:chOff x="4831290" y="3060700"/>
            <a:chExt cx="4173790" cy="1542482"/>
          </a:xfrm>
        </p:grpSpPr>
        <p:sp>
          <p:nvSpPr>
            <p:cNvPr id="9" name="TextBox 8"/>
            <p:cNvSpPr txBox="1"/>
            <p:nvPr/>
          </p:nvSpPr>
          <p:spPr>
            <a:xfrm>
              <a:off x="6205008" y="3060700"/>
              <a:ext cx="103123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Network </a:t>
              </a:r>
              <a:endParaRPr lang="en-US" dirty="0">
                <a:solidFill>
                  <a:schemeClr val="accent2">
                    <a:lumMod val="50000"/>
                  </a:schemeClr>
                </a:solidFill>
                <a:latin typeface="Arial"/>
                <a:cs typeface="Arial"/>
              </a:endParaRPr>
            </a:p>
          </p:txBody>
        </p:sp>
        <p:pic>
          <p:nvPicPr>
            <p:cNvPr id="10" name="Picture 9" descr="network.tif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31290" y="3472882"/>
              <a:ext cx="4173790" cy="1130300"/>
            </a:xfrm>
            <a:prstGeom prst="rect">
              <a:avLst/>
            </a:prstGeom>
          </p:spPr>
        </p:pic>
      </p:grpSp>
      <p:grpSp>
        <p:nvGrpSpPr>
          <p:cNvPr id="19" name="Group 18"/>
          <p:cNvGrpSpPr/>
          <p:nvPr/>
        </p:nvGrpSpPr>
        <p:grpSpPr>
          <a:xfrm>
            <a:off x="2973281" y="4728634"/>
            <a:ext cx="4922259" cy="1155700"/>
            <a:chOff x="2973281" y="4728634"/>
            <a:chExt cx="4922259" cy="1155700"/>
          </a:xfrm>
        </p:grpSpPr>
        <p:sp>
          <p:nvSpPr>
            <p:cNvPr id="11" name="TextBox 10"/>
            <p:cNvSpPr txBox="1"/>
            <p:nvPr/>
          </p:nvSpPr>
          <p:spPr>
            <a:xfrm>
              <a:off x="7236247" y="5156200"/>
              <a:ext cx="659293"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Host </a:t>
              </a:r>
              <a:endParaRPr lang="en-US" dirty="0">
                <a:solidFill>
                  <a:schemeClr val="accent2">
                    <a:lumMod val="50000"/>
                  </a:schemeClr>
                </a:solidFill>
                <a:latin typeface="Arial"/>
                <a:cs typeface="Arial"/>
              </a:endParaRPr>
            </a:p>
          </p:txBody>
        </p:sp>
        <p:pic>
          <p:nvPicPr>
            <p:cNvPr id="12" name="Picture 11" descr="host.tif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73281" y="4728634"/>
              <a:ext cx="4262966" cy="1155700"/>
            </a:xfrm>
            <a:prstGeom prst="rect">
              <a:avLst/>
            </a:prstGeom>
          </p:spPr>
        </p:pic>
      </p:grpSp>
      <p:grpSp>
        <p:nvGrpSpPr>
          <p:cNvPr id="17" name="Group 16"/>
          <p:cNvGrpSpPr/>
          <p:nvPr/>
        </p:nvGrpSpPr>
        <p:grpSpPr>
          <a:xfrm>
            <a:off x="245810" y="3430032"/>
            <a:ext cx="4476472" cy="1570463"/>
            <a:chOff x="245810" y="3430032"/>
            <a:chExt cx="4476472" cy="1570463"/>
          </a:xfrm>
        </p:grpSpPr>
        <p:pic>
          <p:nvPicPr>
            <p:cNvPr id="13" name="Picture 12" descr="octet.tiff"/>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5810" y="3430032"/>
              <a:ext cx="4476472" cy="1168400"/>
            </a:xfrm>
            <a:prstGeom prst="rect">
              <a:avLst/>
            </a:prstGeom>
          </p:spPr>
        </p:pic>
        <p:sp>
          <p:nvSpPr>
            <p:cNvPr id="14" name="TextBox 13"/>
            <p:cNvSpPr txBox="1"/>
            <p:nvPr/>
          </p:nvSpPr>
          <p:spPr>
            <a:xfrm>
              <a:off x="1905438" y="4631163"/>
              <a:ext cx="736274"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Octet</a:t>
              </a:r>
              <a:endParaRPr lang="en-US" dirty="0">
                <a:solidFill>
                  <a:schemeClr val="accent2">
                    <a:lumMod val="50000"/>
                  </a:schemeClr>
                </a:solidFill>
                <a:latin typeface="Arial"/>
                <a:cs typeface="Arial"/>
              </a:endParaRPr>
            </a:p>
          </p:txBody>
        </p:sp>
      </p:grpSp>
    </p:spTree>
    <p:extLst>
      <p:ext uri="{BB962C8B-B14F-4D97-AF65-F5344CB8AC3E}">
        <p14:creationId xmlns:p14="http://schemas.microsoft.com/office/powerpoint/2010/main" val="2266646208"/>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latin typeface="Arial"/>
                <a:cs typeface="Arial"/>
              </a:rPr>
              <a:t>Binary to Decimal Conversion</a:t>
            </a:r>
            <a:endParaRPr lang="en-US" sz="4000" dirty="0">
              <a:latin typeface="Arial"/>
              <a:cs typeface="Arial"/>
            </a:endParaRPr>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1693332"/>
            <a:ext cx="8042276" cy="3945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537083512"/>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dirty="0" smtClean="0">
                <a:latin typeface="Arial"/>
                <a:cs typeface="Arial"/>
              </a:rPr>
              <a:t>Binary to Decimal example</a:t>
            </a:r>
            <a:endParaRPr lang="en-US" dirty="0">
              <a:latin typeface="Arial"/>
              <a:cs typeface="Arial"/>
            </a:endParaRPr>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883" y="1512265"/>
            <a:ext cx="8420100" cy="4363602"/>
          </a:xfrm>
          <a:prstGeom prst="rect">
            <a:avLst/>
          </a:prstGeom>
        </p:spPr>
      </p:pic>
    </p:spTree>
    <p:extLst>
      <p:ext uri="{BB962C8B-B14F-4D97-AF65-F5344CB8AC3E}">
        <p14:creationId xmlns:p14="http://schemas.microsoft.com/office/powerpoint/2010/main" val="72485517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Types of Addresses</a:t>
            </a:r>
            <a:endParaRPr lang="en-US" dirty="0">
              <a:latin typeface="Arial"/>
              <a:cs typeface="Arial"/>
            </a:endParaRPr>
          </a:p>
        </p:txBody>
      </p:sp>
      <p:pic>
        <p:nvPicPr>
          <p:cNvPr id="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476" y="1476282"/>
            <a:ext cx="7966075" cy="387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04430179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50858" cy="1336956"/>
          </a:xfrm>
        </p:spPr>
        <p:txBody>
          <a:bodyPr/>
          <a:lstStyle/>
          <a:p>
            <a:r>
              <a:rPr lang="en-US" sz="4000" dirty="0" smtClean="0">
                <a:latin typeface="Arial"/>
                <a:cs typeface="Arial"/>
              </a:rPr>
              <a:t>Addresses for Different Purposes</a:t>
            </a:r>
            <a:endParaRPr lang="en-US" sz="4000" dirty="0">
              <a:latin typeface="Arial"/>
              <a:cs typeface="Arial"/>
            </a:endParaRP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417" y="1582208"/>
            <a:ext cx="2889250" cy="286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1066" y="1012561"/>
            <a:ext cx="3359150" cy="281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2667" y="3240358"/>
            <a:ext cx="3017837" cy="2842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132788242"/>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Reserved IPv4 Addresses</a:t>
            </a:r>
            <a:endParaRPr lang="en-US" dirty="0">
              <a:latin typeface="Arial"/>
              <a:cs typeface="Arial"/>
            </a:endParaRPr>
          </a:p>
        </p:txBody>
      </p:sp>
      <p:pic>
        <p:nvPicPr>
          <p:cNvPr id="5" name="Picture 4"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851" y="1642533"/>
            <a:ext cx="8013700" cy="4131734"/>
          </a:xfrm>
          <a:prstGeom prst="rect">
            <a:avLst/>
          </a:prstGeom>
        </p:spPr>
      </p:pic>
    </p:spTree>
    <p:extLst>
      <p:ext uri="{BB962C8B-B14F-4D97-AF65-F5344CB8AC3E}">
        <p14:creationId xmlns:p14="http://schemas.microsoft.com/office/powerpoint/2010/main" val="273793368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13552"/>
            <a:ext cx="4852458" cy="1010024"/>
          </a:xfrm>
        </p:spPr>
        <p:txBody>
          <a:bodyPr/>
          <a:lstStyle/>
          <a:p>
            <a:r>
              <a:rPr lang="en-US" sz="3600" dirty="0" smtClean="0">
                <a:latin typeface="Arial"/>
                <a:cs typeface="Arial"/>
              </a:rPr>
              <a:t>Public and Private Addresses</a:t>
            </a:r>
            <a:endParaRPr lang="en-US" sz="3600" dirty="0">
              <a:latin typeface="Arial"/>
              <a:cs typeface="Arial"/>
            </a:endParaRP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1123576"/>
            <a:ext cx="7646458" cy="3602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Rectangle 4"/>
          <p:cNvSpPr/>
          <p:nvPr/>
        </p:nvSpPr>
        <p:spPr>
          <a:xfrm>
            <a:off x="2184400" y="4726194"/>
            <a:ext cx="6180667" cy="1200329"/>
          </a:xfrm>
          <a:prstGeom prst="rect">
            <a:avLst/>
          </a:prstGeom>
        </p:spPr>
        <p:txBody>
          <a:bodyPr wrap="square">
            <a:spAutoFit/>
          </a:bodyPr>
          <a:lstStyle/>
          <a:p>
            <a:r>
              <a:rPr lang="en-US" dirty="0">
                <a:solidFill>
                  <a:srgbClr val="12252C"/>
                </a:solidFill>
                <a:latin typeface="Arial"/>
                <a:cs typeface="Arial"/>
              </a:rPr>
              <a:t>The private address blocks are</a:t>
            </a:r>
            <a:r>
              <a:rPr lang="en-US" dirty="0" smtClean="0">
                <a:solidFill>
                  <a:srgbClr val="12252C"/>
                </a:solidFill>
                <a:latin typeface="Arial"/>
                <a:cs typeface="Arial"/>
              </a:rPr>
              <a:t>:</a:t>
            </a:r>
            <a:endParaRPr lang="en-US" dirty="0">
              <a:solidFill>
                <a:srgbClr val="12252C"/>
              </a:solidFill>
              <a:latin typeface="Arial"/>
              <a:cs typeface="Arial"/>
            </a:endParaRPr>
          </a:p>
          <a:p>
            <a:r>
              <a:rPr lang="en-US" dirty="0">
                <a:solidFill>
                  <a:srgbClr val="12252C"/>
                </a:solidFill>
                <a:latin typeface="Arial"/>
                <a:cs typeface="Arial"/>
              </a:rPr>
              <a:t>10.0.0.0 to 10.255.255.255 (10.0.0.0 /8)</a:t>
            </a:r>
          </a:p>
          <a:p>
            <a:r>
              <a:rPr lang="en-US" dirty="0">
                <a:solidFill>
                  <a:srgbClr val="12252C"/>
                </a:solidFill>
                <a:latin typeface="Arial"/>
                <a:cs typeface="Arial"/>
              </a:rPr>
              <a:t>172.16.0.0 to 172.31.255.255 (172.16.0.0 /12)</a:t>
            </a:r>
          </a:p>
          <a:p>
            <a:r>
              <a:rPr lang="en-US" dirty="0">
                <a:solidFill>
                  <a:srgbClr val="12252C"/>
                </a:solidFill>
                <a:latin typeface="Arial"/>
                <a:cs typeface="Arial"/>
              </a:rPr>
              <a:t>192.168.0.0 to 192.168.255.255 (192.168.0.0 /16)</a:t>
            </a:r>
          </a:p>
        </p:txBody>
      </p:sp>
    </p:spTree>
    <p:extLst>
      <p:ext uri="{BB962C8B-B14F-4D97-AF65-F5344CB8AC3E}">
        <p14:creationId xmlns:p14="http://schemas.microsoft.com/office/powerpoint/2010/main" val="47051192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Special IPv4 Addresses</a:t>
            </a:r>
            <a:endParaRPr lang="en-US" dirty="0">
              <a:latin typeface="Arial"/>
              <a:cs typeface="Arial"/>
            </a:endParaRPr>
          </a:p>
        </p:txBody>
      </p:sp>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595584"/>
            <a:ext cx="7748058" cy="40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4748977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Legacy IPv4 Addressing</a:t>
            </a:r>
            <a:endParaRPr lang="en-US" dirty="0">
              <a:latin typeface="Arial"/>
              <a:cs typeface="Arial"/>
            </a:endParaRPr>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1647732"/>
            <a:ext cx="8042275" cy="4058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44495617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67792" cy="1077757"/>
          </a:xfrm>
        </p:spPr>
        <p:txBody>
          <a:bodyPr/>
          <a:lstStyle/>
          <a:p>
            <a:r>
              <a:rPr lang="en-US" sz="3600" dirty="0" smtClean="0">
                <a:latin typeface="Arial"/>
                <a:cs typeface="Arial"/>
              </a:rPr>
              <a:t>Planning to Address the Network</a:t>
            </a:r>
            <a:endParaRPr lang="en-US" sz="3600" dirty="0">
              <a:latin typeface="Arial"/>
              <a:cs typeface="Arial"/>
            </a:endParaRP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1473200"/>
            <a:ext cx="7968192"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TextBox 4"/>
          <p:cNvSpPr txBox="1"/>
          <p:nvPr/>
        </p:nvSpPr>
        <p:spPr>
          <a:xfrm>
            <a:off x="2624666" y="4419599"/>
            <a:ext cx="4046688" cy="1477328"/>
          </a:xfrm>
          <a:prstGeom prst="rect">
            <a:avLst/>
          </a:prstGeom>
          <a:noFill/>
        </p:spPr>
        <p:txBody>
          <a:bodyPr wrap="none" rtlCol="0">
            <a:spAutoFit/>
          </a:bodyPr>
          <a:lstStyle/>
          <a:p>
            <a:r>
              <a:rPr lang="en-US" dirty="0" smtClean="0">
                <a:latin typeface="Arial"/>
                <a:cs typeface="Arial"/>
              </a:rPr>
              <a:t>Prevent Duplication</a:t>
            </a:r>
          </a:p>
          <a:p>
            <a:r>
              <a:rPr lang="en-US" dirty="0" smtClean="0">
                <a:latin typeface="Arial"/>
                <a:cs typeface="Arial"/>
              </a:rPr>
              <a:t>Providing and controlling access</a:t>
            </a:r>
          </a:p>
          <a:p>
            <a:r>
              <a:rPr lang="en-US" dirty="0" smtClean="0">
                <a:latin typeface="Arial"/>
                <a:cs typeface="Arial"/>
              </a:rPr>
              <a:t>Monitoring security and Performance </a:t>
            </a:r>
          </a:p>
          <a:p>
            <a:r>
              <a:rPr lang="en-US" dirty="0" smtClean="0">
                <a:latin typeface="Arial"/>
                <a:cs typeface="Arial"/>
              </a:rPr>
              <a:t>Assigning addresses within a network</a:t>
            </a:r>
          </a:p>
          <a:p>
            <a:endParaRPr lang="en-US" dirty="0">
              <a:latin typeface="Arial"/>
              <a:cs typeface="Arial"/>
            </a:endParaRPr>
          </a:p>
        </p:txBody>
      </p:sp>
    </p:spTree>
    <p:extLst>
      <p:ext uri="{BB962C8B-B14F-4D97-AF65-F5344CB8AC3E}">
        <p14:creationId xmlns:p14="http://schemas.microsoft.com/office/powerpoint/2010/main" val="2953456682"/>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4" y="159379"/>
            <a:ext cx="5241925" cy="1179357"/>
          </a:xfrm>
        </p:spPr>
        <p:txBody>
          <a:bodyPr/>
          <a:lstStyle/>
          <a:p>
            <a:r>
              <a:rPr lang="en-US" sz="3200" dirty="0" smtClean="0">
                <a:latin typeface="Arial"/>
                <a:cs typeface="Arial"/>
              </a:rPr>
              <a:t>Static and Dynamic Addressing for End User</a:t>
            </a:r>
            <a:endParaRPr lang="en-US" sz="3200" dirty="0">
              <a:latin typeface="Arial"/>
              <a:cs typeface="Arial"/>
            </a:endParaRPr>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125" y="1443510"/>
            <a:ext cx="6811963" cy="4056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56695665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52458" cy="993091"/>
          </a:xfrm>
        </p:spPr>
        <p:txBody>
          <a:bodyPr/>
          <a:lstStyle/>
          <a:p>
            <a:r>
              <a:rPr lang="en-US" sz="3200" dirty="0" smtClean="0">
                <a:latin typeface="Arial"/>
                <a:cs typeface="Arial"/>
              </a:rPr>
              <a:t>Assigning Address to the Devices</a:t>
            </a:r>
            <a:endParaRPr lang="en-US" sz="3200" dirty="0">
              <a:latin typeface="Arial"/>
              <a:cs typeface="Arial"/>
            </a:endParaRPr>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966" y="1286930"/>
            <a:ext cx="8623300" cy="4284133"/>
          </a:xfrm>
          <a:prstGeom prst="rect">
            <a:avLst/>
          </a:prstGeom>
        </p:spPr>
      </p:pic>
    </p:spTree>
    <p:extLst>
      <p:ext uri="{BB962C8B-B14F-4D97-AF65-F5344CB8AC3E}">
        <p14:creationId xmlns:p14="http://schemas.microsoft.com/office/powerpoint/2010/main" val="293043922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63176"/>
            <a:ext cx="8042276" cy="1336956"/>
          </a:xfrm>
        </p:spPr>
        <p:txBody>
          <a:bodyPr/>
          <a:lstStyle/>
          <a:p>
            <a:r>
              <a:rPr lang="en-US" dirty="0" smtClean="0">
                <a:latin typeface="Arial"/>
                <a:cs typeface="Arial"/>
              </a:rPr>
              <a:t>Who Assign IP addresses</a:t>
            </a:r>
            <a:endParaRPr lang="en-US" dirty="0">
              <a:latin typeface="Arial"/>
              <a:cs typeface="Arial"/>
            </a:endParaRPr>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600" y="2131483"/>
            <a:ext cx="8356600" cy="2882900"/>
          </a:xfrm>
          <a:prstGeom prst="rect">
            <a:avLst/>
          </a:prstGeom>
        </p:spPr>
      </p:pic>
    </p:spTree>
    <p:extLst>
      <p:ext uri="{BB962C8B-B14F-4D97-AF65-F5344CB8AC3E}">
        <p14:creationId xmlns:p14="http://schemas.microsoft.com/office/powerpoint/2010/main" val="2384783604"/>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910"/>
            <a:ext cx="4716992" cy="756024"/>
          </a:xfrm>
        </p:spPr>
        <p:txBody>
          <a:bodyPr/>
          <a:lstStyle/>
          <a:p>
            <a:r>
              <a:rPr lang="en-US" dirty="0" smtClean="0">
                <a:latin typeface="Arial"/>
                <a:cs typeface="Arial"/>
              </a:rPr>
              <a:t>Subnet Mask</a:t>
            </a:r>
            <a:endParaRPr lang="en-US" dirty="0">
              <a:latin typeface="Arial"/>
              <a:cs typeface="Arial"/>
            </a:endParaRPr>
          </a:p>
        </p:txBody>
      </p:sp>
      <p:pic>
        <p:nvPicPr>
          <p:cNvPr id="5" name="Picture 4"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3067" y="2374899"/>
            <a:ext cx="6485466" cy="3073400"/>
          </a:xfrm>
          <a:prstGeom prst="rect">
            <a:avLst/>
          </a:prstGeom>
        </p:spPr>
      </p:pic>
      <p:sp>
        <p:nvSpPr>
          <p:cNvPr id="6" name="Rectangle 5"/>
          <p:cNvSpPr/>
          <p:nvPr/>
        </p:nvSpPr>
        <p:spPr>
          <a:xfrm>
            <a:off x="812800" y="1563349"/>
            <a:ext cx="7552267" cy="707886"/>
          </a:xfrm>
          <a:prstGeom prst="rect">
            <a:avLst/>
          </a:prstGeom>
        </p:spPr>
        <p:txBody>
          <a:bodyPr wrap="square">
            <a:spAutoFit/>
          </a:bodyPr>
          <a:lstStyle/>
          <a:p>
            <a:r>
              <a:rPr lang="en-US" sz="2000" dirty="0">
                <a:latin typeface="Arial"/>
                <a:cs typeface="Arial"/>
              </a:rPr>
              <a:t>To define the network and host portions of an address, the devices use a separate 32-bit pattern called a subnet mask</a:t>
            </a:r>
          </a:p>
        </p:txBody>
      </p:sp>
    </p:spTree>
    <p:extLst>
      <p:ext uri="{BB962C8B-B14F-4D97-AF65-F5344CB8AC3E}">
        <p14:creationId xmlns:p14="http://schemas.microsoft.com/office/powerpoint/2010/main" val="346031865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44458" cy="857624"/>
          </a:xfrm>
        </p:spPr>
        <p:txBody>
          <a:bodyPr/>
          <a:lstStyle/>
          <a:p>
            <a:r>
              <a:rPr lang="en-US" dirty="0" err="1" smtClean="0">
                <a:latin typeface="Arial"/>
                <a:cs typeface="Arial"/>
              </a:rPr>
              <a:t>ANDing</a:t>
            </a:r>
            <a:endParaRPr lang="en-US" dirty="0">
              <a:latin typeface="Arial"/>
              <a:cs typeface="Arial"/>
            </a:endParaRPr>
          </a:p>
        </p:txBody>
      </p:sp>
      <p:pic>
        <p:nvPicPr>
          <p:cNvPr id="5" name="Picture 4"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275" y="1134532"/>
            <a:ext cx="7595658" cy="4453467"/>
          </a:xfrm>
          <a:prstGeom prst="rect">
            <a:avLst/>
          </a:prstGeom>
        </p:spPr>
      </p:pic>
    </p:spTree>
    <p:extLst>
      <p:ext uri="{BB962C8B-B14F-4D97-AF65-F5344CB8AC3E}">
        <p14:creationId xmlns:p14="http://schemas.microsoft.com/office/powerpoint/2010/main" val="15239852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92244"/>
            <a:ext cx="5208058" cy="942290"/>
          </a:xfrm>
        </p:spPr>
        <p:txBody>
          <a:bodyPr/>
          <a:lstStyle/>
          <a:p>
            <a:r>
              <a:rPr lang="en-US" dirty="0" smtClean="0">
                <a:latin typeface="Arial"/>
                <a:cs typeface="Arial"/>
              </a:rPr>
              <a:t>Basic </a:t>
            </a:r>
            <a:r>
              <a:rPr lang="en-US" dirty="0" err="1" smtClean="0">
                <a:latin typeface="Arial"/>
                <a:cs typeface="Arial"/>
              </a:rPr>
              <a:t>Subnetting</a:t>
            </a:r>
            <a:endParaRPr lang="en-US" dirty="0">
              <a:latin typeface="Arial"/>
              <a:cs typeface="Arial"/>
            </a:endParaRPr>
          </a:p>
        </p:txBody>
      </p:sp>
      <p:sp>
        <p:nvSpPr>
          <p:cNvPr id="4" name="Rectangle 3"/>
          <p:cNvSpPr/>
          <p:nvPr/>
        </p:nvSpPr>
        <p:spPr>
          <a:xfrm>
            <a:off x="346075" y="1443084"/>
            <a:ext cx="8289925" cy="4339650"/>
          </a:xfrm>
          <a:prstGeom prst="rect">
            <a:avLst/>
          </a:prstGeom>
        </p:spPr>
        <p:txBody>
          <a:bodyPr wrap="square">
            <a:spAutoFit/>
          </a:bodyPr>
          <a:lstStyle/>
          <a:p>
            <a:r>
              <a:rPr lang="en-US" sz="2000" dirty="0" err="1">
                <a:solidFill>
                  <a:schemeClr val="accent1">
                    <a:lumMod val="50000"/>
                  </a:schemeClr>
                </a:solidFill>
                <a:latin typeface="Arial"/>
                <a:cs typeface="Arial"/>
              </a:rPr>
              <a:t>Subnetting</a:t>
            </a:r>
            <a:r>
              <a:rPr lang="en-US" sz="2000" dirty="0">
                <a:solidFill>
                  <a:schemeClr val="accent1">
                    <a:lumMod val="50000"/>
                  </a:schemeClr>
                </a:solidFill>
                <a:latin typeface="Arial"/>
                <a:cs typeface="Arial"/>
              </a:rPr>
              <a:t> allows for creating multiple logical networks from a single address block. </a:t>
            </a:r>
            <a:endParaRPr lang="en-US" sz="2000" dirty="0" smtClean="0">
              <a:solidFill>
                <a:schemeClr val="accent1">
                  <a:lumMod val="50000"/>
                </a:schemeClr>
              </a:solidFill>
              <a:latin typeface="Arial"/>
              <a:cs typeface="Arial"/>
            </a:endParaRPr>
          </a:p>
          <a:p>
            <a:endParaRPr lang="en-US" sz="2000" dirty="0">
              <a:solidFill>
                <a:schemeClr val="tx2">
                  <a:lumMod val="50000"/>
                  <a:lumOff val="50000"/>
                </a:schemeClr>
              </a:solidFill>
              <a:latin typeface="Arial"/>
              <a:cs typeface="Arial"/>
            </a:endParaRPr>
          </a:p>
          <a:p>
            <a:pPr marL="342900" indent="-342900">
              <a:buFont typeface="Arial"/>
              <a:buChar char="•"/>
            </a:pPr>
            <a:r>
              <a:rPr lang="en-US" sz="2000" dirty="0" smtClean="0">
                <a:solidFill>
                  <a:schemeClr val="tx2">
                    <a:lumMod val="50000"/>
                    <a:lumOff val="50000"/>
                  </a:schemeClr>
                </a:solidFill>
                <a:latin typeface="Arial"/>
                <a:cs typeface="Arial"/>
              </a:rPr>
              <a:t>Formula </a:t>
            </a:r>
            <a:r>
              <a:rPr lang="en-US" sz="2000" dirty="0">
                <a:solidFill>
                  <a:schemeClr val="tx2">
                    <a:lumMod val="50000"/>
                    <a:lumOff val="50000"/>
                  </a:schemeClr>
                </a:solidFill>
                <a:latin typeface="Arial"/>
                <a:cs typeface="Arial"/>
              </a:rPr>
              <a:t>for calculating subnets</a:t>
            </a:r>
          </a:p>
          <a:p>
            <a:endParaRPr lang="en-US" sz="2000" dirty="0">
              <a:latin typeface="Arial"/>
              <a:cs typeface="Arial"/>
            </a:endParaRPr>
          </a:p>
          <a:p>
            <a:r>
              <a:rPr lang="en-US" sz="2000" dirty="0" smtClean="0">
                <a:latin typeface="Arial"/>
                <a:cs typeface="Arial"/>
              </a:rPr>
              <a:t>	Use </a:t>
            </a:r>
            <a:r>
              <a:rPr lang="en-US" sz="2000" dirty="0">
                <a:latin typeface="Arial"/>
                <a:cs typeface="Arial"/>
              </a:rPr>
              <a:t>this formula to calculate the number of subnets: </a:t>
            </a:r>
          </a:p>
          <a:p>
            <a:endParaRPr lang="en-US" sz="2000" dirty="0">
              <a:latin typeface="Arial"/>
              <a:cs typeface="Arial"/>
            </a:endParaRPr>
          </a:p>
          <a:p>
            <a:r>
              <a:rPr lang="en-US" sz="2000" dirty="0" smtClean="0">
                <a:latin typeface="Arial"/>
                <a:cs typeface="Arial"/>
              </a:rPr>
              <a:t>	2</a:t>
            </a:r>
            <a:r>
              <a:rPr lang="en-US" sz="2000" dirty="0">
                <a:latin typeface="Arial"/>
                <a:cs typeface="Arial"/>
              </a:rPr>
              <a:t>^n where n = the number of bits </a:t>
            </a:r>
            <a:r>
              <a:rPr lang="en-US" sz="2000" dirty="0" smtClean="0">
                <a:latin typeface="Arial"/>
                <a:cs typeface="Arial"/>
              </a:rPr>
              <a:t>borrowed</a:t>
            </a:r>
          </a:p>
          <a:p>
            <a:endParaRPr lang="en-US" sz="2000" dirty="0">
              <a:latin typeface="Arial"/>
              <a:cs typeface="Arial"/>
            </a:endParaRPr>
          </a:p>
          <a:p>
            <a:pPr marL="342900" indent="-342900">
              <a:buFont typeface="Arial"/>
              <a:buChar char="•"/>
            </a:pPr>
            <a:r>
              <a:rPr lang="en-US" sz="2000" dirty="0">
                <a:solidFill>
                  <a:srgbClr val="3F8DE2"/>
                </a:solidFill>
                <a:latin typeface="Arial"/>
                <a:cs typeface="Arial"/>
              </a:rPr>
              <a:t>The number of hosts</a:t>
            </a:r>
          </a:p>
          <a:p>
            <a:endParaRPr lang="en-US" sz="2000" dirty="0">
              <a:latin typeface="Arial"/>
              <a:cs typeface="Arial"/>
            </a:endParaRPr>
          </a:p>
          <a:p>
            <a:r>
              <a:rPr lang="en-US" sz="2000" dirty="0" smtClean="0">
                <a:latin typeface="Arial"/>
                <a:cs typeface="Arial"/>
              </a:rPr>
              <a:t>	To </a:t>
            </a:r>
            <a:r>
              <a:rPr lang="en-US" sz="2000" dirty="0">
                <a:latin typeface="Arial"/>
                <a:cs typeface="Arial"/>
              </a:rPr>
              <a:t>calculate the number of hosts per network, we use the </a:t>
            </a:r>
            <a:r>
              <a:rPr lang="en-US" sz="2000" dirty="0" smtClean="0">
                <a:latin typeface="Arial"/>
                <a:cs typeface="Arial"/>
              </a:rPr>
              <a:t>	formula </a:t>
            </a:r>
            <a:r>
              <a:rPr lang="en-US" sz="2000" dirty="0">
                <a:latin typeface="Arial"/>
                <a:cs typeface="Arial"/>
              </a:rPr>
              <a:t>of 2^n - 2 where n = the number of bits left for hosts.</a:t>
            </a:r>
          </a:p>
          <a:p>
            <a:endParaRPr lang="en-US" sz="1600" dirty="0">
              <a:latin typeface="Arial"/>
              <a:cs typeface="Arial"/>
            </a:endParaRPr>
          </a:p>
        </p:txBody>
      </p:sp>
    </p:spTree>
    <p:extLst>
      <p:ext uri="{BB962C8B-B14F-4D97-AF65-F5344CB8AC3E}">
        <p14:creationId xmlns:p14="http://schemas.microsoft.com/office/powerpoint/2010/main" val="391673789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7576"/>
            <a:ext cx="5384800" cy="772957"/>
          </a:xfrm>
        </p:spPr>
        <p:txBody>
          <a:bodyPr/>
          <a:lstStyle/>
          <a:p>
            <a:r>
              <a:rPr lang="en-US" sz="3200" dirty="0" smtClean="0">
                <a:latin typeface="Arial"/>
                <a:cs typeface="Arial"/>
              </a:rPr>
              <a:t>VLSM- </a:t>
            </a:r>
            <a:r>
              <a:rPr lang="en-US" sz="3200" dirty="0" err="1" smtClean="0">
                <a:latin typeface="Arial"/>
                <a:cs typeface="Arial"/>
              </a:rPr>
              <a:t>Subnetting</a:t>
            </a:r>
            <a:r>
              <a:rPr lang="en-US" sz="3200" dirty="0" smtClean="0">
                <a:latin typeface="Arial"/>
                <a:cs typeface="Arial"/>
              </a:rPr>
              <a:t> a Subnet</a:t>
            </a:r>
            <a:endParaRPr lang="en-US" sz="3200" dirty="0">
              <a:latin typeface="Arial"/>
              <a:cs typeface="Arial"/>
            </a:endParaRPr>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333" y="1768275"/>
            <a:ext cx="8331199" cy="4107591"/>
          </a:xfrm>
          <a:prstGeom prst="rect">
            <a:avLst/>
          </a:prstGeom>
        </p:spPr>
      </p:pic>
      <p:sp>
        <p:nvSpPr>
          <p:cNvPr id="5" name="Rectangle 4"/>
          <p:cNvSpPr/>
          <p:nvPr/>
        </p:nvSpPr>
        <p:spPr>
          <a:xfrm>
            <a:off x="270932" y="1121945"/>
            <a:ext cx="8483599" cy="646331"/>
          </a:xfrm>
          <a:prstGeom prst="rect">
            <a:avLst/>
          </a:prstGeom>
        </p:spPr>
        <p:txBody>
          <a:bodyPr wrap="square">
            <a:spAutoFit/>
          </a:bodyPr>
          <a:lstStyle/>
          <a:p>
            <a:r>
              <a:rPr lang="en-US" dirty="0" err="1">
                <a:latin typeface="Arial"/>
                <a:cs typeface="Arial"/>
              </a:rPr>
              <a:t>Subnetting</a:t>
            </a:r>
            <a:r>
              <a:rPr lang="en-US" dirty="0">
                <a:latin typeface="Arial"/>
                <a:cs typeface="Arial"/>
              </a:rPr>
              <a:t> a subnet, or using Variable Length Subnet Mask (VLSM) was designed to maximize addressing efficiency.</a:t>
            </a:r>
          </a:p>
        </p:txBody>
      </p:sp>
    </p:spTree>
    <p:extLst>
      <p:ext uri="{BB962C8B-B14F-4D97-AF65-F5344CB8AC3E}">
        <p14:creationId xmlns:p14="http://schemas.microsoft.com/office/powerpoint/2010/main" val="344182183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Testing the Network Layer</a:t>
            </a:r>
            <a:endParaRPr lang="en-US" dirty="0">
              <a:latin typeface="Arial"/>
              <a:cs typeface="Arial"/>
            </a:endParaRPr>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2913" y="1714500"/>
            <a:ext cx="5364162" cy="398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80783431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01658" cy="1213224"/>
          </a:xfrm>
        </p:spPr>
        <p:txBody>
          <a:bodyPr/>
          <a:lstStyle/>
          <a:p>
            <a:r>
              <a:rPr lang="en-US" sz="3200" dirty="0" smtClean="0">
                <a:latin typeface="Arial"/>
                <a:cs typeface="Arial"/>
              </a:rPr>
              <a:t>Testing Connectivity to the Local LAN</a:t>
            </a:r>
            <a:endParaRPr lang="en-US" sz="3200" dirty="0">
              <a:latin typeface="Arial"/>
              <a:cs typeface="Arial"/>
            </a:endParaRP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8934" y="1913467"/>
            <a:ext cx="7636934" cy="3877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689102582"/>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97466"/>
            <a:ext cx="8991599" cy="558801"/>
          </a:xfrm>
        </p:spPr>
        <p:txBody>
          <a:bodyPr/>
          <a:lstStyle/>
          <a:p>
            <a:r>
              <a:rPr lang="en-US" sz="4000" dirty="0" smtClean="0">
                <a:latin typeface="Arial"/>
                <a:cs typeface="Arial"/>
              </a:rPr>
              <a:t>Ping and </a:t>
            </a:r>
            <a:r>
              <a:rPr lang="en-US" sz="4000" dirty="0" err="1">
                <a:latin typeface="Arial"/>
                <a:cs typeface="Arial"/>
              </a:rPr>
              <a:t>T</a:t>
            </a:r>
            <a:r>
              <a:rPr lang="en-US" sz="4000" dirty="0" err="1" smtClean="0">
                <a:latin typeface="Arial"/>
                <a:cs typeface="Arial"/>
              </a:rPr>
              <a:t>raceroute</a:t>
            </a:r>
            <a:r>
              <a:rPr lang="en-US" sz="4000" dirty="0" smtClean="0">
                <a:latin typeface="Arial"/>
                <a:cs typeface="Arial"/>
              </a:rPr>
              <a:t> Commands</a:t>
            </a:r>
            <a:endParaRPr lang="en-US" sz="4000" dirty="0">
              <a:latin typeface="Arial"/>
              <a:cs typeface="Arial"/>
            </a:endParaRP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2947" y="1761067"/>
            <a:ext cx="6889750" cy="3654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95627722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Summary</a:t>
            </a:r>
          </a:p>
          <a:p>
            <a:pPr marL="0" indent="0" algn="ctr">
              <a:buNone/>
            </a:pPr>
            <a:r>
              <a:rPr lang="en-US" sz="4800" dirty="0" smtClean="0">
                <a:solidFill>
                  <a:schemeClr val="tx2">
                    <a:lumMod val="90000"/>
                    <a:lumOff val="10000"/>
                  </a:schemeClr>
                </a:solidFill>
                <a:latin typeface="Arial"/>
                <a:cs typeface="Arial"/>
              </a:rPr>
              <a:t> &amp;</a:t>
            </a:r>
          </a:p>
          <a:p>
            <a:pPr marL="0" indent="0" algn="ctr">
              <a:buNone/>
            </a:pPr>
            <a:r>
              <a:rPr lang="en-US" sz="4800" dirty="0" smtClean="0">
                <a:solidFill>
                  <a:schemeClr val="tx2">
                    <a:lumMod val="90000"/>
                    <a:lumOff val="10000"/>
                  </a:schemeClr>
                </a:solidFill>
                <a:latin typeface="Arial"/>
                <a:cs typeface="Arial"/>
              </a:rPr>
              <a:t> 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val="378756834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3993</TotalTime>
  <Words>361</Words>
  <Application>Microsoft Macintosh PowerPoint</Application>
  <PresentationFormat>On-screen Show (4:3)</PresentationFormat>
  <Paragraphs>62</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Breeze</vt:lpstr>
      <vt:lpstr>Network Management</vt:lpstr>
      <vt:lpstr>IP Addressing</vt:lpstr>
      <vt:lpstr>IPv4 Address</vt:lpstr>
      <vt:lpstr>Binary to Decimal Conversion</vt:lpstr>
      <vt:lpstr>Binary to Decimal example</vt:lpstr>
      <vt:lpstr>Types of Addresses</vt:lpstr>
      <vt:lpstr>Addresses for Different Purposes</vt:lpstr>
      <vt:lpstr>Reserved IPv4 Addresses</vt:lpstr>
      <vt:lpstr>Public and Private Addresses</vt:lpstr>
      <vt:lpstr>Special IPv4 Addresses</vt:lpstr>
      <vt:lpstr>Legacy IPv4 Addressing</vt:lpstr>
      <vt:lpstr>Planning to Address the Network</vt:lpstr>
      <vt:lpstr>Static and Dynamic Addressing for End User</vt:lpstr>
      <vt:lpstr>Assigning Address to the Devices</vt:lpstr>
      <vt:lpstr>Who Assign IP addresses</vt:lpstr>
      <vt:lpstr>Subnet Mask</vt:lpstr>
      <vt:lpstr>ANDing</vt:lpstr>
      <vt:lpstr>Basic Subnetting</vt:lpstr>
      <vt:lpstr>VLSM- Subnetting a Subnet</vt:lpstr>
      <vt:lpstr>Testing the Network Layer</vt:lpstr>
      <vt:lpstr>Testing Connectivity to the Local LAN</vt:lpstr>
      <vt:lpstr>Ping and Traceroute Commands</vt:lpstr>
      <vt:lpstr>PowerPoint Presentation</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174</cp:revision>
  <dcterms:created xsi:type="dcterms:W3CDTF">2011-10-03T10:20:59Z</dcterms:created>
  <dcterms:modified xsi:type="dcterms:W3CDTF">2011-10-16T16:17:43Z</dcterms:modified>
</cp:coreProperties>
</file>