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7" r:id="rId2"/>
    <p:sldId id="271" r:id="rId3"/>
    <p:sldId id="267" r:id="rId4"/>
    <p:sldId id="287" r:id="rId5"/>
    <p:sldId id="268" r:id="rId6"/>
    <p:sldId id="264" r:id="rId7"/>
    <p:sldId id="269" r:id="rId8"/>
    <p:sldId id="289" r:id="rId9"/>
    <p:sldId id="258" r:id="rId10"/>
    <p:sldId id="273" r:id="rId11"/>
    <p:sldId id="275" r:id="rId12"/>
    <p:sldId id="276" r:id="rId13"/>
    <p:sldId id="262" r:id="rId14"/>
    <p:sldId id="261" r:id="rId15"/>
    <p:sldId id="260" r:id="rId16"/>
    <p:sldId id="278" r:id="rId17"/>
    <p:sldId id="279" r:id="rId18"/>
    <p:sldId id="280" r:id="rId19"/>
    <p:sldId id="281" r:id="rId20"/>
    <p:sldId id="282" r:id="rId21"/>
    <p:sldId id="284" r:id="rId22"/>
    <p:sldId id="292" r:id="rId23"/>
    <p:sldId id="285" r:id="rId24"/>
    <p:sldId id="270" r:id="rId25"/>
    <p:sldId id="265" r:id="rId26"/>
    <p:sldId id="26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9CD45F-5241-40F0-85B6-546FE160267F}" v="40" dt="2025-03-06T20:34:34.411"/>
    <p1510:client id="{1FB70548-FB52-EBD8-7EE2-9DB1B1F63985}" v="3" dt="2025-03-07T08:51:41.9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22" autoAdjust="0"/>
    <p:restoredTop sz="58547" autoAdjust="0"/>
  </p:normalViewPr>
  <p:slideViewPr>
    <p:cSldViewPr snapToGrid="0">
      <p:cViewPr varScale="1">
        <p:scale>
          <a:sx n="55" d="100"/>
          <a:sy n="55" d="100"/>
        </p:scale>
        <p:origin x="25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27F558-1016-4185-B154-888E31541D7D}" type="datetimeFigureOut">
              <a:rPr lang="en-GB" smtClean="0"/>
              <a:t>26/03/2026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1759A0-2245-4294-8CC8-C64BE04E1643}" type="slidenum">
              <a:rPr lang="en-GB" smtClean="0"/>
              <a:t>‹#›</a:t>
            </a:fld>
            <a:endParaRPr lang="en-GB"/>
          </a:p>
        </p:txBody>
      </p:sp>
    </p:spTree>
    <p:extLst>
      <p:ext uri="{BB962C8B-B14F-4D97-AF65-F5344CB8AC3E}">
        <p14:creationId xmlns:p14="http://schemas.microsoft.com/office/powerpoint/2010/main" val="1568513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does risk mean to you?
https://www.polleverywhere.com/free_text_polls/PNQWEENbMITUarQFeEaV8</a:t>
            </a:r>
          </a:p>
        </p:txBody>
      </p:sp>
      <p:sp>
        <p:nvSpPr>
          <p:cNvPr id="4" name="Slide Number Placeholder 3"/>
          <p:cNvSpPr>
            <a:spLocks noGrp="1"/>
          </p:cNvSpPr>
          <p:nvPr>
            <p:ph type="sldNum" sz="quarter" idx="10"/>
          </p:nvPr>
        </p:nvSpPr>
        <p:spPr/>
        <p:txBody>
          <a:bodyPr/>
          <a:lstStyle/>
          <a:p>
            <a:fld id="{181759A0-2245-4294-8CC8-C64BE04E1643}" type="slidenum">
              <a:rPr lang="en-GB" smtClean="0"/>
              <a:t>2</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92904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think risk should be a part of adventurous activities in PE? </a:t>
            </a:r>
          </a:p>
          <a:p>
            <a:r>
              <a:rPr lang="en-GB" dirty="0"/>
              <a:t>There is something transferred when children partake in risky activities? Is the </a:t>
            </a:r>
          </a:p>
        </p:txBody>
      </p:sp>
      <p:sp>
        <p:nvSpPr>
          <p:cNvPr id="4" name="Slide Number Placeholder 3"/>
          <p:cNvSpPr>
            <a:spLocks noGrp="1"/>
          </p:cNvSpPr>
          <p:nvPr>
            <p:ph type="sldNum" sz="quarter" idx="5"/>
          </p:nvPr>
        </p:nvSpPr>
        <p:spPr/>
        <p:txBody>
          <a:bodyPr/>
          <a:lstStyle/>
          <a:p>
            <a:fld id="{181759A0-2245-4294-8CC8-C64BE04E1643}" type="slidenum">
              <a:rPr lang="en-GB" smtClean="0"/>
              <a:t>3</a:t>
            </a:fld>
            <a:endParaRPr lang="en-GB"/>
          </a:p>
        </p:txBody>
      </p:sp>
    </p:spTree>
    <p:extLst>
      <p:ext uri="{BB962C8B-B14F-4D97-AF65-F5344CB8AC3E}">
        <p14:creationId xmlns:p14="http://schemas.microsoft.com/office/powerpoint/2010/main" val="3888700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you think risk should be part of Adventurous Activities in PE?
https://www.polleverywhere.com/multiple_choice_polls/710fLErRGw9QRZaBVuS4e?flow=Default&amp;onscreen=persist</a:t>
            </a:r>
          </a:p>
        </p:txBody>
      </p:sp>
      <p:sp>
        <p:nvSpPr>
          <p:cNvPr id="4" name="Slide Number Placeholder 3"/>
          <p:cNvSpPr>
            <a:spLocks noGrp="1"/>
          </p:cNvSpPr>
          <p:nvPr>
            <p:ph type="sldNum" sz="quarter" idx="10"/>
          </p:nvPr>
        </p:nvSpPr>
        <p:spPr/>
        <p:txBody>
          <a:bodyPr/>
          <a:lstStyle/>
          <a:p>
            <a:fld id="{181759A0-2245-4294-8CC8-C64BE04E1643}" type="slidenum">
              <a:rPr lang="en-GB" smtClean="0"/>
              <a:t>4</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2291314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 risks is worth the reward? What are the rewards in taking part in risky activities? What cold be the rewards in including some risk in PE? Yes </a:t>
            </a:r>
            <a:r>
              <a:rPr lang="en-GB" dirty="0" err="1"/>
              <a:t>adven</a:t>
            </a:r>
            <a:endParaRPr lang="en-GB" dirty="0"/>
          </a:p>
          <a:p>
            <a:r>
              <a:rPr lang="en-GB" dirty="0"/>
              <a:t>Developing skills in managing skills is important to </a:t>
            </a:r>
            <a:r>
              <a:rPr lang="en-GB" dirty="0" err="1"/>
              <a:t>transpher</a:t>
            </a:r>
            <a:r>
              <a:rPr lang="en-GB" dirty="0"/>
              <a:t> back to daily lives – and should therefore me perceived as real management – so that </a:t>
            </a:r>
            <a:r>
              <a:rPr lang="en-GB" dirty="0" err="1"/>
              <a:t>acvtivities</a:t>
            </a:r>
            <a:r>
              <a:rPr lang="en-GB" dirty="0"/>
              <a:t> shouldn’t be wrapped up so much where there is not risk included in the activity. </a:t>
            </a:r>
          </a:p>
        </p:txBody>
      </p:sp>
      <p:sp>
        <p:nvSpPr>
          <p:cNvPr id="4" name="Slide Number Placeholder 3"/>
          <p:cNvSpPr>
            <a:spLocks noGrp="1"/>
          </p:cNvSpPr>
          <p:nvPr>
            <p:ph type="sldNum" sz="quarter" idx="5"/>
          </p:nvPr>
        </p:nvSpPr>
        <p:spPr/>
        <p:txBody>
          <a:bodyPr/>
          <a:lstStyle/>
          <a:p>
            <a:fld id="{181759A0-2245-4294-8CC8-C64BE04E1643}" type="slidenum">
              <a:rPr lang="en-GB" smtClean="0"/>
              <a:t>5</a:t>
            </a:fld>
            <a:endParaRPr lang="en-GB"/>
          </a:p>
        </p:txBody>
      </p:sp>
    </p:spTree>
    <p:extLst>
      <p:ext uri="{BB962C8B-B14F-4D97-AF65-F5344CB8AC3E}">
        <p14:creationId xmlns:p14="http://schemas.microsoft.com/office/powerpoint/2010/main" val="4198436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Areas of risk in adventure ideally is </a:t>
            </a:r>
            <a:r>
              <a:rPr lang="en-GB" dirty="0" err="1"/>
              <a:t>transphered</a:t>
            </a:r>
            <a:r>
              <a:rPr lang="en-GB" dirty="0"/>
              <a:t> back to children’s every day life – to be confident to be in charge of various areas in their lives</a:t>
            </a:r>
          </a:p>
          <a:p>
            <a:endParaRPr lang="en-GB" dirty="0"/>
          </a:p>
          <a:p>
            <a:r>
              <a:rPr lang="en-GB" dirty="0"/>
              <a:t>Environmental and reputational risk </a:t>
            </a:r>
          </a:p>
        </p:txBody>
      </p:sp>
      <p:sp>
        <p:nvSpPr>
          <p:cNvPr id="4" name="Slide Number Placeholder 3"/>
          <p:cNvSpPr>
            <a:spLocks noGrp="1"/>
          </p:cNvSpPr>
          <p:nvPr>
            <p:ph type="sldNum" sz="quarter" idx="5"/>
          </p:nvPr>
        </p:nvSpPr>
        <p:spPr/>
        <p:txBody>
          <a:bodyPr/>
          <a:lstStyle/>
          <a:p>
            <a:fld id="{181759A0-2245-4294-8CC8-C64BE04E1643}" type="slidenum">
              <a:rPr lang="en-GB" smtClean="0"/>
              <a:t>7</a:t>
            </a:fld>
            <a:endParaRPr lang="en-GB"/>
          </a:p>
        </p:txBody>
      </p:sp>
    </p:spTree>
    <p:extLst>
      <p:ext uri="{BB962C8B-B14F-4D97-AF65-F5344CB8AC3E}">
        <p14:creationId xmlns:p14="http://schemas.microsoft.com/office/powerpoint/2010/main" val="1688340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Jot down what your definition of what you think a risk assessment is? </a:t>
            </a:r>
          </a:p>
        </p:txBody>
      </p:sp>
      <p:sp>
        <p:nvSpPr>
          <p:cNvPr id="4" name="Slide Number Placeholder 3"/>
          <p:cNvSpPr>
            <a:spLocks noGrp="1"/>
          </p:cNvSpPr>
          <p:nvPr>
            <p:ph type="sldNum" sz="quarter" idx="5"/>
          </p:nvPr>
        </p:nvSpPr>
        <p:spPr/>
        <p:txBody>
          <a:bodyPr/>
          <a:lstStyle/>
          <a:p>
            <a:fld id="{181759A0-2245-4294-8CC8-C64BE04E1643}" type="slidenum">
              <a:rPr lang="en-GB" smtClean="0"/>
              <a:t>8</a:t>
            </a:fld>
            <a:endParaRPr lang="en-GB"/>
          </a:p>
        </p:txBody>
      </p:sp>
    </p:spTree>
    <p:extLst>
      <p:ext uri="{BB962C8B-B14F-4D97-AF65-F5344CB8AC3E}">
        <p14:creationId xmlns:p14="http://schemas.microsoft.com/office/powerpoint/2010/main" val="26045387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see how your quote compares with this statement – Work through a system from start to finish</a:t>
            </a:r>
          </a:p>
          <a:p>
            <a:endParaRPr lang="en-GB" dirty="0"/>
          </a:p>
          <a:p>
            <a:endParaRPr lang="en-GB" dirty="0"/>
          </a:p>
          <a:p>
            <a:r>
              <a:rPr lang="en-GB" dirty="0"/>
              <a:t>having a look at potential hazard that could cause harm which is the </a:t>
            </a:r>
            <a:r>
              <a:rPr lang="en-GB" dirty="0" err="1"/>
              <a:t>assossiated</a:t>
            </a:r>
            <a:r>
              <a:rPr lang="en-GB" dirty="0"/>
              <a:t> risk which is assigned to your activity that you’ll be teaching</a:t>
            </a:r>
          </a:p>
          <a:p>
            <a:endParaRPr lang="en-GB" dirty="0"/>
          </a:p>
        </p:txBody>
      </p:sp>
      <p:sp>
        <p:nvSpPr>
          <p:cNvPr id="4" name="Slide Number Placeholder 3"/>
          <p:cNvSpPr>
            <a:spLocks noGrp="1"/>
          </p:cNvSpPr>
          <p:nvPr>
            <p:ph type="sldNum" sz="quarter" idx="5"/>
          </p:nvPr>
        </p:nvSpPr>
        <p:spPr/>
        <p:txBody>
          <a:bodyPr/>
          <a:lstStyle/>
          <a:p>
            <a:fld id="{181759A0-2245-4294-8CC8-C64BE04E1643}" type="slidenum">
              <a:rPr lang="en-GB" smtClean="0"/>
              <a:t>9</a:t>
            </a:fld>
            <a:endParaRPr lang="en-GB"/>
          </a:p>
        </p:txBody>
      </p:sp>
    </p:spTree>
    <p:extLst>
      <p:ext uri="{BB962C8B-B14F-4D97-AF65-F5344CB8AC3E}">
        <p14:creationId xmlns:p14="http://schemas.microsoft.com/office/powerpoint/2010/main" val="1781639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Specific to your activity! </a:t>
            </a:r>
          </a:p>
        </p:txBody>
      </p:sp>
      <p:sp>
        <p:nvSpPr>
          <p:cNvPr id="4" name="Slide Number Placeholder 3"/>
          <p:cNvSpPr>
            <a:spLocks noGrp="1"/>
          </p:cNvSpPr>
          <p:nvPr>
            <p:ph type="sldNum" sz="quarter" idx="5"/>
          </p:nvPr>
        </p:nvSpPr>
        <p:spPr/>
        <p:txBody>
          <a:bodyPr/>
          <a:lstStyle/>
          <a:p>
            <a:fld id="{181759A0-2245-4294-8CC8-C64BE04E1643}" type="slidenum">
              <a:rPr lang="en-GB" smtClean="0"/>
              <a:t>10</a:t>
            </a:fld>
            <a:endParaRPr lang="en-GB"/>
          </a:p>
        </p:txBody>
      </p:sp>
    </p:spTree>
    <p:extLst>
      <p:ext uri="{BB962C8B-B14F-4D97-AF65-F5344CB8AC3E}">
        <p14:creationId xmlns:p14="http://schemas.microsoft.com/office/powerpoint/2010/main" val="20095748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occur possibly as things </a:t>
            </a:r>
            <a:r>
              <a:rPr lang="en-GB" dirty="0" err="1"/>
              <a:t>evelove</a:t>
            </a:r>
            <a:r>
              <a:rPr lang="en-GB" dirty="0"/>
              <a:t> and have to change possibly due to variety of reasons (</a:t>
            </a:r>
            <a:r>
              <a:rPr lang="en-GB" dirty="0" err="1"/>
              <a:t>i</a:t>
            </a:r>
            <a:r>
              <a:rPr lang="en-GB" dirty="0"/>
              <a:t>)people (ii)location</a:t>
            </a:r>
          </a:p>
          <a:p>
            <a:r>
              <a:rPr lang="en-GB" dirty="0"/>
              <a:t>This will not be assessed </a:t>
            </a:r>
            <a:r>
              <a:rPr lang="en-GB" dirty="0" err="1"/>
              <a:t>formaily</a:t>
            </a:r>
            <a:r>
              <a:rPr lang="en-GB" dirty="0"/>
              <a:t> to this – we will be focusing on the  generic one that you will have prepared for your </a:t>
            </a:r>
            <a:r>
              <a:rPr lang="en-GB" dirty="0" err="1"/>
              <a:t>acvtivity</a:t>
            </a:r>
            <a:r>
              <a:rPr lang="en-GB" dirty="0"/>
              <a:t>. </a:t>
            </a:r>
          </a:p>
        </p:txBody>
      </p:sp>
      <p:sp>
        <p:nvSpPr>
          <p:cNvPr id="4" name="Slide Number Placeholder 3"/>
          <p:cNvSpPr>
            <a:spLocks noGrp="1"/>
          </p:cNvSpPr>
          <p:nvPr>
            <p:ph type="sldNum" sz="quarter" idx="5"/>
          </p:nvPr>
        </p:nvSpPr>
        <p:spPr/>
        <p:txBody>
          <a:bodyPr/>
          <a:lstStyle/>
          <a:p>
            <a:fld id="{181759A0-2245-4294-8CC8-C64BE04E1643}" type="slidenum">
              <a:rPr lang="en-GB" smtClean="0"/>
              <a:t>12</a:t>
            </a:fld>
            <a:endParaRPr lang="en-GB"/>
          </a:p>
        </p:txBody>
      </p:sp>
    </p:spTree>
    <p:extLst>
      <p:ext uri="{BB962C8B-B14F-4D97-AF65-F5344CB8AC3E}">
        <p14:creationId xmlns:p14="http://schemas.microsoft.com/office/powerpoint/2010/main" val="3478527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words what the hazards could be / control measures / risk managed </a:t>
            </a:r>
          </a:p>
          <a:p>
            <a:endParaRPr lang="en-GB" dirty="0"/>
          </a:p>
          <a:p>
            <a:r>
              <a:rPr lang="en-GB" dirty="0"/>
              <a:t>Quantitative : Words describing hazard and – more precise - numerical measure - scales of levels of risk associated with the hazards - How likely it is to cause serious harm </a:t>
            </a:r>
          </a:p>
          <a:p>
            <a:endParaRPr lang="en-GB" dirty="0"/>
          </a:p>
          <a:p>
            <a:r>
              <a:rPr lang="en-GB" dirty="0"/>
              <a:t>Numerical scale of how likely it is the hazard become a risk </a:t>
            </a:r>
          </a:p>
          <a:p>
            <a:r>
              <a:rPr lang="en-GB" dirty="0"/>
              <a:t>Numerical scale of severity – how likely is it to cause serious harm – or less harm – numerical sliding scale. </a:t>
            </a:r>
          </a:p>
          <a:p>
            <a:endParaRPr lang="en-GB" dirty="0"/>
          </a:p>
          <a:p>
            <a:r>
              <a:rPr lang="en-GB" dirty="0"/>
              <a:t> - &amp; will then give you the output whether it’s the appropriate level of risk – this is completed before the control level are put in place – so this point is just raw data / information. Hazard &amp; Risk – without control measures …</a:t>
            </a:r>
          </a:p>
          <a:p>
            <a:endParaRPr lang="en-GB" dirty="0"/>
          </a:p>
          <a:p>
            <a:r>
              <a:rPr lang="en-GB" dirty="0"/>
              <a:t>Then with appropriate controls are put in place see reduction of numerical consideration and that whether the activity should go ahead! </a:t>
            </a:r>
          </a:p>
          <a:p>
            <a:endParaRPr lang="en-GB" dirty="0"/>
          </a:p>
        </p:txBody>
      </p:sp>
      <p:sp>
        <p:nvSpPr>
          <p:cNvPr id="4" name="Slide Number Placeholder 3"/>
          <p:cNvSpPr>
            <a:spLocks noGrp="1"/>
          </p:cNvSpPr>
          <p:nvPr>
            <p:ph type="sldNum" sz="quarter" idx="5"/>
          </p:nvPr>
        </p:nvSpPr>
        <p:spPr/>
        <p:txBody>
          <a:bodyPr/>
          <a:lstStyle/>
          <a:p>
            <a:fld id="{181759A0-2245-4294-8CC8-C64BE04E1643}" type="slidenum">
              <a:rPr lang="en-GB" smtClean="0"/>
              <a:t>13</a:t>
            </a:fld>
            <a:endParaRPr lang="en-GB"/>
          </a:p>
        </p:txBody>
      </p:sp>
    </p:spTree>
    <p:extLst>
      <p:ext uri="{BB962C8B-B14F-4D97-AF65-F5344CB8AC3E}">
        <p14:creationId xmlns:p14="http://schemas.microsoft.com/office/powerpoint/2010/main" val="1450406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Unmanaged  risk</a:t>
            </a:r>
          </a:p>
          <a:p>
            <a:r>
              <a:rPr lang="en-GB" dirty="0"/>
              <a:t>Level of risk 1 – 4 – severity </a:t>
            </a:r>
          </a:p>
          <a:p>
            <a:r>
              <a:rPr lang="en-GB" dirty="0"/>
              <a:t>Likelihood 1 – 4 – how likely it is to happen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Controlled measures to take &amp; actions by who</a:t>
            </a:r>
          </a:p>
          <a:p>
            <a:r>
              <a:rPr lang="en-GB" dirty="0"/>
              <a:t>Then re calculate the controlled risk 1- 4</a:t>
            </a:r>
          </a:p>
        </p:txBody>
      </p:sp>
      <p:sp>
        <p:nvSpPr>
          <p:cNvPr id="4" name="Slide Number Placeholder 3"/>
          <p:cNvSpPr>
            <a:spLocks noGrp="1"/>
          </p:cNvSpPr>
          <p:nvPr>
            <p:ph type="sldNum" sz="quarter" idx="5"/>
          </p:nvPr>
        </p:nvSpPr>
        <p:spPr/>
        <p:txBody>
          <a:bodyPr/>
          <a:lstStyle/>
          <a:p>
            <a:fld id="{181759A0-2245-4294-8CC8-C64BE04E1643}" type="slidenum">
              <a:rPr lang="en-GB" smtClean="0"/>
              <a:t>14</a:t>
            </a:fld>
            <a:endParaRPr lang="en-GB"/>
          </a:p>
        </p:txBody>
      </p:sp>
    </p:spTree>
    <p:extLst>
      <p:ext uri="{BB962C8B-B14F-4D97-AF65-F5344CB8AC3E}">
        <p14:creationId xmlns:p14="http://schemas.microsoft.com/office/powerpoint/2010/main" val="36370337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1759A0-2245-4294-8CC8-C64BE04E1643}" type="slidenum">
              <a:rPr lang="en-GB" smtClean="0"/>
              <a:t>15</a:t>
            </a:fld>
            <a:endParaRPr lang="en-GB"/>
          </a:p>
        </p:txBody>
      </p:sp>
    </p:spTree>
    <p:extLst>
      <p:ext uri="{BB962C8B-B14F-4D97-AF65-F5344CB8AC3E}">
        <p14:creationId xmlns:p14="http://schemas.microsoft.com/office/powerpoint/2010/main" val="39221927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Trips and falls – general – likelihood quite high </a:t>
            </a:r>
          </a:p>
        </p:txBody>
      </p:sp>
      <p:sp>
        <p:nvSpPr>
          <p:cNvPr id="4" name="Slide Number Placeholder 3"/>
          <p:cNvSpPr>
            <a:spLocks noGrp="1"/>
          </p:cNvSpPr>
          <p:nvPr>
            <p:ph type="sldNum" sz="quarter" idx="5"/>
          </p:nvPr>
        </p:nvSpPr>
        <p:spPr/>
        <p:txBody>
          <a:bodyPr/>
          <a:lstStyle/>
          <a:p>
            <a:fld id="{181759A0-2245-4294-8CC8-C64BE04E1643}" type="slidenum">
              <a:rPr lang="en-GB" smtClean="0"/>
              <a:t>20</a:t>
            </a:fld>
            <a:endParaRPr lang="en-GB"/>
          </a:p>
        </p:txBody>
      </p:sp>
    </p:spTree>
    <p:extLst>
      <p:ext uri="{BB962C8B-B14F-4D97-AF65-F5344CB8AC3E}">
        <p14:creationId xmlns:p14="http://schemas.microsoft.com/office/powerpoint/2010/main" val="22985905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children’s attention to any equipment on the floor</a:t>
            </a:r>
          </a:p>
        </p:txBody>
      </p:sp>
      <p:sp>
        <p:nvSpPr>
          <p:cNvPr id="4" name="Slide Number Placeholder 3"/>
          <p:cNvSpPr>
            <a:spLocks noGrp="1"/>
          </p:cNvSpPr>
          <p:nvPr>
            <p:ph type="sldNum" sz="quarter" idx="5"/>
          </p:nvPr>
        </p:nvSpPr>
        <p:spPr/>
        <p:txBody>
          <a:bodyPr/>
          <a:lstStyle/>
          <a:p>
            <a:fld id="{181759A0-2245-4294-8CC8-C64BE04E1643}" type="slidenum">
              <a:rPr lang="en-GB" smtClean="0"/>
              <a:t>21</a:t>
            </a:fld>
            <a:endParaRPr lang="en-GB"/>
          </a:p>
        </p:txBody>
      </p:sp>
    </p:spTree>
    <p:extLst>
      <p:ext uri="{BB962C8B-B14F-4D97-AF65-F5344CB8AC3E}">
        <p14:creationId xmlns:p14="http://schemas.microsoft.com/office/powerpoint/2010/main" val="1887040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HSC recommended reversed pyramid  of hierarchy of controls – with the most </a:t>
            </a:r>
            <a:r>
              <a:rPr lang="en-GB" dirty="0" err="1"/>
              <a:t>effe</a:t>
            </a:r>
            <a:r>
              <a:rPr lang="en-GB" dirty="0"/>
              <a:t> (blue)</a:t>
            </a:r>
            <a:r>
              <a:rPr lang="en-GB" dirty="0" err="1"/>
              <a:t>ctivite</a:t>
            </a:r>
            <a:r>
              <a:rPr lang="en-GB" dirty="0"/>
              <a:t> getting rid of it</a:t>
            </a:r>
          </a:p>
          <a:p>
            <a:endParaRPr lang="en-GB" dirty="0"/>
          </a:p>
          <a:p>
            <a:r>
              <a:rPr lang="en-GB" dirty="0"/>
              <a:t>No case of PPE here! </a:t>
            </a:r>
          </a:p>
          <a:p>
            <a:r>
              <a:rPr lang="en-GB" dirty="0"/>
              <a:t>How to make this safer play ground ? Isolate and remove some items – engineering controls</a:t>
            </a:r>
          </a:p>
        </p:txBody>
      </p:sp>
      <p:sp>
        <p:nvSpPr>
          <p:cNvPr id="4" name="Slide Number Placeholder 3"/>
          <p:cNvSpPr>
            <a:spLocks noGrp="1"/>
          </p:cNvSpPr>
          <p:nvPr>
            <p:ph type="sldNum" sz="quarter" idx="5"/>
          </p:nvPr>
        </p:nvSpPr>
        <p:spPr/>
        <p:txBody>
          <a:bodyPr/>
          <a:lstStyle/>
          <a:p>
            <a:fld id="{181759A0-2245-4294-8CC8-C64BE04E1643}" type="slidenum">
              <a:rPr lang="en-GB" smtClean="0"/>
              <a:t>22</a:t>
            </a:fld>
            <a:endParaRPr lang="en-GB"/>
          </a:p>
        </p:txBody>
      </p:sp>
    </p:spTree>
    <p:extLst>
      <p:ext uri="{BB962C8B-B14F-4D97-AF65-F5344CB8AC3E}">
        <p14:creationId xmlns:p14="http://schemas.microsoft.com/office/powerpoint/2010/main" val="3709623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it reduced to a safer level to be able to participate in the activity</a:t>
            </a:r>
          </a:p>
        </p:txBody>
      </p:sp>
      <p:sp>
        <p:nvSpPr>
          <p:cNvPr id="4" name="Slide Number Placeholder 3"/>
          <p:cNvSpPr>
            <a:spLocks noGrp="1"/>
          </p:cNvSpPr>
          <p:nvPr>
            <p:ph type="sldNum" sz="quarter" idx="5"/>
          </p:nvPr>
        </p:nvSpPr>
        <p:spPr/>
        <p:txBody>
          <a:bodyPr/>
          <a:lstStyle/>
          <a:p>
            <a:fld id="{181759A0-2245-4294-8CC8-C64BE04E1643}" type="slidenum">
              <a:rPr lang="en-GB" smtClean="0"/>
              <a:t>23</a:t>
            </a:fld>
            <a:endParaRPr lang="en-GB"/>
          </a:p>
        </p:txBody>
      </p:sp>
    </p:spTree>
    <p:extLst>
      <p:ext uri="{BB962C8B-B14F-4D97-AF65-F5344CB8AC3E}">
        <p14:creationId xmlns:p14="http://schemas.microsoft.com/office/powerpoint/2010/main" val="25053699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0634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7488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3296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2015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6106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33541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71467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5311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9259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9801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8955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26/03/2026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5124222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5.gif"/><Relationship Id="rId5" Type="http://schemas.openxmlformats.org/officeDocument/2006/relationships/image" Target="../media/image4.jp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www.flickr.com/photos/glowform/3779533414/"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25.jp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schoolleaders.thekeysupport.com/administration-and-management/risk/curriculum-risk-assessments/risk-assessments-for-pe-learning-and-teaching/#section-1" TargetMode="External"/><Relationship Id="rId2" Type="http://schemas.openxmlformats.org/officeDocument/2006/relationships/hyperlink" Target="https://www.hse.gov.uk/risk/controlling-risks.htm" TargetMode="External"/><Relationship Id="rId1" Type="http://schemas.openxmlformats.org/officeDocument/2006/relationships/slideLayout" Target="../slideLayouts/slideLayout2.xml"/><Relationship Id="rId4" Type="http://schemas.openxmlformats.org/officeDocument/2006/relationships/hyperlink" Target="https://www.wrexham.gov.uk/assets/pdfs/education/pess/safe_practice_pess_risk_assessment_form.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7936" y="1421681"/>
            <a:ext cx="9169374" cy="1470025"/>
          </a:xfrm>
        </p:spPr>
        <p:txBody>
          <a:bodyPr>
            <a:normAutofit fontScale="90000"/>
          </a:bodyPr>
          <a:lstStyle/>
          <a:p>
            <a:r>
              <a:rPr lang="en-GB" sz="6000" dirty="0">
                <a:solidFill>
                  <a:schemeClr val="bg1"/>
                </a:solidFill>
                <a:latin typeface="AkzidenzGrotesk" panose="02000903050000020004" pitchFamily="2" charset="0"/>
              </a:rPr>
              <a:t>Risk Assessment …</a:t>
            </a:r>
            <a:br>
              <a:rPr lang="en-GB" sz="6000" dirty="0">
                <a:solidFill>
                  <a:schemeClr val="bg1"/>
                </a:solidFill>
                <a:latin typeface="AkzidenzGrotesk" panose="02000903050000020004" pitchFamily="2" charset="0"/>
              </a:rPr>
            </a:br>
            <a:r>
              <a:rPr lang="en-GB" sz="6000" dirty="0">
                <a:solidFill>
                  <a:schemeClr val="bg1"/>
                </a:solidFill>
                <a:latin typeface="AkzidenzGrotesk" panose="02000903050000020004" pitchFamily="2" charset="0"/>
              </a:rPr>
              <a:t> </a:t>
            </a:r>
            <a:br>
              <a:rPr lang="en-GB" sz="6000" dirty="0">
                <a:solidFill>
                  <a:schemeClr val="bg1"/>
                </a:solidFill>
                <a:latin typeface="AkzidenzGrotesk" panose="02000903050000020004" pitchFamily="2" charset="0"/>
              </a:rPr>
            </a:br>
            <a:r>
              <a:rPr lang="en-GB" sz="6000" dirty="0" err="1">
                <a:solidFill>
                  <a:schemeClr val="bg1"/>
                </a:solidFill>
                <a:latin typeface="AkzidenzGrotesk" panose="02000903050000020004" pitchFamily="2" charset="0"/>
              </a:rPr>
              <a:t>Asesiad</a:t>
            </a:r>
            <a:r>
              <a:rPr lang="en-GB" sz="6000" dirty="0">
                <a:solidFill>
                  <a:schemeClr val="bg1"/>
                </a:solidFill>
                <a:latin typeface="AkzidenzGrotesk" panose="02000903050000020004" pitchFamily="2" charset="0"/>
              </a:rPr>
              <a:t> </a:t>
            </a:r>
            <a:r>
              <a:rPr lang="en-GB" sz="6000" dirty="0" err="1">
                <a:solidFill>
                  <a:schemeClr val="bg1"/>
                </a:solidFill>
                <a:latin typeface="AkzidenzGrotesk" panose="02000903050000020004" pitchFamily="2" charset="0"/>
              </a:rPr>
              <a:t>Risg</a:t>
            </a:r>
            <a:r>
              <a:rPr lang="en-GB" sz="6000" dirty="0">
                <a:solidFill>
                  <a:schemeClr val="bg1"/>
                </a:solidFill>
                <a:latin typeface="AkzidenzGrotesk" panose="02000903050000020004" pitchFamily="2" charset="0"/>
              </a:rPr>
              <a:t> …</a:t>
            </a:r>
          </a:p>
        </p:txBody>
      </p:sp>
    </p:spTree>
    <p:extLst>
      <p:ext uri="{BB962C8B-B14F-4D97-AF65-F5344CB8AC3E}">
        <p14:creationId xmlns:p14="http://schemas.microsoft.com/office/powerpoint/2010/main" val="23807984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rcRect b="14470"/>
          <a:stretch/>
        </p:blipFill>
        <p:spPr>
          <a:xfrm>
            <a:off x="768865" y="238554"/>
            <a:ext cx="11684000" cy="5431183"/>
          </a:xfrm>
          <a:prstGeom prst="rect">
            <a:avLst/>
          </a:prstGeom>
        </p:spPr>
      </p:pic>
      <p:pic>
        <p:nvPicPr>
          <p:cNvPr id="4" name="Picture 3" descr="A qr code with a blue border&#10;&#10;AI-generated content may be incorrect.">
            <a:extLst>
              <a:ext uri="{FF2B5EF4-FFF2-40B4-BE49-F238E27FC236}">
                <a16:creationId xmlns:a16="http://schemas.microsoft.com/office/drawing/2014/main" id="{3CF9BBA9-C646-11E3-7C1A-87447A6544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58822" y="1936045"/>
            <a:ext cx="3437214" cy="3374290"/>
          </a:xfrm>
          <a:prstGeom prst="rect">
            <a:avLst/>
          </a:prstGeom>
        </p:spPr>
      </p:pic>
      <p:pic>
        <p:nvPicPr>
          <p:cNvPr id="1028" name="Picture 4" descr="Scan QRcode">
            <a:extLst>
              <a:ext uri="{FF2B5EF4-FFF2-40B4-BE49-F238E27FC236}">
                <a16:creationId xmlns:a16="http://schemas.microsoft.com/office/drawing/2014/main" id="{74F2A3FB-3B8F-CE76-57BC-C393D128171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5549" t="17652" r="25549" b="16758"/>
          <a:stretch/>
        </p:blipFill>
        <p:spPr bwMode="auto">
          <a:xfrm>
            <a:off x="9589823" y="2368351"/>
            <a:ext cx="1832273" cy="1874237"/>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7039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892" y="-138547"/>
            <a:ext cx="13241555" cy="5846620"/>
          </a:xfrm>
          <a:prstGeom prst="rect">
            <a:avLst/>
          </a:prstGeom>
        </p:spPr>
      </p:pic>
    </p:spTree>
    <p:extLst>
      <p:ext uri="{BB962C8B-B14F-4D97-AF65-F5344CB8AC3E}">
        <p14:creationId xmlns:p14="http://schemas.microsoft.com/office/powerpoint/2010/main" val="582166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smileys in different colors&#10;&#10;AI-generated content may be incorrect.">
            <a:extLst>
              <a:ext uri="{FF2B5EF4-FFF2-40B4-BE49-F238E27FC236}">
                <a16:creationId xmlns:a16="http://schemas.microsoft.com/office/drawing/2014/main" id="{F1420C4A-232D-9256-2043-F95AE2C03C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3271" y="0"/>
            <a:ext cx="11625457" cy="6858000"/>
          </a:xfrm>
          <a:prstGeom prst="rect">
            <a:avLst/>
          </a:prstGeom>
        </p:spPr>
      </p:pic>
    </p:spTree>
    <p:extLst>
      <p:ext uri="{BB962C8B-B14F-4D97-AF65-F5344CB8AC3E}">
        <p14:creationId xmlns:p14="http://schemas.microsoft.com/office/powerpoint/2010/main" val="4167203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76745"/>
            <a:ext cx="12192000" cy="8132064"/>
          </a:xfrm>
          <a:prstGeom prst="rect">
            <a:avLst/>
          </a:prstGeom>
        </p:spPr>
      </p:pic>
      <p:sp>
        <p:nvSpPr>
          <p:cNvPr id="4" name="TextBox 3"/>
          <p:cNvSpPr txBox="1"/>
          <p:nvPr/>
        </p:nvSpPr>
        <p:spPr>
          <a:xfrm rot="10800000" flipV="1">
            <a:off x="411052" y="3547610"/>
            <a:ext cx="8042563" cy="3108543"/>
          </a:xfrm>
          <a:prstGeom prst="rect">
            <a:avLst/>
          </a:prstGeom>
          <a:solidFill>
            <a:schemeClr val="tx1"/>
          </a:solidFill>
        </p:spPr>
        <p:txBody>
          <a:bodyPr wrap="square" rtlCol="0">
            <a:spAutoFit/>
          </a:bodyPr>
          <a:lstStyle/>
          <a:p>
            <a:r>
              <a:rPr lang="en-GB" sz="2800" b="1" dirty="0">
                <a:solidFill>
                  <a:schemeClr val="bg1"/>
                </a:solidFill>
                <a:latin typeface="Bradley Hand ITC" panose="03070402050302030203" pitchFamily="66" charset="0"/>
              </a:rPr>
              <a:t>“By putting active risk management at the heart of adventure we can give young people a superb arena in which to develop their skills in managing the uncertainties of life, but only if we leave enough uncertainty of outcome in the process for their risk management to be real”</a:t>
            </a:r>
          </a:p>
          <a:p>
            <a:r>
              <a:rPr lang="en-GB" sz="2800" b="1" dirty="0">
                <a:solidFill>
                  <a:schemeClr val="bg1"/>
                </a:solidFill>
                <a:latin typeface="Bradley Hand ITC" panose="03070402050302030203" pitchFamily="66" charset="0"/>
              </a:rPr>
              <a:t>                                              (Barton, 2007, pp. 5).</a:t>
            </a:r>
          </a:p>
        </p:txBody>
      </p:sp>
    </p:spTree>
    <p:extLst>
      <p:ext uri="{BB962C8B-B14F-4D97-AF65-F5344CB8AC3E}">
        <p14:creationId xmlns:p14="http://schemas.microsoft.com/office/powerpoint/2010/main" val="402592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100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6819"/>
            <a:ext cx="10972800" cy="1143000"/>
          </a:xfrm>
        </p:spPr>
        <p:txBody>
          <a:bodyPr>
            <a:noAutofit/>
          </a:bodyPr>
          <a:lstStyle/>
          <a:p>
            <a:r>
              <a:rPr lang="en-GB" sz="3200" dirty="0"/>
              <a:t>Useful Text Regarding Risk in Outdoor Adventure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5654" y="1120263"/>
            <a:ext cx="3105584" cy="4415061"/>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71061">
            <a:off x="8873836" y="3248890"/>
            <a:ext cx="1814945" cy="1814945"/>
          </a:xfrm>
          <a:prstGeom prst="rect">
            <a:avLst/>
          </a:prstGeom>
        </p:spPr>
      </p:pic>
    </p:spTree>
    <p:extLst>
      <p:ext uri="{BB962C8B-B14F-4D97-AF65-F5344CB8AC3E}">
        <p14:creationId xmlns:p14="http://schemas.microsoft.com/office/powerpoint/2010/main" val="303229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70000"/>
            <a:ext cx="12192000" cy="8128000"/>
          </a:xfrm>
          <a:prstGeom prst="rect">
            <a:avLst/>
          </a:prstGeom>
        </p:spPr>
      </p:pic>
      <p:sp>
        <p:nvSpPr>
          <p:cNvPr id="5" name="Rectangle 4"/>
          <p:cNvSpPr/>
          <p:nvPr/>
        </p:nvSpPr>
        <p:spPr>
          <a:xfrm>
            <a:off x="934910" y="528935"/>
            <a:ext cx="2993127"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Physical</a:t>
            </a:r>
          </a:p>
        </p:txBody>
      </p:sp>
      <p:sp>
        <p:nvSpPr>
          <p:cNvPr id="6" name="Rectangle 5"/>
          <p:cNvSpPr/>
          <p:nvPr/>
        </p:nvSpPr>
        <p:spPr>
          <a:xfrm>
            <a:off x="9182086" y="2136062"/>
            <a:ext cx="2223686"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Social</a:t>
            </a:r>
          </a:p>
        </p:txBody>
      </p:sp>
      <p:sp>
        <p:nvSpPr>
          <p:cNvPr id="7" name="Rectangle 6"/>
          <p:cNvSpPr/>
          <p:nvPr/>
        </p:nvSpPr>
        <p:spPr>
          <a:xfrm>
            <a:off x="0" y="3510244"/>
            <a:ext cx="3724097"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Emotional </a:t>
            </a:r>
          </a:p>
        </p:txBody>
      </p:sp>
      <p:sp>
        <p:nvSpPr>
          <p:cNvPr id="8" name="Rectangle 7"/>
          <p:cNvSpPr/>
          <p:nvPr/>
        </p:nvSpPr>
        <p:spPr>
          <a:xfrm>
            <a:off x="5542350" y="1396847"/>
            <a:ext cx="3185488"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Financial</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149387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A5B9461-49C0-C771-31AF-AA8134360585}"/>
              </a:ext>
            </a:extLst>
          </p:cNvPr>
          <p:cNvSpPr>
            <a:spLocks noGrp="1"/>
          </p:cNvSpPr>
          <p:nvPr>
            <p:ph type="title"/>
          </p:nvPr>
        </p:nvSpPr>
        <p:spPr>
          <a:xfrm>
            <a:off x="609600" y="274638"/>
            <a:ext cx="10972800" cy="1143000"/>
          </a:xfrm>
        </p:spPr>
        <p:txBody>
          <a:bodyPr/>
          <a:lstStyle/>
          <a:p>
            <a:r>
              <a:rPr lang="en-US" b="1" dirty="0">
                <a:solidFill>
                  <a:schemeClr val="tx2"/>
                </a:solidFill>
                <a:latin typeface="AkzidenzGrotesk" panose="02000903050000020004" pitchFamily="2" charset="0"/>
              </a:rPr>
              <a:t>Planning and managing risk</a:t>
            </a:r>
          </a:p>
        </p:txBody>
      </p:sp>
      <p:pic>
        <p:nvPicPr>
          <p:cNvPr id="2" name="Picture 1"/>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958" b="25562"/>
          <a:stretch/>
        </p:blipFill>
        <p:spPr>
          <a:xfrm>
            <a:off x="609600" y="1600201"/>
            <a:ext cx="10972800" cy="3917032"/>
          </a:xfrm>
          <a:prstGeom prst="rect">
            <a:avLst/>
          </a:prstGeom>
          <a:noFill/>
        </p:spPr>
      </p:pic>
      <p:sp>
        <p:nvSpPr>
          <p:cNvPr id="3" name="TextBox 2">
            <a:extLst>
              <a:ext uri="{FF2B5EF4-FFF2-40B4-BE49-F238E27FC236}">
                <a16:creationId xmlns:a16="http://schemas.microsoft.com/office/drawing/2014/main" id="{AAE322C6-E904-B266-D111-7D22B0CE146E}"/>
              </a:ext>
            </a:extLst>
          </p:cNvPr>
          <p:cNvSpPr txBox="1"/>
          <p:nvPr/>
        </p:nvSpPr>
        <p:spPr>
          <a:xfrm>
            <a:off x="9209635" y="5317178"/>
            <a:ext cx="237276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flickr.com/photos/glowform/377953341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290581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What is a Risk Assessment</a:t>
            </a:r>
          </a:p>
        </p:txBody>
      </p:sp>
      <p:sp>
        <p:nvSpPr>
          <p:cNvPr id="3" name="Content Placeholder 2"/>
          <p:cNvSpPr>
            <a:spLocks noGrp="1"/>
          </p:cNvSpPr>
          <p:nvPr>
            <p:ph idx="1"/>
          </p:nvPr>
        </p:nvSpPr>
        <p:spPr>
          <a:xfrm>
            <a:off x="609600" y="2001983"/>
            <a:ext cx="10972800" cy="2493817"/>
          </a:xfrm>
        </p:spPr>
        <p:txBody>
          <a:bodyPr>
            <a:normAutofit lnSpcReduction="10000"/>
          </a:bodyPr>
          <a:lstStyle/>
          <a:p>
            <a:pPr marL="0" indent="0" algn="ctr">
              <a:buNone/>
            </a:pPr>
            <a:r>
              <a:rPr lang="en-GB" sz="4000" dirty="0"/>
              <a:t>The systematic and recorded process of evaluating the potential hazards and their associated risks of any given activity or undertaking. </a:t>
            </a:r>
          </a:p>
        </p:txBody>
      </p:sp>
    </p:spTree>
    <p:extLst>
      <p:ext uri="{BB962C8B-B14F-4D97-AF65-F5344CB8AC3E}">
        <p14:creationId xmlns:p14="http://schemas.microsoft.com/office/powerpoint/2010/main" val="1158108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75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a:xfrm>
            <a:off x="604982" y="1417638"/>
            <a:ext cx="5384800" cy="2614035"/>
          </a:xfrm>
        </p:spPr>
        <p:txBody>
          <a:bodyPr>
            <a:normAutofit/>
          </a:bodyPr>
          <a:lstStyle/>
          <a:p>
            <a:pPr marL="0" indent="0">
              <a:buNone/>
            </a:pPr>
            <a:r>
              <a:rPr lang="en-US" b="1" dirty="0"/>
              <a:t>Generic</a:t>
            </a:r>
          </a:p>
          <a:p>
            <a:pPr marL="0" indent="0">
              <a:buNone/>
            </a:pPr>
            <a:r>
              <a:rPr lang="en-US" dirty="0"/>
              <a:t>Relates to the activity itself such as team building or bouldering.</a:t>
            </a:r>
          </a:p>
          <a:p>
            <a:pPr marL="0" indent="0">
              <a:buNone/>
            </a:pPr>
            <a:r>
              <a:rPr lang="en-US" dirty="0"/>
              <a:t>Sometimes referred to as an activity risk assessment. </a:t>
            </a:r>
          </a:p>
          <a:p>
            <a:endParaRPr lang="en-GB" dirty="0"/>
          </a:p>
        </p:txBody>
      </p:sp>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791397" y="1357745"/>
            <a:ext cx="3989388" cy="3989388"/>
          </a:xfrm>
        </p:spPr>
      </p:pic>
      <p:sp>
        <p:nvSpPr>
          <p:cNvPr id="4" name="TextBox 3"/>
          <p:cNvSpPr txBox="1"/>
          <p:nvPr/>
        </p:nvSpPr>
        <p:spPr>
          <a:xfrm>
            <a:off x="373807" y="3980458"/>
            <a:ext cx="6237605" cy="1569660"/>
          </a:xfrm>
          <a:prstGeom prst="rect">
            <a:avLst/>
          </a:prstGeom>
          <a:noFill/>
        </p:spPr>
        <p:txBody>
          <a:bodyPr wrap="none" rtlCol="0">
            <a:spAutoFit/>
          </a:bodyPr>
          <a:lstStyle/>
          <a:p>
            <a:pPr algn="ctr"/>
            <a:r>
              <a:rPr lang="en-GB" sz="2400" b="1" dirty="0">
                <a:solidFill>
                  <a:schemeClr val="accent1">
                    <a:lumMod val="50000"/>
                  </a:schemeClr>
                </a:solidFill>
              </a:rPr>
              <a:t>This is the type of risk assessment we’re </a:t>
            </a:r>
          </a:p>
          <a:p>
            <a:pPr algn="ctr"/>
            <a:r>
              <a:rPr lang="en-GB" sz="2400" b="1" dirty="0">
                <a:solidFill>
                  <a:schemeClr val="accent1">
                    <a:lumMod val="50000"/>
                  </a:schemeClr>
                </a:solidFill>
              </a:rPr>
              <a:t>looking for you to write to </a:t>
            </a:r>
          </a:p>
          <a:p>
            <a:pPr algn="ctr"/>
            <a:r>
              <a:rPr lang="en-GB" sz="2400" b="1" dirty="0">
                <a:solidFill>
                  <a:schemeClr val="accent1">
                    <a:lumMod val="50000"/>
                  </a:schemeClr>
                </a:solidFill>
              </a:rPr>
              <a:t>support the activities you have chosen </a:t>
            </a:r>
          </a:p>
          <a:p>
            <a:pPr algn="ctr"/>
            <a:r>
              <a:rPr lang="en-GB" sz="2400" b="1" dirty="0">
                <a:solidFill>
                  <a:schemeClr val="accent1">
                    <a:lumMod val="50000"/>
                  </a:schemeClr>
                </a:solidFill>
              </a:rPr>
              <a:t>in your lesson plan.</a:t>
            </a:r>
          </a:p>
        </p:txBody>
      </p:sp>
    </p:spTree>
    <p:extLst>
      <p:ext uri="{BB962C8B-B14F-4D97-AF65-F5344CB8AC3E}">
        <p14:creationId xmlns:p14="http://schemas.microsoft.com/office/powerpoint/2010/main" val="2674694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p:txBody>
          <a:bodyPr/>
          <a:lstStyle/>
          <a:p>
            <a:pPr marL="0" indent="0">
              <a:buNone/>
            </a:pPr>
            <a:r>
              <a:rPr lang="en-US" b="1" dirty="0"/>
              <a:t>Site Specific</a:t>
            </a:r>
          </a:p>
          <a:p>
            <a:pPr marL="0" indent="0">
              <a:buNone/>
            </a:pPr>
            <a:endParaRPr lang="en-US" b="1" dirty="0"/>
          </a:p>
          <a:p>
            <a:pPr marL="0" indent="0">
              <a:buNone/>
            </a:pPr>
            <a:r>
              <a:rPr lang="en-US" dirty="0"/>
              <a:t>Takes into account the nuances of the venue. Requires experience and familiarity.</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35978" y="1417638"/>
            <a:ext cx="3989388" cy="3989388"/>
          </a:xfrm>
        </p:spPr>
      </p:pic>
      <p:sp>
        <p:nvSpPr>
          <p:cNvPr id="4" name="TextBox 3"/>
          <p:cNvSpPr txBox="1"/>
          <p:nvPr/>
        </p:nvSpPr>
        <p:spPr>
          <a:xfrm>
            <a:off x="950426" y="4405747"/>
            <a:ext cx="4703147" cy="830997"/>
          </a:xfrm>
          <a:prstGeom prst="rect">
            <a:avLst/>
          </a:prstGeom>
          <a:noFill/>
        </p:spPr>
        <p:txBody>
          <a:bodyPr wrap="none" rtlCol="0">
            <a:spAutoFit/>
          </a:bodyPr>
          <a:lstStyle/>
          <a:p>
            <a:pPr algn="ctr"/>
            <a:r>
              <a:rPr lang="en-GB" sz="2400" b="1" dirty="0">
                <a:solidFill>
                  <a:schemeClr val="accent1">
                    <a:lumMod val="50000"/>
                  </a:schemeClr>
                </a:solidFill>
              </a:rPr>
              <a:t>You do not need to write a site </a:t>
            </a:r>
          </a:p>
          <a:p>
            <a:pPr algn="ctr"/>
            <a:r>
              <a:rPr lang="en-GB" sz="2400" b="1" dirty="0">
                <a:solidFill>
                  <a:schemeClr val="accent1">
                    <a:lumMod val="50000"/>
                  </a:schemeClr>
                </a:solidFill>
              </a:rPr>
              <a:t>specific risk assessment</a:t>
            </a:r>
          </a:p>
        </p:txBody>
      </p:sp>
    </p:spTree>
    <p:extLst>
      <p:ext uri="{BB962C8B-B14F-4D97-AF65-F5344CB8AC3E}">
        <p14:creationId xmlns:p14="http://schemas.microsoft.com/office/powerpoint/2010/main" val="2644094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a:xfrm>
            <a:off x="494146" y="1095439"/>
            <a:ext cx="5384800" cy="3989040"/>
          </a:xfrm>
        </p:spPr>
        <p:txBody>
          <a:bodyPr/>
          <a:lstStyle/>
          <a:p>
            <a:pPr marL="0" indent="0">
              <a:buNone/>
            </a:pPr>
            <a:r>
              <a:rPr lang="en-US" b="1" dirty="0"/>
              <a:t>Dynamic</a:t>
            </a:r>
          </a:p>
          <a:p>
            <a:pPr marL="0" indent="0">
              <a:buNone/>
            </a:pPr>
            <a:endParaRPr lang="en-US" b="1" dirty="0"/>
          </a:p>
          <a:p>
            <a:pPr marL="0" indent="0">
              <a:buNone/>
            </a:pPr>
            <a:r>
              <a:rPr lang="en-US" dirty="0"/>
              <a:t>Done on the move. </a:t>
            </a:r>
          </a:p>
          <a:p>
            <a:pPr marL="0" indent="0">
              <a:buNone/>
            </a:pPr>
            <a:r>
              <a:rPr lang="en-US" dirty="0"/>
              <a:t>Requires experience of the activity and the venue as well as sound judgement.</a:t>
            </a:r>
          </a:p>
          <a:p>
            <a:endParaRPr lang="en-GB" dirty="0"/>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735979" y="1417638"/>
            <a:ext cx="3989388" cy="3989388"/>
          </a:xfrm>
        </p:spPr>
      </p:pic>
      <p:sp>
        <p:nvSpPr>
          <p:cNvPr id="4" name="TextBox 3"/>
          <p:cNvSpPr txBox="1"/>
          <p:nvPr/>
        </p:nvSpPr>
        <p:spPr>
          <a:xfrm>
            <a:off x="96981" y="4668981"/>
            <a:ext cx="6586290" cy="830997"/>
          </a:xfrm>
          <a:prstGeom prst="rect">
            <a:avLst/>
          </a:prstGeom>
          <a:noFill/>
        </p:spPr>
        <p:txBody>
          <a:bodyPr wrap="none" rtlCol="0">
            <a:spAutoFit/>
          </a:bodyPr>
          <a:lstStyle/>
          <a:p>
            <a:pPr algn="ctr"/>
            <a:r>
              <a:rPr lang="en-GB" sz="2400" b="1" dirty="0">
                <a:solidFill>
                  <a:schemeClr val="accent1">
                    <a:lumMod val="50000"/>
                  </a:schemeClr>
                </a:solidFill>
              </a:rPr>
              <a:t>We will not be able to assess your dynamic </a:t>
            </a:r>
          </a:p>
          <a:p>
            <a:pPr algn="ctr"/>
            <a:r>
              <a:rPr lang="en-GB" sz="2400" b="1" dirty="0">
                <a:solidFill>
                  <a:schemeClr val="accent1">
                    <a:lumMod val="50000"/>
                  </a:schemeClr>
                </a:solidFill>
              </a:rPr>
              <a:t>risk assessment abilities. </a:t>
            </a:r>
          </a:p>
        </p:txBody>
      </p:sp>
    </p:spTree>
    <p:extLst>
      <p:ext uri="{BB962C8B-B14F-4D97-AF65-F5344CB8AC3E}">
        <p14:creationId xmlns:p14="http://schemas.microsoft.com/office/powerpoint/2010/main" val="3664745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dirty="0">
                <a:solidFill>
                  <a:schemeClr val="accent1">
                    <a:lumMod val="50000"/>
                  </a:schemeClr>
                </a:solidFill>
              </a:rPr>
              <a:t>Styles of Risk Assessment</a:t>
            </a:r>
          </a:p>
        </p:txBody>
      </p:sp>
      <p:sp>
        <p:nvSpPr>
          <p:cNvPr id="3" name="Content Placeholder 2"/>
          <p:cNvSpPr>
            <a:spLocks noGrp="1"/>
          </p:cNvSpPr>
          <p:nvPr>
            <p:ph idx="1"/>
          </p:nvPr>
        </p:nvSpPr>
        <p:spPr>
          <a:xfrm>
            <a:off x="609600" y="1244497"/>
            <a:ext cx="10972800" cy="1692707"/>
          </a:xfrm>
        </p:spPr>
        <p:txBody>
          <a:bodyPr>
            <a:normAutofit/>
          </a:bodyPr>
          <a:lstStyle/>
          <a:p>
            <a:pPr marL="0" indent="0">
              <a:buNone/>
            </a:pPr>
            <a:r>
              <a:rPr lang="en-US" sz="2800" b="1" dirty="0"/>
              <a:t>Qualitative</a:t>
            </a:r>
            <a:r>
              <a:rPr lang="en-US" sz="2800" dirty="0"/>
              <a:t> </a:t>
            </a:r>
          </a:p>
          <a:p>
            <a:pPr marL="0" indent="0">
              <a:buNone/>
            </a:pPr>
            <a:r>
              <a:rPr lang="en-US" sz="2800" dirty="0"/>
              <a:t>Is a descriptive form of risk assessment that uses a selection of adjectives to inform the risk management process. </a:t>
            </a:r>
          </a:p>
          <a:p>
            <a:pPr marL="0" indent="0">
              <a:buNone/>
            </a:pPr>
            <a:endParaRPr lang="en-US" dirty="0"/>
          </a:p>
          <a:p>
            <a:endParaRPr lang="en-US" dirty="0"/>
          </a:p>
        </p:txBody>
      </p:sp>
      <p:sp>
        <p:nvSpPr>
          <p:cNvPr id="4" name="TextBox 3"/>
          <p:cNvSpPr txBox="1"/>
          <p:nvPr/>
        </p:nvSpPr>
        <p:spPr>
          <a:xfrm>
            <a:off x="609600" y="3110345"/>
            <a:ext cx="10023763" cy="2092881"/>
          </a:xfrm>
          <a:prstGeom prst="rect">
            <a:avLst/>
          </a:prstGeom>
          <a:noFill/>
        </p:spPr>
        <p:txBody>
          <a:bodyPr wrap="square" rtlCol="0">
            <a:spAutoFit/>
          </a:bodyPr>
          <a:lstStyle/>
          <a:p>
            <a:r>
              <a:rPr lang="en-US" sz="2800" b="1" dirty="0"/>
              <a:t>Quantitative</a:t>
            </a:r>
            <a:r>
              <a:rPr lang="en-US" sz="2800" dirty="0"/>
              <a:t> is a more precise and numerical measure of risk, but has the potential to limit understanding. Uses a simple equation:</a:t>
            </a:r>
          </a:p>
          <a:p>
            <a:r>
              <a:rPr lang="en-US" sz="2800" dirty="0"/>
              <a:t>			Likelihood X Severity = Risk Value. </a:t>
            </a:r>
          </a:p>
          <a:p>
            <a:endParaRPr lang="en-GB" dirty="0"/>
          </a:p>
        </p:txBody>
      </p:sp>
      <p:sp>
        <p:nvSpPr>
          <p:cNvPr id="5" name="Rectangle 4"/>
          <p:cNvSpPr/>
          <p:nvPr/>
        </p:nvSpPr>
        <p:spPr>
          <a:xfrm>
            <a:off x="1928910" y="5145534"/>
            <a:ext cx="8334179" cy="461665"/>
          </a:xfrm>
          <a:prstGeom prst="rect">
            <a:avLst/>
          </a:prstGeom>
        </p:spPr>
        <p:txBody>
          <a:bodyPr wrap="square">
            <a:spAutoFit/>
          </a:bodyPr>
          <a:lstStyle/>
          <a:p>
            <a:pPr algn="ctr"/>
            <a:r>
              <a:rPr lang="en-US" sz="2400" b="1" dirty="0"/>
              <a:t>Risk assessments are sometimes a combination of both</a:t>
            </a:r>
            <a:r>
              <a:rPr lang="en-US" dirty="0"/>
              <a:t> </a:t>
            </a:r>
            <a:endParaRPr lang="en-GB" dirty="0"/>
          </a:p>
        </p:txBody>
      </p:sp>
    </p:spTree>
    <p:extLst>
      <p:ext uri="{BB962C8B-B14F-4D97-AF65-F5344CB8AC3E}">
        <p14:creationId xmlns:p14="http://schemas.microsoft.com/office/powerpoint/2010/main" val="128404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091" y="-175634"/>
            <a:ext cx="10972800" cy="1143000"/>
          </a:xfrm>
        </p:spPr>
        <p:txBody>
          <a:bodyPr>
            <a:normAutofit/>
          </a:bodyPr>
          <a:lstStyle/>
          <a:p>
            <a:r>
              <a:rPr lang="en-GB" sz="3600" dirty="0">
                <a:solidFill>
                  <a:schemeClr val="accent1">
                    <a:lumMod val="50000"/>
                  </a:schemeClr>
                </a:solidFill>
              </a:rPr>
              <a:t>Example Risk Assessments</a:t>
            </a:r>
          </a:p>
        </p:txBody>
      </p:sp>
      <p:pic>
        <p:nvPicPr>
          <p:cNvPr id="5" name="Picture 4">
            <a:extLst>
              <a:ext uri="{FF2B5EF4-FFF2-40B4-BE49-F238E27FC236}">
                <a16:creationId xmlns:a16="http://schemas.microsoft.com/office/drawing/2014/main" id="{6ED582E8-E77F-949A-25DD-D520699158B5}"/>
              </a:ext>
            </a:extLst>
          </p:cNvPr>
          <p:cNvPicPr>
            <a:picLocks noChangeAspect="1"/>
          </p:cNvPicPr>
          <p:nvPr/>
        </p:nvPicPr>
        <p:blipFill>
          <a:blip r:embed="rId3"/>
          <a:stretch>
            <a:fillRect/>
          </a:stretch>
        </p:blipFill>
        <p:spPr>
          <a:xfrm>
            <a:off x="1034261" y="842168"/>
            <a:ext cx="10387088" cy="5915068"/>
          </a:xfrm>
          <a:prstGeom prst="rect">
            <a:avLst/>
          </a:prstGeom>
        </p:spPr>
      </p:pic>
    </p:spTree>
    <p:extLst>
      <p:ext uri="{BB962C8B-B14F-4D97-AF65-F5344CB8AC3E}">
        <p14:creationId xmlns:p14="http://schemas.microsoft.com/office/powerpoint/2010/main" val="2784744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Risk Assessment Terminology</a:t>
            </a:r>
          </a:p>
        </p:txBody>
      </p:sp>
      <p:sp>
        <p:nvSpPr>
          <p:cNvPr id="3" name="Content Placeholder 2"/>
          <p:cNvSpPr>
            <a:spLocks noGrp="1"/>
          </p:cNvSpPr>
          <p:nvPr>
            <p:ph idx="1"/>
          </p:nvPr>
        </p:nvSpPr>
        <p:spPr>
          <a:xfrm>
            <a:off x="297873" y="1510110"/>
            <a:ext cx="10044546" cy="1433944"/>
          </a:xfrm>
        </p:spPr>
        <p:txBody>
          <a:bodyPr>
            <a:normAutofit/>
          </a:bodyPr>
          <a:lstStyle/>
          <a:p>
            <a:pPr marL="0" indent="0" fontAlgn="base">
              <a:buNone/>
            </a:pPr>
            <a:r>
              <a:rPr lang="en-GB" sz="2400" b="1" dirty="0"/>
              <a:t>Hazards </a:t>
            </a:r>
            <a:r>
              <a:rPr lang="en-GB" sz="2400" dirty="0"/>
              <a:t>are anything that may cause harm; these can be hazards to physical health such as chemicals, electricity, working from ladders, an open drawer or to mental health.</a:t>
            </a:r>
          </a:p>
          <a:p>
            <a:pPr fontAlgn="base"/>
            <a:endParaRPr lang="en-GB" dirty="0"/>
          </a:p>
          <a:p>
            <a:pPr fontAlgn="base"/>
            <a:endParaRPr lang="en-GB" dirty="0"/>
          </a:p>
          <a:p>
            <a:endParaRPr lang="en-GB" dirty="0"/>
          </a:p>
        </p:txBody>
      </p:sp>
      <p:sp>
        <p:nvSpPr>
          <p:cNvPr id="4" name="TextBox 3"/>
          <p:cNvSpPr txBox="1"/>
          <p:nvPr/>
        </p:nvSpPr>
        <p:spPr>
          <a:xfrm>
            <a:off x="3214638" y="2944054"/>
            <a:ext cx="8298105" cy="1477328"/>
          </a:xfrm>
          <a:prstGeom prst="rect">
            <a:avLst/>
          </a:prstGeom>
          <a:noFill/>
        </p:spPr>
        <p:txBody>
          <a:bodyPr wrap="none" rtlCol="0">
            <a:spAutoFit/>
          </a:bodyPr>
          <a:lstStyle/>
          <a:p>
            <a:r>
              <a:rPr lang="en-GB" sz="2400" b="1" dirty="0"/>
              <a:t>Risks</a:t>
            </a:r>
            <a:r>
              <a:rPr lang="en-GB" sz="2400" dirty="0"/>
              <a:t> are the chance, high or low, that somebody could be </a:t>
            </a:r>
          </a:p>
          <a:p>
            <a:r>
              <a:rPr lang="en-GB" sz="2400" dirty="0"/>
              <a:t>harmed by these and other hazards, together with an </a:t>
            </a:r>
          </a:p>
          <a:p>
            <a:r>
              <a:rPr lang="en-GB" sz="2400" dirty="0"/>
              <a:t>indication of how serious or what the harm might be</a:t>
            </a:r>
            <a:r>
              <a:rPr lang="en-GB" dirty="0"/>
              <a:t>.</a:t>
            </a:r>
          </a:p>
          <a:p>
            <a:endParaRPr lang="en-GB" dirty="0"/>
          </a:p>
        </p:txBody>
      </p:sp>
      <p:sp>
        <p:nvSpPr>
          <p:cNvPr id="5" name="Rectangle 4"/>
          <p:cNvSpPr/>
          <p:nvPr/>
        </p:nvSpPr>
        <p:spPr>
          <a:xfrm>
            <a:off x="297873" y="4470470"/>
            <a:ext cx="7266709" cy="830997"/>
          </a:xfrm>
          <a:prstGeom prst="rect">
            <a:avLst/>
          </a:prstGeom>
        </p:spPr>
        <p:txBody>
          <a:bodyPr wrap="square">
            <a:spAutoFit/>
          </a:bodyPr>
          <a:lstStyle/>
          <a:p>
            <a:pPr fontAlgn="base"/>
            <a:r>
              <a:rPr lang="en-GB" sz="2400" b="1" dirty="0"/>
              <a:t>Control Measures </a:t>
            </a:r>
            <a:r>
              <a:rPr lang="en-GB" sz="2400" dirty="0"/>
              <a:t>are actions that can be put in place in an attempt to manage the identified hazard. </a:t>
            </a:r>
          </a:p>
        </p:txBody>
      </p:sp>
    </p:spTree>
    <p:extLst>
      <p:ext uri="{BB962C8B-B14F-4D97-AF65-F5344CB8AC3E}">
        <p14:creationId xmlns:p14="http://schemas.microsoft.com/office/powerpoint/2010/main" val="316875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286000"/>
            <a:ext cx="12192000" cy="9144000"/>
          </a:xfrm>
          <a:prstGeom prst="rect">
            <a:avLst/>
          </a:prstGeom>
        </p:spPr>
      </p:pic>
      <p:sp>
        <p:nvSpPr>
          <p:cNvPr id="5" name="Rectangle 4"/>
          <p:cNvSpPr/>
          <p:nvPr/>
        </p:nvSpPr>
        <p:spPr>
          <a:xfrm>
            <a:off x="6003634" y="2967335"/>
            <a:ext cx="184731" cy="923330"/>
          </a:xfrm>
          <a:prstGeom prst="rect">
            <a:avLst/>
          </a:prstGeom>
          <a:noFill/>
        </p:spPr>
        <p:txBody>
          <a:bodyPr wrap="none" lIns="91440" tIns="45720" rIns="91440" bIns="45720">
            <a:spAutoFit/>
          </a:bodyPr>
          <a:lstStyle/>
          <a:p>
            <a:pPr algn="ct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 name="Rectangle 5"/>
          <p:cNvSpPr/>
          <p:nvPr/>
        </p:nvSpPr>
        <p:spPr>
          <a:xfrm>
            <a:off x="604816" y="556644"/>
            <a:ext cx="10982366"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A Risk Assessment is a Process</a:t>
            </a:r>
          </a:p>
        </p:txBody>
      </p:sp>
      <p:sp>
        <p:nvSpPr>
          <p:cNvPr id="7" name="Rectangle 6"/>
          <p:cNvSpPr/>
          <p:nvPr/>
        </p:nvSpPr>
        <p:spPr>
          <a:xfrm>
            <a:off x="689539" y="2389909"/>
            <a:ext cx="3954929" cy="1754326"/>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Identifying </a:t>
            </a:r>
          </a:p>
          <a:p>
            <a:pPr algn="ctr"/>
            <a:r>
              <a:rPr lang="en-US" sz="5400" b="1" cap="none" spc="50" dirty="0">
                <a:ln w="0"/>
                <a:solidFill>
                  <a:schemeClr val="bg2"/>
                </a:solidFill>
                <a:effectLst>
                  <a:innerShdw blurRad="63500" dist="50800" dir="13500000">
                    <a:srgbClr val="000000">
                      <a:alpha val="50000"/>
                    </a:srgbClr>
                  </a:innerShdw>
                </a:effectLst>
              </a:rPr>
              <a:t>a hazard</a:t>
            </a:r>
          </a:p>
        </p:txBody>
      </p:sp>
      <p:cxnSp>
        <p:nvCxnSpPr>
          <p:cNvPr id="10" name="Straight Arrow Connector 9"/>
          <p:cNvCxnSpPr/>
          <p:nvPr/>
        </p:nvCxnSpPr>
        <p:spPr>
          <a:xfrm>
            <a:off x="5184795" y="3267072"/>
            <a:ext cx="2265218" cy="0"/>
          </a:xfrm>
          <a:prstGeom prst="straightConnector1">
            <a:avLst/>
          </a:prstGeom>
          <a:ln w="76200">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8007205" y="2466615"/>
            <a:ext cx="3326552" cy="1754326"/>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Safer </a:t>
            </a:r>
          </a:p>
          <a:p>
            <a:pPr algn="ctr"/>
            <a:r>
              <a:rPr lang="en-US" sz="5400" b="1" cap="none" spc="50" dirty="0">
                <a:ln w="0"/>
                <a:solidFill>
                  <a:schemeClr val="bg2"/>
                </a:solidFill>
                <a:effectLst>
                  <a:innerShdw blurRad="63500" dist="50800" dir="13500000">
                    <a:srgbClr val="000000">
                      <a:alpha val="50000"/>
                    </a:srgbClr>
                  </a:innerShdw>
                </a:effectLst>
              </a:rPr>
              <a:t>Activities</a:t>
            </a:r>
          </a:p>
        </p:txBody>
      </p:sp>
      <p:sp>
        <p:nvSpPr>
          <p:cNvPr id="2" name="TextBox 1"/>
          <p:cNvSpPr txBox="1"/>
          <p:nvPr/>
        </p:nvSpPr>
        <p:spPr>
          <a:xfrm>
            <a:off x="1364480" y="1700434"/>
            <a:ext cx="9647769" cy="523220"/>
          </a:xfrm>
          <a:prstGeom prst="rect">
            <a:avLst/>
          </a:prstGeom>
          <a:solidFill>
            <a:schemeClr val="bg1">
              <a:lumMod val="75000"/>
            </a:schemeClr>
          </a:solidFill>
        </p:spPr>
        <p:txBody>
          <a:bodyPr wrap="none" rtlCol="0">
            <a:spAutoFit/>
          </a:bodyPr>
          <a:lstStyle/>
          <a:p>
            <a:r>
              <a:rPr lang="en-GB" sz="2800" b="1" dirty="0">
                <a:solidFill>
                  <a:schemeClr val="accent1">
                    <a:lumMod val="50000"/>
                  </a:schemeClr>
                </a:solidFill>
              </a:rPr>
              <a:t>You need to show this process in your risk assessment</a:t>
            </a:r>
          </a:p>
        </p:txBody>
      </p:sp>
    </p:spTree>
    <p:extLst>
      <p:ext uri="{BB962C8B-B14F-4D97-AF65-F5344CB8AC3E}">
        <p14:creationId xmlns:p14="http://schemas.microsoft.com/office/powerpoint/2010/main" val="4291038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left)">
                                      <p:cBhvr>
                                        <p:cTn id="22"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1…..</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7780" y="273050"/>
            <a:ext cx="6694102" cy="5172075"/>
          </a:xfrm>
        </p:spPr>
      </p:pic>
      <p:sp>
        <p:nvSpPr>
          <p:cNvPr id="4" name="Text Placeholder 3"/>
          <p:cNvSpPr>
            <a:spLocks noGrp="1"/>
          </p:cNvSpPr>
          <p:nvPr>
            <p:ph type="body" sz="half" idx="2"/>
          </p:nvPr>
        </p:nvSpPr>
        <p:spPr/>
        <p:txBody>
          <a:bodyPr>
            <a:normAutofit/>
          </a:bodyPr>
          <a:lstStyle/>
          <a:p>
            <a:r>
              <a:rPr lang="en-GB" sz="7200" dirty="0"/>
              <a:t>Identify a potential Hazard</a:t>
            </a:r>
          </a:p>
        </p:txBody>
      </p:sp>
    </p:spTree>
    <p:extLst>
      <p:ext uri="{BB962C8B-B14F-4D97-AF65-F5344CB8AC3E}">
        <p14:creationId xmlns:p14="http://schemas.microsoft.com/office/powerpoint/2010/main" val="703626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2…..</a:t>
            </a:r>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a:t>Figure out the associated</a:t>
            </a:r>
          </a:p>
          <a:p>
            <a:r>
              <a:rPr lang="en-GB" sz="7200" dirty="0"/>
              <a:t>Risks?? </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67263" y="473790"/>
            <a:ext cx="6815137" cy="4770595"/>
          </a:xfrm>
        </p:spPr>
      </p:pic>
    </p:spTree>
    <p:extLst>
      <p:ext uri="{BB962C8B-B14F-4D97-AF65-F5344CB8AC3E}">
        <p14:creationId xmlns:p14="http://schemas.microsoft.com/office/powerpoint/2010/main" val="2363005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3…..</a:t>
            </a:r>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a:t>Think about who might be harmed? </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31306" y="1808017"/>
            <a:ext cx="7536004" cy="2462345"/>
          </a:xfrm>
        </p:spPr>
      </p:pic>
    </p:spTree>
    <p:extLst>
      <p:ext uri="{BB962C8B-B14F-4D97-AF65-F5344CB8AC3E}">
        <p14:creationId xmlns:p14="http://schemas.microsoft.com/office/powerpoint/2010/main" val="926649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4…..</a:t>
            </a:r>
          </a:p>
        </p:txBody>
      </p:sp>
      <p:sp>
        <p:nvSpPr>
          <p:cNvPr id="4" name="Text Placeholder 3"/>
          <p:cNvSpPr>
            <a:spLocks noGrp="1"/>
          </p:cNvSpPr>
          <p:nvPr>
            <p:ph type="body" sz="half" idx="2"/>
          </p:nvPr>
        </p:nvSpPr>
        <p:spPr>
          <a:xfrm>
            <a:off x="526473" y="1525156"/>
            <a:ext cx="4281249" cy="4029891"/>
          </a:xfrm>
        </p:spPr>
        <p:txBody>
          <a:bodyPr>
            <a:normAutofit/>
          </a:bodyPr>
          <a:lstStyle/>
          <a:p>
            <a:r>
              <a:rPr lang="en-GB" sz="7200" dirty="0"/>
              <a:t>&amp; how badly?</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555672" y="384776"/>
            <a:ext cx="4913962" cy="4913962"/>
          </a:xfrm>
        </p:spPr>
      </p:pic>
    </p:spTree>
    <p:extLst>
      <p:ext uri="{BB962C8B-B14F-4D97-AF65-F5344CB8AC3E}">
        <p14:creationId xmlns:p14="http://schemas.microsoft.com/office/powerpoint/2010/main" val="36289651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5…..</a:t>
            </a:r>
          </a:p>
        </p:txBody>
      </p:sp>
      <p:sp>
        <p:nvSpPr>
          <p:cNvPr id="4" name="Text Placeholder 3"/>
          <p:cNvSpPr>
            <a:spLocks noGrp="1"/>
          </p:cNvSpPr>
          <p:nvPr>
            <p:ph type="body" sz="half" idx="2"/>
          </p:nvPr>
        </p:nvSpPr>
        <p:spPr>
          <a:xfrm>
            <a:off x="339436" y="1435101"/>
            <a:ext cx="4281249" cy="4029891"/>
          </a:xfrm>
        </p:spPr>
        <p:txBody>
          <a:bodyPr>
            <a:normAutofit fontScale="85000" lnSpcReduction="20000"/>
          </a:bodyPr>
          <a:lstStyle/>
          <a:p>
            <a:r>
              <a:rPr lang="en-GB" sz="7200" dirty="0"/>
              <a:t>What control measures can be put in place?</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545931" y="522287"/>
            <a:ext cx="5257800" cy="4673600"/>
          </a:xfrm>
        </p:spPr>
      </p:pic>
    </p:spTree>
    <p:extLst>
      <p:ext uri="{BB962C8B-B14F-4D97-AF65-F5344CB8AC3E}">
        <p14:creationId xmlns:p14="http://schemas.microsoft.com/office/powerpoint/2010/main" val="15550258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rot="20333677">
            <a:off x="-40273" y="3360549"/>
            <a:ext cx="3804154" cy="2853116"/>
          </a:xfrm>
        </p:spPr>
      </p:pic>
      <p:pic>
        <p:nvPicPr>
          <p:cNvPr id="8" name="Content Placeholder 7" descr="Hierarchy of hazard controls - Wikipedia"/>
          <p:cNvPicPr>
            <a:picLocks noGrp="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149970" y="295422"/>
            <a:ext cx="7948246" cy="5373858"/>
          </a:xfrm>
          <a:prstGeom prst="rect">
            <a:avLst/>
          </a:prstGeom>
          <a:noFill/>
          <a:ln>
            <a:noFill/>
          </a:ln>
        </p:spPr>
      </p:pic>
      <p:pic>
        <p:nvPicPr>
          <p:cNvPr id="2" name="Picture 1">
            <a:extLst>
              <a:ext uri="{FF2B5EF4-FFF2-40B4-BE49-F238E27FC236}">
                <a16:creationId xmlns:a16="http://schemas.microsoft.com/office/drawing/2014/main" id="{9F3BF24E-0742-10D0-3D71-B047CF4AED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2514" y="506437"/>
            <a:ext cx="3797415" cy="2475914"/>
          </a:xfrm>
          <a:prstGeom prst="rect">
            <a:avLst/>
          </a:prstGeom>
        </p:spPr>
      </p:pic>
    </p:spTree>
    <p:extLst>
      <p:ext uri="{BB962C8B-B14F-4D97-AF65-F5344CB8AC3E}">
        <p14:creationId xmlns:p14="http://schemas.microsoft.com/office/powerpoint/2010/main" val="38962903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6…..</a:t>
            </a:r>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a:t>Is the hazard effectively managed?</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46915" y="1006476"/>
            <a:ext cx="7454227" cy="4205371"/>
          </a:xfrm>
        </p:spPr>
      </p:pic>
      <p:cxnSp>
        <p:nvCxnSpPr>
          <p:cNvPr id="10" name="Straight Connector 9"/>
          <p:cNvCxnSpPr/>
          <p:nvPr/>
        </p:nvCxnSpPr>
        <p:spPr>
          <a:xfrm>
            <a:off x="5508832" y="2549671"/>
            <a:ext cx="5458691" cy="699654"/>
          </a:xfrm>
          <a:prstGeom prst="line">
            <a:avLst/>
          </a:prstGeom>
          <a:ln w="193675">
            <a:solidFill>
              <a:srgbClr val="FF0000">
                <a:alpha val="70000"/>
              </a:srgbClr>
            </a:solidFill>
          </a:ln>
        </p:spPr>
        <p:style>
          <a:lnRef idx="1">
            <a:schemeClr val="accent1"/>
          </a:lnRef>
          <a:fillRef idx="0">
            <a:schemeClr val="accent1"/>
          </a:fillRef>
          <a:effectRef idx="0">
            <a:schemeClr val="accent1"/>
          </a:effectRef>
          <a:fontRef idx="minor">
            <a:schemeClr val="tx1"/>
          </a:fontRef>
        </p:style>
      </p:cxnSp>
      <p:sp>
        <p:nvSpPr>
          <p:cNvPr id="11" name="Rectangle 10"/>
          <p:cNvSpPr/>
          <p:nvPr/>
        </p:nvSpPr>
        <p:spPr>
          <a:xfrm>
            <a:off x="6132273" y="3403180"/>
            <a:ext cx="4357283" cy="1569660"/>
          </a:xfrm>
          <a:prstGeom prst="rect">
            <a:avLst/>
          </a:prstGeom>
          <a:noFill/>
          <a:ln>
            <a:noFill/>
          </a:ln>
        </p:spPr>
        <p:txBody>
          <a:bodyPr wrap="none" lIns="91440" tIns="45720" rIns="91440" bIns="45720">
            <a:spAutoFit/>
          </a:bodyPr>
          <a:lstStyle/>
          <a:p>
            <a:pPr algn="ctr"/>
            <a:r>
              <a:rPr lang="en-US" sz="9600" b="1" cap="none" spc="0" dirty="0">
                <a:ln w="12700">
                  <a:solidFill>
                    <a:schemeClr val="accent3">
                      <a:lumMod val="50000"/>
                    </a:schemeClr>
                  </a:solidFill>
                  <a:prstDash val="solid"/>
                </a:ln>
                <a:solidFill>
                  <a:schemeClr val="accent3">
                    <a:lumMod val="60000"/>
                    <a:lumOff val="40000"/>
                  </a:schemeClr>
                </a:solidFill>
                <a:effectLst>
                  <a:innerShdw blurRad="177800">
                    <a:schemeClr val="accent3">
                      <a:lumMod val="50000"/>
                    </a:schemeClr>
                  </a:innerShdw>
                </a:effectLst>
              </a:rPr>
              <a:t>SAFER</a:t>
            </a:r>
          </a:p>
        </p:txBody>
      </p:sp>
      <p:cxnSp>
        <p:nvCxnSpPr>
          <p:cNvPr id="14" name="Straight Connector 13"/>
          <p:cNvCxnSpPr/>
          <p:nvPr/>
        </p:nvCxnSpPr>
        <p:spPr>
          <a:xfrm flipV="1">
            <a:off x="5508832" y="2612015"/>
            <a:ext cx="5604164" cy="637310"/>
          </a:xfrm>
          <a:prstGeom prst="line">
            <a:avLst/>
          </a:prstGeom>
          <a:ln w="193675">
            <a:solidFill>
              <a:srgbClr val="FF0000">
                <a:alpha val="7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0328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left)">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8928"/>
            <a:ext cx="12192000" cy="8128000"/>
          </a:xfrm>
          <a:prstGeom prst="rect">
            <a:avLst/>
          </a:prstGeom>
        </p:spPr>
      </p:pic>
    </p:spTree>
    <p:extLst>
      <p:ext uri="{BB962C8B-B14F-4D97-AF65-F5344CB8AC3E}">
        <p14:creationId xmlns:p14="http://schemas.microsoft.com/office/powerpoint/2010/main" val="25488639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2727" y="440892"/>
            <a:ext cx="10972800" cy="1143000"/>
          </a:xfrm>
        </p:spPr>
        <p:txBody>
          <a:bodyPr/>
          <a:lstStyle/>
          <a:p>
            <a:r>
              <a:rPr lang="en-GB" dirty="0"/>
              <a:t>Example Risk Assessments</a:t>
            </a:r>
          </a:p>
        </p:txBody>
      </p:sp>
      <p:sp>
        <p:nvSpPr>
          <p:cNvPr id="4" name="Content Placeholder 3"/>
          <p:cNvSpPr>
            <a:spLocks noGrp="1"/>
          </p:cNvSpPr>
          <p:nvPr>
            <p:ph idx="1"/>
          </p:nvPr>
        </p:nvSpPr>
        <p:spPr>
          <a:xfrm>
            <a:off x="411374" y="2287037"/>
            <a:ext cx="9464146" cy="2283926"/>
          </a:xfrm>
        </p:spPr>
        <p:txBody>
          <a:bodyPr>
            <a:normAutofit fontScale="92500" lnSpcReduction="10000"/>
          </a:bodyPr>
          <a:lstStyle/>
          <a:p>
            <a:pPr marL="0" indent="0" algn="ctr">
              <a:buNone/>
            </a:pPr>
            <a:r>
              <a:rPr lang="en-GB" sz="5400" dirty="0"/>
              <a:t>Can find UWTSD Outdoor Ed Generic Risk assessment on module page on </a:t>
            </a:r>
            <a:r>
              <a:rPr lang="en-GB" sz="5400" dirty="0" err="1"/>
              <a:t>moodle</a:t>
            </a:r>
            <a:r>
              <a:rPr lang="en-GB" sz="5400" dirty="0"/>
              <a:t>?</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71061">
            <a:off x="9616091" y="2974175"/>
            <a:ext cx="1814945" cy="1814945"/>
          </a:xfrm>
          <a:prstGeom prst="rect">
            <a:avLst/>
          </a:prstGeom>
        </p:spPr>
      </p:pic>
    </p:spTree>
    <p:extLst>
      <p:ext uri="{BB962C8B-B14F-4D97-AF65-F5344CB8AC3E}">
        <p14:creationId xmlns:p14="http://schemas.microsoft.com/office/powerpoint/2010/main" val="1141284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Useful Website Links</a:t>
            </a:r>
          </a:p>
        </p:txBody>
      </p:sp>
      <p:sp>
        <p:nvSpPr>
          <p:cNvPr id="3" name="Content Placeholder 2"/>
          <p:cNvSpPr>
            <a:spLocks noGrp="1"/>
          </p:cNvSpPr>
          <p:nvPr>
            <p:ph idx="1"/>
          </p:nvPr>
        </p:nvSpPr>
        <p:spPr/>
        <p:txBody>
          <a:bodyPr>
            <a:normAutofit lnSpcReduction="10000"/>
          </a:bodyPr>
          <a:lstStyle/>
          <a:p>
            <a:r>
              <a:rPr lang="en-GB" dirty="0"/>
              <a:t>HSE - </a:t>
            </a:r>
            <a:r>
              <a:rPr lang="en-GB" dirty="0">
                <a:hlinkClick r:id="rId2"/>
              </a:rPr>
              <a:t>https://www.hse.gov.uk/risk/controlling-risks.htm</a:t>
            </a:r>
            <a:endParaRPr lang="en-GB" dirty="0"/>
          </a:p>
          <a:p>
            <a:r>
              <a:rPr lang="en-GB" dirty="0"/>
              <a:t>School Leaders - </a:t>
            </a:r>
            <a:r>
              <a:rPr lang="en-GB" dirty="0">
                <a:hlinkClick r:id="rId3"/>
              </a:rPr>
              <a:t>https://schoolleaders.thekeysupport.com/administration-and-management/risk/curriculum-risk-assessments/risk-assessments-for-pe-learning-and-teaching/#section-1</a:t>
            </a:r>
            <a:endParaRPr lang="en-GB" dirty="0"/>
          </a:p>
          <a:p>
            <a:r>
              <a:rPr lang="en-GB" dirty="0"/>
              <a:t>PE - </a:t>
            </a:r>
            <a:r>
              <a:rPr lang="en-GB" dirty="0">
                <a:hlinkClick r:id="rId4"/>
              </a:rPr>
              <a:t>https://www.wrexham.gov.uk/assets/pdfs/education/pess/safe_practice_pess_risk_assessment_form.pdf</a:t>
            </a:r>
            <a:endParaRPr lang="en-GB" dirty="0"/>
          </a:p>
        </p:txBody>
      </p:sp>
    </p:spTree>
    <p:extLst>
      <p:ext uri="{BB962C8B-B14F-4D97-AF65-F5344CB8AC3E}">
        <p14:creationId xmlns:p14="http://schemas.microsoft.com/office/powerpoint/2010/main" val="14698286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a66273bc-5858-49ae-aca3-db3a786378d0"/>
</p:tagLst>
</file>

<file path=ppt/theme/theme1.xml><?xml version="1.0" encoding="utf-8"?>
<a:theme xmlns:a="http://schemas.openxmlformats.org/drawingml/2006/main" name="20140311PresentationUWTSDTemplate">
  <a:themeElements>
    <a:clrScheme name="UWTSD">
      <a:dk1>
        <a:srgbClr val="003E5B"/>
      </a:dk1>
      <a:lt1>
        <a:sysClr val="window" lastClr="FFFFFF"/>
      </a:lt1>
      <a:dk2>
        <a:srgbClr val="28235D"/>
      </a:dk2>
      <a:lt2>
        <a:srgbClr val="A6C5D9"/>
      </a:lt2>
      <a:accent1>
        <a:srgbClr val="00BFD9"/>
      </a:accent1>
      <a:accent2>
        <a:srgbClr val="00B5B0"/>
      </a:accent2>
      <a:accent3>
        <a:srgbClr val="AFD24A"/>
      </a:accent3>
      <a:accent4>
        <a:srgbClr val="DB2461"/>
      </a:accent4>
      <a:accent5>
        <a:srgbClr val="FEBE10"/>
      </a:accent5>
      <a:accent6>
        <a:srgbClr val="28235D"/>
      </a:accent6>
      <a:hlink>
        <a:srgbClr val="28235D"/>
      </a:hlink>
      <a:folHlink>
        <a:srgbClr val="DB2461"/>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486</TotalTime>
  <Words>1157</Words>
  <Application>Microsoft Office PowerPoint</Application>
  <PresentationFormat>Widescreen</PresentationFormat>
  <Paragraphs>129</Paragraphs>
  <Slides>26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AkzidenzGrotesk</vt:lpstr>
      <vt:lpstr>Myriad Pro</vt:lpstr>
      <vt:lpstr>Arial</vt:lpstr>
      <vt:lpstr>Bradley Hand ITC</vt:lpstr>
      <vt:lpstr>Calibri</vt:lpstr>
      <vt:lpstr>20140311PresentationUWTSDTemplate</vt:lpstr>
      <vt:lpstr>Risk Assessment …   Asesiad Risg …</vt:lpstr>
      <vt:lpstr>PowerPoint Presentation</vt:lpstr>
      <vt:lpstr>PowerPoint Presentation</vt:lpstr>
      <vt:lpstr>PowerPoint Presentation</vt:lpstr>
      <vt:lpstr>PowerPoint Presentation</vt:lpstr>
      <vt:lpstr>Useful Text Regarding Risk in Outdoor Adventure </vt:lpstr>
      <vt:lpstr>PowerPoint Presentation</vt:lpstr>
      <vt:lpstr>Planning and managing risk</vt:lpstr>
      <vt:lpstr>What is a Risk Assessment</vt:lpstr>
      <vt:lpstr>Types of Risk Assessment</vt:lpstr>
      <vt:lpstr>Types of Risk Assessment</vt:lpstr>
      <vt:lpstr>Types of Risk Assessment</vt:lpstr>
      <vt:lpstr>Styles of Risk Assessment</vt:lpstr>
      <vt:lpstr>Example Risk Assessments</vt:lpstr>
      <vt:lpstr>Risk Assessment Terminology</vt:lpstr>
      <vt:lpstr>PowerPoint Presentation</vt:lpstr>
      <vt:lpstr>Step 1…..</vt:lpstr>
      <vt:lpstr>Step 2…..</vt:lpstr>
      <vt:lpstr>Step 3…..</vt:lpstr>
      <vt:lpstr>Step 4…..</vt:lpstr>
      <vt:lpstr>Step 5…..</vt:lpstr>
      <vt:lpstr>PowerPoint Presentation</vt:lpstr>
      <vt:lpstr>Step 6…..</vt:lpstr>
      <vt:lpstr>PowerPoint Presentation</vt:lpstr>
      <vt:lpstr>Example Risk Assessments</vt:lpstr>
      <vt:lpstr>Useful Website Links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Assessments</dc:title>
  <dc:creator>Jonathan Haylock</dc:creator>
  <cp:lastModifiedBy>Heddwen Davies</cp:lastModifiedBy>
  <cp:revision>36</cp:revision>
  <dcterms:created xsi:type="dcterms:W3CDTF">2020-03-22T20:31:29Z</dcterms:created>
  <dcterms:modified xsi:type="dcterms:W3CDTF">2026-03-26T18:06:11Z</dcterms:modified>
</cp:coreProperties>
</file>