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90" r:id="rId4"/>
    <p:sldId id="291" r:id="rId5"/>
    <p:sldId id="286" r:id="rId6"/>
    <p:sldId id="285" r:id="rId7"/>
    <p:sldId id="283" r:id="rId8"/>
    <p:sldId id="281" r:id="rId9"/>
    <p:sldId id="284" r:id="rId10"/>
    <p:sldId id="289" r:id="rId11"/>
    <p:sldId id="287" r:id="rId12"/>
    <p:sldId id="288" r:id="rId13"/>
    <p:sldId id="282" r:id="rId14"/>
    <p:sldId id="27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3/4/2016</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3/4/2016</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en.wikipedia.org/wiki/Hong_Men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en.wikipedia.org/wiki/Disciples_of_Confucius#Zi-go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924800" cy="1470025"/>
          </a:xfrm>
        </p:spPr>
        <p:txBody>
          <a:bodyPr>
            <a:normAutofit fontScale="90000"/>
          </a:bodyPr>
          <a:lstStyle/>
          <a:p>
            <a:r>
              <a:rPr lang="en-GB" dirty="0"/>
              <a:t>7</a:t>
            </a:r>
            <a:r>
              <a:rPr lang="en-GB" smtClean="0"/>
              <a:t>. </a:t>
            </a:r>
            <a:r>
              <a:rPr lang="en-GB" dirty="0" err="1" smtClean="0"/>
              <a:t>Daoist</a:t>
            </a:r>
            <a:r>
              <a:rPr lang="en-GB" dirty="0" smtClean="0"/>
              <a:t> Terminology of </a:t>
            </a:r>
            <a:r>
              <a:rPr lang="en-GB" dirty="0" err="1" smtClean="0"/>
              <a:t>Ziran</a:t>
            </a:r>
            <a:endParaRPr lang="en-GB" dirty="0"/>
          </a:p>
        </p:txBody>
      </p:sp>
      <p:sp>
        <p:nvSpPr>
          <p:cNvPr id="3" name="Subtitle 2"/>
          <p:cNvSpPr>
            <a:spLocks noGrp="1"/>
          </p:cNvSpPr>
          <p:nvPr>
            <p:ph type="subTitle" idx="1"/>
          </p:nvPr>
        </p:nvSpPr>
        <p:spPr>
          <a:xfrm>
            <a:off x="1371600" y="3886200"/>
            <a:ext cx="6705600" cy="1752600"/>
          </a:xfrm>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a:t>
            </a:r>
            <a:r>
              <a:rPr lang="en-GB" dirty="0" err="1" smtClean="0"/>
              <a:t>Ziran</a:t>
            </a:r>
            <a:endParaRPr lang="en-GB" dirty="0"/>
          </a:p>
        </p:txBody>
      </p:sp>
      <p:sp>
        <p:nvSpPr>
          <p:cNvPr id="3" name="Content Placeholder 2"/>
          <p:cNvSpPr>
            <a:spLocks noGrp="1"/>
          </p:cNvSpPr>
          <p:nvPr>
            <p:ph idx="1"/>
          </p:nvPr>
        </p:nvSpPr>
        <p:spPr>
          <a:xfrm>
            <a:off x="457200" y="1935480"/>
            <a:ext cx="8229600" cy="4617720"/>
          </a:xfrm>
        </p:spPr>
        <p:txBody>
          <a:bodyPr>
            <a:normAutofit fontScale="77500" lnSpcReduction="20000"/>
          </a:bodyPr>
          <a:lstStyle/>
          <a:p>
            <a:r>
              <a:rPr lang="en-GB" b="1" dirty="0" err="1" smtClean="0"/>
              <a:t>Ziran</a:t>
            </a:r>
            <a:r>
              <a:rPr lang="en-GB" dirty="0" smtClean="0"/>
              <a:t> </a:t>
            </a:r>
            <a:r>
              <a:rPr lang="en-GB" dirty="0" err="1" smtClean="0"/>
              <a:t>自然</a:t>
            </a:r>
            <a:r>
              <a:rPr lang="en-GB" dirty="0" smtClean="0"/>
              <a:t> is a key concept in Daoism to mean "self so; so of itself" and translated as ‘naturalness; spontaneity.’ </a:t>
            </a:r>
          </a:p>
          <a:p>
            <a:endParaRPr lang="en-GB" dirty="0" smtClean="0"/>
          </a:p>
          <a:p>
            <a:r>
              <a:rPr lang="en-GB" dirty="0" smtClean="0"/>
              <a:t>The term of '</a:t>
            </a:r>
            <a:r>
              <a:rPr lang="en-GB" dirty="0" err="1" smtClean="0"/>
              <a:t>ziran</a:t>
            </a:r>
            <a:r>
              <a:rPr lang="en-GB" dirty="0" smtClean="0"/>
              <a:t>' first occurs in the Laozi’s  </a:t>
            </a:r>
            <a:r>
              <a:rPr lang="en-GB" i="1" dirty="0" smtClean="0"/>
              <a:t>Dao De Jing</a:t>
            </a:r>
            <a:r>
              <a:rPr lang="en-GB" dirty="0" smtClean="0"/>
              <a:t> (17, 23, 25, 51) to refer to the structure of  Dao. </a:t>
            </a:r>
          </a:p>
          <a:p>
            <a:endParaRPr lang="en-GB" dirty="0" smtClean="0"/>
          </a:p>
          <a:p>
            <a:r>
              <a:rPr lang="en-GB" dirty="0" smtClean="0"/>
              <a:t>Generally, </a:t>
            </a:r>
            <a:r>
              <a:rPr lang="en-GB" dirty="0" err="1" smtClean="0"/>
              <a:t>Ziran</a:t>
            </a:r>
            <a:r>
              <a:rPr lang="en-GB" dirty="0" smtClean="0"/>
              <a:t> is interpreted as a spontaneous state of ‘as-it-is’ without any unnatural influence, usually is tied to the practice of non-action or effortless action. </a:t>
            </a:r>
          </a:p>
          <a:p>
            <a:endParaRPr lang="en-GB" dirty="0" smtClean="0"/>
          </a:p>
          <a:p>
            <a:r>
              <a:rPr lang="en-GB" dirty="0" smtClean="0"/>
              <a:t>Wing-</a:t>
            </a:r>
            <a:r>
              <a:rPr lang="en-GB" dirty="0" err="1" smtClean="0"/>
              <a:t>Chuek</a:t>
            </a:r>
            <a:r>
              <a:rPr lang="en-GB" dirty="0" smtClean="0"/>
              <a:t> Chan interprets '</a:t>
            </a:r>
            <a:r>
              <a:rPr lang="en-GB" dirty="0" err="1" smtClean="0"/>
              <a:t>ziran</a:t>
            </a:r>
            <a:r>
              <a:rPr lang="en-GB" dirty="0" smtClean="0"/>
              <a:t>’ as "It is so by virtue of its own“ in his article "On Heidegger's Interpretation of Aristotle: A Chinese Perspective", </a:t>
            </a:r>
            <a:r>
              <a:rPr lang="en-GB" i="1" dirty="0" smtClean="0"/>
              <a:t>Journal of Chinese Philosophy</a:t>
            </a:r>
            <a:r>
              <a:rPr lang="en-GB" dirty="0" smtClean="0"/>
              <a:t> 32(4), 2005,pp. 539-557.</a:t>
            </a:r>
          </a:p>
          <a:p>
            <a:endParaRPr lang="en-GB" dirty="0" smtClean="0"/>
          </a:p>
          <a:p>
            <a:r>
              <a:rPr lang="en-GB" dirty="0" smtClean="0"/>
              <a:t>My personal view , </a:t>
            </a:r>
            <a:r>
              <a:rPr lang="en-GB" dirty="0" err="1" smtClean="0"/>
              <a:t>Ziran</a:t>
            </a:r>
            <a:r>
              <a:rPr lang="en-GB" dirty="0" smtClean="0"/>
              <a:t> can be interpreted by following terms: Spontaneity; Originality ; Genuineness ; Authenticity ; Simplicity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
            </a:r>
            <a:r>
              <a:rPr lang="en-GB" dirty="0" err="1" smtClean="0"/>
              <a:t>ziran</a:t>
            </a:r>
            <a:endParaRPr lang="en-GB" dirty="0"/>
          </a:p>
        </p:txBody>
      </p:sp>
      <p:sp>
        <p:nvSpPr>
          <p:cNvPr id="3" name="Content Placeholder 2"/>
          <p:cNvSpPr>
            <a:spLocks noGrp="1"/>
          </p:cNvSpPr>
          <p:nvPr>
            <p:ph idx="1"/>
          </p:nvPr>
        </p:nvSpPr>
        <p:spPr/>
        <p:txBody>
          <a:bodyPr>
            <a:normAutofit fontScale="85000" lnSpcReduction="20000"/>
          </a:bodyPr>
          <a:lstStyle/>
          <a:p>
            <a:r>
              <a:rPr lang="en-GB" altLang="zh-CN" dirty="0" smtClean="0"/>
              <a:t>Of the highest the people merely know that such a one exists; the next they draw near and praise. They next they shrink from, intimidated; but revile. Truly, ‘it is by not believing people that you turn them into </a:t>
            </a:r>
            <a:r>
              <a:rPr lang="en-GB" altLang="zh-CN" dirty="0" err="1" smtClean="0"/>
              <a:t>biars</a:t>
            </a:r>
            <a:r>
              <a:rPr lang="en-GB" altLang="zh-CN" dirty="0" smtClean="0"/>
              <a:t>.’ but from the sage it is so hard at any price to get a single word. That when this task is accomplished, his work done, throughout the country every one says ‘it happened of its own accord.’(chap.17)</a:t>
            </a:r>
            <a:r>
              <a:rPr lang="zh-CN" altLang="en-US" dirty="0" smtClean="0"/>
              <a:t> </a:t>
            </a:r>
            <a:endParaRPr lang="en-GB" altLang="zh-CN" dirty="0" smtClean="0"/>
          </a:p>
          <a:p>
            <a:endParaRPr lang="en-GB" altLang="zh-CN" dirty="0"/>
          </a:p>
          <a:p>
            <a:r>
              <a:rPr lang="en-GB" altLang="zh-CN" dirty="0" smtClean="0"/>
              <a:t>The Way of men are conditioned by those of earth. They ways of earth, by those of heaven. The ways of heaven by those of Tao, and the ways of Tao by the Self-so (</a:t>
            </a:r>
            <a:r>
              <a:rPr lang="en-GB" altLang="zh-CN" dirty="0" err="1" smtClean="0"/>
              <a:t>ziran</a:t>
            </a:r>
            <a:r>
              <a:rPr lang="en-GB" altLang="zh-CN" dirty="0" smtClean="0"/>
              <a:t>) (Chap 25)</a:t>
            </a:r>
          </a:p>
          <a:p>
            <a:endParaRPr lang="en-GB" altLang="zh-CN" dirty="0"/>
          </a:p>
          <a:p>
            <a:r>
              <a:rPr lang="en-GB" altLang="zh-CN" dirty="0" smtClean="0"/>
              <a:t>Tao gave them birth; the power of Tao reared them, shaped them according to their kinds, perfected them ,giving to each its strength. …… It was always and of itself so. (chap. 51) </a:t>
            </a:r>
          </a:p>
          <a:p>
            <a:endParaRPr lang="en-GB" altLang="zh-CN" dirty="0" smtClean="0"/>
          </a:p>
          <a:p>
            <a:endParaRPr lang="en-GB" altLang="zh-CN" dirty="0" smtClean="0"/>
          </a:p>
        </p:txBody>
      </p:sp>
    </p:spTree>
    <p:extLst>
      <p:ext uri="{BB962C8B-B14F-4D97-AF65-F5344CB8AC3E}">
        <p14:creationId xmlns:p14="http://schemas.microsoft.com/office/powerpoint/2010/main" val="4160643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zh-CN" altLang="en-US" dirty="0"/>
              <a:t>道常无名（</a:t>
            </a:r>
            <a:r>
              <a:rPr lang="en-US" altLang="zh-CN" dirty="0"/>
              <a:t>32</a:t>
            </a:r>
            <a:r>
              <a:rPr lang="zh-CN" altLang="en-US" dirty="0"/>
              <a:t>章）</a:t>
            </a:r>
            <a:endParaRPr lang="en-US" altLang="zh-CN" dirty="0"/>
          </a:p>
          <a:p>
            <a:r>
              <a:rPr lang="zh-CN" altLang="en-US" dirty="0"/>
              <a:t>大道泛兮，其可左右。万物恃之而生而不辞，功成不名有，爱养万物而不为主，常无欲可名于小，万物归焉而不为主。（</a:t>
            </a:r>
            <a:r>
              <a:rPr lang="en-US" altLang="zh-CN" dirty="0"/>
              <a:t>34</a:t>
            </a:r>
            <a:r>
              <a:rPr lang="zh-CN" altLang="en-US" dirty="0"/>
              <a:t>章）</a:t>
            </a:r>
            <a:endParaRPr lang="en-US" altLang="zh-CN" dirty="0"/>
          </a:p>
          <a:p>
            <a:r>
              <a:rPr lang="zh-CN" altLang="en-US" dirty="0"/>
              <a:t>道常无为，。。。万物将自化；。。。不欲以静，天下将自定（</a:t>
            </a:r>
            <a:r>
              <a:rPr lang="en-US" altLang="zh-CN" dirty="0"/>
              <a:t>37</a:t>
            </a:r>
            <a:r>
              <a:rPr lang="zh-CN" altLang="en-US" dirty="0"/>
              <a:t>章）</a:t>
            </a:r>
            <a:endParaRPr lang="en-US" altLang="zh-CN" dirty="0"/>
          </a:p>
          <a:p>
            <a:r>
              <a:rPr lang="zh-CN" altLang="en-US" dirty="0"/>
              <a:t>我无为而民自化，我好静而民自正， 我无事而民自富 ，我无欲而民自朴 （</a:t>
            </a:r>
            <a:r>
              <a:rPr lang="en-US" altLang="zh-CN" dirty="0"/>
              <a:t>57</a:t>
            </a:r>
            <a:r>
              <a:rPr lang="zh-CN" altLang="en-US" dirty="0"/>
              <a:t>章）</a:t>
            </a:r>
            <a:endParaRPr lang="en-US" altLang="zh-CN" dirty="0"/>
          </a:p>
          <a:p>
            <a:r>
              <a:rPr lang="zh-CN" altLang="en-US" dirty="0"/>
              <a:t>天之道利而不害，圣人之道为而不争</a:t>
            </a:r>
            <a:endParaRPr lang="en-GB" dirty="0"/>
          </a:p>
          <a:p>
            <a:endParaRPr lang="en-GB" dirty="0"/>
          </a:p>
        </p:txBody>
      </p:sp>
    </p:spTree>
    <p:extLst>
      <p:ext uri="{BB962C8B-B14F-4D97-AF65-F5344CB8AC3E}">
        <p14:creationId xmlns:p14="http://schemas.microsoft.com/office/powerpoint/2010/main" val="211679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362712"/>
          </a:xfrm>
        </p:spPr>
        <p:txBody>
          <a:bodyPr>
            <a:noAutofit/>
          </a:bodyPr>
          <a:lstStyle/>
          <a:p>
            <a:r>
              <a:rPr lang="en-GB" sz="2800" b="1" dirty="0" err="1" smtClean="0"/>
              <a:t>ZiRan</a:t>
            </a:r>
            <a:r>
              <a:rPr lang="en-GB" sz="2800" b="1" dirty="0" smtClean="0"/>
              <a:t> </a:t>
            </a:r>
            <a:r>
              <a:rPr lang="en-GB" sz="2800" b="1" dirty="0"/>
              <a:t>as Spontaneity</a:t>
            </a:r>
            <a:r>
              <a:rPr lang="en-GB" sz="2800" b="1" dirty="0" smtClean="0"/>
              <a:t> in story </a:t>
            </a:r>
            <a:r>
              <a:rPr lang="en-GB" sz="2800" b="1" dirty="0"/>
              <a:t>of </a:t>
            </a:r>
            <a:r>
              <a:rPr lang="en-GB" sz="2800" b="1" dirty="0" smtClean="0"/>
              <a:t>the </a:t>
            </a:r>
            <a:r>
              <a:rPr lang="en-GB" sz="2800" b="1" dirty="0"/>
              <a:t>Dexterous </a:t>
            </a:r>
            <a:r>
              <a:rPr lang="en-GB" sz="2800" b="1" dirty="0" smtClean="0"/>
              <a:t>Butcher </a:t>
            </a:r>
            <a:endParaRPr lang="en-GB" sz="2800" dirty="0"/>
          </a:p>
        </p:txBody>
      </p:sp>
      <p:sp>
        <p:nvSpPr>
          <p:cNvPr id="3" name="Content Placeholder 2"/>
          <p:cNvSpPr>
            <a:spLocks noGrp="1"/>
          </p:cNvSpPr>
          <p:nvPr>
            <p:ph idx="1"/>
          </p:nvPr>
        </p:nvSpPr>
        <p:spPr>
          <a:xfrm>
            <a:off x="152400" y="1143000"/>
            <a:ext cx="9067800" cy="5715000"/>
          </a:xfrm>
        </p:spPr>
        <p:txBody>
          <a:bodyPr>
            <a:normAutofit fontScale="62500" lnSpcReduction="20000"/>
          </a:bodyPr>
          <a:lstStyle/>
          <a:p>
            <a:r>
              <a:rPr lang="en-GB" dirty="0"/>
              <a:t>Cook Ting was cutting up an ox for Lord Wen-</a:t>
            </a:r>
            <a:r>
              <a:rPr lang="en-GB" dirty="0" err="1"/>
              <a:t>hui</a:t>
            </a:r>
            <a:r>
              <a:rPr lang="en-GB" dirty="0"/>
              <a:t>. As every touch of his hand, every heave of his shoulder, every move of his feet, every thrust of his knee — zip! </a:t>
            </a:r>
            <a:r>
              <a:rPr lang="en-GB" dirty="0" err="1"/>
              <a:t>zoop</a:t>
            </a:r>
            <a:r>
              <a:rPr lang="en-GB" dirty="0"/>
              <a:t>! He slithered the knife along with a zing, and all was in perfect rhythm, as though he were performing the dance of the Mulberry Grove or keeping time to the </a:t>
            </a:r>
            <a:r>
              <a:rPr lang="en-GB" dirty="0" err="1"/>
              <a:t>Ching-shou</a:t>
            </a:r>
            <a:r>
              <a:rPr lang="en-GB" dirty="0"/>
              <a:t> music.</a:t>
            </a:r>
          </a:p>
          <a:p>
            <a:r>
              <a:rPr lang="en-GB" dirty="0"/>
              <a:t>“Ah, this is </a:t>
            </a:r>
            <a:r>
              <a:rPr lang="en-GB" dirty="0" err="1"/>
              <a:t>marvelous</a:t>
            </a:r>
            <a:r>
              <a:rPr lang="en-GB" dirty="0"/>
              <a:t>!” said Lord Wen-</a:t>
            </a:r>
            <a:r>
              <a:rPr lang="en-GB" dirty="0" err="1"/>
              <a:t>hui</a:t>
            </a:r>
            <a:r>
              <a:rPr lang="en-GB" dirty="0"/>
              <a:t>. “Imagine skill reaching such heights!”</a:t>
            </a:r>
          </a:p>
          <a:p>
            <a:r>
              <a:rPr lang="en-GB" dirty="0"/>
              <a:t>Cook Ting laid down his knife and replied, “What I care about is the Way, which goes beyond skill. When I first began cutting up oxen, all I could see was the ox itself. After three years I no longer saw the whole ox. And now — now I go at it by spirit and don’t look with my eyes. Perception and understanding have come to a stop and spirit moves where it wants. I go along with the natural makeup, strike in the big hollows, guide the knife through the big openings, and following things as they are. So I never touch the smallest ligament or tendon, much less a main joint.</a:t>
            </a:r>
          </a:p>
          <a:p>
            <a:r>
              <a:rPr lang="en-GB" dirty="0"/>
              <a:t>“A good cook changes his knife once a year — because he cuts. A mediocre cook changes his knife once a month — because he hacks. I’ve had this knife of mine for nineteen years and I’ve cut up thousands of oxen with it, and yet the blade is as good as though it had just come from the grindstone. There are spaces between the joints, and the blade of the knife has really no thickness. If you insert what has no thickness into such spaces, then there’s plenty of room — more than enough for the blade to play about it. That’s why after nineteen years the blade of my knife is still as good as when it first came from the grindstone.</a:t>
            </a:r>
          </a:p>
          <a:p>
            <a:r>
              <a:rPr lang="en-GB" dirty="0"/>
              <a:t>“However, whenever I come to a complicated place, I size up the difficulties, tell myself to watch out and be careful, keep my eyes on what I’m doing, work very slowly, and move the knife with the greatest subtlety, until — flop! the whole thing comes apart like a clod of earth crumbling to the ground. I stand there holding the knife and look all around me, completely satisfied and reluctant to move on, and then I wipe off the knife and put it away.”</a:t>
            </a:r>
          </a:p>
          <a:p>
            <a:r>
              <a:rPr lang="en-GB" dirty="0"/>
              <a:t>“Excellent!” said Lord Wen-</a:t>
            </a:r>
            <a:r>
              <a:rPr lang="en-GB" dirty="0" err="1"/>
              <a:t>hui</a:t>
            </a:r>
            <a:r>
              <a:rPr lang="en-GB" dirty="0"/>
              <a:t>. “I have heard the words of Cook Ting and learned how to care for life!”</a:t>
            </a:r>
          </a:p>
          <a:p>
            <a:r>
              <a:rPr lang="en-GB" dirty="0"/>
              <a:t>Translated by Burton Watson  (</a:t>
            </a:r>
            <a:r>
              <a:rPr lang="en-GB" i="1" dirty="0"/>
              <a:t>Chuang Tzu: The Basic Writings,</a:t>
            </a:r>
            <a:r>
              <a:rPr lang="en-GB" dirty="0"/>
              <a:t> 1964) </a:t>
            </a:r>
          </a:p>
          <a:p>
            <a:endParaRPr lang="en-GB" dirty="0"/>
          </a:p>
        </p:txBody>
      </p:sp>
    </p:spTree>
    <p:extLst>
      <p:ext uri="{BB962C8B-B14F-4D97-AF65-F5344CB8AC3E}">
        <p14:creationId xmlns:p14="http://schemas.microsoft.com/office/powerpoint/2010/main" val="2533123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GB" sz="2400" dirty="0"/>
              <a:t>Authenticity, Purity and Simplicity </a:t>
            </a:r>
            <a:r>
              <a:rPr lang="en-GB" sz="2400" b="1" dirty="0" smtClean="0"/>
              <a:t>(Chuang </a:t>
            </a:r>
            <a:r>
              <a:rPr lang="en-GB" sz="2400" b="1" dirty="0" err="1" smtClean="0"/>
              <a:t>Tzu,Chap</a:t>
            </a:r>
            <a:r>
              <a:rPr lang="en-GB" sz="2400" b="1" dirty="0" smtClean="0"/>
              <a:t> 12-1)</a:t>
            </a:r>
            <a:endParaRPr lang="en-GB" sz="2400" dirty="0"/>
          </a:p>
        </p:txBody>
      </p:sp>
      <p:sp>
        <p:nvSpPr>
          <p:cNvPr id="3" name="Content Placeholder 2"/>
          <p:cNvSpPr>
            <a:spLocks noGrp="1"/>
          </p:cNvSpPr>
          <p:nvPr>
            <p:ph idx="1"/>
          </p:nvPr>
        </p:nvSpPr>
        <p:spPr>
          <a:xfrm>
            <a:off x="533400" y="1447800"/>
            <a:ext cx="8229600" cy="5181600"/>
          </a:xfrm>
        </p:spPr>
        <p:txBody>
          <a:bodyPr>
            <a:normAutofit fontScale="70000" lnSpcReduction="20000"/>
          </a:bodyPr>
          <a:lstStyle/>
          <a:p>
            <a:r>
              <a:rPr lang="en-GB" dirty="0" smtClean="0"/>
              <a:t>When Tzu Kung went south to the </a:t>
            </a:r>
            <a:r>
              <a:rPr lang="en-GB" dirty="0" err="1" smtClean="0"/>
              <a:t>Ch'u</a:t>
            </a:r>
            <a:r>
              <a:rPr lang="en-GB" dirty="0" smtClean="0"/>
              <a:t> State on his way back to the Chin State, he passed through Han-yin. There he saw an old man engaged in making a ditch to connect his vegetable garden with a well. He had a pitcher in his hand, with which he was bringing up water and pouring it into the ditch, great labour with very little result. </a:t>
            </a:r>
          </a:p>
          <a:p>
            <a:endParaRPr lang="en-GB" dirty="0" smtClean="0"/>
          </a:p>
          <a:p>
            <a:r>
              <a:rPr lang="en-GB" dirty="0" smtClean="0"/>
              <a:t>"If you had a machine here," cried Tzu Kung, "in a day you could irrigate a hundred times your present area. The labour required is trifling as compared with the work done. Would you like to have one?" </a:t>
            </a:r>
          </a:p>
          <a:p>
            <a:r>
              <a:rPr lang="en-GB" dirty="0" smtClean="0"/>
              <a:t>"What is it?" asked the gardener. </a:t>
            </a:r>
          </a:p>
          <a:p>
            <a:r>
              <a:rPr lang="en-GB" dirty="0" smtClean="0"/>
              <a:t>"It is a contrivance made of wood," replied Tzu Kung, "Heavy behind and light in front. It draws up water as you do with your hands but in a constantly flowing stream. It is called a well sweep." </a:t>
            </a:r>
          </a:p>
          <a:p>
            <a:endParaRPr lang="en-GB" dirty="0" smtClean="0"/>
          </a:p>
          <a:p>
            <a:r>
              <a:rPr lang="en-GB" dirty="0" smtClean="0"/>
              <a:t>Thereupon the gardener flushed up and said, " I have heard from my teacher that those who have cunning implements are cunning in their dealings and that those who are cunning in their dealings have cunning in their hearts, and that those who have cunning in their hearts cannot be pure and incorrupt, and that those who are not pure and incorrupt are restless in spirit and not fit vehicles for TAO. It is not that I do not know of these things. I should be ashamed to use them.”</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896112"/>
          </a:xfrm>
        </p:spPr>
        <p:txBody>
          <a:bodyPr>
            <a:normAutofit fontScale="90000"/>
          </a:bodyPr>
          <a:lstStyle/>
          <a:p>
            <a:r>
              <a:rPr lang="en-GB" sz="2700" dirty="0" smtClean="0"/>
              <a:t>Authenticity, Purity and Simplicity</a:t>
            </a:r>
            <a:r>
              <a:rPr lang="zh-CN" altLang="en-US" sz="2700" dirty="0" smtClean="0"/>
              <a:t>（</a:t>
            </a:r>
            <a:r>
              <a:rPr lang="en-GB" sz="2800" b="1" dirty="0"/>
              <a:t>Chuang </a:t>
            </a:r>
            <a:r>
              <a:rPr lang="en-GB" sz="2800" b="1" dirty="0" smtClean="0"/>
              <a:t>Tzu, Chap 12-2</a:t>
            </a:r>
            <a:r>
              <a:rPr lang="zh-CN" altLang="en-US" sz="2700" b="1" dirty="0" smtClean="0"/>
              <a:t>）</a:t>
            </a:r>
            <a:endParaRPr lang="en-GB" dirty="0"/>
          </a:p>
        </p:txBody>
      </p:sp>
      <p:sp>
        <p:nvSpPr>
          <p:cNvPr id="3" name="Content Placeholder 2"/>
          <p:cNvSpPr>
            <a:spLocks noGrp="1"/>
          </p:cNvSpPr>
          <p:nvPr>
            <p:ph idx="1"/>
          </p:nvPr>
        </p:nvSpPr>
        <p:spPr>
          <a:xfrm>
            <a:off x="0" y="1676400"/>
            <a:ext cx="8839200" cy="5181600"/>
          </a:xfrm>
        </p:spPr>
        <p:txBody>
          <a:bodyPr>
            <a:normAutofit fontScale="92500" lnSpcReduction="10000"/>
          </a:bodyPr>
          <a:lstStyle/>
          <a:p>
            <a:r>
              <a:rPr lang="en-GB" b="1" dirty="0" smtClean="0"/>
              <a:t>Tzu-kung blushed with chagrin, looked down, and made no reply. After a while, the gardener said, "Who are you, anyway?"</a:t>
            </a:r>
            <a:endParaRPr lang="en-GB" dirty="0" smtClean="0"/>
          </a:p>
          <a:p>
            <a:r>
              <a:rPr lang="en-GB" b="1" dirty="0" smtClean="0"/>
              <a:t>"A disciple of Kung </a:t>
            </a:r>
            <a:r>
              <a:rPr lang="en-GB" b="1" dirty="0" err="1" smtClean="0"/>
              <a:t>Ch'iu</a:t>
            </a:r>
            <a:r>
              <a:rPr lang="en-GB" b="1" dirty="0" smtClean="0"/>
              <a:t>." 12</a:t>
            </a:r>
            <a:endParaRPr lang="en-GB" dirty="0" smtClean="0"/>
          </a:p>
          <a:p>
            <a:r>
              <a:rPr lang="en-GB" b="1" dirty="0" smtClean="0"/>
              <a:t>"Oh - then you must be one of those who broaden their learning in order to ape the sages, heaping absurd nonsense on the crowd, plucking the strings and singing sad songs all by yourself in hopes of buying fame in the world! You would do best to forget your spirit and breath, break up your body and limbs - then you might be able to get somewhere. You don't even know how to look after your own body - how do you have any time to think about looking after the world! On your way now! Don't interfere with my work!“</a:t>
            </a:r>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normAutofit/>
          </a:bodyPr>
          <a:lstStyle/>
          <a:p>
            <a:r>
              <a:rPr lang="en-GB" sz="3600" dirty="0" smtClean="0"/>
              <a:t>Non Artificial, Originality in Zhuangzi (</a:t>
            </a:r>
            <a:r>
              <a:rPr lang="zh-CN" altLang="en-US" sz="3600" dirty="0" smtClean="0"/>
              <a:t>马蹄</a:t>
            </a:r>
            <a:r>
              <a:rPr lang="en-GB" sz="3600" dirty="0" smtClean="0"/>
              <a:t>)   </a:t>
            </a:r>
            <a:endParaRPr lang="en-GB" sz="3600" dirty="0"/>
          </a:p>
        </p:txBody>
      </p:sp>
      <p:sp>
        <p:nvSpPr>
          <p:cNvPr id="3" name="Content Placeholder 2"/>
          <p:cNvSpPr>
            <a:spLocks noGrp="1"/>
          </p:cNvSpPr>
          <p:nvPr>
            <p:ph idx="1"/>
          </p:nvPr>
        </p:nvSpPr>
        <p:spPr>
          <a:xfrm>
            <a:off x="457200" y="1935480"/>
            <a:ext cx="8382000" cy="4922520"/>
          </a:xfrm>
        </p:spPr>
        <p:txBody>
          <a:bodyPr>
            <a:normAutofit fontScale="62500" lnSpcReduction="20000"/>
          </a:bodyPr>
          <a:lstStyle/>
          <a:p>
            <a:r>
              <a:rPr lang="en-GB" b="1" dirty="0" smtClean="0"/>
              <a:t>Then along comes Po Lo. "I'm good at handling horses!" he announces, and proceeds to singe them, shave them, pare them, brand them, bind them with martingale and crupper, tie them up in stable and stall. By this time two or three out of ten horses have died. He goes on to starve them, make them go thirsty, race them, prance them, pull them into line, force them to run side by side, in front of them the worry of bit and rein, behind them the terror of whip and crop. By this time over half the horses have died.</a:t>
            </a:r>
            <a:endParaRPr lang="en-GB" dirty="0" smtClean="0"/>
          </a:p>
          <a:p>
            <a:endParaRPr lang="en-GB" b="1" dirty="0" smtClean="0"/>
          </a:p>
          <a:p>
            <a:r>
              <a:rPr lang="en-GB" b="1" dirty="0" smtClean="0"/>
              <a:t>The potter says, "I'm good at handling clay! To round it, I apply the compass; to square it, I apply the T square." The carpenter says, "I'm good at handling wood! To arc it, I apply the curve; to make it straight, I apply the plumb line." But as far as inborn nature is concerned, the clay and the wood surely have no wish to be subjected to compass and square, curve and plumb line. Yet generation after generation sings out in praise, saying, "Po Lo is good at handling horses! The potter and the carpenter are good at handling clay and wood!" And the same fault is committed by the men who handle the affairs of the world!</a:t>
            </a:r>
            <a:endParaRPr lang="en-GB" dirty="0" smtClean="0"/>
          </a:p>
          <a:p>
            <a:endParaRPr lang="en-GB" b="1" dirty="0" smtClean="0"/>
          </a:p>
          <a:p>
            <a:r>
              <a:rPr lang="en-GB" b="1" dirty="0" smtClean="0"/>
              <a:t>In my opinion someone who was really good at handling the affairs of the world would not go about it like this. The people have their constant inborn nature. </a:t>
            </a:r>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GB" sz="2400" b="1" dirty="0" smtClean="0"/>
              <a:t>Genuineness in story of </a:t>
            </a:r>
            <a:r>
              <a:rPr lang="en-GB" sz="2400" b="1" dirty="0" err="1" smtClean="0"/>
              <a:t>Huntun</a:t>
            </a:r>
            <a:r>
              <a:rPr lang="zh-CN" altLang="en-US" sz="2400" b="1" dirty="0"/>
              <a:t>混</a:t>
            </a:r>
            <a:r>
              <a:rPr lang="zh-CN" altLang="en-US" sz="2400" b="1" dirty="0" smtClean="0"/>
              <a:t>沌 </a:t>
            </a:r>
            <a:r>
              <a:rPr lang="en-GB" altLang="zh-CN" sz="2400" b="1" dirty="0" smtClean="0"/>
              <a:t>(Zhuangzi, chapter 7)</a:t>
            </a:r>
            <a:endParaRPr lang="en-GB" sz="2400" b="1" dirty="0"/>
          </a:p>
        </p:txBody>
      </p:sp>
      <p:sp>
        <p:nvSpPr>
          <p:cNvPr id="3" name="Content Placeholder 2"/>
          <p:cNvSpPr>
            <a:spLocks noGrp="1"/>
          </p:cNvSpPr>
          <p:nvPr>
            <p:ph idx="1"/>
          </p:nvPr>
        </p:nvSpPr>
        <p:spPr>
          <a:xfrm>
            <a:off x="457200" y="1447800"/>
            <a:ext cx="8229600" cy="4876800"/>
          </a:xfrm>
        </p:spPr>
        <p:txBody>
          <a:bodyPr>
            <a:normAutofit fontScale="92500"/>
          </a:bodyPr>
          <a:lstStyle/>
          <a:p>
            <a:r>
              <a:rPr lang="en-GB" dirty="0" smtClean="0"/>
              <a:t>The </a:t>
            </a:r>
            <a:r>
              <a:rPr lang="en-GB" dirty="0"/>
              <a:t>emperor of the South Sea was called Shu [Brief], the emperor of the North Sea was called Hu [Sudden], and the emperor of the central region was called Hun-</a:t>
            </a:r>
            <a:r>
              <a:rPr lang="en-GB" dirty="0" err="1"/>
              <a:t>tun</a:t>
            </a:r>
            <a:r>
              <a:rPr lang="en-GB" dirty="0"/>
              <a:t> [Chaos]. </a:t>
            </a:r>
            <a:endParaRPr lang="en-GB" dirty="0" smtClean="0"/>
          </a:p>
          <a:p>
            <a:r>
              <a:rPr lang="en-GB" dirty="0" smtClean="0"/>
              <a:t>Shu </a:t>
            </a:r>
            <a:r>
              <a:rPr lang="en-GB" dirty="0"/>
              <a:t>and Hu from time to time came together for a meeting in the territory of Hun-</a:t>
            </a:r>
            <a:r>
              <a:rPr lang="en-GB" dirty="0" err="1"/>
              <a:t>tun</a:t>
            </a:r>
            <a:r>
              <a:rPr lang="en-GB" dirty="0"/>
              <a:t>, and Hun-</a:t>
            </a:r>
            <a:r>
              <a:rPr lang="en-GB" dirty="0" err="1"/>
              <a:t>tun</a:t>
            </a:r>
            <a:r>
              <a:rPr lang="en-GB" dirty="0"/>
              <a:t> treated them very generously. Shu and Hu discussed how they could repay his kindness. </a:t>
            </a:r>
            <a:endParaRPr lang="en-GB" dirty="0" smtClean="0"/>
          </a:p>
          <a:p>
            <a:r>
              <a:rPr lang="en-GB" dirty="0" smtClean="0"/>
              <a:t>"</a:t>
            </a:r>
            <a:r>
              <a:rPr lang="en-GB" dirty="0"/>
              <a:t>All men," they said, "have seven openings so they can see, hear, eat, and breathe. But Hun-</a:t>
            </a:r>
            <a:r>
              <a:rPr lang="en-GB" dirty="0" err="1"/>
              <a:t>tun</a:t>
            </a:r>
            <a:r>
              <a:rPr lang="en-GB" dirty="0"/>
              <a:t> alone doesn't have any. Let's trying boring him some!" </a:t>
            </a:r>
            <a:endParaRPr lang="en-GB" dirty="0" smtClean="0"/>
          </a:p>
          <a:p>
            <a:r>
              <a:rPr lang="en-GB" dirty="0" smtClean="0"/>
              <a:t>Every </a:t>
            </a:r>
            <a:r>
              <a:rPr lang="en-GB" dirty="0"/>
              <a:t>day they bored another hole, and on the seventh day Hun-</a:t>
            </a:r>
            <a:r>
              <a:rPr lang="en-GB" dirty="0" err="1"/>
              <a:t>tun</a:t>
            </a:r>
            <a:r>
              <a:rPr lang="en-GB" dirty="0"/>
              <a:t> died. (7, tr. Watson 1968:97)</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Cosmological description of Hun </a:t>
            </a:r>
            <a:r>
              <a:rPr lang="en-GB" dirty="0" err="1" smtClean="0"/>
              <a:t>tun</a:t>
            </a:r>
            <a:r>
              <a:rPr lang="en-GB" dirty="0" smtClean="0"/>
              <a:t> in the </a:t>
            </a:r>
            <a:r>
              <a:rPr lang="en-GB" dirty="0" err="1" smtClean="0"/>
              <a:t>Huainanzi</a:t>
            </a:r>
            <a:endParaRPr lang="en-GB" dirty="0"/>
          </a:p>
        </p:txBody>
      </p:sp>
      <p:sp>
        <p:nvSpPr>
          <p:cNvPr id="3" name="Content Placeholder 2"/>
          <p:cNvSpPr>
            <a:spLocks noGrp="1"/>
          </p:cNvSpPr>
          <p:nvPr>
            <p:ph idx="1"/>
          </p:nvPr>
        </p:nvSpPr>
        <p:spPr/>
        <p:txBody>
          <a:bodyPr/>
          <a:lstStyle/>
          <a:p>
            <a:r>
              <a:rPr lang="en-GB" dirty="0" smtClean="0"/>
              <a:t>Heaven </a:t>
            </a:r>
            <a:r>
              <a:rPr lang="en-GB" dirty="0"/>
              <a:t>and earth were perfectly joined [</a:t>
            </a:r>
            <a:r>
              <a:rPr lang="en-GB" i="1" dirty="0" err="1"/>
              <a:t>tung-t'ung</a:t>
            </a:r>
            <a:r>
              <a:rPr lang="en-GB" dirty="0"/>
              <a:t> </a:t>
            </a:r>
            <a:r>
              <a:rPr lang="en-GB" dirty="0" err="1"/>
              <a:t>洞同</a:t>
            </a:r>
            <a:r>
              <a:rPr lang="en-GB" dirty="0"/>
              <a:t>], all was chaotically unformed [</a:t>
            </a:r>
            <a:r>
              <a:rPr lang="en-GB" i="1" dirty="0" err="1"/>
              <a:t>hun-tun</a:t>
            </a:r>
            <a:r>
              <a:rPr lang="en-GB" i="1" dirty="0"/>
              <a:t> </a:t>
            </a:r>
            <a:r>
              <a:rPr lang="en-GB" i="1" dirty="0" err="1"/>
              <a:t>wei</a:t>
            </a:r>
            <a:r>
              <a:rPr lang="en-GB" i="1" dirty="0"/>
              <a:t> </a:t>
            </a:r>
            <a:r>
              <a:rPr lang="en-GB" i="1" dirty="0" err="1"/>
              <a:t>p'u</a:t>
            </a:r>
            <a:r>
              <a:rPr lang="en-GB" dirty="0"/>
              <a:t> </a:t>
            </a:r>
            <a:r>
              <a:rPr lang="en-GB" dirty="0" err="1"/>
              <a:t>渾沌為樸</a:t>
            </a:r>
            <a:r>
              <a:rPr lang="en-GB" dirty="0"/>
              <a:t>]; and things were complete [</a:t>
            </a:r>
            <a:r>
              <a:rPr lang="en-GB" i="1" dirty="0" err="1"/>
              <a:t>ch'eng</a:t>
            </a:r>
            <a:r>
              <a:rPr lang="en-GB" dirty="0"/>
              <a:t> 成] yet not created. This is called [the time or condition] of the Great One. [</a:t>
            </a:r>
            <a:r>
              <a:rPr lang="en-GB" i="1" dirty="0" err="1"/>
              <a:t>t'ai-i</a:t>
            </a:r>
            <a:r>
              <a:rPr lang="en-GB" dirty="0"/>
              <a:t> </a:t>
            </a:r>
            <a:r>
              <a:rPr lang="en-GB" dirty="0" err="1"/>
              <a:t>太一</a:t>
            </a:r>
            <a:r>
              <a:rPr lang="en-GB" dirty="0"/>
              <a:t>]. All came from this unity which gave to each thing its differences: the birds, fish, and beasts. This is called the lot [or division, </a:t>
            </a:r>
            <a:r>
              <a:rPr lang="en-GB" i="1" dirty="0"/>
              <a:t>fen</a:t>
            </a:r>
            <a:r>
              <a:rPr lang="en-GB" dirty="0"/>
              <a:t> 分] of things. (14, tr. </a:t>
            </a:r>
            <a:r>
              <a:rPr lang="en-GB" dirty="0" err="1"/>
              <a:t>Girardot</a:t>
            </a:r>
            <a:r>
              <a:rPr lang="en-GB" dirty="0"/>
              <a:t> 1983:134)</a:t>
            </a:r>
          </a:p>
          <a:p>
            <a:endParaRPr lang="en-GB" dirty="0"/>
          </a:p>
        </p:txBody>
      </p:sp>
    </p:spTree>
    <p:extLst>
      <p:ext uri="{BB962C8B-B14F-4D97-AF65-F5344CB8AC3E}">
        <p14:creationId xmlns:p14="http://schemas.microsoft.com/office/powerpoint/2010/main" val="495967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a:bodyPr>
          <a:lstStyle/>
          <a:p>
            <a:r>
              <a:rPr lang="en-GB" sz="2800" dirty="0" smtClean="0"/>
              <a:t>The Skill of </a:t>
            </a:r>
            <a:r>
              <a:rPr lang="en-GB" sz="2800" dirty="0" err="1" smtClean="0"/>
              <a:t>Huntun</a:t>
            </a:r>
            <a:r>
              <a:rPr lang="en-GB" sz="2800" dirty="0" smtClean="0"/>
              <a:t> in Zhuangzi Chapter 11</a:t>
            </a:r>
            <a:endParaRPr lang="en-GB" sz="2800" dirty="0"/>
          </a:p>
        </p:txBody>
      </p:sp>
      <p:sp>
        <p:nvSpPr>
          <p:cNvPr id="3" name="Content Placeholder 2"/>
          <p:cNvSpPr>
            <a:spLocks noGrp="1"/>
          </p:cNvSpPr>
          <p:nvPr>
            <p:ph idx="1"/>
          </p:nvPr>
        </p:nvSpPr>
        <p:spPr>
          <a:xfrm>
            <a:off x="152400" y="1752600"/>
            <a:ext cx="8686800" cy="4800600"/>
          </a:xfrm>
        </p:spPr>
        <p:txBody>
          <a:bodyPr>
            <a:normAutofit fontScale="77500" lnSpcReduction="20000"/>
          </a:bodyPr>
          <a:lstStyle/>
          <a:p>
            <a:r>
              <a:rPr lang="en-GB" dirty="0"/>
              <a:t>Two other </a:t>
            </a:r>
            <a:r>
              <a:rPr lang="en-GB" i="1" dirty="0"/>
              <a:t>Zhuangzi</a:t>
            </a:r>
            <a:r>
              <a:rPr lang="en-GB" dirty="0"/>
              <a:t> contexts use </a:t>
            </a:r>
            <a:r>
              <a:rPr lang="en-GB" i="1" dirty="0" err="1"/>
              <a:t>hundun</a:t>
            </a:r>
            <a:r>
              <a:rPr lang="en-GB" dirty="0"/>
              <a:t>. Chapter 11 has an allegory about </a:t>
            </a:r>
            <a:r>
              <a:rPr lang="en-GB" dirty="0">
                <a:hlinkClick r:id="rId2" tooltip="Hong Meng"/>
              </a:rPr>
              <a:t>Hong </a:t>
            </a:r>
            <a:r>
              <a:rPr lang="en-GB" dirty="0" err="1">
                <a:hlinkClick r:id="rId2" tooltip="Hong Meng"/>
              </a:rPr>
              <a:t>Meng</a:t>
            </a:r>
            <a:r>
              <a:rPr lang="en-GB" dirty="0"/>
              <a:t> </a:t>
            </a:r>
            <a:r>
              <a:rPr lang="en-GB" dirty="0" err="1"/>
              <a:t>鴻蒙</a:t>
            </a:r>
            <a:r>
              <a:rPr lang="en-GB" dirty="0"/>
              <a:t> "Big Concealment" or "Silly Goose", who "was amusing himself by slapping his thighs and hopping around like a sparrow", which </a:t>
            </a:r>
            <a:r>
              <a:rPr lang="en-GB" dirty="0" err="1"/>
              <a:t>Girardot</a:t>
            </a:r>
            <a:r>
              <a:rPr lang="en-GB" dirty="0"/>
              <a:t> (1983:110) interprets as shamanic dancing comparable with the </a:t>
            </a:r>
            <a:r>
              <a:rPr lang="en-GB" i="1" dirty="0" err="1"/>
              <a:t>Shanhaijing</a:t>
            </a:r>
            <a:r>
              <a:rPr lang="en-GB" dirty="0"/>
              <a:t> below. </a:t>
            </a:r>
            <a:endParaRPr lang="en-GB" dirty="0" smtClean="0"/>
          </a:p>
          <a:p>
            <a:r>
              <a:rPr lang="en-GB" dirty="0" smtClean="0"/>
              <a:t>Hong </a:t>
            </a:r>
            <a:r>
              <a:rPr lang="en-GB" dirty="0" err="1"/>
              <a:t>Meng</a:t>
            </a:r>
            <a:r>
              <a:rPr lang="en-GB" dirty="0"/>
              <a:t> poetically reduplicates </a:t>
            </a:r>
            <a:r>
              <a:rPr lang="en-GB" i="1" dirty="0" err="1"/>
              <a:t>hunhun-dundun</a:t>
            </a:r>
            <a:r>
              <a:rPr lang="en-GB" dirty="0"/>
              <a:t> </a:t>
            </a:r>
            <a:r>
              <a:rPr lang="en-GB" dirty="0" err="1"/>
              <a:t>渾渾沌沌</a:t>
            </a:r>
            <a:r>
              <a:rPr lang="en-GB" dirty="0"/>
              <a:t> "dark and undifferentiated chaos" in describing </a:t>
            </a:r>
            <a:r>
              <a:rPr lang="en-GB" dirty="0" err="1"/>
              <a:t>Daoist</a:t>
            </a:r>
            <a:r>
              <a:rPr lang="en-GB" dirty="0"/>
              <a:t> "mind-nourishment" meditation.</a:t>
            </a:r>
          </a:p>
          <a:p>
            <a:r>
              <a:rPr lang="en-GB" dirty="0"/>
              <a:t>"You have only to rest in inaction and things will transform themselves. Smash your form and body, spit out hearing and eyesight, forget you are a thing among other things, and you may join in great unity with the deep and boundless. Undo the mind, slough off spirit, be blank and soulless, and the ten thousand things one by one will return to the root – return to the root and not know why. Dark and undifferentiated chaos – to the end of life none will depart from it. But if you try to know it, you have already departed from it. Do not ask what its name is, do not try to observe its form. Things will live naturally and of themselves." (tr. Watson 1968:122)</a:t>
            </a:r>
          </a:p>
          <a:p>
            <a:endParaRPr lang="en-GB" dirty="0"/>
          </a:p>
        </p:txBody>
      </p:sp>
    </p:spTree>
    <p:extLst>
      <p:ext uri="{BB962C8B-B14F-4D97-AF65-F5344CB8AC3E}">
        <p14:creationId xmlns:p14="http://schemas.microsoft.com/office/powerpoint/2010/main" val="1519769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rmAutofit fontScale="90000"/>
          </a:bodyPr>
          <a:lstStyle/>
          <a:p>
            <a:r>
              <a:rPr lang="en-GB" dirty="0" smtClean="0"/>
              <a:t>The art of Mr chaos</a:t>
            </a:r>
            <a:endParaRPr lang="en-GB" dirty="0"/>
          </a:p>
        </p:txBody>
      </p:sp>
      <p:sp>
        <p:nvSpPr>
          <p:cNvPr id="3" name="Content Placeholder 2"/>
          <p:cNvSpPr>
            <a:spLocks noGrp="1"/>
          </p:cNvSpPr>
          <p:nvPr>
            <p:ph idx="1"/>
          </p:nvPr>
        </p:nvSpPr>
        <p:spPr>
          <a:xfrm>
            <a:off x="457200" y="1447800"/>
            <a:ext cx="8229600" cy="4876800"/>
          </a:xfrm>
        </p:spPr>
        <p:txBody>
          <a:bodyPr>
            <a:normAutofit fontScale="92500" lnSpcReduction="20000"/>
          </a:bodyPr>
          <a:lstStyle/>
          <a:p>
            <a:r>
              <a:rPr lang="en-GB" dirty="0"/>
              <a:t>Chapter 12 tells a story about the Confucian disciple </a:t>
            </a:r>
            <a:r>
              <a:rPr lang="en-GB" dirty="0">
                <a:hlinkClick r:id="rId2" tooltip="Disciples of Confucius"/>
              </a:rPr>
              <a:t>Zigong</a:t>
            </a:r>
            <a:r>
              <a:rPr lang="en-GB" dirty="0"/>
              <a:t> becoming dumbfounded after meeting a </a:t>
            </a:r>
            <a:r>
              <a:rPr lang="en-GB" dirty="0" err="1"/>
              <a:t>Daoist</a:t>
            </a:r>
            <a:r>
              <a:rPr lang="en-GB" dirty="0"/>
              <a:t> sage. He reported back to Confucius, who denigrated </a:t>
            </a:r>
            <a:r>
              <a:rPr lang="en-GB" i="1" dirty="0" err="1"/>
              <a:t>Hundun</a:t>
            </a:r>
            <a:r>
              <a:rPr lang="en-GB" i="1" dirty="0"/>
              <a:t> Shi </a:t>
            </a:r>
            <a:r>
              <a:rPr lang="en-GB" i="1" dirty="0" err="1"/>
              <a:t>zhi</a:t>
            </a:r>
            <a:r>
              <a:rPr lang="en-GB" i="1" dirty="0"/>
              <a:t> </a:t>
            </a:r>
            <a:r>
              <a:rPr lang="en-GB" i="1" dirty="0" err="1"/>
              <a:t>shu</a:t>
            </a:r>
            <a:r>
              <a:rPr lang="en-GB" dirty="0"/>
              <a:t> </a:t>
            </a:r>
            <a:r>
              <a:rPr lang="en-GB" dirty="0" err="1"/>
              <a:t>渾沌氏之術</a:t>
            </a:r>
            <a:r>
              <a:rPr lang="en-GB" dirty="0"/>
              <a:t> "the arts of Mr. Chaos [</a:t>
            </a:r>
            <a:r>
              <a:rPr lang="en-GB" dirty="0" err="1"/>
              <a:t>Hundun</a:t>
            </a:r>
            <a:r>
              <a:rPr lang="en-GB" dirty="0"/>
              <a:t>]":</a:t>
            </a:r>
          </a:p>
          <a:p>
            <a:r>
              <a:rPr lang="en-GB" dirty="0"/>
              <a:t>"He is one of those bogus practitioners of the arts of Mr. Chaos. He knows the first thing but doesn't understand the second. He looks after what is on the inside but doesn't look after what is on the outside. A man of true brightness and purity who can enter into simplicity, who can return to the primitive through inaction, give body to his inborn nature, and embrace his spirit, and in this way wander through the everyday world – if you had met one like that, you would have had real cause for astonishment. As for the arts of Mr. Chaos, you and I need not bother to find out about them." (12, tr. Watson 1968:136)</a:t>
            </a:r>
          </a:p>
          <a:p>
            <a:endParaRPr lang="en-GB" dirty="0"/>
          </a:p>
        </p:txBody>
      </p:sp>
    </p:spTree>
    <p:extLst>
      <p:ext uri="{BB962C8B-B14F-4D97-AF65-F5344CB8AC3E}">
        <p14:creationId xmlns:p14="http://schemas.microsoft.com/office/powerpoint/2010/main" val="2784888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a:bodyPr>
          <a:lstStyle/>
          <a:p>
            <a:r>
              <a:rPr lang="en-GB" sz="2800" dirty="0" smtClean="0"/>
              <a:t>Simplicity  (</a:t>
            </a:r>
            <a:r>
              <a:rPr lang="en-GB" sz="2800" dirty="0" err="1" smtClean="0"/>
              <a:t>zhuangzi</a:t>
            </a:r>
            <a:r>
              <a:rPr lang="en-GB" sz="2800" dirty="0" smtClean="0"/>
              <a:t>:</a:t>
            </a:r>
            <a:r>
              <a:rPr lang="en-GB" sz="2800" b="1" dirty="0" smtClean="0"/>
              <a:t> Section NINE - HORSES' HOOFS)</a:t>
            </a:r>
            <a:endParaRPr lang="en-GB" sz="2800" dirty="0"/>
          </a:p>
        </p:txBody>
      </p:sp>
      <p:sp>
        <p:nvSpPr>
          <p:cNvPr id="3" name="Content Placeholder 2"/>
          <p:cNvSpPr>
            <a:spLocks noGrp="1"/>
          </p:cNvSpPr>
          <p:nvPr>
            <p:ph idx="1"/>
          </p:nvPr>
        </p:nvSpPr>
        <p:spPr/>
        <p:txBody>
          <a:bodyPr>
            <a:normAutofit fontScale="85000" lnSpcReduction="20000"/>
          </a:bodyPr>
          <a:lstStyle/>
          <a:p>
            <a:r>
              <a:rPr lang="en-GB" dirty="0" smtClean="0"/>
              <a:t>In this age of Perfect Virtue men live the same as birds and beasts, group themselves side by side with the ten thousand things. Who then knows anything about "gentleman" or "petty man"? </a:t>
            </a:r>
          </a:p>
          <a:p>
            <a:r>
              <a:rPr lang="en-GB" dirty="0" smtClean="0"/>
              <a:t>Dull and unwitting, men have no wisdom; thus their Virtue does not depart from them. Dull and unwitting, they have no desire; this is called </a:t>
            </a:r>
            <a:r>
              <a:rPr lang="en-GB" dirty="0" err="1" smtClean="0"/>
              <a:t>uncarved</a:t>
            </a:r>
            <a:r>
              <a:rPr lang="en-GB" dirty="0" smtClean="0"/>
              <a:t> simplicity. In </a:t>
            </a:r>
            <a:r>
              <a:rPr lang="en-GB" dirty="0" err="1" smtClean="0"/>
              <a:t>uncarved</a:t>
            </a:r>
            <a:r>
              <a:rPr lang="en-GB" dirty="0" smtClean="0"/>
              <a:t> simplicity the people attain their true nature.</a:t>
            </a:r>
          </a:p>
          <a:p>
            <a:endParaRPr lang="en-GB" dirty="0" smtClean="0"/>
          </a:p>
          <a:p>
            <a:r>
              <a:rPr lang="en-GB" dirty="0" smtClean="0"/>
              <a:t>Then along comes the sage, huffing and puffing after benevolence, reaching on tiptoe for righteousness, and the world for the first time has doubts; mooning and mouthing over his music, snipping and stitching away at his rites, and the world for the first time is divided.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Daoist</a:t>
            </a:r>
            <a:r>
              <a:rPr lang="en-GB" dirty="0" smtClean="0"/>
              <a:t> understanding of the </a:t>
            </a:r>
            <a:r>
              <a:rPr lang="en-GB" dirty="0" err="1" smtClean="0"/>
              <a:t>ziran</a:t>
            </a:r>
            <a:endParaRPr lang="en-GB" dirty="0"/>
          </a:p>
        </p:txBody>
      </p:sp>
      <p:sp>
        <p:nvSpPr>
          <p:cNvPr id="3" name="Content Placeholder 2"/>
          <p:cNvSpPr>
            <a:spLocks noGrp="1"/>
          </p:cNvSpPr>
          <p:nvPr>
            <p:ph idx="1"/>
          </p:nvPr>
        </p:nvSpPr>
        <p:spPr/>
        <p:txBody>
          <a:bodyPr>
            <a:normAutofit fontScale="92500"/>
          </a:bodyPr>
          <a:lstStyle/>
          <a:p>
            <a:r>
              <a:rPr lang="en-US" i="1" dirty="0" err="1" smtClean="0"/>
              <a:t>Zhuangzi</a:t>
            </a:r>
            <a:r>
              <a:rPr lang="en-US" dirty="0" smtClean="0"/>
              <a:t>: the Ox Carver and the Bell-Stand Carpenter can execute their skills perfectly by means of spiritual practice entailing becoming one with the Dao, allowing their actions to emerge perfectly and spontaneously. </a:t>
            </a:r>
          </a:p>
          <a:p>
            <a:endParaRPr lang="en-US" dirty="0" smtClean="0"/>
          </a:p>
          <a:p>
            <a:r>
              <a:rPr lang="en-US" dirty="0" smtClean="0"/>
              <a:t>This theme is developed further, with the suggestion that being at one with the Dao betokens a way of living based on primordial simplicity and authenticity (naturalistic primitivism) (Lai 2003), a message with great appeal in our age where technology is blamed for a complex and ‘unnatural’ lifestyle with all its ensuring problems.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485</TotalTime>
  <Words>2610</Words>
  <Application>Microsoft Office PowerPoint</Application>
  <PresentationFormat>On-screen Show (4:3)</PresentationFormat>
  <Paragraphs>71</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Flow</vt:lpstr>
      <vt:lpstr>7. Daoist Terminology of Ziran</vt:lpstr>
      <vt:lpstr>Meaning of Ziran</vt:lpstr>
      <vt:lpstr>What is ziran</vt:lpstr>
      <vt:lpstr>PowerPoint Presentation</vt:lpstr>
      <vt:lpstr>ZiRan as Spontaneity in story of the Dexterous Butcher </vt:lpstr>
      <vt:lpstr>Authenticity, Purity and Simplicity (Chuang Tzu,Chap 12-1)</vt:lpstr>
      <vt:lpstr>Authenticity, Purity and Simplicity（Chuang Tzu, Chap 12-2）</vt:lpstr>
      <vt:lpstr>Non Artificial, Originality in Zhuangzi (马蹄)   </vt:lpstr>
      <vt:lpstr>Genuineness in story of Huntun混沌 (Zhuangzi, chapter 7)</vt:lpstr>
      <vt:lpstr>Cosmological description of Hun tun in the Huainanzi</vt:lpstr>
      <vt:lpstr>The Skill of Huntun in Zhuangzi Chapter 11</vt:lpstr>
      <vt:lpstr>The art of Mr chaos</vt:lpstr>
      <vt:lpstr>Simplicity  (zhuangzi: Section NINE - HORSES' HOOFS)</vt:lpstr>
      <vt:lpstr>Daoist understanding of the ziran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Terminology of Ziran</dc:title>
  <dc:creator>Yanxia Zhao</dc:creator>
  <cp:lastModifiedBy>UCS</cp:lastModifiedBy>
  <cp:revision>22</cp:revision>
  <dcterms:created xsi:type="dcterms:W3CDTF">2006-08-16T00:00:00Z</dcterms:created>
  <dcterms:modified xsi:type="dcterms:W3CDTF">2016-03-04T08:49:37Z</dcterms:modified>
</cp:coreProperties>
</file>