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778" r:id="rId5"/>
  </p:sldMasterIdLst>
  <p:notesMasterIdLst>
    <p:notesMasterId r:id="rId42"/>
  </p:notesMasterIdLst>
  <p:sldIdLst>
    <p:sldId id="256" r:id="rId6"/>
    <p:sldId id="258" r:id="rId7"/>
    <p:sldId id="259" r:id="rId8"/>
    <p:sldId id="260" r:id="rId9"/>
    <p:sldId id="263" r:id="rId10"/>
    <p:sldId id="264" r:id="rId11"/>
    <p:sldId id="288" r:id="rId12"/>
    <p:sldId id="297" r:id="rId13"/>
    <p:sldId id="292" r:id="rId14"/>
    <p:sldId id="293" r:id="rId15"/>
    <p:sldId id="298" r:id="rId16"/>
    <p:sldId id="299" r:id="rId17"/>
    <p:sldId id="300" r:id="rId18"/>
    <p:sldId id="273" r:id="rId19"/>
    <p:sldId id="301" r:id="rId20"/>
    <p:sldId id="289" r:id="rId21"/>
    <p:sldId id="302" r:id="rId22"/>
    <p:sldId id="296" r:id="rId23"/>
    <p:sldId id="294" r:id="rId24"/>
    <p:sldId id="295" r:id="rId25"/>
    <p:sldId id="265" r:id="rId26"/>
    <p:sldId id="266" r:id="rId27"/>
    <p:sldId id="285" r:id="rId28"/>
    <p:sldId id="286" r:id="rId29"/>
    <p:sldId id="261" r:id="rId30"/>
    <p:sldId id="262" r:id="rId31"/>
    <p:sldId id="267" r:id="rId32"/>
    <p:sldId id="291" r:id="rId33"/>
    <p:sldId id="283" r:id="rId34"/>
    <p:sldId id="284" r:id="rId35"/>
    <p:sldId id="268" r:id="rId36"/>
    <p:sldId id="269" r:id="rId37"/>
    <p:sldId id="287" r:id="rId38"/>
    <p:sldId id="290" r:id="rId39"/>
    <p:sldId id="281" r:id="rId40"/>
    <p:sldId id="282" r:id="rId4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28AD33-9538-4172-B7AB-BACCFBFD25DE}" v="1" dt="2025-12-16T11:55:26.5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5" autoAdjust="0"/>
    <p:restoredTop sz="94830"/>
  </p:normalViewPr>
  <p:slideViewPr>
    <p:cSldViewPr snapToGrid="0" snapToObjects="1">
      <p:cViewPr varScale="1">
        <p:scale>
          <a:sx n="86" d="100"/>
          <a:sy n="86" d="100"/>
        </p:scale>
        <p:origin x="834" y="4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ike Griffiths" userId="bf624fb1-d15e-43bd-8c4d-aa5d1b06c2a1" providerId="ADAL" clId="{5D11D8CC-BA70-4584-BE97-701FAF46ABF0}"/>
    <pc:docChg chg="addSld modSld">
      <pc:chgData name="Heike Griffiths" userId="bf624fb1-d15e-43bd-8c4d-aa5d1b06c2a1" providerId="ADAL" clId="{5D11D8CC-BA70-4584-BE97-701FAF46ABF0}" dt="2025-12-16T11:55:26.555" v="2"/>
      <pc:docMkLst>
        <pc:docMk/>
      </pc:docMkLst>
      <pc:sldChg chg="modSp mod">
        <pc:chgData name="Heike Griffiths" userId="bf624fb1-d15e-43bd-8c4d-aa5d1b06c2a1" providerId="ADAL" clId="{5D11D8CC-BA70-4584-BE97-701FAF46ABF0}" dt="2025-12-16T09:02:36.902" v="1" actId="20577"/>
        <pc:sldMkLst>
          <pc:docMk/>
          <pc:sldMk cId="2944470992" sldId="258"/>
        </pc:sldMkLst>
        <pc:spChg chg="mod">
          <ac:chgData name="Heike Griffiths" userId="bf624fb1-d15e-43bd-8c4d-aa5d1b06c2a1" providerId="ADAL" clId="{5D11D8CC-BA70-4584-BE97-701FAF46ABF0}" dt="2025-12-16T09:02:36.902" v="1" actId="20577"/>
          <ac:spMkLst>
            <pc:docMk/>
            <pc:sldMk cId="2944470992" sldId="258"/>
            <ac:spMk id="5" creationId="{00000000-0000-0000-0000-000000000000}"/>
          </ac:spMkLst>
        </pc:spChg>
      </pc:sldChg>
      <pc:sldChg chg="add">
        <pc:chgData name="Heike Griffiths" userId="bf624fb1-d15e-43bd-8c4d-aa5d1b06c2a1" providerId="ADAL" clId="{5D11D8CC-BA70-4584-BE97-701FAF46ABF0}" dt="2025-12-16T11:55:26.555" v="2"/>
        <pc:sldMkLst>
          <pc:docMk/>
          <pc:sldMk cId="4009541311" sldId="273"/>
        </pc:sldMkLst>
      </pc:sldChg>
      <pc:sldChg chg="add">
        <pc:chgData name="Heike Griffiths" userId="bf624fb1-d15e-43bd-8c4d-aa5d1b06c2a1" providerId="ADAL" clId="{5D11D8CC-BA70-4584-BE97-701FAF46ABF0}" dt="2025-12-16T11:55:26.555" v="2"/>
        <pc:sldMkLst>
          <pc:docMk/>
          <pc:sldMk cId="257831998" sldId="289"/>
        </pc:sldMkLst>
      </pc:sldChg>
      <pc:sldChg chg="add">
        <pc:chgData name="Heike Griffiths" userId="bf624fb1-d15e-43bd-8c4d-aa5d1b06c2a1" providerId="ADAL" clId="{5D11D8CC-BA70-4584-BE97-701FAF46ABF0}" dt="2025-12-16T11:55:26.555" v="2"/>
        <pc:sldMkLst>
          <pc:docMk/>
          <pc:sldMk cId="1479804352" sldId="292"/>
        </pc:sldMkLst>
      </pc:sldChg>
      <pc:sldChg chg="add">
        <pc:chgData name="Heike Griffiths" userId="bf624fb1-d15e-43bd-8c4d-aa5d1b06c2a1" providerId="ADAL" clId="{5D11D8CC-BA70-4584-BE97-701FAF46ABF0}" dt="2025-12-16T11:55:26.555" v="2"/>
        <pc:sldMkLst>
          <pc:docMk/>
          <pc:sldMk cId="2333998663" sldId="293"/>
        </pc:sldMkLst>
      </pc:sldChg>
      <pc:sldChg chg="add">
        <pc:chgData name="Heike Griffiths" userId="bf624fb1-d15e-43bd-8c4d-aa5d1b06c2a1" providerId="ADAL" clId="{5D11D8CC-BA70-4584-BE97-701FAF46ABF0}" dt="2025-12-16T11:55:26.555" v="2"/>
        <pc:sldMkLst>
          <pc:docMk/>
          <pc:sldMk cId="885307064" sldId="297"/>
        </pc:sldMkLst>
      </pc:sldChg>
      <pc:sldChg chg="add">
        <pc:chgData name="Heike Griffiths" userId="bf624fb1-d15e-43bd-8c4d-aa5d1b06c2a1" providerId="ADAL" clId="{5D11D8CC-BA70-4584-BE97-701FAF46ABF0}" dt="2025-12-16T11:55:26.555" v="2"/>
        <pc:sldMkLst>
          <pc:docMk/>
          <pc:sldMk cId="3690851585" sldId="298"/>
        </pc:sldMkLst>
      </pc:sldChg>
      <pc:sldChg chg="add">
        <pc:chgData name="Heike Griffiths" userId="bf624fb1-d15e-43bd-8c4d-aa5d1b06c2a1" providerId="ADAL" clId="{5D11D8CC-BA70-4584-BE97-701FAF46ABF0}" dt="2025-12-16T11:55:26.555" v="2"/>
        <pc:sldMkLst>
          <pc:docMk/>
          <pc:sldMk cId="1678829179" sldId="299"/>
        </pc:sldMkLst>
      </pc:sldChg>
      <pc:sldChg chg="add">
        <pc:chgData name="Heike Griffiths" userId="bf624fb1-d15e-43bd-8c4d-aa5d1b06c2a1" providerId="ADAL" clId="{5D11D8CC-BA70-4584-BE97-701FAF46ABF0}" dt="2025-12-16T11:55:26.555" v="2"/>
        <pc:sldMkLst>
          <pc:docMk/>
          <pc:sldMk cId="1016168948" sldId="300"/>
        </pc:sldMkLst>
      </pc:sldChg>
      <pc:sldChg chg="add">
        <pc:chgData name="Heike Griffiths" userId="bf624fb1-d15e-43bd-8c4d-aa5d1b06c2a1" providerId="ADAL" clId="{5D11D8CC-BA70-4584-BE97-701FAF46ABF0}" dt="2025-12-16T11:55:26.555" v="2"/>
        <pc:sldMkLst>
          <pc:docMk/>
          <pc:sldMk cId="3789428823" sldId="301"/>
        </pc:sldMkLst>
      </pc:sldChg>
      <pc:sldChg chg="add">
        <pc:chgData name="Heike Griffiths" userId="bf624fb1-d15e-43bd-8c4d-aa5d1b06c2a1" providerId="ADAL" clId="{5D11D8CC-BA70-4584-BE97-701FAF46ABF0}" dt="2025-12-16T11:55:26.555" v="2"/>
        <pc:sldMkLst>
          <pc:docMk/>
          <pc:sldMk cId="602737265" sldId="30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12/16/2025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C971FF-EF28-4195-A575-329446EFAA55}" type="slidenum">
              <a:rPr kumimoji="0" lang="en-US"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9042578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C971FF-EF28-4195-A575-329446EFAA55}"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305528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key events of 20</a:t>
            </a:r>
            <a:r>
              <a:rPr lang="en-GB" baseline="30000" dirty="0"/>
              <a:t>th</a:t>
            </a:r>
            <a:r>
              <a:rPr lang="en-GB" dirty="0"/>
              <a:t> c was 1992 un conference on environment and development attended by world leaders and activists from all over the world. This event, which became known as the first earth summit recognised that human activity was increasingly threatening the environment or biosphere – that narrow zone of earth, air and water on which all life (plants, creatures, humans) depends. It also recognised that issues of development </a:t>
            </a:r>
            <a:r>
              <a:rPr lang="en-GB" dirty="0" err="1"/>
              <a:t>ie</a:t>
            </a:r>
            <a:r>
              <a:rPr lang="en-GB" dirty="0"/>
              <a:t>. global wealth and poverty were threatening people’s life chances in both rich and poor countries. The welfare of planet and people, issues of environment and development were thus recognised as being inextricably related. One of the terms often used to describe these concerns is ‘sustainable development’. In the 2002 earth summit in </a:t>
            </a:r>
            <a:r>
              <a:rPr lang="en-GB" dirty="0" err="1"/>
              <a:t>johannesburg</a:t>
            </a:r>
            <a:r>
              <a:rPr lang="en-GB" dirty="0"/>
              <a:t> again 10 years on to discuss sustainable development. Earth summit Johannesburg - agreement was made to restore the world's depleted fisheries for 2015</a:t>
            </a:r>
          </a:p>
          <a:p>
            <a:endParaRPr lang="en-GB" dirty="0"/>
          </a:p>
          <a:p>
            <a:r>
              <a:rPr lang="en-GB" dirty="0"/>
              <a:t>Agenda 21 refers to aiming to improve education and awareness of sustainability in order to be better place for 21 century.</a:t>
            </a:r>
          </a:p>
          <a:p>
            <a:r>
              <a:rPr lang="en-GB" dirty="0"/>
              <a:t>Un also recognised that education had a crucial part to play in </a:t>
            </a:r>
            <a:r>
              <a:rPr lang="en-GB" dirty="0" err="1"/>
              <a:t>exproling</a:t>
            </a:r>
            <a:r>
              <a:rPr lang="en-GB" dirty="0"/>
              <a:t> resolution to these issues among the terms used to describe this is </a:t>
            </a:r>
            <a:r>
              <a:rPr lang="en-GB" dirty="0" err="1"/>
              <a:t>educat</a:t>
            </a:r>
            <a:r>
              <a:rPr lang="en-GB" dirty="0"/>
              <a:t> for sustainable development and the un declared 2005 – 14 to be the decade of </a:t>
            </a:r>
            <a:r>
              <a:rPr lang="en-GB" dirty="0" err="1"/>
              <a:t>ed</a:t>
            </a:r>
            <a:r>
              <a:rPr lang="en-GB" dirty="0"/>
              <a:t> for sustainable development.</a:t>
            </a:r>
          </a:p>
          <a:p>
            <a:r>
              <a:rPr lang="en-GB" dirty="0"/>
              <a:t>Do they remember from last year in lines of enquiry how people view sustainable development differently. Remind them of economists they believe no limits to growth whilst ecologists recognise finite nature of earth’s natural systems.</a:t>
            </a:r>
          </a:p>
          <a:p>
            <a:r>
              <a:rPr lang="en-GB" dirty="0"/>
              <a:t>Growth </a:t>
            </a:r>
            <a:r>
              <a:rPr lang="en-GB" dirty="0" err="1"/>
              <a:t>ie</a:t>
            </a:r>
            <a:r>
              <a:rPr lang="en-GB" dirty="0"/>
              <a:t> economy getting bigger is not the same as sustainable development which should aim to improve both human and environmental well-being.</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8EB99A-FD7C-4FF0-AA5F-613FFAF57D6C}"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8012739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C971FF-EF28-4195-A575-329446EFAA55}"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096889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C971FF-EF28-4195-A575-329446EFAA55}"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334186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502568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477759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129015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8900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067056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60083996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12/16/2025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8"/>
          <a:stretch>
            <a:fillRect/>
          </a:stretch>
        </p:blipFill>
        <p:spPr>
          <a:xfrm>
            <a:off x="0" y="0"/>
            <a:ext cx="9144000" cy="6858000"/>
          </a:xfrm>
          <a:prstGeom prst="rect">
            <a:avLst/>
          </a:prstGeom>
        </p:spPr>
      </p:pic>
    </p:spTree>
    <p:extLst>
      <p:ext uri="{BB962C8B-B14F-4D97-AF65-F5344CB8AC3E}">
        <p14:creationId xmlns:p14="http://schemas.microsoft.com/office/powerpoint/2010/main" val="2993608276"/>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6" r:id="rId5"/>
    <p:sldLayoutId id="2147483787"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dpaPs0Wywww"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XVSgbU6WVSk"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s://journals.sagepub.com/doi/full/10.1177/2043610618815484" TargetMode="Externa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hyperlink" Target="https://journals.sagepub.com/doi/full/10.1177/2043610618815484" TargetMode="Externa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hyperlink" Target="https://journals.sagepub.com/doi/full/10.1177/2043610618815484" TargetMode="Externa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hyperlink" Target="https://www.unicef.org/southsudan/reports/unicef-south-sudan-briefing-notes" TargetMode="Externa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hyperlink" Target="https://www.unesco.org/gem-report/en" TargetMode="External"/><Relationship Id="rId2" Type="http://schemas.openxmlformats.org/officeDocument/2006/relationships/hyperlink" Target="https://unesdoc.unesco.org/ark:/48223/pf0000386852" TargetMode="External"/><Relationship Id="rId1" Type="http://schemas.openxmlformats.org/officeDocument/2006/relationships/slideLayout" Target="../slideLayouts/slideLayout3.xml"/><Relationship Id="rId4" Type="http://schemas.openxmlformats.org/officeDocument/2006/relationships/hyperlink" Target="http://uis.unesco.org/" TargetMode="Externa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hyperlink" Target="https://en.unesco.org/covid19/educationresponse" TargetMode="External"/><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2" Type="http://schemas.openxmlformats.org/officeDocument/2006/relationships/hyperlink" Target="http://www.globaleducation.edu.au/global-education/what-are-global-perspectives.html" TargetMode="Externa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hyperlink" Target="https://doi.org/10.3828/MC.29.2.1" TargetMode="External"/><Relationship Id="rId2" Type="http://schemas.openxmlformats.org/officeDocument/2006/relationships/hyperlink" Target="https://www.liverpooluniversitypress.co.uk/doi/10.3828/MC.29.2.1#con"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3744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1143000" y="4721628"/>
            <a:ext cx="6858000" cy="536171"/>
          </a:xfrm>
        </p:spPr>
        <p:txBody>
          <a:bodyPr/>
          <a:lstStyle/>
          <a:p>
            <a:r>
              <a:rPr lang="en-US" dirty="0"/>
              <a:t>Heike Griffiths |2025 | </a:t>
            </a:r>
          </a:p>
        </p:txBody>
      </p:sp>
      <p:sp>
        <p:nvSpPr>
          <p:cNvPr id="4" name="Title 3"/>
          <p:cNvSpPr>
            <a:spLocks noGrp="1"/>
          </p:cNvSpPr>
          <p:nvPr>
            <p:ph type="ctrTitle"/>
          </p:nvPr>
        </p:nvSpPr>
        <p:spPr>
          <a:xfrm>
            <a:off x="914401" y="931026"/>
            <a:ext cx="8032085" cy="2582487"/>
          </a:xfrm>
        </p:spPr>
        <p:txBody>
          <a:bodyPr>
            <a:normAutofit fontScale="90000"/>
          </a:bodyPr>
          <a:lstStyle/>
          <a:p>
            <a:r>
              <a:rPr lang="en-US" dirty="0"/>
              <a:t>ECIE6004 </a:t>
            </a:r>
            <a:br>
              <a:rPr lang="en-US" dirty="0"/>
            </a:br>
            <a:r>
              <a:rPr lang="en-US" dirty="0"/>
              <a:t>Global Perspectives on Education Session 1 - Introduction</a:t>
            </a:r>
          </a:p>
        </p:txBody>
      </p:sp>
    </p:spTree>
    <p:extLst>
      <p:ext uri="{BB962C8B-B14F-4D97-AF65-F5344CB8AC3E}">
        <p14:creationId xmlns:p14="http://schemas.microsoft.com/office/powerpoint/2010/main" val="2944470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13538" y="2228850"/>
            <a:ext cx="8262918" cy="3257550"/>
          </a:xfrm>
        </p:spPr>
        <p:txBody>
          <a:bodyPr/>
          <a:lstStyle/>
          <a:p>
            <a:pPr lvl="0">
              <a:buClr>
                <a:srgbClr val="5B9BD5"/>
              </a:buClr>
            </a:pPr>
            <a:r>
              <a:rPr lang="en-GB" b="1" dirty="0">
                <a:solidFill>
                  <a:prstClr val="black"/>
                </a:solidFill>
              </a:rPr>
              <a:t>1</a:t>
            </a:r>
            <a:r>
              <a:rPr lang="en-GB" b="1" baseline="30000" dirty="0">
                <a:solidFill>
                  <a:prstClr val="black"/>
                </a:solidFill>
              </a:rPr>
              <a:t>st</a:t>
            </a:r>
            <a:r>
              <a:rPr lang="en-GB" b="1" dirty="0">
                <a:solidFill>
                  <a:prstClr val="black"/>
                </a:solidFill>
              </a:rPr>
              <a:t> definition of global</a:t>
            </a:r>
            <a:r>
              <a:rPr lang="en-GB" dirty="0">
                <a:solidFill>
                  <a:prstClr val="black"/>
                </a:solidFill>
              </a:rPr>
              <a:t>: all-encompassing, all-inclusive</a:t>
            </a:r>
          </a:p>
          <a:p>
            <a:pPr lvl="0">
              <a:buClr>
                <a:srgbClr val="5B9BD5"/>
              </a:buClr>
            </a:pPr>
            <a:r>
              <a:rPr lang="en-GB" b="1" dirty="0">
                <a:solidFill>
                  <a:prstClr val="black"/>
                </a:solidFill>
              </a:rPr>
              <a:t>2</a:t>
            </a:r>
            <a:r>
              <a:rPr lang="en-GB" b="1" baseline="30000" dirty="0">
                <a:solidFill>
                  <a:prstClr val="black"/>
                </a:solidFill>
              </a:rPr>
              <a:t>nd</a:t>
            </a:r>
            <a:r>
              <a:rPr lang="en-GB" b="1" dirty="0">
                <a:solidFill>
                  <a:prstClr val="black"/>
                </a:solidFill>
              </a:rPr>
              <a:t> definition of global</a:t>
            </a:r>
            <a:r>
              <a:rPr lang="en-GB" dirty="0">
                <a:solidFill>
                  <a:prstClr val="black"/>
                </a:solidFill>
              </a:rPr>
              <a:t>: relating to the whole world; worldwide.</a:t>
            </a:r>
          </a:p>
          <a:p>
            <a:pPr lvl="0">
              <a:buClr>
                <a:srgbClr val="5B9BD5"/>
              </a:buClr>
            </a:pPr>
            <a:endParaRPr lang="en-GB" dirty="0">
              <a:solidFill>
                <a:prstClr val="black"/>
              </a:solidFill>
            </a:endParaRPr>
          </a:p>
          <a:p>
            <a:pPr marL="34290" indent="0">
              <a:spcBef>
                <a:spcPct val="0"/>
              </a:spcBef>
              <a:buClr>
                <a:srgbClr val="5B9BD5"/>
              </a:buClr>
              <a:buNone/>
            </a:pPr>
            <a:r>
              <a:rPr lang="en-GB" sz="2700" cap="all" dirty="0">
                <a:solidFill>
                  <a:schemeClr val="accent1"/>
                </a:solidFill>
                <a:latin typeface="+mj-lt"/>
                <a:ea typeface="+mj-ea"/>
                <a:cs typeface="+mj-cs"/>
              </a:rPr>
              <a:t>So which one relates to the module title?</a:t>
            </a:r>
          </a:p>
          <a:p>
            <a:pPr marL="34290" indent="0">
              <a:spcBef>
                <a:spcPct val="0"/>
              </a:spcBef>
              <a:buClr>
                <a:srgbClr val="5B9BD5"/>
              </a:buClr>
              <a:buNone/>
            </a:pPr>
            <a:endParaRPr lang="en-GB" sz="2700" cap="all" dirty="0">
              <a:solidFill>
                <a:schemeClr val="accent1"/>
              </a:solidFill>
              <a:latin typeface="+mj-lt"/>
              <a:ea typeface="+mj-ea"/>
              <a:cs typeface="+mj-cs"/>
            </a:endParaRPr>
          </a:p>
          <a:p>
            <a:pPr marL="34290" indent="0">
              <a:spcBef>
                <a:spcPct val="0"/>
              </a:spcBef>
              <a:buClr>
                <a:srgbClr val="5B9BD5"/>
              </a:buClr>
              <a:buNone/>
            </a:pPr>
            <a:r>
              <a:rPr lang="en-GB" sz="3300" cap="all" dirty="0">
                <a:latin typeface="+mj-lt"/>
                <a:ea typeface="+mj-ea"/>
                <a:cs typeface="+mj-cs"/>
              </a:rPr>
              <a:t>Discuss……</a:t>
            </a:r>
            <a:endParaRPr lang="en-US" sz="3300" cap="all" dirty="0">
              <a:latin typeface="+mj-lt"/>
              <a:ea typeface="+mj-ea"/>
              <a:cs typeface="+mj-cs"/>
            </a:endParaRPr>
          </a:p>
          <a:p>
            <a:pPr marL="34290" indent="0">
              <a:spcBef>
                <a:spcPct val="0"/>
              </a:spcBef>
              <a:buNone/>
            </a:pPr>
            <a:endParaRPr lang="en-GB" sz="3000" cap="all" dirty="0">
              <a:solidFill>
                <a:schemeClr val="accent1"/>
              </a:solidFill>
              <a:latin typeface="+mj-lt"/>
              <a:ea typeface="+mj-ea"/>
              <a:cs typeface="+mj-cs"/>
            </a:endParaRPr>
          </a:p>
        </p:txBody>
      </p:sp>
      <p:sp>
        <p:nvSpPr>
          <p:cNvPr id="3" name="Title 2"/>
          <p:cNvSpPr>
            <a:spLocks noGrp="1"/>
          </p:cNvSpPr>
          <p:nvPr>
            <p:ph type="title"/>
          </p:nvPr>
        </p:nvSpPr>
        <p:spPr/>
        <p:txBody>
          <a:bodyPr/>
          <a:lstStyle/>
          <a:p>
            <a:r>
              <a:rPr lang="en-GB" dirty="0"/>
              <a:t>Global Perspectives on Education</a:t>
            </a:r>
          </a:p>
        </p:txBody>
      </p:sp>
      <p:pic>
        <p:nvPicPr>
          <p:cNvPr id="4" name="Picture 3"/>
          <p:cNvPicPr>
            <a:picLocks noChangeAspect="1"/>
          </p:cNvPicPr>
          <p:nvPr/>
        </p:nvPicPr>
        <p:blipFill>
          <a:blip r:embed="rId2"/>
          <a:stretch>
            <a:fillRect/>
          </a:stretch>
        </p:blipFill>
        <p:spPr>
          <a:xfrm>
            <a:off x="2818699" y="4908973"/>
            <a:ext cx="3299471" cy="1718696"/>
          </a:xfrm>
          <a:prstGeom prst="rect">
            <a:avLst/>
          </a:prstGeom>
        </p:spPr>
      </p:pic>
    </p:spTree>
    <p:extLst>
      <p:ext uri="{BB962C8B-B14F-4D97-AF65-F5344CB8AC3E}">
        <p14:creationId xmlns:p14="http://schemas.microsoft.com/office/powerpoint/2010/main" val="1164317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91" y="1490749"/>
            <a:ext cx="8228411" cy="3995651"/>
          </a:xfrm>
        </p:spPr>
        <p:txBody>
          <a:bodyPr>
            <a:normAutofit fontScale="92500" lnSpcReduction="10000"/>
          </a:bodyPr>
          <a:lstStyle/>
          <a:p>
            <a:pPr marL="34290" indent="0">
              <a:buNone/>
            </a:pPr>
            <a:r>
              <a:rPr lang="en-US" b="1" dirty="0"/>
              <a:t>What does it mean to have a global perspective?</a:t>
            </a:r>
          </a:p>
          <a:p>
            <a:pPr marL="34290" indent="0">
              <a:buNone/>
            </a:pPr>
            <a:endParaRPr lang="en-US" dirty="0"/>
          </a:p>
          <a:p>
            <a:pPr marL="34290" indent="0">
              <a:buNone/>
            </a:pPr>
            <a:endParaRPr lang="en-US" dirty="0"/>
          </a:p>
          <a:p>
            <a:pPr marL="34290" indent="0">
              <a:buNone/>
            </a:pPr>
            <a:endParaRPr lang="en-US" dirty="0"/>
          </a:p>
          <a:p>
            <a:endParaRPr lang="en-GB" dirty="0"/>
          </a:p>
          <a:p>
            <a:endParaRPr lang="en-GB" dirty="0"/>
          </a:p>
          <a:p>
            <a:r>
              <a:rPr lang="en-GB" b="1" dirty="0"/>
              <a:t>1</a:t>
            </a:r>
            <a:r>
              <a:rPr lang="en-GB" b="1" baseline="30000" dirty="0"/>
              <a:t>st</a:t>
            </a:r>
            <a:r>
              <a:rPr lang="en-GB" b="1" dirty="0"/>
              <a:t> definition of global</a:t>
            </a:r>
            <a:r>
              <a:rPr lang="en-GB" dirty="0"/>
              <a:t>: all-encompassing, all-inclusive</a:t>
            </a:r>
          </a:p>
          <a:p>
            <a:r>
              <a:rPr lang="en-GB" b="1" dirty="0"/>
              <a:t>2</a:t>
            </a:r>
            <a:r>
              <a:rPr lang="en-GB" b="1" baseline="30000" dirty="0"/>
              <a:t>nd</a:t>
            </a:r>
            <a:r>
              <a:rPr lang="en-GB" b="1" dirty="0"/>
              <a:t> definition of global</a:t>
            </a:r>
            <a:r>
              <a:rPr lang="en-GB" dirty="0"/>
              <a:t>: relating to the whole world; worldwide.</a:t>
            </a:r>
            <a:endParaRPr lang="en-US" dirty="0"/>
          </a:p>
          <a:p>
            <a:endParaRPr lang="en-US" dirty="0"/>
          </a:p>
        </p:txBody>
      </p:sp>
      <p:sp>
        <p:nvSpPr>
          <p:cNvPr id="3" name="Title 2"/>
          <p:cNvSpPr>
            <a:spLocks noGrp="1"/>
          </p:cNvSpPr>
          <p:nvPr>
            <p:ph type="title"/>
          </p:nvPr>
        </p:nvSpPr>
        <p:spPr/>
        <p:txBody>
          <a:bodyPr/>
          <a:lstStyle/>
          <a:p>
            <a:r>
              <a:rPr lang="en-US" dirty="0"/>
              <a:t>Examining the Title - </a:t>
            </a:r>
          </a:p>
        </p:txBody>
      </p:sp>
      <p:sp>
        <p:nvSpPr>
          <p:cNvPr id="4" name="Footer Placeholder 3"/>
          <p:cNvSpPr>
            <a:spLocks noGrp="1"/>
          </p:cNvSpPr>
          <p:nvPr>
            <p:ph type="ftr" sz="quarter" idx="11"/>
          </p:nvPr>
        </p:nvSpPr>
        <p:spPr>
          <a:xfrm>
            <a:off x="1209151" y="6448427"/>
            <a:ext cx="6639905" cy="180974"/>
          </a:xfrm>
          <a:prstGeom prst="rect">
            <a:avLst/>
          </a:prstGeom>
        </p:spPr>
        <p:txBody>
          <a:bodyPr vert="horz" lIns="91440" tIns="45720" rIns="91440" bIns="45720" rtlCol="0" anchor="ctr"/>
          <a:lstStyle>
            <a:defPPr>
              <a:defRPr lang="en-US"/>
            </a:defPPr>
            <a:lvl1pPr marL="0" algn="l" defTabSz="914400" rtl="0" eaLnBrk="1" latinLnBrk="0" hangingPunct="1">
              <a:defRPr sz="1000" kern="1200" cap="all" baseline="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solidFill>
                <a:prstClr val="black"/>
              </a:solidFill>
              <a:latin typeface="Century Gothic" panose="020B0502020202020204"/>
            </a:endParaRPr>
          </a:p>
        </p:txBody>
      </p:sp>
      <p:sp>
        <p:nvSpPr>
          <p:cNvPr id="5" name="Slide Number Placeholder 4"/>
          <p:cNvSpPr>
            <a:spLocks noGrp="1"/>
          </p:cNvSpPr>
          <p:nvPr>
            <p:ph type="sldNum" sz="quarter" idx="12"/>
          </p:nvPr>
        </p:nvSpPr>
        <p:spPr>
          <a:xfrm>
            <a:off x="9830772" y="6448427"/>
            <a:ext cx="1143299" cy="180974"/>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36C87F6-986D-49E6-AF40-1B3A1EE8064D}" type="slidenum">
              <a:rPr lang="en-US" smtClean="0"/>
              <a:pPr/>
              <a:t>4</a:t>
            </a:fld>
            <a:endParaRPr lang="en-US">
              <a:solidFill>
                <a:prstClr val="black"/>
              </a:solidFill>
              <a:latin typeface="Century Gothic" panose="020B0502020202020204"/>
            </a:endParaRPr>
          </a:p>
        </p:txBody>
      </p:sp>
      <p:sp>
        <p:nvSpPr>
          <p:cNvPr id="6" name="Rectangle 5"/>
          <p:cNvSpPr/>
          <p:nvPr/>
        </p:nvSpPr>
        <p:spPr>
          <a:xfrm>
            <a:off x="243154" y="2002356"/>
            <a:ext cx="8424936" cy="1890210"/>
          </a:xfrm>
          <a:prstGeom prst="rect">
            <a:avLst/>
          </a:prstGeom>
          <a:ln w="57150"/>
        </p:spPr>
        <p:style>
          <a:lnRef idx="1">
            <a:schemeClr val="accent1"/>
          </a:lnRef>
          <a:fillRef idx="2">
            <a:schemeClr val="accent1"/>
          </a:fillRef>
          <a:effectRef idx="1">
            <a:schemeClr val="accent1"/>
          </a:effectRef>
          <a:fontRef idx="minor">
            <a:schemeClr val="dk1"/>
          </a:fontRef>
        </p:style>
        <p:txBody>
          <a:bodyPr rtlCol="0" anchor="ctr"/>
          <a:lstStyle/>
          <a:p>
            <a:r>
              <a:rPr lang="en-GB" b="1" dirty="0">
                <a:solidFill>
                  <a:prstClr val="black"/>
                </a:solidFill>
                <a:latin typeface="Century Gothic" panose="020B0502020202020204"/>
              </a:rPr>
              <a:t>‘A global perspective is the capacity and predisposition for a person to think with complexity taking into account multiple perspectives, to form a unique sense of self that is value based and authentic, and to relate to others with respect and openness especially with those who are not like her…. [with a] sense of people, nation, and world beyond themselves’ </a:t>
            </a:r>
            <a:r>
              <a:rPr lang="en-GB" dirty="0">
                <a:solidFill>
                  <a:prstClr val="black"/>
                </a:solidFill>
                <a:latin typeface="Century Gothic" panose="020B0502020202020204"/>
              </a:rPr>
              <a:t>(Finn, McNamara, 2011: p. 259).</a:t>
            </a:r>
          </a:p>
          <a:p>
            <a:pPr algn="ctr"/>
            <a:r>
              <a:rPr lang="en-GB" b="1" dirty="0">
                <a:solidFill>
                  <a:prstClr val="black"/>
                </a:solidFill>
                <a:latin typeface="Century Gothic" panose="020B0502020202020204"/>
              </a:rPr>
              <a:t> </a:t>
            </a:r>
          </a:p>
        </p:txBody>
      </p:sp>
    </p:spTree>
    <p:extLst>
      <p:ext uri="{BB962C8B-B14F-4D97-AF65-F5344CB8AC3E}">
        <p14:creationId xmlns:p14="http://schemas.microsoft.com/office/powerpoint/2010/main" val="1284495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28650" y="953193"/>
            <a:ext cx="7886700" cy="3762895"/>
          </a:xfrm>
        </p:spPr>
        <p:txBody>
          <a:bodyPr>
            <a:normAutofit lnSpcReduction="10000"/>
          </a:bodyPr>
          <a:lstStyle/>
          <a:p>
            <a:pPr marL="34290" indent="0">
              <a:buNone/>
            </a:pPr>
            <a:endParaRPr lang="en-GB" dirty="0"/>
          </a:p>
          <a:p>
            <a:endParaRPr lang="en-GB" dirty="0"/>
          </a:p>
          <a:p>
            <a:r>
              <a:rPr lang="en-GB" dirty="0"/>
              <a:t>To examine and analyse aspects of the global challenges facing access to education for all, particularly in the developing world and the role of governments and international organisations in seeking to overcome these.</a:t>
            </a:r>
          </a:p>
          <a:p>
            <a:r>
              <a:rPr lang="en-GB" dirty="0"/>
              <a:t>To develop knowledge and understanding of key aspects of global sustainability.</a:t>
            </a:r>
          </a:p>
          <a:p>
            <a:endParaRPr lang="en-GB" dirty="0"/>
          </a:p>
        </p:txBody>
      </p:sp>
      <p:sp>
        <p:nvSpPr>
          <p:cNvPr id="3" name="Title 2"/>
          <p:cNvSpPr>
            <a:spLocks noGrp="1"/>
          </p:cNvSpPr>
          <p:nvPr>
            <p:ph type="title"/>
          </p:nvPr>
        </p:nvSpPr>
        <p:spPr/>
        <p:txBody>
          <a:bodyPr/>
          <a:lstStyle/>
          <a:p>
            <a:r>
              <a:rPr lang="en-GB" dirty="0"/>
              <a:t>Module Aims</a:t>
            </a:r>
          </a:p>
        </p:txBody>
      </p:sp>
    </p:spTree>
    <p:extLst>
      <p:ext uri="{BB962C8B-B14F-4D97-AF65-F5344CB8AC3E}">
        <p14:creationId xmlns:p14="http://schemas.microsoft.com/office/powerpoint/2010/main" val="69600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28650" y="1269077"/>
            <a:ext cx="7886700" cy="4197446"/>
          </a:xfrm>
        </p:spPr>
        <p:txBody>
          <a:bodyPr>
            <a:normAutofit fontScale="92500" lnSpcReduction="10000"/>
          </a:bodyPr>
          <a:lstStyle/>
          <a:p>
            <a:pPr marL="34290" indent="0">
              <a:buNone/>
            </a:pPr>
            <a:r>
              <a:rPr lang="en-GB" dirty="0"/>
              <a:t>Upon the successful completion of this module, the student should be able to demonstrate the ability to:</a:t>
            </a:r>
          </a:p>
          <a:p>
            <a:r>
              <a:rPr lang="en-GB" dirty="0"/>
              <a:t>Identify and demonstrate critical understanding of the barriers facing universal education and the role of governments and international organisations in seeking to overcome these.</a:t>
            </a:r>
          </a:p>
          <a:p>
            <a:r>
              <a:rPr lang="en-GB" dirty="0"/>
              <a:t>Demonstrate a critical appreciation of the value of a sustainable global education community.</a:t>
            </a:r>
          </a:p>
          <a:p>
            <a:r>
              <a:rPr lang="en-GB" dirty="0"/>
              <a:t>Organise their knowledge and learning through the use of a range of information resources and present their work at an appropriate level.</a:t>
            </a:r>
          </a:p>
          <a:p>
            <a:endParaRPr lang="en-GB" dirty="0"/>
          </a:p>
        </p:txBody>
      </p:sp>
      <p:sp>
        <p:nvSpPr>
          <p:cNvPr id="3" name="Title 2"/>
          <p:cNvSpPr>
            <a:spLocks noGrp="1"/>
          </p:cNvSpPr>
          <p:nvPr>
            <p:ph type="title"/>
          </p:nvPr>
        </p:nvSpPr>
        <p:spPr/>
        <p:txBody>
          <a:bodyPr/>
          <a:lstStyle/>
          <a:p>
            <a:r>
              <a:rPr lang="en-GB" dirty="0"/>
              <a:t>LEARNING OUTCOMES</a:t>
            </a:r>
            <a:br>
              <a:rPr lang="en-GB" dirty="0"/>
            </a:br>
            <a:endParaRPr lang="en-GB" dirty="0"/>
          </a:p>
        </p:txBody>
      </p:sp>
    </p:spTree>
    <p:extLst>
      <p:ext uri="{BB962C8B-B14F-4D97-AF65-F5344CB8AC3E}">
        <p14:creationId xmlns:p14="http://schemas.microsoft.com/office/powerpoint/2010/main" val="1056788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C90E741-8060-4E9F-BCE6-3731EF85B525}"/>
              </a:ext>
            </a:extLst>
          </p:cNvPr>
          <p:cNvSpPr>
            <a:spLocks noGrp="1"/>
          </p:cNvSpPr>
          <p:nvPr>
            <p:ph idx="1"/>
          </p:nvPr>
        </p:nvSpPr>
        <p:spPr/>
        <p:txBody>
          <a:bodyPr/>
          <a:lstStyle/>
          <a:p>
            <a:r>
              <a:rPr lang="en-GB" dirty="0"/>
              <a:t>Samuel</a:t>
            </a:r>
            <a:endParaRPr lang="en-US" dirty="0"/>
          </a:p>
        </p:txBody>
      </p:sp>
      <p:sp>
        <p:nvSpPr>
          <p:cNvPr id="3" name="Title 2">
            <a:extLst>
              <a:ext uri="{FF2B5EF4-FFF2-40B4-BE49-F238E27FC236}">
                <a16:creationId xmlns:a16="http://schemas.microsoft.com/office/drawing/2014/main" id="{21276996-53D9-4A0D-AD63-57BC4AF94D19}"/>
              </a:ext>
            </a:extLst>
          </p:cNvPr>
          <p:cNvSpPr>
            <a:spLocks noGrp="1"/>
          </p:cNvSpPr>
          <p:nvPr>
            <p:ph type="title"/>
          </p:nvPr>
        </p:nvSpPr>
        <p:spPr/>
        <p:txBody>
          <a:bodyPr/>
          <a:lstStyle/>
          <a:p>
            <a:r>
              <a:rPr lang="en-GB" dirty="0"/>
              <a:t>On the Way to school</a:t>
            </a:r>
            <a:endParaRPr lang="en-US" dirty="0"/>
          </a:p>
        </p:txBody>
      </p:sp>
      <p:sp>
        <p:nvSpPr>
          <p:cNvPr id="4" name="Action Button: Video 3">
            <a:hlinkClick r:id="rId2" highlightClick="1"/>
            <a:extLst>
              <a:ext uri="{FF2B5EF4-FFF2-40B4-BE49-F238E27FC236}">
                <a16:creationId xmlns:a16="http://schemas.microsoft.com/office/drawing/2014/main" id="{F77D5EF2-4070-45F3-BAC1-5AA4C38D663B}"/>
              </a:ext>
            </a:extLst>
          </p:cNvPr>
          <p:cNvSpPr/>
          <p:nvPr/>
        </p:nvSpPr>
        <p:spPr>
          <a:xfrm>
            <a:off x="1669212" y="3100118"/>
            <a:ext cx="1794295" cy="1143000"/>
          </a:xfrm>
          <a:prstGeom prst="actionButtonMovi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435635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4401" y="2294874"/>
            <a:ext cx="4899737" cy="1458162"/>
          </a:xfrm>
        </p:spPr>
        <p:txBody>
          <a:bodyPr>
            <a:normAutofit fontScale="92500" lnSpcReduction="20000"/>
          </a:bodyPr>
          <a:lstStyle/>
          <a:p>
            <a:r>
              <a:rPr lang="en-GB" dirty="0"/>
              <a:t>Watch the video below.</a:t>
            </a:r>
          </a:p>
          <a:p>
            <a:r>
              <a:rPr lang="en-GB" dirty="0"/>
              <a:t>What is your definition?</a:t>
            </a:r>
          </a:p>
          <a:p>
            <a:r>
              <a:rPr lang="en-GB" dirty="0"/>
              <a:t>https://www.youtube.com/watch?v=XVSgbU6WVSk</a:t>
            </a:r>
          </a:p>
          <a:p>
            <a:endParaRPr lang="en-GB" dirty="0"/>
          </a:p>
        </p:txBody>
      </p:sp>
      <p:sp>
        <p:nvSpPr>
          <p:cNvPr id="3" name="Title 2"/>
          <p:cNvSpPr>
            <a:spLocks noGrp="1"/>
          </p:cNvSpPr>
          <p:nvPr>
            <p:ph type="title"/>
          </p:nvPr>
        </p:nvSpPr>
        <p:spPr/>
        <p:txBody>
          <a:bodyPr/>
          <a:lstStyle/>
          <a:p>
            <a:r>
              <a:rPr lang="en-GB" dirty="0"/>
              <a:t>What is a global citizen?</a:t>
            </a:r>
          </a:p>
        </p:txBody>
      </p:sp>
      <p:sp>
        <p:nvSpPr>
          <p:cNvPr id="4" name="Action Button: Movie 3">
            <a:hlinkClick r:id="rId2" highlightClick="1"/>
          </p:cNvPr>
          <p:cNvSpPr/>
          <p:nvPr/>
        </p:nvSpPr>
        <p:spPr>
          <a:xfrm>
            <a:off x="2411760" y="3753036"/>
            <a:ext cx="2484276" cy="1836204"/>
          </a:xfrm>
          <a:prstGeom prst="actionButtonMovi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solidFill>
                <a:prstClr val="black"/>
              </a:solidFill>
              <a:latin typeface="Century Gothic" panose="020B0502020202020204"/>
            </a:endParaRPr>
          </a:p>
        </p:txBody>
      </p:sp>
    </p:spTree>
    <p:extLst>
      <p:ext uri="{BB962C8B-B14F-4D97-AF65-F5344CB8AC3E}">
        <p14:creationId xmlns:p14="http://schemas.microsoft.com/office/powerpoint/2010/main" val="885307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357754" y="2456892"/>
            <a:ext cx="3024336" cy="3092452"/>
          </a:xfrm>
          <a:prstGeom prst="rect">
            <a:avLst/>
          </a:prstGeom>
        </p:spPr>
      </p:pic>
      <p:sp>
        <p:nvSpPr>
          <p:cNvPr id="3" name="Title 2"/>
          <p:cNvSpPr>
            <a:spLocks noGrp="1"/>
          </p:cNvSpPr>
          <p:nvPr>
            <p:ph type="title"/>
          </p:nvPr>
        </p:nvSpPr>
        <p:spPr/>
        <p:txBody>
          <a:bodyPr/>
          <a:lstStyle/>
          <a:p>
            <a:r>
              <a:rPr lang="en-GB" dirty="0"/>
              <a:t>What is globalisation?</a:t>
            </a:r>
          </a:p>
        </p:txBody>
      </p:sp>
    </p:spTree>
    <p:extLst>
      <p:ext uri="{BB962C8B-B14F-4D97-AF65-F5344CB8AC3E}">
        <p14:creationId xmlns:p14="http://schemas.microsoft.com/office/powerpoint/2010/main" val="1479804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a:xfrm>
            <a:off x="1533129" y="83127"/>
            <a:ext cx="6466981" cy="1131626"/>
          </a:xfrm>
        </p:spPr>
        <p:txBody>
          <a:bodyPr>
            <a:noAutofit/>
          </a:bodyPr>
          <a:lstStyle/>
          <a:p>
            <a:pPr eaLnBrk="1" hangingPunct="1"/>
            <a:r>
              <a:rPr lang="en-US" altLang="en-US" dirty="0">
                <a:latin typeface="ETH Light"/>
              </a:rPr>
              <a:t>Definition of </a:t>
            </a:r>
            <a:r>
              <a:rPr lang="en-US" altLang="en-US" dirty="0" err="1">
                <a:latin typeface="ETH Light"/>
              </a:rPr>
              <a:t>Globalisation</a:t>
            </a:r>
            <a:endParaRPr lang="en-US" altLang="en-US" dirty="0">
              <a:latin typeface="ETH Light"/>
            </a:endParaRPr>
          </a:p>
        </p:txBody>
      </p:sp>
      <p:sp>
        <p:nvSpPr>
          <p:cNvPr id="125955" name="Rectangle 3"/>
          <p:cNvSpPr>
            <a:spLocks noGrp="1" noChangeArrowheads="1"/>
          </p:cNvSpPr>
          <p:nvPr>
            <p:ph type="body" idx="1"/>
          </p:nvPr>
        </p:nvSpPr>
        <p:spPr>
          <a:xfrm>
            <a:off x="0" y="1214753"/>
            <a:ext cx="8573193" cy="4428494"/>
          </a:xfrm>
        </p:spPr>
        <p:txBody>
          <a:bodyPr/>
          <a:lstStyle/>
          <a:p>
            <a:pPr lvl="1" eaLnBrk="1" hangingPunct="1">
              <a:spcBef>
                <a:spcPct val="0"/>
              </a:spcBef>
              <a:spcAft>
                <a:spcPct val="30000"/>
              </a:spcAft>
            </a:pPr>
            <a:r>
              <a:rPr lang="en-US" altLang="en-US" dirty="0">
                <a:latin typeface="ETH Light"/>
              </a:rPr>
              <a:t>Economic </a:t>
            </a:r>
            <a:r>
              <a:rPr lang="en-US" altLang="en-US" dirty="0" err="1">
                <a:latin typeface="ETH Light"/>
              </a:rPr>
              <a:t>globalisation</a:t>
            </a:r>
            <a:r>
              <a:rPr lang="en-US" altLang="en-US" dirty="0">
                <a:latin typeface="ETH Light"/>
              </a:rPr>
              <a:t>, </a:t>
            </a:r>
            <a:r>
              <a:rPr lang="en-US" altLang="en-US" dirty="0" err="1">
                <a:latin typeface="ETH Light"/>
              </a:rPr>
              <a:t>characterised</a:t>
            </a:r>
            <a:r>
              <a:rPr lang="en-US" altLang="en-US" dirty="0">
                <a:latin typeface="ETH Light"/>
              </a:rPr>
              <a:t> as long distance flows of goods, capital and services as well as information and perceptions that accompany market exchanges</a:t>
            </a:r>
          </a:p>
          <a:p>
            <a:pPr lvl="1" eaLnBrk="1" hangingPunct="1">
              <a:spcBef>
                <a:spcPct val="0"/>
              </a:spcBef>
              <a:spcAft>
                <a:spcPct val="30000"/>
              </a:spcAft>
            </a:pPr>
            <a:r>
              <a:rPr lang="en-US" altLang="en-US" dirty="0">
                <a:latin typeface="ETH Light"/>
              </a:rPr>
              <a:t>Social/cultural </a:t>
            </a:r>
            <a:r>
              <a:rPr lang="en-US" altLang="en-US" dirty="0" err="1">
                <a:latin typeface="ETH Light"/>
              </a:rPr>
              <a:t>globalisation</a:t>
            </a:r>
            <a:r>
              <a:rPr lang="en-US" altLang="en-US" dirty="0">
                <a:latin typeface="ETH Light"/>
              </a:rPr>
              <a:t>, expressed as the spread of ideas, information, images, and people</a:t>
            </a:r>
          </a:p>
          <a:p>
            <a:pPr lvl="1" eaLnBrk="1" hangingPunct="1">
              <a:spcBef>
                <a:spcPct val="0"/>
              </a:spcBef>
              <a:spcAft>
                <a:spcPct val="30000"/>
              </a:spcAft>
            </a:pPr>
            <a:r>
              <a:rPr lang="en-US" altLang="en-US" dirty="0">
                <a:latin typeface="ETH Light"/>
              </a:rPr>
              <a:t>Political </a:t>
            </a:r>
            <a:r>
              <a:rPr lang="en-US" altLang="en-US" dirty="0" err="1">
                <a:latin typeface="ETH Light"/>
              </a:rPr>
              <a:t>globalisation</a:t>
            </a:r>
            <a:r>
              <a:rPr lang="en-US" altLang="en-US" dirty="0">
                <a:latin typeface="ETH Light"/>
              </a:rPr>
              <a:t>, </a:t>
            </a:r>
            <a:r>
              <a:rPr lang="en-US" altLang="en-US" dirty="0" err="1">
                <a:latin typeface="ETH Light"/>
              </a:rPr>
              <a:t>characterised</a:t>
            </a:r>
            <a:r>
              <a:rPr lang="en-US" altLang="en-US" dirty="0">
                <a:latin typeface="ETH Light"/>
              </a:rPr>
              <a:t> by a diffusion of government policies</a:t>
            </a:r>
          </a:p>
          <a:p>
            <a:pPr lvl="1" eaLnBrk="1" hangingPunct="1">
              <a:spcBef>
                <a:spcPct val="0"/>
              </a:spcBef>
              <a:spcAft>
                <a:spcPct val="30000"/>
              </a:spcAft>
            </a:pPr>
            <a:r>
              <a:rPr lang="en-US" altLang="en-US" dirty="0">
                <a:solidFill>
                  <a:schemeClr val="accent6">
                    <a:lumMod val="75000"/>
                  </a:schemeClr>
                </a:solidFill>
                <a:latin typeface="ETH Light"/>
              </a:rPr>
              <a:t>What is </a:t>
            </a:r>
            <a:r>
              <a:rPr lang="en-US" altLang="en-US" dirty="0" err="1">
                <a:solidFill>
                  <a:schemeClr val="accent6">
                    <a:lumMod val="75000"/>
                  </a:schemeClr>
                </a:solidFill>
                <a:latin typeface="ETH Light"/>
              </a:rPr>
              <a:t>globalisation</a:t>
            </a:r>
            <a:r>
              <a:rPr lang="en-US" altLang="en-US" dirty="0">
                <a:solidFill>
                  <a:schemeClr val="accent6">
                    <a:lumMod val="75000"/>
                  </a:schemeClr>
                </a:solidFill>
                <a:latin typeface="ETH Light"/>
              </a:rPr>
              <a:t> of education? </a:t>
            </a:r>
            <a:r>
              <a:rPr lang="en-US" altLang="en-US" dirty="0" err="1">
                <a:solidFill>
                  <a:schemeClr val="accent6">
                    <a:lumMod val="75000"/>
                  </a:schemeClr>
                </a:solidFill>
                <a:latin typeface="ETH Light"/>
              </a:rPr>
              <a:t>Globalisation</a:t>
            </a:r>
            <a:r>
              <a:rPr lang="en-US" altLang="en-US" dirty="0">
                <a:solidFill>
                  <a:schemeClr val="accent6">
                    <a:lumMod val="75000"/>
                  </a:schemeClr>
                </a:solidFill>
                <a:latin typeface="ETH Light"/>
              </a:rPr>
              <a:t> of Childhood?</a:t>
            </a:r>
          </a:p>
          <a:p>
            <a:pPr marL="205740" lvl="1" indent="0">
              <a:spcBef>
                <a:spcPct val="0"/>
              </a:spcBef>
              <a:spcAft>
                <a:spcPct val="30000"/>
              </a:spcAft>
              <a:buNone/>
            </a:pPr>
            <a:endParaRPr lang="en-US" altLang="en-US" sz="1949" dirty="0">
              <a:latin typeface="ETH Light"/>
            </a:endParaRPr>
          </a:p>
        </p:txBody>
      </p:sp>
      <p:sp>
        <p:nvSpPr>
          <p:cNvPr id="2" name="Footer Placeholder 1"/>
          <p:cNvSpPr>
            <a:spLocks noGrp="1"/>
          </p:cNvSpPr>
          <p:nvPr>
            <p:ph type="ftr" sz="quarter" idx="11"/>
          </p:nvPr>
        </p:nvSpPr>
        <p:spPr>
          <a:xfrm>
            <a:off x="1209151" y="6448427"/>
            <a:ext cx="6639905" cy="180974"/>
          </a:xfrm>
          <a:prstGeom prst="rect">
            <a:avLst/>
          </a:prstGeom>
        </p:spPr>
        <p:txBody>
          <a:bodyPr vert="horz" lIns="91440" tIns="45720" rIns="91440" bIns="45720" rtlCol="0" anchor="ctr"/>
          <a:lstStyle>
            <a:defPPr>
              <a:defRPr lang="en-US"/>
            </a:defPPr>
            <a:lvl1pPr marL="0" algn="l" defTabSz="914400" rtl="0" eaLnBrk="1" latinLnBrk="0" hangingPunct="1">
              <a:defRPr sz="1000" kern="1200" cap="all" baseline="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latin typeface="Century Gothic" panose="020B0502020202020204"/>
            </a:endParaRPr>
          </a:p>
        </p:txBody>
      </p:sp>
    </p:spTree>
    <p:extLst>
      <p:ext uri="{BB962C8B-B14F-4D97-AF65-F5344CB8AC3E}">
        <p14:creationId xmlns:p14="http://schemas.microsoft.com/office/powerpoint/2010/main" val="2333998663"/>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34290" indent="0">
              <a:buNone/>
            </a:pPr>
            <a:r>
              <a:rPr lang="en-GB" dirty="0"/>
              <a:t>What does this mean?</a:t>
            </a:r>
          </a:p>
          <a:p>
            <a:pPr marL="34290" indent="0">
              <a:buNone/>
            </a:pPr>
            <a:r>
              <a:rPr lang="en-GB" dirty="0"/>
              <a:t>Think about globalisation of: </a:t>
            </a:r>
          </a:p>
          <a:p>
            <a:r>
              <a:rPr lang="en-GB" dirty="0"/>
              <a:t>Culture</a:t>
            </a:r>
          </a:p>
          <a:p>
            <a:r>
              <a:rPr lang="en-GB" dirty="0"/>
              <a:t>Policies</a:t>
            </a:r>
          </a:p>
          <a:p>
            <a:r>
              <a:rPr lang="en-GB" dirty="0"/>
              <a:t>Goods, Services</a:t>
            </a:r>
          </a:p>
          <a:p>
            <a:r>
              <a:rPr lang="en-GB" dirty="0"/>
              <a:t>Social Interactions/Conventions</a:t>
            </a:r>
          </a:p>
          <a:p>
            <a:pPr marL="34290" indent="0">
              <a:buNone/>
            </a:pPr>
            <a:r>
              <a:rPr lang="en-GB" b="1" dirty="0"/>
              <a:t>Can you give examples of each?</a:t>
            </a:r>
          </a:p>
        </p:txBody>
      </p:sp>
      <p:sp>
        <p:nvSpPr>
          <p:cNvPr id="3" name="Title 2"/>
          <p:cNvSpPr>
            <a:spLocks noGrp="1"/>
          </p:cNvSpPr>
          <p:nvPr>
            <p:ph type="title"/>
          </p:nvPr>
        </p:nvSpPr>
        <p:spPr/>
        <p:txBody>
          <a:bodyPr/>
          <a:lstStyle/>
          <a:p>
            <a:r>
              <a:rPr lang="en-GB" dirty="0"/>
              <a:t>Globalised Childhoods     Activity</a:t>
            </a:r>
          </a:p>
        </p:txBody>
      </p:sp>
      <p:pic>
        <p:nvPicPr>
          <p:cNvPr id="4" name="Picture 3" descr="Five Ways NOT to Brainstorm - Spark Consult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0277" y="2102002"/>
            <a:ext cx="2463738" cy="2463738"/>
          </a:xfrm>
          <a:prstGeom prst="rect">
            <a:avLst/>
          </a:prstGeom>
        </p:spPr>
      </p:pic>
    </p:spTree>
    <p:extLst>
      <p:ext uri="{BB962C8B-B14F-4D97-AF65-F5344CB8AC3E}">
        <p14:creationId xmlns:p14="http://schemas.microsoft.com/office/powerpoint/2010/main" val="3690851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dirty="0"/>
          </a:p>
        </p:txBody>
      </p:sp>
      <p:sp>
        <p:nvSpPr>
          <p:cNvPr id="3" name="Title 2"/>
          <p:cNvSpPr>
            <a:spLocks noGrp="1"/>
          </p:cNvSpPr>
          <p:nvPr>
            <p:ph type="title"/>
          </p:nvPr>
        </p:nvSpPr>
        <p:spPr/>
        <p:txBody>
          <a:bodyPr/>
          <a:lstStyle/>
          <a:p>
            <a:r>
              <a:rPr lang="en-GB" dirty="0"/>
              <a:t>Assessment Tip</a:t>
            </a:r>
          </a:p>
        </p:txBody>
      </p:sp>
      <p:sp>
        <p:nvSpPr>
          <p:cNvPr id="4" name="Rectangle 3"/>
          <p:cNvSpPr/>
          <p:nvPr/>
        </p:nvSpPr>
        <p:spPr>
          <a:xfrm>
            <a:off x="1709682" y="2780928"/>
            <a:ext cx="5832648" cy="2430270"/>
          </a:xfrm>
          <a:prstGeom prst="rect">
            <a:avLst/>
          </a:prstGeom>
          <a:solidFill>
            <a:srgbClr val="FFC000"/>
          </a:solidFill>
        </p:spPr>
        <p:style>
          <a:lnRef idx="1">
            <a:schemeClr val="accent1"/>
          </a:lnRef>
          <a:fillRef idx="2">
            <a:schemeClr val="accent1"/>
          </a:fillRef>
          <a:effectRef idx="1">
            <a:schemeClr val="accent1"/>
          </a:effectRef>
          <a:fontRef idx="minor">
            <a:schemeClr val="dk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r>
              <a:rPr lang="en-GB" b="1" dirty="0">
                <a:solidFill>
                  <a:prstClr val="black"/>
                </a:solidFill>
                <a:latin typeface="Century Gothic" panose="020B0502020202020204"/>
              </a:rPr>
              <a:t>Find three texts (one for each perspective) from the library, </a:t>
            </a:r>
            <a:r>
              <a:rPr lang="en-GB" b="1" dirty="0" err="1">
                <a:solidFill>
                  <a:prstClr val="black"/>
                </a:solidFill>
                <a:latin typeface="Century Gothic" panose="020B0502020202020204"/>
              </a:rPr>
              <a:t>Leganto</a:t>
            </a:r>
            <a:r>
              <a:rPr lang="en-GB" b="1" dirty="0">
                <a:solidFill>
                  <a:prstClr val="black"/>
                </a:solidFill>
                <a:latin typeface="Century Gothic" panose="020B0502020202020204"/>
              </a:rPr>
              <a:t> reading list or the other sources on Moodle which could help your understanding of these perspectives. Share on Teams.</a:t>
            </a:r>
          </a:p>
        </p:txBody>
      </p:sp>
    </p:spTree>
    <p:extLst>
      <p:ext uri="{BB962C8B-B14F-4D97-AF65-F5344CB8AC3E}">
        <p14:creationId xmlns:p14="http://schemas.microsoft.com/office/powerpoint/2010/main" val="1678829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GB" sz="2400" dirty="0"/>
            </a:br>
            <a:r>
              <a:rPr lang="en-GB" sz="2400" dirty="0"/>
              <a:t>Background to Sustainable Education</a:t>
            </a:r>
          </a:p>
        </p:txBody>
      </p:sp>
      <p:sp>
        <p:nvSpPr>
          <p:cNvPr id="6" name="Content Placeholder 5"/>
          <p:cNvSpPr>
            <a:spLocks noGrp="1"/>
          </p:cNvSpPr>
          <p:nvPr>
            <p:ph idx="1"/>
          </p:nvPr>
        </p:nvSpPr>
        <p:spPr/>
        <p:txBody>
          <a:bodyPr>
            <a:normAutofit/>
          </a:bodyPr>
          <a:lstStyle/>
          <a:p>
            <a:r>
              <a:rPr lang="en-GB" dirty="0"/>
              <a:t>Key event UN Conference on Environment and Development – known as First Earth Summit (1992)</a:t>
            </a:r>
          </a:p>
          <a:p>
            <a:r>
              <a:rPr lang="en-GB" dirty="0"/>
              <a:t>2002 Earth Summit in Johannesburg – link made between sustainability and education</a:t>
            </a:r>
          </a:p>
          <a:p>
            <a:r>
              <a:rPr lang="en-GB" dirty="0"/>
              <a:t>Human activity threatening environment</a:t>
            </a:r>
          </a:p>
        </p:txBody>
      </p:sp>
      <p:pic>
        <p:nvPicPr>
          <p:cNvPr id="2051" name="Picture 3" descr="C:\Users\Alison\AppData\Local\Microsoft\Windows\INetCache\IE\DJ4LQXPF\recycle2[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8084" y="3753036"/>
            <a:ext cx="2075844" cy="2075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6168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817695" y="2411981"/>
            <a:ext cx="5275680" cy="3284198"/>
          </a:xfrm>
          <a:prstGeom prst="rect">
            <a:avLst/>
          </a:prstGeom>
        </p:spPr>
      </p:pic>
      <p:sp>
        <p:nvSpPr>
          <p:cNvPr id="3" name="Title 2"/>
          <p:cNvSpPr>
            <a:spLocks noGrp="1"/>
          </p:cNvSpPr>
          <p:nvPr>
            <p:ph type="title"/>
          </p:nvPr>
        </p:nvSpPr>
        <p:spPr>
          <a:xfrm>
            <a:off x="197514" y="1063228"/>
            <a:ext cx="8694966" cy="994172"/>
          </a:xfrm>
        </p:spPr>
        <p:txBody>
          <a:bodyPr>
            <a:normAutofit/>
          </a:bodyPr>
          <a:lstStyle/>
          <a:p>
            <a:r>
              <a:rPr lang="en-GB" sz="2700" dirty="0"/>
              <a:t>What are global perspectives in education?</a:t>
            </a:r>
          </a:p>
        </p:txBody>
      </p:sp>
      <p:sp>
        <p:nvSpPr>
          <p:cNvPr id="5" name="Footer Placeholder 4"/>
          <p:cNvSpPr>
            <a:spLocks noGrp="1"/>
          </p:cNvSpPr>
          <p:nvPr>
            <p:ph type="ftr" sz="quarter" idx="11"/>
          </p:nvPr>
        </p:nvSpPr>
        <p:spPr>
          <a:xfrm>
            <a:off x="1209151" y="6448427"/>
            <a:ext cx="6639905" cy="180974"/>
          </a:xfrm>
          <a:prstGeom prst="rect">
            <a:avLst/>
          </a:prstGeom>
        </p:spPr>
        <p:txBody>
          <a:bodyPr vert="horz" lIns="91440" tIns="45720" rIns="91440" bIns="45720" rtlCol="0" anchor="ctr"/>
          <a:lstStyle>
            <a:defPPr>
              <a:defRPr lang="en-US"/>
            </a:defPPr>
            <a:lvl1pPr marL="0" algn="l" defTabSz="914400" rtl="0" eaLnBrk="1" latinLnBrk="0" hangingPunct="1">
              <a:defRPr sz="1000" kern="1200" cap="all" baseline="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latin typeface="Century Gothic" panose="020B0502020202020204"/>
            </a:endParaRPr>
          </a:p>
        </p:txBody>
      </p:sp>
      <p:sp>
        <p:nvSpPr>
          <p:cNvPr id="6" name="Slide Number Placeholder 5"/>
          <p:cNvSpPr>
            <a:spLocks noGrp="1"/>
          </p:cNvSpPr>
          <p:nvPr>
            <p:ph type="sldNum" sz="quarter" idx="12"/>
          </p:nvPr>
        </p:nvSpPr>
        <p:spPr>
          <a:xfrm>
            <a:off x="9830772" y="6448427"/>
            <a:ext cx="1143299" cy="180974"/>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36C87F6-986D-49E6-AF40-1B3A1EE8064D}" type="slidenum">
              <a:rPr lang="en-US" smtClean="0"/>
              <a:pPr/>
              <a:t>14</a:t>
            </a:fld>
            <a:endParaRPr lang="en-US">
              <a:solidFill>
                <a:prstClr val="black"/>
              </a:solidFill>
              <a:latin typeface="Century Gothic" panose="020B0502020202020204"/>
            </a:endParaRPr>
          </a:p>
        </p:txBody>
      </p:sp>
    </p:spTree>
    <p:extLst>
      <p:ext uri="{BB962C8B-B14F-4D97-AF65-F5344CB8AC3E}">
        <p14:creationId xmlns:p14="http://schemas.microsoft.com/office/powerpoint/2010/main" val="4009541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83771" y="1859833"/>
            <a:ext cx="5977532" cy="3703114"/>
          </a:xfrm>
          <a:prstGeom prst="rect">
            <a:avLst/>
          </a:prstGeom>
        </p:spPr>
      </p:pic>
      <p:sp>
        <p:nvSpPr>
          <p:cNvPr id="3" name="Title 2"/>
          <p:cNvSpPr>
            <a:spLocks noGrp="1"/>
          </p:cNvSpPr>
          <p:nvPr>
            <p:ph type="title"/>
          </p:nvPr>
        </p:nvSpPr>
        <p:spPr/>
        <p:txBody>
          <a:bodyPr/>
          <a:lstStyle/>
          <a:p>
            <a:r>
              <a:rPr lang="en-GB" dirty="0"/>
              <a:t>Policy Links International</a:t>
            </a:r>
          </a:p>
        </p:txBody>
      </p:sp>
      <p:sp>
        <p:nvSpPr>
          <p:cNvPr id="5" name="Rectangle 4"/>
          <p:cNvSpPr/>
          <p:nvPr/>
        </p:nvSpPr>
        <p:spPr>
          <a:xfrm>
            <a:off x="7138852" y="5200650"/>
            <a:ext cx="1867988" cy="509452"/>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(2015)</a:t>
            </a:r>
          </a:p>
        </p:txBody>
      </p:sp>
    </p:spTree>
    <p:extLst>
      <p:ext uri="{BB962C8B-B14F-4D97-AF65-F5344CB8AC3E}">
        <p14:creationId xmlns:p14="http://schemas.microsoft.com/office/powerpoint/2010/main" val="3789428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618898" y="1530581"/>
            <a:ext cx="2756467" cy="3675289"/>
          </a:xfrm>
          <a:prstGeom prst="rect">
            <a:avLst/>
          </a:prstGeom>
        </p:spPr>
      </p:pic>
      <p:sp>
        <p:nvSpPr>
          <p:cNvPr id="3" name="Title 2"/>
          <p:cNvSpPr>
            <a:spLocks noGrp="1"/>
          </p:cNvSpPr>
          <p:nvPr>
            <p:ph type="title"/>
          </p:nvPr>
        </p:nvSpPr>
        <p:spPr/>
        <p:txBody>
          <a:bodyPr/>
          <a:lstStyle/>
          <a:p>
            <a:r>
              <a:rPr lang="en-GB" dirty="0"/>
              <a:t>Policy links international</a:t>
            </a:r>
          </a:p>
        </p:txBody>
      </p:sp>
      <p:sp>
        <p:nvSpPr>
          <p:cNvPr id="5" name="Rectangle 4"/>
          <p:cNvSpPr/>
          <p:nvPr/>
        </p:nvSpPr>
        <p:spPr>
          <a:xfrm>
            <a:off x="6603274" y="5429250"/>
            <a:ext cx="2037806" cy="47488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(1989)</a:t>
            </a:r>
          </a:p>
        </p:txBody>
      </p:sp>
    </p:spTree>
    <p:extLst>
      <p:ext uri="{BB962C8B-B14F-4D97-AF65-F5344CB8AC3E}">
        <p14:creationId xmlns:p14="http://schemas.microsoft.com/office/powerpoint/2010/main" val="25783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53664" y="1390997"/>
            <a:ext cx="3783190" cy="3764274"/>
          </a:xfrm>
          <a:prstGeom prst="rect">
            <a:avLst/>
          </a:prstGeom>
        </p:spPr>
      </p:pic>
      <p:sp>
        <p:nvSpPr>
          <p:cNvPr id="3" name="Title 2"/>
          <p:cNvSpPr>
            <a:spLocks noGrp="1"/>
          </p:cNvSpPr>
          <p:nvPr>
            <p:ph type="title"/>
          </p:nvPr>
        </p:nvSpPr>
        <p:spPr/>
        <p:txBody>
          <a:bodyPr/>
          <a:lstStyle/>
          <a:p>
            <a:r>
              <a:rPr lang="en-GB" dirty="0"/>
              <a:t>Policy links Wales</a:t>
            </a:r>
          </a:p>
        </p:txBody>
      </p:sp>
      <p:sp>
        <p:nvSpPr>
          <p:cNvPr id="5" name="Rectangle 4"/>
          <p:cNvSpPr/>
          <p:nvPr/>
        </p:nvSpPr>
        <p:spPr>
          <a:xfrm>
            <a:off x="139588" y="5488032"/>
            <a:ext cx="3273920" cy="192677"/>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Wellbeing of Future Generations Act (2015)</a:t>
            </a:r>
          </a:p>
        </p:txBody>
      </p:sp>
      <p:pic>
        <p:nvPicPr>
          <p:cNvPr id="9" name="Picture 8"/>
          <p:cNvPicPr>
            <a:picLocks noChangeAspect="1"/>
          </p:cNvPicPr>
          <p:nvPr/>
        </p:nvPicPr>
        <p:blipFill>
          <a:blip r:embed="rId3"/>
          <a:stretch>
            <a:fillRect/>
          </a:stretch>
        </p:blipFill>
        <p:spPr>
          <a:xfrm>
            <a:off x="4506730" y="1302327"/>
            <a:ext cx="3892095" cy="3852943"/>
          </a:xfrm>
          <a:prstGeom prst="rect">
            <a:avLst/>
          </a:prstGeom>
        </p:spPr>
      </p:pic>
      <p:sp>
        <p:nvSpPr>
          <p:cNvPr id="10" name="Rectangle 9"/>
          <p:cNvSpPr/>
          <p:nvPr/>
        </p:nvSpPr>
        <p:spPr>
          <a:xfrm>
            <a:off x="4973264" y="5631725"/>
            <a:ext cx="3902948" cy="293914"/>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Successful Futures (2015)</a:t>
            </a:r>
          </a:p>
        </p:txBody>
      </p:sp>
    </p:spTree>
    <p:extLst>
      <p:ext uri="{BB962C8B-B14F-4D97-AF65-F5344CB8AC3E}">
        <p14:creationId xmlns:p14="http://schemas.microsoft.com/office/powerpoint/2010/main" val="602737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7514" y="1296786"/>
            <a:ext cx="8586954" cy="4562484"/>
          </a:xfrm>
        </p:spPr>
        <p:txBody>
          <a:bodyPr>
            <a:normAutofit fontScale="70000" lnSpcReduction="20000"/>
          </a:bodyPr>
          <a:lstStyle/>
          <a:p>
            <a:pPr marL="34290" indent="0">
              <a:buNone/>
            </a:pPr>
            <a:r>
              <a:rPr lang="en-GB" dirty="0"/>
              <a:t>Discussions of children’s participatory citizenship</a:t>
            </a:r>
          </a:p>
          <a:p>
            <a:r>
              <a:rPr lang="en-GB" dirty="0"/>
              <a:t>Some researchers have examined the global implications of the </a:t>
            </a:r>
            <a:r>
              <a:rPr lang="en-GB" b="1" dirty="0"/>
              <a:t>Convention on the Rights of the Child</a:t>
            </a:r>
            <a:r>
              <a:rPr lang="en-GB" dirty="0"/>
              <a:t>, showing how its participatory rights such as to freedom of expression both empower children as global citizens but also control and discipline them on an adult-dominated global stage (</a:t>
            </a:r>
            <a:r>
              <a:rPr lang="en-GB" dirty="0" err="1">
                <a:hlinkClick r:id="rId2"/>
              </a:rPr>
              <a:t>Duhn</a:t>
            </a:r>
            <a:r>
              <a:rPr lang="en-GB" dirty="0">
                <a:hlinkClick r:id="rId2"/>
              </a:rPr>
              <a:t>, 2006</a:t>
            </a:r>
            <a:r>
              <a:rPr lang="en-GB" dirty="0"/>
              <a:t>; </a:t>
            </a:r>
            <a:r>
              <a:rPr lang="en-GB" dirty="0" err="1">
                <a:hlinkClick r:id="rId2"/>
              </a:rPr>
              <a:t>Ennew</a:t>
            </a:r>
            <a:r>
              <a:rPr lang="en-GB" dirty="0">
                <a:hlinkClick r:id="rId2"/>
              </a:rPr>
              <a:t>, 2008</a:t>
            </a:r>
            <a:r>
              <a:rPr lang="en-GB" dirty="0"/>
              <a:t>; </a:t>
            </a:r>
            <a:r>
              <a:rPr lang="en-GB" dirty="0" err="1">
                <a:hlinkClick r:id="rId2"/>
              </a:rPr>
              <a:t>Gadda</a:t>
            </a:r>
            <a:r>
              <a:rPr lang="en-GB" dirty="0">
                <a:hlinkClick r:id="rId2"/>
              </a:rPr>
              <a:t>, 2008</a:t>
            </a:r>
            <a:r>
              <a:rPr lang="en-GB" dirty="0"/>
              <a:t>). </a:t>
            </a:r>
          </a:p>
          <a:p>
            <a:r>
              <a:rPr lang="en-GB" dirty="0"/>
              <a:t>Others have examined international children’s citizenship through a “cosmopolitan” lens that reveals, for instance, that a “recognition of interdependence is a foundation stone of a </a:t>
            </a:r>
            <a:r>
              <a:rPr lang="en-GB" b="1" dirty="0"/>
              <a:t>civic society that is vibrant, tolerant and welcoming</a:t>
            </a:r>
            <a:r>
              <a:rPr lang="en-GB" dirty="0"/>
              <a:t>” (</a:t>
            </a:r>
            <a:r>
              <a:rPr lang="en-GB" dirty="0">
                <a:hlinkClick r:id="rId2"/>
              </a:rPr>
              <a:t>Cockburn, 2013</a:t>
            </a:r>
            <a:r>
              <a:rPr lang="en-GB" dirty="0"/>
              <a:t>: 232). </a:t>
            </a:r>
          </a:p>
          <a:p>
            <a:r>
              <a:rPr lang="en-GB" dirty="0"/>
              <a:t>And others still suggest the need for “</a:t>
            </a:r>
            <a:r>
              <a:rPr lang="en-GB" b="1" dirty="0"/>
              <a:t>postcolonial</a:t>
            </a:r>
            <a:r>
              <a:rPr lang="en-GB" dirty="0"/>
              <a:t>” interpretations of children’s citizenship as practiced in the majority world, that is, conceptions freed from European bourgeois ideals of individual autonomy and grounded instead in alternative political imaginations in which, for example, “various hierarchies of caste, gender and class continue to frame people’s everyday interactions with each other” (</a:t>
            </a:r>
            <a:r>
              <a:rPr lang="en-GB" dirty="0" err="1">
                <a:hlinkClick r:id="rId2"/>
              </a:rPr>
              <a:t>Balagopalan</a:t>
            </a:r>
            <a:r>
              <a:rPr lang="en-GB" dirty="0">
                <a:hlinkClick r:id="rId2"/>
              </a:rPr>
              <a:t>, 2011</a:t>
            </a:r>
            <a:r>
              <a:rPr lang="en-GB" dirty="0"/>
              <a:t>: 293).</a:t>
            </a:r>
          </a:p>
          <a:p>
            <a:pPr marL="34290" indent="0">
              <a:buNone/>
            </a:pPr>
            <a:br>
              <a:rPr lang="en-GB" dirty="0"/>
            </a:br>
            <a:r>
              <a:rPr lang="en-GB" dirty="0"/>
              <a:t>(Wall, 2019)</a:t>
            </a:r>
          </a:p>
          <a:p>
            <a:endParaRPr lang="en-GB" dirty="0"/>
          </a:p>
        </p:txBody>
      </p:sp>
      <p:sp>
        <p:nvSpPr>
          <p:cNvPr id="3" name="Title 2"/>
          <p:cNvSpPr>
            <a:spLocks noGrp="1"/>
          </p:cNvSpPr>
          <p:nvPr>
            <p:ph type="title"/>
          </p:nvPr>
        </p:nvSpPr>
        <p:spPr>
          <a:xfrm>
            <a:off x="143508" y="166256"/>
            <a:ext cx="8086094" cy="1130530"/>
          </a:xfrm>
        </p:spPr>
        <p:txBody>
          <a:bodyPr>
            <a:normAutofit/>
          </a:bodyPr>
          <a:lstStyle/>
          <a:p>
            <a:r>
              <a:rPr lang="en-GB" sz="3600" dirty="0"/>
              <a:t>The Child as a global citizen - perspectives</a:t>
            </a:r>
          </a:p>
        </p:txBody>
      </p:sp>
    </p:spTree>
    <p:extLst>
      <p:ext uri="{BB962C8B-B14F-4D97-AF65-F5344CB8AC3E}">
        <p14:creationId xmlns:p14="http://schemas.microsoft.com/office/powerpoint/2010/main" val="253345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GB" dirty="0"/>
              <a:t>The academic field of childhood studies has opened up new space in which to understand children’s citizenship as more than just passive membership in political regimes. </a:t>
            </a:r>
          </a:p>
          <a:p>
            <a:r>
              <a:rPr lang="en-GB" dirty="0"/>
              <a:t>The field’s emphasis on children’s agency, voices, and participation makes it possible to understand and examine children and youth as active contributors to political life (</a:t>
            </a:r>
            <a:r>
              <a:rPr lang="en-GB" dirty="0">
                <a:hlinkClick r:id="rId2"/>
              </a:rPr>
              <a:t>Conrad, 2009</a:t>
            </a:r>
            <a:r>
              <a:rPr lang="en-GB" dirty="0"/>
              <a:t>; </a:t>
            </a:r>
            <a:r>
              <a:rPr lang="en-GB" dirty="0" err="1">
                <a:hlinkClick r:id="rId2"/>
              </a:rPr>
              <a:t>Invernizzi</a:t>
            </a:r>
            <a:r>
              <a:rPr lang="en-GB" dirty="0">
                <a:hlinkClick r:id="rId2"/>
              </a:rPr>
              <a:t> and Williams, 2008</a:t>
            </a:r>
            <a:r>
              <a:rPr lang="en-GB" dirty="0"/>
              <a:t>; </a:t>
            </a:r>
            <a:r>
              <a:rPr lang="en-GB" dirty="0">
                <a:hlinkClick r:id="rId2"/>
              </a:rPr>
              <a:t>James and </a:t>
            </a:r>
            <a:r>
              <a:rPr lang="en-GB" dirty="0" err="1">
                <a:hlinkClick r:id="rId2"/>
              </a:rPr>
              <a:t>Prout</a:t>
            </a:r>
            <a:r>
              <a:rPr lang="en-GB" dirty="0">
                <a:hlinkClick r:id="rId2"/>
              </a:rPr>
              <a:t>, 1997</a:t>
            </a:r>
            <a:r>
              <a:rPr lang="en-GB" dirty="0"/>
              <a:t>; </a:t>
            </a:r>
            <a:r>
              <a:rPr lang="en-GB" dirty="0">
                <a:hlinkClick r:id="rId2"/>
              </a:rPr>
              <a:t>Roche, 1999</a:t>
            </a:r>
            <a:r>
              <a:rPr lang="en-GB" dirty="0"/>
              <a:t>; </a:t>
            </a:r>
            <a:r>
              <a:rPr lang="en-GB" dirty="0">
                <a:hlinkClick r:id="rId2"/>
              </a:rPr>
              <a:t>Thomas, 2007</a:t>
            </a:r>
            <a:r>
              <a:rPr lang="en-GB" dirty="0"/>
              <a:t>; cited in Wall, 2019)</a:t>
            </a:r>
          </a:p>
          <a:p>
            <a:endParaRPr lang="en-GB" dirty="0"/>
          </a:p>
          <a:p>
            <a:pPr marL="0" indent="0">
              <a:buNone/>
            </a:pPr>
            <a:endParaRPr lang="en-GB" dirty="0"/>
          </a:p>
        </p:txBody>
      </p:sp>
      <p:sp>
        <p:nvSpPr>
          <p:cNvPr id="3" name="Title 2"/>
          <p:cNvSpPr>
            <a:spLocks noGrp="1"/>
          </p:cNvSpPr>
          <p:nvPr>
            <p:ph type="title"/>
          </p:nvPr>
        </p:nvSpPr>
        <p:spPr/>
        <p:txBody>
          <a:bodyPr/>
          <a:lstStyle/>
          <a:p>
            <a:r>
              <a:rPr lang="en-GB" dirty="0"/>
              <a:t>Children as Global Citizens</a:t>
            </a:r>
          </a:p>
        </p:txBody>
      </p:sp>
    </p:spTree>
    <p:extLst>
      <p:ext uri="{BB962C8B-B14F-4D97-AF65-F5344CB8AC3E}">
        <p14:creationId xmlns:p14="http://schemas.microsoft.com/office/powerpoint/2010/main" val="396621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357745"/>
            <a:ext cx="7978082" cy="4128655"/>
          </a:xfrm>
        </p:spPr>
        <p:txBody>
          <a:bodyPr>
            <a:normAutofit fontScale="85000" lnSpcReduction="20000"/>
          </a:bodyPr>
          <a:lstStyle/>
          <a:p>
            <a:pPr marL="34290" indent="0">
              <a:buNone/>
            </a:pPr>
            <a:r>
              <a:rPr lang="en-GB" dirty="0"/>
              <a:t>This recent focus on children’s political “participation” generated many fruitful studies of the ways in which children and young people are exercising citizenship on their own behalf, such as through </a:t>
            </a:r>
          </a:p>
          <a:p>
            <a:r>
              <a:rPr lang="en-GB" dirty="0"/>
              <a:t>civil rights, </a:t>
            </a:r>
          </a:p>
          <a:p>
            <a:r>
              <a:rPr lang="en-GB" dirty="0"/>
              <a:t>social media, </a:t>
            </a:r>
          </a:p>
          <a:p>
            <a:r>
              <a:rPr lang="en-GB" dirty="0"/>
              <a:t>grassroots campaigning, </a:t>
            </a:r>
          </a:p>
          <a:p>
            <a:r>
              <a:rPr lang="en-GB" dirty="0"/>
              <a:t>children’s commissioners, </a:t>
            </a:r>
          </a:p>
          <a:p>
            <a:r>
              <a:rPr lang="en-GB" dirty="0"/>
              <a:t>child and youth parliaments, </a:t>
            </a:r>
          </a:p>
          <a:p>
            <a:r>
              <a:rPr lang="en-GB" dirty="0"/>
              <a:t>children’s </a:t>
            </a:r>
            <a:r>
              <a:rPr lang="en-GB" dirty="0" err="1"/>
              <a:t>labor</a:t>
            </a:r>
            <a:r>
              <a:rPr lang="en-GB" dirty="0"/>
              <a:t> movements, and the like </a:t>
            </a:r>
          </a:p>
          <a:p>
            <a:r>
              <a:rPr lang="en-GB" dirty="0">
                <a:hlinkClick r:id="rId2"/>
              </a:rPr>
              <a:t>(Austin, 2010</a:t>
            </a:r>
            <a:r>
              <a:rPr lang="en-GB" dirty="0"/>
              <a:t>; </a:t>
            </a:r>
            <a:r>
              <a:rPr lang="en-GB" dirty="0">
                <a:hlinkClick r:id="rId2"/>
              </a:rPr>
              <a:t>Cockburn, 2013</a:t>
            </a:r>
            <a:r>
              <a:rPr lang="en-GB" dirty="0"/>
              <a:t>; </a:t>
            </a:r>
            <a:r>
              <a:rPr lang="en-GB" dirty="0" err="1">
                <a:hlinkClick r:id="rId2"/>
              </a:rPr>
              <a:t>Hartung</a:t>
            </a:r>
            <a:r>
              <a:rPr lang="en-GB" dirty="0">
                <a:hlinkClick r:id="rId2"/>
              </a:rPr>
              <a:t>, 2017</a:t>
            </a:r>
            <a:r>
              <a:rPr lang="en-GB" dirty="0"/>
              <a:t>; </a:t>
            </a:r>
            <a:r>
              <a:rPr lang="en-GB" dirty="0">
                <a:hlinkClick r:id="rId2"/>
              </a:rPr>
              <a:t>James, 2011</a:t>
            </a:r>
            <a:r>
              <a:rPr lang="en-GB" dirty="0"/>
              <a:t>; </a:t>
            </a:r>
            <a:r>
              <a:rPr lang="en-GB" dirty="0">
                <a:hlinkClick r:id="rId2"/>
              </a:rPr>
              <a:t>Smith and </a:t>
            </a:r>
            <a:r>
              <a:rPr lang="en-GB" dirty="0" err="1">
                <a:hlinkClick r:id="rId2"/>
              </a:rPr>
              <a:t>Bjerke</a:t>
            </a:r>
            <a:r>
              <a:rPr lang="en-GB" dirty="0">
                <a:hlinkClick r:id="rId2"/>
              </a:rPr>
              <a:t>, 2009</a:t>
            </a:r>
            <a:r>
              <a:rPr lang="en-GB" dirty="0"/>
              <a:t>; cited in Wall, 2019)</a:t>
            </a:r>
          </a:p>
          <a:p>
            <a:endParaRPr lang="en-GB" dirty="0"/>
          </a:p>
        </p:txBody>
      </p:sp>
      <p:sp>
        <p:nvSpPr>
          <p:cNvPr id="3" name="Title 2"/>
          <p:cNvSpPr>
            <a:spLocks noGrp="1"/>
          </p:cNvSpPr>
          <p:nvPr>
            <p:ph type="title"/>
          </p:nvPr>
        </p:nvSpPr>
        <p:spPr/>
        <p:txBody>
          <a:bodyPr/>
          <a:lstStyle/>
          <a:p>
            <a:r>
              <a:rPr lang="en-GB" dirty="0"/>
              <a:t>Children as global citizens</a:t>
            </a:r>
          </a:p>
        </p:txBody>
      </p:sp>
    </p:spTree>
    <p:extLst>
      <p:ext uri="{BB962C8B-B14F-4D97-AF65-F5344CB8AC3E}">
        <p14:creationId xmlns:p14="http://schemas.microsoft.com/office/powerpoint/2010/main" val="2332832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7514" y="914400"/>
            <a:ext cx="8748972" cy="5214900"/>
          </a:xfrm>
        </p:spPr>
        <p:txBody>
          <a:bodyPr>
            <a:normAutofit/>
          </a:bodyPr>
          <a:lstStyle/>
          <a:p>
            <a:endParaRPr lang="en-GB" dirty="0"/>
          </a:p>
          <a:p>
            <a:r>
              <a:rPr lang="en-GB" dirty="0"/>
              <a:t>A critical analysis of the rationale and impact of international directives such as  Human Rights; United Nations Convention on the Rights of the Child (UNCRC); African Charter on the Rights and Welfare of the Child (ACRWC).</a:t>
            </a:r>
          </a:p>
          <a:p>
            <a:r>
              <a:rPr lang="en-GB" dirty="0"/>
              <a:t>A critical evaluation of the impact of Millennium Development Goals (MDGs); Sustainable Development Goals (SDGs); Education For All (EFA).</a:t>
            </a:r>
          </a:p>
          <a:p>
            <a:r>
              <a:rPr lang="en-GB" dirty="0"/>
              <a:t>A critical discussion of the different models of charity.</a:t>
            </a:r>
          </a:p>
          <a:p>
            <a:endParaRPr lang="en-GB" dirty="0"/>
          </a:p>
        </p:txBody>
      </p:sp>
      <p:sp>
        <p:nvSpPr>
          <p:cNvPr id="3" name="Title 2"/>
          <p:cNvSpPr>
            <a:spLocks noGrp="1"/>
          </p:cNvSpPr>
          <p:nvPr>
            <p:ph type="title"/>
          </p:nvPr>
        </p:nvSpPr>
        <p:spPr>
          <a:xfrm>
            <a:off x="914402" y="60961"/>
            <a:ext cx="7315200" cy="938726"/>
          </a:xfrm>
        </p:spPr>
        <p:txBody>
          <a:bodyPr>
            <a:normAutofit/>
          </a:bodyPr>
          <a:lstStyle/>
          <a:p>
            <a:r>
              <a:rPr lang="en-GB" dirty="0"/>
              <a:t>Module Content</a:t>
            </a:r>
          </a:p>
        </p:txBody>
      </p:sp>
      <p:pic>
        <p:nvPicPr>
          <p:cNvPr id="4" name="Picture 3"/>
          <p:cNvPicPr>
            <a:picLocks noChangeAspect="1"/>
          </p:cNvPicPr>
          <p:nvPr/>
        </p:nvPicPr>
        <p:blipFill>
          <a:blip r:embed="rId2"/>
          <a:stretch>
            <a:fillRect/>
          </a:stretch>
        </p:blipFill>
        <p:spPr>
          <a:xfrm>
            <a:off x="64174" y="5431945"/>
            <a:ext cx="1927101" cy="1426055"/>
          </a:xfrm>
          <a:prstGeom prst="rect">
            <a:avLst/>
          </a:prstGeom>
        </p:spPr>
      </p:pic>
      <p:pic>
        <p:nvPicPr>
          <p:cNvPr id="5" name="Picture 4"/>
          <p:cNvPicPr>
            <a:picLocks noChangeAspect="1"/>
          </p:cNvPicPr>
          <p:nvPr/>
        </p:nvPicPr>
        <p:blipFill>
          <a:blip r:embed="rId3"/>
          <a:stretch>
            <a:fillRect/>
          </a:stretch>
        </p:blipFill>
        <p:spPr>
          <a:xfrm>
            <a:off x="4968221" y="5530999"/>
            <a:ext cx="2882053" cy="1318769"/>
          </a:xfrm>
          <a:prstGeom prst="rect">
            <a:avLst/>
          </a:prstGeom>
        </p:spPr>
      </p:pic>
      <p:pic>
        <p:nvPicPr>
          <p:cNvPr id="6" name="Picture 5"/>
          <p:cNvPicPr>
            <a:picLocks noChangeAspect="1"/>
          </p:cNvPicPr>
          <p:nvPr/>
        </p:nvPicPr>
        <p:blipFill>
          <a:blip r:embed="rId4"/>
          <a:stretch>
            <a:fillRect/>
          </a:stretch>
        </p:blipFill>
        <p:spPr>
          <a:xfrm>
            <a:off x="1991275" y="5431945"/>
            <a:ext cx="1587602" cy="1426832"/>
          </a:xfrm>
          <a:prstGeom prst="rect">
            <a:avLst/>
          </a:prstGeom>
        </p:spPr>
      </p:pic>
      <p:pic>
        <p:nvPicPr>
          <p:cNvPr id="7" name="Picture 6"/>
          <p:cNvPicPr>
            <a:picLocks noChangeAspect="1"/>
          </p:cNvPicPr>
          <p:nvPr/>
        </p:nvPicPr>
        <p:blipFill>
          <a:blip r:embed="rId5"/>
          <a:stretch>
            <a:fillRect/>
          </a:stretch>
        </p:blipFill>
        <p:spPr>
          <a:xfrm>
            <a:off x="3616513" y="5565758"/>
            <a:ext cx="1343025" cy="1293019"/>
          </a:xfrm>
          <a:prstGeom prst="rect">
            <a:avLst/>
          </a:prstGeom>
        </p:spPr>
      </p:pic>
      <p:pic>
        <p:nvPicPr>
          <p:cNvPr id="8" name="Picture 7"/>
          <p:cNvPicPr>
            <a:picLocks noChangeAspect="1"/>
          </p:cNvPicPr>
          <p:nvPr/>
        </p:nvPicPr>
        <p:blipFill>
          <a:blip r:embed="rId6"/>
          <a:stretch>
            <a:fillRect/>
          </a:stretch>
        </p:blipFill>
        <p:spPr>
          <a:xfrm>
            <a:off x="7283492" y="193932"/>
            <a:ext cx="1562165" cy="1282800"/>
          </a:xfrm>
          <a:prstGeom prst="rect">
            <a:avLst/>
          </a:prstGeom>
        </p:spPr>
      </p:pic>
      <p:pic>
        <p:nvPicPr>
          <p:cNvPr id="9" name="Picture 8"/>
          <p:cNvPicPr>
            <a:picLocks noChangeAspect="1"/>
          </p:cNvPicPr>
          <p:nvPr/>
        </p:nvPicPr>
        <p:blipFill>
          <a:blip r:embed="rId7"/>
          <a:stretch>
            <a:fillRect/>
          </a:stretch>
        </p:blipFill>
        <p:spPr>
          <a:xfrm>
            <a:off x="7859990" y="5574767"/>
            <a:ext cx="1284010" cy="1284010"/>
          </a:xfrm>
          <a:prstGeom prst="rect">
            <a:avLst/>
          </a:prstGeom>
        </p:spPr>
      </p:pic>
    </p:spTree>
    <p:extLst>
      <p:ext uri="{BB962C8B-B14F-4D97-AF65-F5344CB8AC3E}">
        <p14:creationId xmlns:p14="http://schemas.microsoft.com/office/powerpoint/2010/main" val="4187688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503" y="698269"/>
            <a:ext cx="8964995" cy="4788131"/>
          </a:xfrm>
        </p:spPr>
        <p:txBody>
          <a:bodyPr>
            <a:normAutofit/>
          </a:bodyPr>
          <a:lstStyle/>
          <a:p>
            <a:r>
              <a:rPr lang="en-GB" dirty="0"/>
              <a:t>Engagement in the international debate surrounding appropriate forms of aid </a:t>
            </a:r>
          </a:p>
          <a:p>
            <a:r>
              <a:rPr lang="en-GB" dirty="0"/>
              <a:t>Consideration of Education for Sustainability.</a:t>
            </a:r>
          </a:p>
          <a:p>
            <a:r>
              <a:rPr lang="en-GB" dirty="0"/>
              <a:t>Reflection on global gender issues; gender discrimination, childhood, with a focus on Africa: the value of a child; child labour; child soldiers; child brides; trafficking/slavery; the marginalised, e.g. the disabled child</a:t>
            </a:r>
          </a:p>
          <a:p>
            <a:endParaRPr lang="en-GB" dirty="0"/>
          </a:p>
          <a:p>
            <a:endParaRPr lang="en-GB" dirty="0"/>
          </a:p>
          <a:p>
            <a:endParaRPr lang="en-GB" dirty="0"/>
          </a:p>
        </p:txBody>
      </p:sp>
      <p:sp>
        <p:nvSpPr>
          <p:cNvPr id="3" name="Title 2"/>
          <p:cNvSpPr>
            <a:spLocks noGrp="1"/>
          </p:cNvSpPr>
          <p:nvPr>
            <p:ph type="title"/>
          </p:nvPr>
        </p:nvSpPr>
        <p:spPr>
          <a:xfrm>
            <a:off x="914402" y="77586"/>
            <a:ext cx="7315200" cy="737062"/>
          </a:xfrm>
        </p:spPr>
        <p:txBody>
          <a:bodyPr>
            <a:normAutofit/>
          </a:bodyPr>
          <a:lstStyle/>
          <a:p>
            <a:r>
              <a:rPr lang="en-GB" dirty="0"/>
              <a:t>Module Content</a:t>
            </a:r>
          </a:p>
        </p:txBody>
      </p:sp>
      <p:pic>
        <p:nvPicPr>
          <p:cNvPr id="4" name="Picture 3"/>
          <p:cNvPicPr>
            <a:picLocks noChangeAspect="1"/>
          </p:cNvPicPr>
          <p:nvPr/>
        </p:nvPicPr>
        <p:blipFill>
          <a:blip r:embed="rId2"/>
          <a:stretch>
            <a:fillRect/>
          </a:stretch>
        </p:blipFill>
        <p:spPr>
          <a:xfrm>
            <a:off x="4853552" y="4193764"/>
            <a:ext cx="2252177" cy="14987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3"/>
          <a:stretch>
            <a:fillRect/>
          </a:stretch>
        </p:blipFill>
        <p:spPr>
          <a:xfrm>
            <a:off x="129400" y="4218110"/>
            <a:ext cx="2097828" cy="1571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4"/>
          <a:stretch>
            <a:fillRect/>
          </a:stretch>
        </p:blipFill>
        <p:spPr>
          <a:xfrm>
            <a:off x="2231342" y="4193765"/>
            <a:ext cx="2709062" cy="15238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5"/>
          <a:stretch>
            <a:fillRect/>
          </a:stretch>
        </p:blipFill>
        <p:spPr>
          <a:xfrm>
            <a:off x="7105729" y="4042839"/>
            <a:ext cx="1809634" cy="16646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TextBox 7">
            <a:extLst>
              <a:ext uri="{FF2B5EF4-FFF2-40B4-BE49-F238E27FC236}">
                <a16:creationId xmlns:a16="http://schemas.microsoft.com/office/drawing/2014/main" id="{2E7BD656-1CE4-43D0-A4AC-8C04AA2A7B1A}"/>
              </a:ext>
            </a:extLst>
          </p:cNvPr>
          <p:cNvSpPr txBox="1"/>
          <p:nvPr/>
        </p:nvSpPr>
        <p:spPr>
          <a:xfrm>
            <a:off x="1004977" y="6967987"/>
            <a:ext cx="6310223" cy="590931"/>
          </a:xfrm>
          <a:prstGeom prst="rect">
            <a:avLst/>
          </a:prstGeom>
          <a:noFill/>
          <a:ln>
            <a:solidFill>
              <a:schemeClr val="bg2"/>
            </a:solidFill>
          </a:ln>
        </p:spPr>
        <p:txBody>
          <a:bodyPr wrap="square" rtlCol="0">
            <a:spAutoFit/>
          </a:bodyPr>
          <a:lstStyle/>
          <a:p>
            <a:pPr>
              <a:lnSpc>
                <a:spcPct val="90000"/>
              </a:lnSpc>
            </a:pPr>
            <a:r>
              <a:rPr lang="en-GB" b="1" dirty="0"/>
              <a:t>Assignment Tip</a:t>
            </a:r>
            <a:r>
              <a:rPr lang="en-GB" dirty="0"/>
              <a:t>: Read this: https://reliefweb.int/report/world/20-reasons-why-2020-there-are-still-260m-children-out-school</a:t>
            </a:r>
            <a:endParaRPr lang="en-US" dirty="0" err="1"/>
          </a:p>
        </p:txBody>
      </p:sp>
    </p:spTree>
    <p:extLst>
      <p:ext uri="{BB962C8B-B14F-4D97-AF65-F5344CB8AC3E}">
        <p14:creationId xmlns:p14="http://schemas.microsoft.com/office/powerpoint/2010/main" val="974186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AD1AE8E-7D96-444D-8843-63F78BAD0347}"/>
              </a:ext>
            </a:extLst>
          </p:cNvPr>
          <p:cNvSpPr>
            <a:spLocks noGrp="1"/>
          </p:cNvSpPr>
          <p:nvPr>
            <p:ph idx="1"/>
          </p:nvPr>
        </p:nvSpPr>
        <p:spPr>
          <a:xfrm>
            <a:off x="138545" y="1825625"/>
            <a:ext cx="8833659" cy="4109662"/>
          </a:xfrm>
        </p:spPr>
        <p:txBody>
          <a:bodyPr>
            <a:normAutofit fontScale="92500" lnSpcReduction="10000"/>
          </a:bodyPr>
          <a:lstStyle/>
          <a:p>
            <a:pPr algn="just" fontAlgn="base" hangingPunct="0">
              <a:lnSpc>
                <a:spcPct val="150000"/>
              </a:lnSpc>
              <a:tabLst>
                <a:tab pos="342900" algn="l"/>
                <a:tab pos="685800" algn="l"/>
                <a:tab pos="1028700" algn="l"/>
                <a:tab pos="1371600" algn="l"/>
              </a:tabLst>
            </a:pPr>
            <a:r>
              <a:rPr lang="en-GB" sz="1800" b="1" dirty="0">
                <a:latin typeface="Arial" panose="020B0604020202020204" pitchFamily="34" charset="0"/>
                <a:ea typeface="Calibri" panose="020F0502020204030204" pitchFamily="34" charset="0"/>
                <a:cs typeface="Times New Roman" panose="02020603050405020304" pitchFamily="18" charset="0"/>
              </a:rPr>
              <a:t>Assessment Component 1 - 75% </a:t>
            </a:r>
            <a:r>
              <a:rPr lang="en-US" sz="1800" dirty="0">
                <a:latin typeface="Arial" panose="020B0604020202020204" pitchFamily="34" charset="0"/>
                <a:ea typeface="Calibri" panose="020F0502020204030204" pitchFamily="34" charset="0"/>
                <a:cs typeface="Times New Roman" panose="02020603050405020304" pitchFamily="18" charset="0"/>
              </a:rPr>
              <a:t>Essay (3000 words)</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fontAlgn="base">
              <a:tabLst>
                <a:tab pos="342900" algn="l"/>
                <a:tab pos="685800" algn="l"/>
                <a:tab pos="1028700" algn="l"/>
                <a:tab pos="1371600" algn="l"/>
              </a:tabLst>
            </a:pPr>
            <a:r>
              <a:rPr lang="en-US" sz="1800" dirty="0"/>
              <a:t>Choose one country in the majority world (low or middle income country) and critically explore the barriers to accessing good quality, consistent education for children and young people in your chosen country. Refer to national, regional, and international policies and reports; and apply theory throughout.</a:t>
            </a:r>
          </a:p>
          <a:p>
            <a:pPr>
              <a:lnSpc>
                <a:spcPct val="150000"/>
              </a:lnSpc>
            </a:pPr>
            <a:r>
              <a:rPr lang="en-US" sz="1800" b="1" dirty="0">
                <a:latin typeface="Arial" panose="020B0604020202020204" pitchFamily="34" charset="0"/>
                <a:ea typeface="Calibri" panose="020F0502020204030204" pitchFamily="34" charset="0"/>
                <a:cs typeface="Times New Roman" panose="02020603050405020304" pitchFamily="18" charset="0"/>
              </a:rPr>
              <a:t>Assessment Component 2 - 25% </a:t>
            </a:r>
            <a:r>
              <a:rPr lang="en-US" sz="1800" dirty="0">
                <a:latin typeface="Arial" panose="020B0604020202020204" pitchFamily="34" charset="0"/>
                <a:ea typeface="Calibri" panose="020F0502020204030204" pitchFamily="34" charset="0"/>
                <a:cs typeface="Times New Roman" panose="02020603050405020304" pitchFamily="18" charset="0"/>
              </a:rPr>
              <a:t>Video Group presentation: 5 mins per person (maximum of 4 per group)</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r>
              <a:rPr lang="en-GB" sz="1800" dirty="0"/>
              <a:t>Critically explore how UNICEF is helping to develop sustainable practises in education around the world in one of their focus areas: Adolescents, Gender, Immigrant/Refugee Children, Climate Change. </a:t>
            </a:r>
            <a:r>
              <a:rPr lang="en-US" sz="1800" dirty="0"/>
              <a:t> </a:t>
            </a:r>
          </a:p>
          <a:p>
            <a:r>
              <a:rPr lang="en-GB" sz="1800" dirty="0"/>
              <a:t>Critically analyse case studies from around the world using the report below, relevant literature and policy.</a:t>
            </a:r>
            <a:r>
              <a:rPr lang="en-US" sz="1800" dirty="0"/>
              <a:t> </a:t>
            </a:r>
          </a:p>
          <a:p>
            <a:r>
              <a:rPr lang="en-GB" sz="1800" dirty="0"/>
              <a:t>https://www.unicef.org/reports/all-towards-tangible-solutions-equity-and-inclusion-education</a:t>
            </a:r>
            <a:r>
              <a:rPr lang="en-US" sz="1800" dirty="0"/>
              <a:t> </a:t>
            </a:r>
          </a:p>
          <a:p>
            <a:endParaRPr lang="en-US" dirty="0"/>
          </a:p>
        </p:txBody>
      </p:sp>
      <p:sp>
        <p:nvSpPr>
          <p:cNvPr id="3" name="Title 2">
            <a:extLst>
              <a:ext uri="{FF2B5EF4-FFF2-40B4-BE49-F238E27FC236}">
                <a16:creationId xmlns:a16="http://schemas.microsoft.com/office/drawing/2014/main" id="{2F6E7550-0588-41B9-8BC6-1187186EDAD8}"/>
              </a:ext>
            </a:extLst>
          </p:cNvPr>
          <p:cNvSpPr>
            <a:spLocks noGrp="1"/>
          </p:cNvSpPr>
          <p:nvPr>
            <p:ph type="title"/>
          </p:nvPr>
        </p:nvSpPr>
        <p:spPr/>
        <p:txBody>
          <a:bodyPr/>
          <a:lstStyle/>
          <a:p>
            <a:r>
              <a:rPr lang="en-GB" dirty="0"/>
              <a:t>Assessments: </a:t>
            </a:r>
            <a:br>
              <a:rPr lang="en-GB" dirty="0"/>
            </a:br>
            <a:r>
              <a:rPr lang="en-GB" dirty="0"/>
              <a:t>Submission Date: 01.03.2026</a:t>
            </a:r>
            <a:endParaRPr lang="en-US" dirty="0"/>
          </a:p>
        </p:txBody>
      </p:sp>
    </p:spTree>
    <p:extLst>
      <p:ext uri="{BB962C8B-B14F-4D97-AF65-F5344CB8AC3E}">
        <p14:creationId xmlns:p14="http://schemas.microsoft.com/office/powerpoint/2010/main" val="7229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4402D02-0992-4394-AC74-14FC63098F0B}"/>
              </a:ext>
            </a:extLst>
          </p:cNvPr>
          <p:cNvSpPr>
            <a:spLocks noGrp="1"/>
          </p:cNvSpPr>
          <p:nvPr>
            <p:ph idx="1"/>
          </p:nvPr>
        </p:nvSpPr>
        <p:spPr>
          <a:xfrm>
            <a:off x="293125" y="1069571"/>
            <a:ext cx="8793726" cy="4416829"/>
          </a:xfrm>
        </p:spPr>
        <p:txBody>
          <a:bodyPr/>
          <a:lstStyle/>
          <a:p>
            <a:r>
              <a:rPr lang="en-GB" sz="2000" dirty="0">
                <a:latin typeface="Calibri" panose="020F0502020204030204" pitchFamily="34" charset="0"/>
                <a:ea typeface="Calibri" panose="020F0502020204030204" pitchFamily="34" charset="0"/>
                <a:cs typeface="Times New Roman" panose="02020603050405020304" pitchFamily="18" charset="0"/>
              </a:rPr>
              <a:t>Group work is notoriously difficult, however, when we are in the work place, we will encounter team working rather a lot. Team work is the foundation of any work place. </a:t>
            </a:r>
          </a:p>
          <a:p>
            <a:pPr marL="0" indent="0">
              <a:buNone/>
            </a:pPr>
            <a:r>
              <a:rPr lang="en-GB" sz="2000" dirty="0">
                <a:latin typeface="Calibri" panose="020F0502020204030204" pitchFamily="34" charset="0"/>
                <a:ea typeface="Calibri" panose="020F0502020204030204" pitchFamily="34" charset="0"/>
                <a:cs typeface="Times New Roman" panose="02020603050405020304" pitchFamily="18" charset="0"/>
              </a:rPr>
              <a:t>Difficulties: In any team situation, there may be people who are not engaging, who do not seem to pulling their weight, and who sometimes fail to contribute. Some people only seem to work last minute, and some like to be organised and engaged from the beginning. It does not always seem fair. It can be frustrating, but it is all part of the learning. </a:t>
            </a:r>
          </a:p>
          <a:p>
            <a:r>
              <a:rPr lang="en-GB" sz="2000" dirty="0">
                <a:latin typeface="Calibri" panose="020F0502020204030204" pitchFamily="34" charset="0"/>
                <a:ea typeface="Calibri" panose="020F0502020204030204" pitchFamily="34" charset="0"/>
                <a:cs typeface="Times New Roman" panose="02020603050405020304" pitchFamily="18" charset="0"/>
              </a:rPr>
              <a:t>Remember, each group member will be assessed on their personal contribution to the project.</a:t>
            </a:r>
          </a:p>
          <a:p>
            <a:r>
              <a:rPr lang="en-GB" sz="2000" dirty="0">
                <a:latin typeface="Calibri" panose="020F0502020204030204" pitchFamily="34" charset="0"/>
                <a:ea typeface="Calibri" panose="020F0502020204030204" pitchFamily="34" charset="0"/>
                <a:cs typeface="Times New Roman" panose="02020603050405020304" pitchFamily="18" charset="0"/>
              </a:rPr>
              <a:t> Another point is, that while you may be held up, you can work on your essays individually.</a:t>
            </a:r>
          </a:p>
          <a:p>
            <a:pPr marL="0" indent="0">
              <a:buNone/>
            </a:pPr>
            <a:r>
              <a:rPr lang="en-GB" sz="2000" dirty="0">
                <a:latin typeface="Calibri" panose="020F0502020204030204" pitchFamily="34" charset="0"/>
                <a:ea typeface="Calibri" panose="020F0502020204030204" pitchFamily="34" charset="0"/>
                <a:cs typeface="Times New Roman" panose="02020603050405020304" pitchFamily="18" charset="0"/>
              </a:rPr>
              <a:t>Advantages: Group work can be rewarding and fun</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3" name="Title 2">
            <a:extLst>
              <a:ext uri="{FF2B5EF4-FFF2-40B4-BE49-F238E27FC236}">
                <a16:creationId xmlns:a16="http://schemas.microsoft.com/office/drawing/2014/main" id="{64282A39-370A-4C56-B64A-7E1A45C34B87}"/>
              </a:ext>
            </a:extLst>
          </p:cNvPr>
          <p:cNvSpPr>
            <a:spLocks noGrp="1"/>
          </p:cNvSpPr>
          <p:nvPr>
            <p:ph type="title"/>
          </p:nvPr>
        </p:nvSpPr>
        <p:spPr>
          <a:xfrm>
            <a:off x="913449" y="72045"/>
            <a:ext cx="7317106" cy="914400"/>
          </a:xfrm>
        </p:spPr>
        <p:txBody>
          <a:bodyPr>
            <a:normAutofit/>
          </a:bodyPr>
          <a:lstStyle/>
          <a:p>
            <a:r>
              <a:rPr lang="en-GB" dirty="0"/>
              <a:t>Group work?</a:t>
            </a:r>
            <a:endParaRPr lang="en-US" dirty="0"/>
          </a:p>
        </p:txBody>
      </p:sp>
      <p:pic>
        <p:nvPicPr>
          <p:cNvPr id="7" name="Picture 6">
            <a:extLst>
              <a:ext uri="{FF2B5EF4-FFF2-40B4-BE49-F238E27FC236}">
                <a16:creationId xmlns:a16="http://schemas.microsoft.com/office/drawing/2014/main" id="{82286575-53B2-4216-BDBB-9F21C1B0B9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6331" y="5246235"/>
            <a:ext cx="3465872" cy="1444113"/>
          </a:xfrm>
          <a:prstGeom prst="rect">
            <a:avLst/>
          </a:prstGeom>
          <a:ln>
            <a:solidFill>
              <a:srgbClr val="FFC000"/>
            </a:solidFill>
          </a:ln>
        </p:spPr>
      </p:pic>
    </p:spTree>
    <p:extLst>
      <p:ext uri="{BB962C8B-B14F-4D97-AF65-F5344CB8AC3E}">
        <p14:creationId xmlns:p14="http://schemas.microsoft.com/office/powerpoint/2010/main" val="3808199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r>
              <a:rPr lang="en-US" b="0" i="0" dirty="0">
                <a:solidFill>
                  <a:srgbClr val="111111"/>
                </a:solidFill>
                <a:effectLst/>
                <a:latin typeface="Roboto" panose="02000000000000000000" pitchFamily="2" charset="0"/>
              </a:rPr>
              <a:t>More than 2.8 million children, or over 70 per cent, are out of school in South Sudan, putting at risk their futures and the future of the country. Some of the out-of-school children are living in pastoral communities, moving with their cattle and are not able to attend regular classes. </a:t>
            </a:r>
          </a:p>
          <a:p>
            <a:r>
              <a:rPr lang="en-US" b="0" i="0" dirty="0">
                <a:solidFill>
                  <a:srgbClr val="111111"/>
                </a:solidFill>
                <a:effectLst/>
                <a:latin typeface="Roboto" panose="02000000000000000000" pitchFamily="2" charset="0"/>
              </a:rPr>
              <a:t>The largest group of out-of-school children in South Sudan are girls. Poverty, child marriage and cultural and religious views all hinder girls' education.</a:t>
            </a:r>
          </a:p>
          <a:p>
            <a:pPr algn="ctr"/>
            <a:r>
              <a:rPr lang="en-US" b="0" i="0" u="sng" dirty="0">
                <a:solidFill>
                  <a:srgbClr val="111111"/>
                </a:solidFill>
                <a:effectLst/>
                <a:latin typeface="Roboto" panose="02000000000000000000" pitchFamily="2" charset="0"/>
                <a:hlinkClick r:id="rId2"/>
              </a:rPr>
              <a:t>The latest on the education situation in South Sudan</a:t>
            </a:r>
            <a:endParaRPr lang="en-US" b="0" i="0" dirty="0">
              <a:solidFill>
                <a:srgbClr val="111111"/>
              </a:solidFill>
              <a:effectLst/>
              <a:latin typeface="Roboto" panose="02000000000000000000" pitchFamily="2" charset="0"/>
            </a:endParaRPr>
          </a:p>
          <a:p>
            <a:endParaRPr lang="en-GB" dirty="0"/>
          </a:p>
        </p:txBody>
      </p:sp>
      <p:sp>
        <p:nvSpPr>
          <p:cNvPr id="3" name="Title 2"/>
          <p:cNvSpPr>
            <a:spLocks noGrp="1"/>
          </p:cNvSpPr>
          <p:nvPr>
            <p:ph type="title"/>
          </p:nvPr>
        </p:nvSpPr>
        <p:spPr/>
        <p:txBody>
          <a:bodyPr>
            <a:normAutofit fontScale="90000"/>
          </a:bodyPr>
          <a:lstStyle/>
          <a:p>
            <a:br>
              <a:rPr lang="en-GB" dirty="0"/>
            </a:br>
            <a:r>
              <a:rPr lang="en-GB" dirty="0"/>
              <a:t>Global Initiative On Out-of-School Children - South Sudan Country Study</a:t>
            </a:r>
          </a:p>
        </p:txBody>
      </p:sp>
    </p:spTree>
    <p:extLst>
      <p:ext uri="{BB962C8B-B14F-4D97-AF65-F5344CB8AC3E}">
        <p14:creationId xmlns:p14="http://schemas.microsoft.com/office/powerpoint/2010/main" val="440703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34290" indent="0">
              <a:buNone/>
            </a:pPr>
            <a:r>
              <a:rPr lang="en-GB" dirty="0"/>
              <a:t>I think that of all the attributes that I would like to see in my children or in my pupils, the attribute of hope would come high, even top, of the list. To lose hope is to lose the capacity to want or desire anything; to lose, in fact, the wish to live. Hope is akin to energy, to curi­osity, to the belief that things are worth doing. An education which leaves a child without hope is an education that has failed (Warnock, 1987).</a:t>
            </a:r>
          </a:p>
        </p:txBody>
      </p:sp>
      <p:sp>
        <p:nvSpPr>
          <p:cNvPr id="3" name="Title 2"/>
          <p:cNvSpPr>
            <a:spLocks noGrp="1"/>
          </p:cNvSpPr>
          <p:nvPr>
            <p:ph type="title"/>
          </p:nvPr>
        </p:nvSpPr>
        <p:spPr/>
        <p:txBody>
          <a:bodyPr/>
          <a:lstStyle/>
          <a:p>
            <a:r>
              <a:rPr lang="en-GB" dirty="0"/>
              <a:t>Hope</a:t>
            </a:r>
          </a:p>
        </p:txBody>
      </p:sp>
      <p:sp>
        <p:nvSpPr>
          <p:cNvPr id="4" name="Footer Placeholder 3"/>
          <p:cNvSpPr>
            <a:spLocks noGrp="1"/>
          </p:cNvSpPr>
          <p:nvPr>
            <p:ph type="ftr" sz="quarter" idx="11"/>
          </p:nvPr>
        </p:nvSpPr>
        <p:spPr>
          <a:xfrm>
            <a:off x="1209151" y="6448427"/>
            <a:ext cx="6639905" cy="180974"/>
          </a:xfrm>
          <a:prstGeom prst="rect">
            <a:avLst/>
          </a:prstGeom>
        </p:spPr>
        <p:txBody>
          <a:bodyPr vert="horz" lIns="91440" tIns="45720" rIns="91440" bIns="45720" rtlCol="0" anchor="ctr"/>
          <a:lstStyle>
            <a:defPPr>
              <a:defRPr lang="en-US"/>
            </a:defPPr>
            <a:lvl1pPr marL="0" algn="l" defTabSz="914400" rtl="0" eaLnBrk="1" latinLnBrk="0" hangingPunct="1">
              <a:defRPr sz="1000" kern="1200" cap="all" baseline="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prstClr val="black"/>
              </a:solidFill>
              <a:latin typeface="Century Gothic" panose="020B0502020202020204"/>
            </a:endParaRPr>
          </a:p>
        </p:txBody>
      </p:sp>
      <p:sp>
        <p:nvSpPr>
          <p:cNvPr id="5" name="Slide Number Placeholder 4"/>
          <p:cNvSpPr>
            <a:spLocks noGrp="1"/>
          </p:cNvSpPr>
          <p:nvPr>
            <p:ph type="sldNum" sz="quarter" idx="12"/>
          </p:nvPr>
        </p:nvSpPr>
        <p:spPr>
          <a:xfrm>
            <a:off x="9830772" y="6448427"/>
            <a:ext cx="1143299" cy="180974"/>
          </a:xfrm>
          <a:prstGeom prst="rect">
            <a:avLst/>
          </a:prstGeom>
        </p:spPr>
        <p:txBody>
          <a:bodyPr vert="horz" lIns="91440" tIns="45720" rIns="91440" bIns="45720" rtlCol="0" anchor="ctr"/>
          <a:lstStyle>
            <a:defPPr>
              <a:defRPr lang="en-US"/>
            </a:defPPr>
            <a:lvl1pPr marL="0" algn="r" defTabSz="914400" rtl="0" eaLnBrk="1" latinLnBrk="0" hangingPunct="1">
              <a:defRPr sz="10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36C87F6-986D-49E6-AF40-1B3A1EE8064D}" type="slidenum">
              <a:rPr lang="en-US" smtClean="0"/>
              <a:pPr/>
              <a:t>26</a:t>
            </a:fld>
            <a:endParaRPr lang="en-US">
              <a:solidFill>
                <a:prstClr val="black"/>
              </a:solidFill>
              <a:latin typeface="Century Gothic" panose="020B0502020202020204"/>
            </a:endParaRPr>
          </a:p>
        </p:txBody>
      </p:sp>
    </p:spTree>
    <p:extLst>
      <p:ext uri="{BB962C8B-B14F-4D97-AF65-F5344CB8AC3E}">
        <p14:creationId xmlns:p14="http://schemas.microsoft.com/office/powerpoint/2010/main" val="3415295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r>
              <a:rPr lang="en-GB" dirty="0"/>
              <a:t>In 2020, 260 million children, adolescents and youth were out of school, representing nearly one-fifth of the global population of this age group. </a:t>
            </a:r>
          </a:p>
          <a:p>
            <a:r>
              <a:rPr lang="en-GB" dirty="0"/>
              <a:t>The number of children, adolescents and youth who are excluded from education fell steadily in the decade following 2000, but UIS data show that this progress essentially stopped in recent years; the total number of out-of-school children and youth has declined by little more than 1 million per year since 2012. </a:t>
            </a:r>
          </a:p>
          <a:p>
            <a:r>
              <a:rPr lang="en-GB" dirty="0"/>
              <a:t>Some 63 million, or 24% of the total, are children of primary school age (about 6 to 11 years old); 61 million, or 23% of the total, are adolescents of lower secondary school age (about 12 to 14 years old); and 139 million, or 53% of the total, are youth of upper secondary school age (about 15 to 17 years old). </a:t>
            </a:r>
          </a:p>
          <a:p>
            <a:pPr marL="34290" indent="0">
              <a:buNone/>
            </a:pPr>
            <a:r>
              <a:rPr lang="en-GB" dirty="0"/>
              <a:t>(http://uis.unesco.org/sites/default/files/documents/fs48-one-five-children-adolescents-youth-out-school-2018-en.pdf)</a:t>
            </a:r>
          </a:p>
        </p:txBody>
      </p:sp>
      <p:sp>
        <p:nvSpPr>
          <p:cNvPr id="3" name="Title 2"/>
          <p:cNvSpPr>
            <a:spLocks noGrp="1"/>
          </p:cNvSpPr>
          <p:nvPr>
            <p:ph type="title"/>
          </p:nvPr>
        </p:nvSpPr>
        <p:spPr/>
        <p:txBody>
          <a:bodyPr/>
          <a:lstStyle/>
          <a:p>
            <a:r>
              <a:rPr lang="en-GB" dirty="0"/>
              <a:t>One in Five Children, Adolescents and Youth is Out of School </a:t>
            </a:r>
          </a:p>
        </p:txBody>
      </p:sp>
    </p:spTree>
    <p:extLst>
      <p:ext uri="{BB962C8B-B14F-4D97-AF65-F5344CB8AC3E}">
        <p14:creationId xmlns:p14="http://schemas.microsoft.com/office/powerpoint/2010/main" val="1823014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568F9-7FC1-71B1-1C3A-E59B532B433A}"/>
              </a:ext>
            </a:extLst>
          </p:cNvPr>
          <p:cNvSpPr>
            <a:spLocks noGrp="1"/>
          </p:cNvSpPr>
          <p:nvPr>
            <p:ph type="title"/>
          </p:nvPr>
        </p:nvSpPr>
        <p:spPr/>
        <p:txBody>
          <a:bodyPr/>
          <a:lstStyle/>
          <a:p>
            <a:r>
              <a:rPr lang="en-GB" dirty="0"/>
              <a:t>Progress stagnates</a:t>
            </a:r>
            <a:endParaRPr lang="en-US" dirty="0"/>
          </a:p>
        </p:txBody>
      </p:sp>
      <p:sp>
        <p:nvSpPr>
          <p:cNvPr id="3" name="Content Placeholder 2">
            <a:extLst>
              <a:ext uri="{FF2B5EF4-FFF2-40B4-BE49-F238E27FC236}">
                <a16:creationId xmlns:a16="http://schemas.microsoft.com/office/drawing/2014/main" id="{38CA6786-D52F-502E-05D5-D4F30327BB23}"/>
              </a:ext>
            </a:extLst>
          </p:cNvPr>
          <p:cNvSpPr>
            <a:spLocks noGrp="1"/>
          </p:cNvSpPr>
          <p:nvPr>
            <p:ph idx="1"/>
          </p:nvPr>
        </p:nvSpPr>
        <p:spPr/>
        <p:txBody>
          <a:bodyPr/>
          <a:lstStyle/>
          <a:p>
            <a:r>
              <a:rPr lang="en-US" b="0" i="0" dirty="0">
                <a:solidFill>
                  <a:srgbClr val="212121"/>
                </a:solidFill>
                <a:effectLst/>
                <a:latin typeface="Inter"/>
              </a:rPr>
              <a:t>New </a:t>
            </a:r>
            <a:r>
              <a:rPr lang="en-US" b="0" i="0" u="sng" dirty="0">
                <a:effectLst/>
                <a:latin typeface="Inter"/>
                <a:hlinkClick r:id="rId2"/>
              </a:rPr>
              <a:t>UNESCO data</a:t>
            </a:r>
            <a:r>
              <a:rPr lang="en-US" b="0" i="0" dirty="0">
                <a:solidFill>
                  <a:srgbClr val="212121"/>
                </a:solidFill>
                <a:effectLst/>
                <a:latin typeface="Inter"/>
              </a:rPr>
              <a:t> shows that the global number of out-of-school children has risen by 6 million since 2021 and now totals 250 million. The figures, compiled by </a:t>
            </a:r>
            <a:r>
              <a:rPr lang="en-US" b="0" i="0" u="sng" dirty="0">
                <a:effectLst/>
                <a:latin typeface="Inter"/>
                <a:hlinkClick r:id="rId3"/>
              </a:rPr>
              <a:t>the Global Education Monitoring Report</a:t>
            </a:r>
            <a:r>
              <a:rPr lang="en-US" b="0" i="0" dirty="0">
                <a:solidFill>
                  <a:srgbClr val="212121"/>
                </a:solidFill>
                <a:effectLst/>
                <a:latin typeface="Inter"/>
              </a:rPr>
              <a:t> and the </a:t>
            </a:r>
            <a:r>
              <a:rPr lang="en-US" b="0" i="0" u="sng" dirty="0">
                <a:effectLst/>
                <a:latin typeface="Inter"/>
                <a:hlinkClick r:id="rId4"/>
              </a:rPr>
              <a:t>UNSCO Institute for Statistics</a:t>
            </a:r>
            <a:r>
              <a:rPr lang="en-US" b="0" i="0" dirty="0">
                <a:solidFill>
                  <a:srgbClr val="212121"/>
                </a:solidFill>
                <a:effectLst/>
                <a:latin typeface="Inter"/>
              </a:rPr>
              <a:t>, reveal that education progress continues to stagnate globally. </a:t>
            </a:r>
            <a:endParaRPr lang="en-US" dirty="0"/>
          </a:p>
        </p:txBody>
      </p:sp>
    </p:spTree>
    <p:extLst>
      <p:ext uri="{BB962C8B-B14F-4D97-AF65-F5344CB8AC3E}">
        <p14:creationId xmlns:p14="http://schemas.microsoft.com/office/powerpoint/2010/main" val="15417545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164854-1F23-4279-AABA-FE6C7FEE4C94}"/>
              </a:ext>
            </a:extLst>
          </p:cNvPr>
          <p:cNvSpPr>
            <a:spLocks noGrp="1"/>
          </p:cNvSpPr>
          <p:nvPr>
            <p:ph type="title"/>
          </p:nvPr>
        </p:nvSpPr>
        <p:spPr>
          <a:xfrm>
            <a:off x="250166" y="1063228"/>
            <a:ext cx="8777378" cy="994172"/>
          </a:xfrm>
        </p:spPr>
        <p:txBody>
          <a:bodyPr>
            <a:normAutofit fontScale="90000"/>
          </a:bodyPr>
          <a:lstStyle/>
          <a:p>
            <a:r>
              <a:rPr lang="en-GB" dirty="0"/>
              <a:t>Covid19 and access to education in 2020 </a:t>
            </a:r>
            <a:endParaRPr lang="en-US" dirty="0"/>
          </a:p>
        </p:txBody>
      </p:sp>
      <p:pic>
        <p:nvPicPr>
          <p:cNvPr id="1026" name="Picture 2" descr="Desks and UNICEF backpacks installed at UN Headquarters">
            <a:extLst>
              <a:ext uri="{FF2B5EF4-FFF2-40B4-BE49-F238E27FC236}">
                <a16:creationId xmlns:a16="http://schemas.microsoft.com/office/drawing/2014/main" id="{81CAA6E6-EC54-49AB-9628-948CB1922C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28838" y="2228850"/>
            <a:ext cx="4886325" cy="32575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332669B-D8AB-469E-B352-446E5FAA441B}"/>
              </a:ext>
            </a:extLst>
          </p:cNvPr>
          <p:cNvSpPr txBox="1"/>
          <p:nvPr/>
        </p:nvSpPr>
        <p:spPr>
          <a:xfrm>
            <a:off x="30193" y="5761367"/>
            <a:ext cx="8967158" cy="216982"/>
          </a:xfrm>
          <a:prstGeom prst="rect">
            <a:avLst/>
          </a:prstGeom>
          <a:noFill/>
          <a:ln>
            <a:solidFill>
              <a:schemeClr val="bg2"/>
            </a:solidFill>
          </a:ln>
        </p:spPr>
        <p:txBody>
          <a:bodyPr wrap="square" rtlCol="0">
            <a:spAutoFit/>
          </a:bodyPr>
          <a:lstStyle/>
          <a:p>
            <a:pPr>
              <a:lnSpc>
                <a:spcPct val="90000"/>
              </a:lnSpc>
            </a:pPr>
            <a:r>
              <a:rPr lang="en-US" sz="900" dirty="0"/>
              <a:t>https://www.unicef.org/press-releases/schools-more-168-million-children-globally-have-been-completely-closed</a:t>
            </a:r>
          </a:p>
        </p:txBody>
      </p:sp>
    </p:spTree>
    <p:extLst>
      <p:ext uri="{BB962C8B-B14F-4D97-AF65-F5344CB8AC3E}">
        <p14:creationId xmlns:p14="http://schemas.microsoft.com/office/powerpoint/2010/main" val="2423311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A4D499D-3347-4172-92F5-6728B6402DB8}"/>
              </a:ext>
            </a:extLst>
          </p:cNvPr>
          <p:cNvPicPr>
            <a:picLocks noChangeAspect="1"/>
          </p:cNvPicPr>
          <p:nvPr/>
        </p:nvPicPr>
        <p:blipFill>
          <a:blip r:embed="rId2"/>
          <a:stretch>
            <a:fillRect/>
          </a:stretch>
        </p:blipFill>
        <p:spPr>
          <a:xfrm>
            <a:off x="5212433" y="2678663"/>
            <a:ext cx="3532471" cy="2357924"/>
          </a:xfrm>
          <a:prstGeom prst="rect">
            <a:avLst/>
          </a:prstGeom>
          <a:noFill/>
        </p:spPr>
      </p:pic>
      <p:sp>
        <p:nvSpPr>
          <p:cNvPr id="2" name="Content Placeholder 1">
            <a:extLst>
              <a:ext uri="{FF2B5EF4-FFF2-40B4-BE49-F238E27FC236}">
                <a16:creationId xmlns:a16="http://schemas.microsoft.com/office/drawing/2014/main" id="{01156A00-54C6-4CDC-99B0-579A14AD710C}"/>
              </a:ext>
            </a:extLst>
          </p:cNvPr>
          <p:cNvSpPr>
            <a:spLocks noGrp="1"/>
          </p:cNvSpPr>
          <p:nvPr>
            <p:ph sz="half" idx="1"/>
          </p:nvPr>
        </p:nvSpPr>
        <p:spPr>
          <a:xfrm>
            <a:off x="44246" y="1324496"/>
            <a:ext cx="4944397" cy="4576704"/>
          </a:xfrm>
        </p:spPr>
        <p:txBody>
          <a:bodyPr>
            <a:noAutofit/>
          </a:bodyPr>
          <a:lstStyle/>
          <a:p>
            <a:r>
              <a:rPr lang="en-US" sz="2000" dirty="0"/>
              <a:t>Globally, around 131 million schoolchildren in 11 countries have missed three-quarters of their in-person learning from March 2020 to September 2021. </a:t>
            </a:r>
          </a:p>
          <a:p>
            <a:r>
              <a:rPr lang="en-US" sz="2000" dirty="0"/>
              <a:t>Among them, 59 per cent – or nearly 77 million – have missed almost all in-person instruction time. Around 27 per cent of countries continue to have schools fully or partially closed.</a:t>
            </a:r>
          </a:p>
          <a:p>
            <a:r>
              <a:rPr lang="en-US" sz="2000" dirty="0"/>
              <a:t> Additionally, according to </a:t>
            </a:r>
            <a:r>
              <a:rPr lang="en-US" sz="2000" u="sng" dirty="0">
                <a:hlinkClick r:id="rId3"/>
              </a:rPr>
              <a:t>UNESCO’s latest data</a:t>
            </a:r>
            <a:r>
              <a:rPr lang="en-US" sz="2000" dirty="0"/>
              <a:t>, more than 870 million students at all levels are currently facing disruptions to their education.</a:t>
            </a:r>
          </a:p>
        </p:txBody>
      </p:sp>
      <p:sp>
        <p:nvSpPr>
          <p:cNvPr id="3" name="Title 2">
            <a:extLst>
              <a:ext uri="{FF2B5EF4-FFF2-40B4-BE49-F238E27FC236}">
                <a16:creationId xmlns:a16="http://schemas.microsoft.com/office/drawing/2014/main" id="{D1557812-B2B1-40D5-B6A4-BA85624CA406}"/>
              </a:ext>
            </a:extLst>
          </p:cNvPr>
          <p:cNvSpPr>
            <a:spLocks noGrp="1"/>
          </p:cNvSpPr>
          <p:nvPr>
            <p:ph type="title"/>
          </p:nvPr>
        </p:nvSpPr>
        <p:spPr>
          <a:xfrm>
            <a:off x="913449" y="326967"/>
            <a:ext cx="7317106" cy="886691"/>
          </a:xfrm>
        </p:spPr>
        <p:txBody>
          <a:bodyPr anchor="b">
            <a:normAutofit/>
          </a:bodyPr>
          <a:lstStyle/>
          <a:p>
            <a:r>
              <a:rPr lang="en-GB" dirty="0"/>
              <a:t>2021  Covid 19 continued……..</a:t>
            </a:r>
            <a:endParaRPr lang="en-US" dirty="0"/>
          </a:p>
        </p:txBody>
      </p:sp>
      <p:sp>
        <p:nvSpPr>
          <p:cNvPr id="5" name="TextBox 4">
            <a:extLst>
              <a:ext uri="{FF2B5EF4-FFF2-40B4-BE49-F238E27FC236}">
                <a16:creationId xmlns:a16="http://schemas.microsoft.com/office/drawing/2014/main" id="{A79B4B93-4481-43F4-802A-87D01A44CCF2}"/>
              </a:ext>
            </a:extLst>
          </p:cNvPr>
          <p:cNvSpPr txBox="1"/>
          <p:nvPr/>
        </p:nvSpPr>
        <p:spPr>
          <a:xfrm>
            <a:off x="663677" y="5381317"/>
            <a:ext cx="7125976" cy="216982"/>
          </a:xfrm>
          <a:prstGeom prst="rect">
            <a:avLst/>
          </a:prstGeom>
          <a:noFill/>
          <a:ln>
            <a:solidFill>
              <a:schemeClr val="bg2"/>
            </a:solidFill>
          </a:ln>
        </p:spPr>
        <p:txBody>
          <a:bodyPr wrap="square" rtlCol="0">
            <a:spAutoFit/>
          </a:bodyPr>
          <a:lstStyle/>
          <a:p>
            <a:pPr>
              <a:lnSpc>
                <a:spcPct val="90000"/>
              </a:lnSpc>
            </a:pPr>
            <a:r>
              <a:rPr lang="en-US" sz="900" dirty="0"/>
              <a:t>https://www.unicef.org/press-releases/schoolchildren-worldwide-have-lost-18-trillion-hours-and-counting-person-learning</a:t>
            </a:r>
          </a:p>
        </p:txBody>
      </p:sp>
    </p:spTree>
    <p:extLst>
      <p:ext uri="{BB962C8B-B14F-4D97-AF65-F5344CB8AC3E}">
        <p14:creationId xmlns:p14="http://schemas.microsoft.com/office/powerpoint/2010/main" val="826164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2902" y="931025"/>
            <a:ext cx="7886700" cy="4982251"/>
          </a:xfrm>
        </p:spPr>
        <p:txBody>
          <a:bodyPr>
            <a:noAutofit/>
          </a:bodyPr>
          <a:lstStyle/>
          <a:p>
            <a:r>
              <a:rPr lang="en-GB" sz="1600" dirty="0"/>
              <a:t>(a) Make primary education compulsory and available free to all;</a:t>
            </a:r>
          </a:p>
          <a:p>
            <a:r>
              <a:rPr lang="en-GB" sz="1600" dirty="0"/>
              <a:t>(b) Encourage the development of different forms of secondary education, including general and vocational education, make them available and accessible to every child, and take appropriate measures such as the introduction of free education and offering financial assistance in case of need;</a:t>
            </a:r>
          </a:p>
          <a:p>
            <a:r>
              <a:rPr lang="en-GB" sz="1600" dirty="0"/>
              <a:t>(c) Make higher education accessible to all on the basis of capacity by every appropriate means;</a:t>
            </a:r>
          </a:p>
          <a:p>
            <a:r>
              <a:rPr lang="en-GB" sz="1600" dirty="0"/>
              <a:t>(d) Make educational and vocational information and guidance available and accessible to all children;</a:t>
            </a:r>
          </a:p>
          <a:p>
            <a:r>
              <a:rPr lang="en-GB" sz="1600" dirty="0"/>
              <a:t>(e) Take measures to encourage regular attendance at schools and the reduction of drop-out rates.</a:t>
            </a:r>
          </a:p>
          <a:p>
            <a:r>
              <a:rPr lang="en-GB" sz="1600" dirty="0"/>
              <a:t>2. </a:t>
            </a:r>
            <a:r>
              <a:rPr lang="en-GB" sz="1600" dirty="0" err="1"/>
              <a:t>tTake</a:t>
            </a:r>
            <a:r>
              <a:rPr lang="en-GB" sz="1600" dirty="0"/>
              <a:t> all appropriate measures to ensure that school discipline is administered in a manner consistent with the child's human dignity and in conformity with the present Convention.</a:t>
            </a:r>
          </a:p>
          <a:p>
            <a:r>
              <a:rPr lang="en-GB" sz="1600" dirty="0"/>
              <a:t>3. States Parties shall promote and encourage international cooperation in matters relating to education, in particular with a view to contributing to the elimination of ignorance and illiteracy throughout the world and facilitating access to scientific and technical knowledge and modern teaching methods. In this regard, particular account shall be taken of the needs of developing countries.</a:t>
            </a:r>
          </a:p>
        </p:txBody>
      </p:sp>
      <p:sp>
        <p:nvSpPr>
          <p:cNvPr id="3" name="Title 2"/>
          <p:cNvSpPr>
            <a:spLocks noGrp="1"/>
          </p:cNvSpPr>
          <p:nvPr>
            <p:ph type="title"/>
          </p:nvPr>
        </p:nvSpPr>
        <p:spPr>
          <a:xfrm>
            <a:off x="628650" y="149630"/>
            <a:ext cx="7886700" cy="1052946"/>
          </a:xfrm>
        </p:spPr>
        <p:txBody>
          <a:bodyPr/>
          <a:lstStyle/>
          <a:p>
            <a:r>
              <a:rPr lang="en-GB" dirty="0"/>
              <a:t>Policy - UNCRC Article 28</a:t>
            </a:r>
          </a:p>
        </p:txBody>
      </p:sp>
    </p:spTree>
    <p:extLst>
      <p:ext uri="{BB962C8B-B14F-4D97-AF65-F5344CB8AC3E}">
        <p14:creationId xmlns:p14="http://schemas.microsoft.com/office/powerpoint/2010/main" val="1282725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396539"/>
            <a:ext cx="8210550" cy="4069984"/>
          </a:xfrm>
        </p:spPr>
        <p:txBody>
          <a:bodyPr>
            <a:normAutofit fontScale="70000" lnSpcReduction="20000"/>
          </a:bodyPr>
          <a:lstStyle/>
          <a:p>
            <a:pPr marL="34290" indent="0">
              <a:buNone/>
            </a:pPr>
            <a:r>
              <a:rPr lang="en-GB" dirty="0"/>
              <a:t>Article 29 of the Convention focuses on the aims of education and says that governments agree that “the education of the child shall be directed to:</a:t>
            </a:r>
          </a:p>
          <a:p>
            <a:r>
              <a:rPr lang="en-GB" dirty="0"/>
              <a:t>The development of the child’s personality, talents and mental and physical abilities to their fullest potential;</a:t>
            </a:r>
          </a:p>
          <a:p>
            <a:r>
              <a:rPr lang="en-GB" dirty="0"/>
              <a:t>The development of respect for human rights and fundamental freedoms and the principles enshrined in the Charter of the United Nations;</a:t>
            </a:r>
          </a:p>
          <a:p>
            <a:r>
              <a:rPr lang="en-GB" dirty="0"/>
              <a:t>The development of respect for the child’s parents, his or her own cultural identity, language and values, for the national values of the country in which the child is living, the country from which he or she may originate and for civilisations different from his or her own;</a:t>
            </a:r>
          </a:p>
          <a:p>
            <a:r>
              <a:rPr lang="en-GB" dirty="0"/>
              <a:t>The preparation of the child for responsible life in a free society in the spirit of understanding, peace, tolerance, equality of sexes and friendship among all peoples, ethnic, national and religious groups and persons of indigenous origin;</a:t>
            </a:r>
          </a:p>
          <a:p>
            <a:r>
              <a:rPr lang="en-GB" dirty="0"/>
              <a:t>The development of respect for the natural environment.”</a:t>
            </a:r>
          </a:p>
          <a:p>
            <a:endParaRPr lang="en-GB" dirty="0"/>
          </a:p>
        </p:txBody>
      </p:sp>
      <p:sp>
        <p:nvSpPr>
          <p:cNvPr id="3" name="Title 2"/>
          <p:cNvSpPr>
            <a:spLocks noGrp="1"/>
          </p:cNvSpPr>
          <p:nvPr>
            <p:ph type="title"/>
          </p:nvPr>
        </p:nvSpPr>
        <p:spPr/>
        <p:txBody>
          <a:bodyPr/>
          <a:lstStyle/>
          <a:p>
            <a:r>
              <a:rPr lang="en-GB" dirty="0"/>
              <a:t>Policy - UNCRC – article 29</a:t>
            </a:r>
          </a:p>
        </p:txBody>
      </p:sp>
    </p:spTree>
    <p:extLst>
      <p:ext uri="{BB962C8B-B14F-4D97-AF65-F5344CB8AC3E}">
        <p14:creationId xmlns:p14="http://schemas.microsoft.com/office/powerpoint/2010/main" val="3372507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FD1216E-37D6-4EF1-B2D9-AAC1C3C9FB4F}"/>
              </a:ext>
            </a:extLst>
          </p:cNvPr>
          <p:cNvSpPr>
            <a:spLocks noGrp="1"/>
          </p:cNvSpPr>
          <p:nvPr>
            <p:ph idx="1"/>
          </p:nvPr>
        </p:nvSpPr>
        <p:spPr/>
        <p:txBody>
          <a:bodyPr/>
          <a:lstStyle/>
          <a:p>
            <a:r>
              <a:rPr lang="en-US"/>
              <a:t>https://www.unicef.org/research-and-reports</a:t>
            </a:r>
            <a:br>
              <a:rPr lang="en-US" dirty="0"/>
            </a:br>
            <a:endParaRPr lang="en-US" dirty="0"/>
          </a:p>
        </p:txBody>
      </p:sp>
      <p:sp>
        <p:nvSpPr>
          <p:cNvPr id="3" name="Title 2">
            <a:extLst>
              <a:ext uri="{FF2B5EF4-FFF2-40B4-BE49-F238E27FC236}">
                <a16:creationId xmlns:a16="http://schemas.microsoft.com/office/drawing/2014/main" id="{D5203AB6-37CE-4AF6-AD9C-B0846C540914}"/>
              </a:ext>
            </a:extLst>
          </p:cNvPr>
          <p:cNvSpPr>
            <a:spLocks noGrp="1"/>
          </p:cNvSpPr>
          <p:nvPr>
            <p:ph type="title"/>
          </p:nvPr>
        </p:nvSpPr>
        <p:spPr/>
        <p:txBody>
          <a:bodyPr/>
          <a:lstStyle/>
          <a:p>
            <a:r>
              <a:rPr lang="en-GB" dirty="0"/>
              <a:t>Assessment tip</a:t>
            </a:r>
            <a:endParaRPr lang="en-US" dirty="0"/>
          </a:p>
        </p:txBody>
      </p:sp>
      <p:sp>
        <p:nvSpPr>
          <p:cNvPr id="4" name="Speech Bubble: Oval 3">
            <a:extLst>
              <a:ext uri="{FF2B5EF4-FFF2-40B4-BE49-F238E27FC236}">
                <a16:creationId xmlns:a16="http://schemas.microsoft.com/office/drawing/2014/main" id="{6997774F-36B2-4C97-A49A-A38BCC8812C3}"/>
              </a:ext>
            </a:extLst>
          </p:cNvPr>
          <p:cNvSpPr/>
          <p:nvPr/>
        </p:nvSpPr>
        <p:spPr>
          <a:xfrm>
            <a:off x="2126412" y="2655858"/>
            <a:ext cx="4438291" cy="2281687"/>
          </a:xfrm>
          <a:prstGeom prst="wedgeEllipseCallo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Please use the full versions of the UNCRC for your assignments, not the easy read ones in your schools.</a:t>
            </a:r>
            <a:endParaRPr lang="en-US" dirty="0"/>
          </a:p>
        </p:txBody>
      </p:sp>
    </p:spTree>
    <p:extLst>
      <p:ext uri="{BB962C8B-B14F-4D97-AF65-F5344CB8AC3E}">
        <p14:creationId xmlns:p14="http://schemas.microsoft.com/office/powerpoint/2010/main" val="2540558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85F2FC3-B2DE-4C66-B3EA-F2D52B1F0D14}"/>
              </a:ext>
            </a:extLst>
          </p:cNvPr>
          <p:cNvSpPr>
            <a:spLocks noGrp="1"/>
          </p:cNvSpPr>
          <p:nvPr>
            <p:ph idx="1"/>
          </p:nvPr>
        </p:nvSpPr>
        <p:spPr>
          <a:xfrm>
            <a:off x="114571" y="2228850"/>
            <a:ext cx="8115984" cy="3257550"/>
          </a:xfrm>
        </p:spPr>
        <p:txBody>
          <a:bodyPr/>
          <a:lstStyle/>
          <a:p>
            <a:r>
              <a:rPr lang="en-GB" b="1" dirty="0"/>
              <a:t>Watch a couple of episodes of ‘The most dangerous ways to school’ on YouTube. </a:t>
            </a:r>
          </a:p>
          <a:p>
            <a:r>
              <a:rPr lang="en-GB" dirty="0"/>
              <a:t>Make some notes: </a:t>
            </a:r>
          </a:p>
          <a:p>
            <a:r>
              <a:rPr lang="en-GB" dirty="0"/>
              <a:t>What are the barriers?</a:t>
            </a:r>
          </a:p>
          <a:p>
            <a:r>
              <a:rPr lang="en-GB" dirty="0"/>
              <a:t>What are the aspirations?</a:t>
            </a:r>
          </a:p>
          <a:p>
            <a:endParaRPr lang="en-GB" dirty="0"/>
          </a:p>
          <a:p>
            <a:endParaRPr lang="en-US" dirty="0"/>
          </a:p>
        </p:txBody>
      </p:sp>
      <p:sp>
        <p:nvSpPr>
          <p:cNvPr id="3" name="Title 2">
            <a:extLst>
              <a:ext uri="{FF2B5EF4-FFF2-40B4-BE49-F238E27FC236}">
                <a16:creationId xmlns:a16="http://schemas.microsoft.com/office/drawing/2014/main" id="{23DD6DD2-6E79-454A-871B-BBF9E954CCC1}"/>
              </a:ext>
            </a:extLst>
          </p:cNvPr>
          <p:cNvSpPr>
            <a:spLocks noGrp="1"/>
          </p:cNvSpPr>
          <p:nvPr>
            <p:ph type="title"/>
          </p:nvPr>
        </p:nvSpPr>
        <p:spPr>
          <a:xfrm>
            <a:off x="114570" y="1063228"/>
            <a:ext cx="8874154" cy="308372"/>
          </a:xfrm>
        </p:spPr>
        <p:txBody>
          <a:bodyPr>
            <a:noAutofit/>
          </a:bodyPr>
          <a:lstStyle/>
          <a:p>
            <a:r>
              <a:rPr lang="en-GB" sz="3600" dirty="0"/>
              <a:t>Assessment tip, which may help to choose your country. Directed Study for next week.</a:t>
            </a:r>
            <a:endParaRPr lang="en-US" sz="3600" dirty="0"/>
          </a:p>
        </p:txBody>
      </p:sp>
      <p:pic>
        <p:nvPicPr>
          <p:cNvPr id="4" name="Picture 3">
            <a:extLst>
              <a:ext uri="{FF2B5EF4-FFF2-40B4-BE49-F238E27FC236}">
                <a16:creationId xmlns:a16="http://schemas.microsoft.com/office/drawing/2014/main" id="{248206BB-4414-49A2-A837-32D93C57722B}"/>
              </a:ext>
            </a:extLst>
          </p:cNvPr>
          <p:cNvPicPr>
            <a:picLocks noChangeAspect="1"/>
          </p:cNvPicPr>
          <p:nvPr/>
        </p:nvPicPr>
        <p:blipFill>
          <a:blip r:embed="rId2"/>
          <a:stretch>
            <a:fillRect/>
          </a:stretch>
        </p:blipFill>
        <p:spPr>
          <a:xfrm>
            <a:off x="4357732" y="4047844"/>
            <a:ext cx="1850231" cy="1385888"/>
          </a:xfrm>
          <a:prstGeom prst="rect">
            <a:avLst/>
          </a:prstGeom>
        </p:spPr>
      </p:pic>
      <p:pic>
        <p:nvPicPr>
          <p:cNvPr id="5" name="Picture 4">
            <a:extLst>
              <a:ext uri="{FF2B5EF4-FFF2-40B4-BE49-F238E27FC236}">
                <a16:creationId xmlns:a16="http://schemas.microsoft.com/office/drawing/2014/main" id="{7438B089-B4E2-4C58-B2BD-BCD4460D05C9}"/>
              </a:ext>
            </a:extLst>
          </p:cNvPr>
          <p:cNvPicPr>
            <a:picLocks noChangeAspect="1"/>
          </p:cNvPicPr>
          <p:nvPr/>
        </p:nvPicPr>
        <p:blipFill>
          <a:blip r:embed="rId3"/>
          <a:stretch>
            <a:fillRect/>
          </a:stretch>
        </p:blipFill>
        <p:spPr>
          <a:xfrm>
            <a:off x="75224" y="4740788"/>
            <a:ext cx="2143125" cy="1200150"/>
          </a:xfrm>
          <a:prstGeom prst="rect">
            <a:avLst/>
          </a:prstGeom>
        </p:spPr>
      </p:pic>
      <p:pic>
        <p:nvPicPr>
          <p:cNvPr id="6" name="Picture 5">
            <a:extLst>
              <a:ext uri="{FF2B5EF4-FFF2-40B4-BE49-F238E27FC236}">
                <a16:creationId xmlns:a16="http://schemas.microsoft.com/office/drawing/2014/main" id="{155E46E9-8F6D-4208-843D-C85DCF729005}"/>
              </a:ext>
            </a:extLst>
          </p:cNvPr>
          <p:cNvPicPr>
            <a:picLocks noChangeAspect="1"/>
          </p:cNvPicPr>
          <p:nvPr/>
        </p:nvPicPr>
        <p:blipFill>
          <a:blip r:embed="rId4"/>
          <a:stretch>
            <a:fillRect/>
          </a:stretch>
        </p:blipFill>
        <p:spPr>
          <a:xfrm>
            <a:off x="2336164" y="5486400"/>
            <a:ext cx="1943100" cy="1328738"/>
          </a:xfrm>
          <a:prstGeom prst="rect">
            <a:avLst/>
          </a:prstGeom>
        </p:spPr>
      </p:pic>
      <p:pic>
        <p:nvPicPr>
          <p:cNvPr id="7" name="Picture 6">
            <a:extLst>
              <a:ext uri="{FF2B5EF4-FFF2-40B4-BE49-F238E27FC236}">
                <a16:creationId xmlns:a16="http://schemas.microsoft.com/office/drawing/2014/main" id="{6BE6DD4D-893E-415F-BFB0-3F7BAEA77719}"/>
              </a:ext>
            </a:extLst>
          </p:cNvPr>
          <p:cNvPicPr>
            <a:picLocks noChangeAspect="1"/>
          </p:cNvPicPr>
          <p:nvPr/>
        </p:nvPicPr>
        <p:blipFill>
          <a:blip r:embed="rId5"/>
          <a:stretch>
            <a:fillRect/>
          </a:stretch>
        </p:blipFill>
        <p:spPr>
          <a:xfrm>
            <a:off x="6466591" y="2686127"/>
            <a:ext cx="1850231" cy="1385888"/>
          </a:xfrm>
          <a:prstGeom prst="rect">
            <a:avLst/>
          </a:prstGeom>
        </p:spPr>
      </p:pic>
      <p:pic>
        <p:nvPicPr>
          <p:cNvPr id="8" name="Picture 7">
            <a:extLst>
              <a:ext uri="{FF2B5EF4-FFF2-40B4-BE49-F238E27FC236}">
                <a16:creationId xmlns:a16="http://schemas.microsoft.com/office/drawing/2014/main" id="{5A974077-0F3B-40FB-8B4E-6257B4C3DAE4}"/>
              </a:ext>
            </a:extLst>
          </p:cNvPr>
          <p:cNvPicPr>
            <a:picLocks noChangeAspect="1"/>
          </p:cNvPicPr>
          <p:nvPr/>
        </p:nvPicPr>
        <p:blipFill>
          <a:blip r:embed="rId6"/>
          <a:stretch>
            <a:fillRect/>
          </a:stretch>
        </p:blipFill>
        <p:spPr>
          <a:xfrm>
            <a:off x="4357732" y="5550694"/>
            <a:ext cx="2143125" cy="1200150"/>
          </a:xfrm>
          <a:prstGeom prst="rect">
            <a:avLst/>
          </a:prstGeom>
        </p:spPr>
      </p:pic>
      <p:pic>
        <p:nvPicPr>
          <p:cNvPr id="9" name="Picture 8">
            <a:extLst>
              <a:ext uri="{FF2B5EF4-FFF2-40B4-BE49-F238E27FC236}">
                <a16:creationId xmlns:a16="http://schemas.microsoft.com/office/drawing/2014/main" id="{C3E1E4B8-0249-4FEA-9A44-B7183E81F6E2}"/>
              </a:ext>
            </a:extLst>
          </p:cNvPr>
          <p:cNvPicPr>
            <a:picLocks noChangeAspect="1"/>
          </p:cNvPicPr>
          <p:nvPr/>
        </p:nvPicPr>
        <p:blipFill>
          <a:blip r:embed="rId7"/>
          <a:stretch>
            <a:fillRect/>
          </a:stretch>
        </p:blipFill>
        <p:spPr>
          <a:xfrm>
            <a:off x="6500857" y="5614988"/>
            <a:ext cx="2143125" cy="1200150"/>
          </a:xfrm>
          <a:prstGeom prst="rect">
            <a:avLst/>
          </a:prstGeom>
        </p:spPr>
      </p:pic>
      <p:pic>
        <p:nvPicPr>
          <p:cNvPr id="10" name="Picture 9">
            <a:extLst>
              <a:ext uri="{FF2B5EF4-FFF2-40B4-BE49-F238E27FC236}">
                <a16:creationId xmlns:a16="http://schemas.microsoft.com/office/drawing/2014/main" id="{05AB8890-DE99-4BB6-B5B9-BC663F3399F3}"/>
              </a:ext>
            </a:extLst>
          </p:cNvPr>
          <p:cNvPicPr>
            <a:picLocks noChangeAspect="1"/>
          </p:cNvPicPr>
          <p:nvPr/>
        </p:nvPicPr>
        <p:blipFill>
          <a:blip r:embed="rId8"/>
          <a:stretch>
            <a:fillRect/>
          </a:stretch>
        </p:blipFill>
        <p:spPr>
          <a:xfrm>
            <a:off x="6536462" y="4186237"/>
            <a:ext cx="1985963" cy="1300163"/>
          </a:xfrm>
          <a:prstGeom prst="rect">
            <a:avLst/>
          </a:prstGeom>
        </p:spPr>
      </p:pic>
    </p:spTree>
    <p:extLst>
      <p:ext uri="{BB962C8B-B14F-4D97-AF65-F5344CB8AC3E}">
        <p14:creationId xmlns:p14="http://schemas.microsoft.com/office/powerpoint/2010/main" val="207420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592796"/>
            <a:ext cx="8532948" cy="3893604"/>
          </a:xfrm>
        </p:spPr>
        <p:txBody>
          <a:bodyPr>
            <a:normAutofit fontScale="62500" lnSpcReduction="20000"/>
          </a:bodyPr>
          <a:lstStyle/>
          <a:p>
            <a:pPr marL="34290" indent="0">
              <a:buNone/>
            </a:pPr>
            <a:r>
              <a:rPr lang="en-GB" dirty="0"/>
              <a:t>Aronson, B (2017). The White </a:t>
            </a:r>
            <a:r>
              <a:rPr lang="en-GB" dirty="0" err="1"/>
              <a:t>Savior</a:t>
            </a:r>
            <a:r>
              <a:rPr lang="en-GB" dirty="0"/>
              <a:t> Industrial Complex: A Cultural Studies Analysis of a Teacher Educator, </a:t>
            </a:r>
            <a:r>
              <a:rPr lang="en-GB" dirty="0" err="1"/>
              <a:t>Savior</a:t>
            </a:r>
            <a:r>
              <a:rPr lang="en-GB" dirty="0"/>
              <a:t> Film, and Future Teachers, Journal of Critical Thought and Praxis 2017, Vol. 6, No. 3, 36-54</a:t>
            </a:r>
          </a:p>
          <a:p>
            <a:pPr marL="34290" indent="0">
              <a:buNone/>
            </a:pPr>
            <a:r>
              <a:rPr lang="en-GB" dirty="0"/>
              <a:t>Fine, J.B. and McNamara, K.W. (2011).Community redefined: School leaders moving from autonomy to global interdependence through short-term study broad. Frontiers: The Interdisciplinary Journal of Study Abroad. 2011; 21: 254–274</a:t>
            </a:r>
          </a:p>
          <a:p>
            <a:pPr marL="34290" indent="0">
              <a:buNone/>
            </a:pPr>
            <a:r>
              <a:rPr lang="en-GB" dirty="0"/>
              <a:t>Global Education, (2014). What are global perspectives?, © 2012 Commonwealth of Australia. </a:t>
            </a:r>
            <a:r>
              <a:rPr lang="en-GB" dirty="0">
                <a:hlinkClick r:id="rId2"/>
              </a:rPr>
              <a:t>http://www.globaleducation.edu.au/global-education/what-are-global-perspectives.html</a:t>
            </a:r>
            <a:endParaRPr lang="en-GB" dirty="0"/>
          </a:p>
          <a:p>
            <a:pPr marL="34290" indent="0">
              <a:buNone/>
            </a:pPr>
            <a:r>
              <a:rPr lang="en-GB" dirty="0"/>
              <a:t>Grover, S. (2004). Secondary education as a universal human right, Education and the Law, Vol. 16, No. 1, March 2004</a:t>
            </a:r>
          </a:p>
          <a:p>
            <a:pPr marL="34290" indent="0">
              <a:buNone/>
            </a:pPr>
            <a:r>
              <a:rPr lang="en-GB" dirty="0"/>
              <a:t>Kiely, R. (2005). Globalization and poverty, and the poverty of globalization theory. Current Sociology, 53(6), 895. </a:t>
            </a:r>
          </a:p>
          <a:p>
            <a:pPr marL="34290" indent="0">
              <a:buNone/>
            </a:pPr>
            <a:r>
              <a:rPr lang="en-GB" dirty="0"/>
              <a:t>Wall, J. (2019) ‘Theorizing children’s global citizenship: </a:t>
            </a:r>
            <a:r>
              <a:rPr lang="en-GB" dirty="0" err="1"/>
              <a:t>Reconstructionism</a:t>
            </a:r>
            <a:r>
              <a:rPr lang="en-GB" dirty="0"/>
              <a:t> and the politics of deep interdependence’, </a:t>
            </a:r>
            <a:r>
              <a:rPr lang="en-GB" i="1" dirty="0"/>
              <a:t>Global Studies of Childhood</a:t>
            </a:r>
            <a:r>
              <a:rPr lang="en-GB" dirty="0"/>
              <a:t>, 9(1), pp. 5–17..</a:t>
            </a:r>
          </a:p>
          <a:p>
            <a:pPr marL="34290" indent="0">
              <a:buNone/>
            </a:pPr>
            <a:endParaRPr lang="en-GB" dirty="0"/>
          </a:p>
          <a:p>
            <a:pPr marL="34290" indent="0">
              <a:buNone/>
            </a:pPr>
            <a:endParaRPr lang="en-GB" dirty="0"/>
          </a:p>
          <a:p>
            <a:pPr marL="34290" indent="0">
              <a:buNone/>
            </a:pPr>
            <a:endParaRPr lang="en-GB" dirty="0"/>
          </a:p>
          <a:p>
            <a:pPr marL="34290" indent="0">
              <a:buNone/>
            </a:pPr>
            <a:endParaRPr lang="en-GB" dirty="0"/>
          </a:p>
        </p:txBody>
      </p:sp>
      <p:sp>
        <p:nvSpPr>
          <p:cNvPr id="3" name="Title 2"/>
          <p:cNvSpPr>
            <a:spLocks noGrp="1"/>
          </p:cNvSpPr>
          <p:nvPr>
            <p:ph type="title"/>
          </p:nvPr>
        </p:nvSpPr>
        <p:spPr>
          <a:xfrm>
            <a:off x="914402" y="1063228"/>
            <a:ext cx="7315200" cy="529568"/>
          </a:xfrm>
        </p:spPr>
        <p:txBody>
          <a:bodyPr>
            <a:normAutofit fontScale="90000"/>
          </a:bodyPr>
          <a:lstStyle/>
          <a:p>
            <a:r>
              <a:rPr lang="en-GB" dirty="0"/>
              <a:t>References</a:t>
            </a:r>
          </a:p>
        </p:txBody>
      </p:sp>
    </p:spTree>
    <p:extLst>
      <p:ext uri="{BB962C8B-B14F-4D97-AF65-F5344CB8AC3E}">
        <p14:creationId xmlns:p14="http://schemas.microsoft.com/office/powerpoint/2010/main" val="3951106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2057400"/>
            <a:ext cx="8532948" cy="3429000"/>
          </a:xfrm>
        </p:spPr>
        <p:txBody>
          <a:bodyPr>
            <a:normAutofit fontScale="47500" lnSpcReduction="20000"/>
          </a:bodyPr>
          <a:lstStyle/>
          <a:p>
            <a:pPr marL="34290" indent="0">
              <a:buNone/>
            </a:pPr>
            <a:r>
              <a:rPr lang="en-GB" dirty="0"/>
              <a:t>Martell, L. (2007). The third wave in globalization theory. International Studies Review, 9(2), 173. </a:t>
            </a:r>
          </a:p>
          <a:p>
            <a:pPr marL="34290" indent="0">
              <a:buNone/>
            </a:pPr>
            <a:r>
              <a:rPr lang="en-GB" dirty="0" err="1"/>
              <a:t>Nationmaster</a:t>
            </a:r>
            <a:r>
              <a:rPr lang="en-GB" dirty="0"/>
              <a:t> (2013 to 2017). Education &gt; Duration of compulsory education: Countries compared © Copyright NationMaster.com 2003-2017.</a:t>
            </a:r>
          </a:p>
          <a:p>
            <a:pPr marL="34290" indent="0">
              <a:buNone/>
            </a:pPr>
            <a:r>
              <a:rPr lang="en-GB" dirty="0"/>
              <a:t>Politics.co.uk (2013) ‘Education Leaving Age’, http://www.politics.co.uk/reference/education-leaving-age (Access 13/02/2017).</a:t>
            </a:r>
          </a:p>
          <a:p>
            <a:pPr marL="34290" indent="0">
              <a:buNone/>
            </a:pPr>
            <a:r>
              <a:rPr lang="en-GB" dirty="0"/>
              <a:t>Ritzer, G. (2008). Modern sociological theory (7th ed.). Boston: McGraw Hill.</a:t>
            </a:r>
          </a:p>
          <a:p>
            <a:pPr marL="34290" indent="0">
              <a:buNone/>
            </a:pPr>
            <a:r>
              <a:rPr lang="en-GB" dirty="0"/>
              <a:t>Smith, M. K. (2015). What is education? A definition and discussion. The encyclopaedia of informal education. [http://infed.org/mobi/what-is-education-a-definition-and-discussion/. </a:t>
            </a:r>
          </a:p>
          <a:p>
            <a:pPr marL="34290" indent="0">
              <a:buNone/>
            </a:pPr>
            <a:r>
              <a:rPr lang="en-GB" dirty="0" err="1"/>
              <a:t>Unicef</a:t>
            </a:r>
            <a:r>
              <a:rPr lang="en-GB" dirty="0"/>
              <a:t>. What we do South Sudan. https://www.unicef.org/southsudan/what-we-do/education#:~:text=More%20than%202.8%20million%20children,able%20to%20attend%20regular%20classes.</a:t>
            </a:r>
          </a:p>
          <a:p>
            <a:pPr marL="0" indent="0" algn="l">
              <a:buNone/>
            </a:pPr>
            <a:r>
              <a:rPr lang="en-US" sz="2700" dirty="0">
                <a:hlinkClick r:id="rId2">
                  <a:extLst>
                    <a:ext uri="{A12FA001-AC4F-418D-AE19-62706E023703}">
                      <ahyp:hlinkClr xmlns:ahyp="http://schemas.microsoft.com/office/drawing/2018/hyperlinkcolor" val="tx"/>
                    </a:ext>
                  </a:extLst>
                </a:hlinkClick>
              </a:rPr>
              <a:t>Warnock</a:t>
            </a:r>
            <a:r>
              <a:rPr lang="en-US" sz="2700" dirty="0"/>
              <a:t>, M. (1987). Hope in Education. The Modern Churchman. Volume 29, Number 2. </a:t>
            </a:r>
            <a:r>
              <a:rPr lang="en-US" sz="2700" dirty="0">
                <a:hlinkClick r:id="rId3">
                  <a:extLst>
                    <a:ext uri="{A12FA001-AC4F-418D-AE19-62706E023703}">
                      <ahyp:hlinkClr xmlns:ahyp="http://schemas.microsoft.com/office/drawing/2018/hyperlinkcolor" val="tx"/>
                    </a:ext>
                  </a:extLst>
                </a:hlinkClick>
              </a:rPr>
              <a:t>https://doi.org/10.3828/MC.29.2.1</a:t>
            </a:r>
            <a:br>
              <a:rPr lang="en-US" sz="2700" dirty="0"/>
            </a:br>
            <a:endParaRPr lang="en-GB" sz="2700" dirty="0"/>
          </a:p>
          <a:p>
            <a:pPr marL="34290" indent="0">
              <a:buNone/>
            </a:pPr>
            <a:r>
              <a:rPr lang="en-GB" dirty="0"/>
              <a:t>Welsh Government, The Wellbeing of Future Generations Act (205), Wales, The essentials. http://thewaleswewant.co.uk/sites/default/files/Guide%20to%20the%20WFGAct.pdf</a:t>
            </a:r>
          </a:p>
          <a:p>
            <a:pPr marL="34290" indent="0">
              <a:buNone/>
            </a:pPr>
            <a:endParaRPr lang="en-GB" dirty="0"/>
          </a:p>
          <a:p>
            <a:pPr marL="34290" indent="0">
              <a:buNone/>
            </a:pPr>
            <a:endParaRPr lang="en-GB" dirty="0"/>
          </a:p>
          <a:p>
            <a:pPr marL="34290" indent="0">
              <a:buNone/>
            </a:pPr>
            <a:endParaRPr lang="en-GB" dirty="0"/>
          </a:p>
        </p:txBody>
      </p:sp>
      <p:sp>
        <p:nvSpPr>
          <p:cNvPr id="3" name="Title 2"/>
          <p:cNvSpPr>
            <a:spLocks noGrp="1"/>
          </p:cNvSpPr>
          <p:nvPr>
            <p:ph type="title"/>
          </p:nvPr>
        </p:nvSpPr>
        <p:spPr/>
        <p:txBody>
          <a:bodyPr/>
          <a:lstStyle/>
          <a:p>
            <a:r>
              <a:rPr lang="en-GB" dirty="0"/>
              <a:t>References</a:t>
            </a:r>
          </a:p>
        </p:txBody>
      </p:sp>
    </p:spTree>
    <p:extLst>
      <p:ext uri="{BB962C8B-B14F-4D97-AF65-F5344CB8AC3E}">
        <p14:creationId xmlns:p14="http://schemas.microsoft.com/office/powerpoint/2010/main" val="2236259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CBEBE1B5A18CA4D82AA3EC25D86BF17" ma:contentTypeVersion="18" ma:contentTypeDescription="Create a new document." ma:contentTypeScope="" ma:versionID="3cf74c8eaa4cf8e22ee03870c0178182">
  <xsd:schema xmlns:xsd="http://www.w3.org/2001/XMLSchema" xmlns:xs="http://www.w3.org/2001/XMLSchema" xmlns:p="http://schemas.microsoft.com/office/2006/metadata/properties" xmlns:ns3="30bab34e-cbd2-460d-9227-52c21590b64b" xmlns:ns4="175a304c-2342-45ef-8dc6-82622f85b28d" targetNamespace="http://schemas.microsoft.com/office/2006/metadata/properties" ma:root="true" ma:fieldsID="0fbc86c0d1ddd0eb448e364e3cfea5ad" ns3:_="" ns4:_="">
    <xsd:import namespace="30bab34e-cbd2-460d-9227-52c21590b64b"/>
    <xsd:import namespace="175a304c-2342-45ef-8dc6-82622f85b28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AutoKeyPoints" minOccurs="0"/>
                <xsd:element ref="ns4:MediaServiceKeyPoints" minOccurs="0"/>
                <xsd:element ref="ns4:MediaServiceGenerationTime" minOccurs="0"/>
                <xsd:element ref="ns4:MediaServiceEventHashCode" minOccurs="0"/>
                <xsd:element ref="ns4:MediaServiceOCR" minOccurs="0"/>
                <xsd:element ref="ns4:MediaServiceLocation" minOccurs="0"/>
                <xsd:element ref="ns4:MediaLengthInSeconds" minOccurs="0"/>
                <xsd:element ref="ns4:MediaServiceSearchProperties" minOccurs="0"/>
                <xsd:element ref="ns4:_activity" minOccurs="0"/>
                <xsd:element ref="ns4:MediaServiceObjectDetectorVersions" minOccurs="0"/>
                <xsd:element ref="ns4: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bab34e-cbd2-460d-9227-52c21590b64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75a304c-2342-45ef-8dc6-82622f85b28d"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ystemTags" ma:index="25"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175a304c-2342-45ef-8dc6-82622f85b28d" xsi:nil="true"/>
  </documentManagement>
</p:properties>
</file>

<file path=customXml/itemProps1.xml><?xml version="1.0" encoding="utf-8"?>
<ds:datastoreItem xmlns:ds="http://schemas.openxmlformats.org/officeDocument/2006/customXml" ds:itemID="{F079B969-895A-4480-B6CD-A16DD0C5F6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bab34e-cbd2-460d-9227-52c21590b64b"/>
    <ds:schemaRef ds:uri="175a304c-2342-45ef-8dc6-82622f85b2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9ECDBFF-0039-4C26-8026-D261B667AFA2}">
  <ds:schemaRefs>
    <ds:schemaRef ds:uri="http://schemas.microsoft.com/sharepoint/v3/contenttype/forms"/>
  </ds:schemaRefs>
</ds:datastoreItem>
</file>

<file path=customXml/itemProps3.xml><?xml version="1.0" encoding="utf-8"?>
<ds:datastoreItem xmlns:ds="http://schemas.openxmlformats.org/officeDocument/2006/customXml" ds:itemID="{75B72BDC-6C40-45E1-904B-2FCA4F640C58}">
  <ds:schemaRefs>
    <ds:schemaRef ds:uri="http://schemas.openxmlformats.org/package/2006/metadata/core-properties"/>
    <ds:schemaRef ds:uri="http://purl.org/dc/dcmitype/"/>
    <ds:schemaRef ds:uri="http://www.w3.org/XML/1998/namespace"/>
    <ds:schemaRef ds:uri="http://schemas.microsoft.com/office/2006/metadata/properties"/>
    <ds:schemaRef ds:uri="http://schemas.microsoft.com/office/2006/documentManagement/types"/>
    <ds:schemaRef ds:uri="http://schemas.microsoft.com/office/infopath/2007/PartnerControls"/>
    <ds:schemaRef ds:uri="175a304c-2342-45ef-8dc6-82622f85b28d"/>
    <ds:schemaRef ds:uri="http://purl.org/dc/terms/"/>
    <ds:schemaRef ds:uri="http://purl.org/dc/elements/1.1/"/>
    <ds:schemaRef ds:uri="30bab34e-cbd2-460d-9227-52c21590b64b"/>
  </ds:schemaRefs>
</ds:datastoreItem>
</file>

<file path=docProps/app.xml><?xml version="1.0" encoding="utf-8"?>
<Properties xmlns="http://schemas.openxmlformats.org/officeDocument/2006/extended-properties" xmlns:vt="http://schemas.openxmlformats.org/officeDocument/2006/docPropsVTypes">
  <Template>UWTSD_Powerpoint Template Standard_2023 Accessible</Template>
  <TotalTime>3393</TotalTime>
  <Words>3187</Words>
  <Application>Microsoft Office PowerPoint</Application>
  <PresentationFormat>On-screen Show (4:3)</PresentationFormat>
  <Paragraphs>183</Paragraphs>
  <Slides>36</Slides>
  <Notes>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36</vt:i4>
      </vt:variant>
    </vt:vector>
  </HeadingPairs>
  <TitlesOfParts>
    <vt:vector size="45" baseType="lpstr">
      <vt:lpstr>ETH Light</vt:lpstr>
      <vt:lpstr>Inter</vt:lpstr>
      <vt:lpstr>Arial</vt:lpstr>
      <vt:lpstr>Calibri</vt:lpstr>
      <vt:lpstr>Calibri Light</vt:lpstr>
      <vt:lpstr>Century Gothic</vt:lpstr>
      <vt:lpstr>Roboto</vt:lpstr>
      <vt:lpstr>Holding PAge</vt:lpstr>
      <vt:lpstr>Accessible 2</vt:lpstr>
      <vt:lpstr>PowerPoint Presentation</vt:lpstr>
      <vt:lpstr>ECIE6004  Global Perspectives on Education Session 1 - Introduction</vt:lpstr>
      <vt:lpstr>Global Perspectives on Education</vt:lpstr>
      <vt:lpstr>Examining the Title - </vt:lpstr>
      <vt:lpstr>Module Aims</vt:lpstr>
      <vt:lpstr>LEARNING OUTCOMES </vt:lpstr>
      <vt:lpstr>On the Way to school</vt:lpstr>
      <vt:lpstr>What is a global citizen?</vt:lpstr>
      <vt:lpstr>What is globalisation?</vt:lpstr>
      <vt:lpstr>Definition of Globalisation</vt:lpstr>
      <vt:lpstr>Globalised Childhoods     Activity</vt:lpstr>
      <vt:lpstr>Assessment Tip</vt:lpstr>
      <vt:lpstr> Background to Sustainable Education</vt:lpstr>
      <vt:lpstr>What are global perspectives in education?</vt:lpstr>
      <vt:lpstr>Policy Links International</vt:lpstr>
      <vt:lpstr>Policy links international</vt:lpstr>
      <vt:lpstr>Policy links Wales</vt:lpstr>
      <vt:lpstr>The Child as a global citizen - perspectives</vt:lpstr>
      <vt:lpstr>Children as Global Citizens</vt:lpstr>
      <vt:lpstr>Children as global citizens</vt:lpstr>
      <vt:lpstr>Module Content</vt:lpstr>
      <vt:lpstr>Module Content</vt:lpstr>
      <vt:lpstr>Assessments:  Submission Date: 01.03.2026</vt:lpstr>
      <vt:lpstr>Group work?</vt:lpstr>
      <vt:lpstr> Global Initiative On Out-of-School Children - South Sudan Country Study</vt:lpstr>
      <vt:lpstr>Hope</vt:lpstr>
      <vt:lpstr>One in Five Children, Adolescents and Youth is Out of School </vt:lpstr>
      <vt:lpstr>Progress stagnates</vt:lpstr>
      <vt:lpstr>Covid19 and access to education in 2020 </vt:lpstr>
      <vt:lpstr>2021  Covid 19 continued……..</vt:lpstr>
      <vt:lpstr>Policy - UNCRC Article 28</vt:lpstr>
      <vt:lpstr>Policy - UNCRC – article 29</vt:lpstr>
      <vt:lpstr>Assessment tip</vt:lpstr>
      <vt:lpstr>Assessment tip, which may help to choose your country. Directed Study for next week.</vt:lpstr>
      <vt:lpstr>References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Natasha Young</dc:creator>
  <cp:lastModifiedBy>Heike Griffiths</cp:lastModifiedBy>
  <cp:revision>5</cp:revision>
  <dcterms:created xsi:type="dcterms:W3CDTF">2024-09-09T09:14:57Z</dcterms:created>
  <dcterms:modified xsi:type="dcterms:W3CDTF">2025-12-16T11:55:36Z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0x0101008CBEBE1B5A18CA4D82AA3EC25D86BF17</vt:lpwstr>
  </property>
</Properties>
</file>