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50"/>
  </p:notesMasterIdLst>
  <p:sldIdLst>
    <p:sldId id="432" r:id="rId8"/>
    <p:sldId id="439" r:id="rId9"/>
    <p:sldId id="454" r:id="rId10"/>
    <p:sldId id="449" r:id="rId11"/>
    <p:sldId id="450" r:id="rId12"/>
    <p:sldId id="461" r:id="rId13"/>
    <p:sldId id="451" r:id="rId14"/>
    <p:sldId id="452" r:id="rId15"/>
    <p:sldId id="462" r:id="rId16"/>
    <p:sldId id="453" r:id="rId17"/>
    <p:sldId id="457" r:id="rId18"/>
    <p:sldId id="465" r:id="rId19"/>
    <p:sldId id="458" r:id="rId20"/>
    <p:sldId id="466" r:id="rId21"/>
    <p:sldId id="459" r:id="rId22"/>
    <p:sldId id="475" r:id="rId23"/>
    <p:sldId id="476" r:id="rId24"/>
    <p:sldId id="470" r:id="rId25"/>
    <p:sldId id="471" r:id="rId26"/>
    <p:sldId id="472" r:id="rId27"/>
    <p:sldId id="473" r:id="rId28"/>
    <p:sldId id="474" r:id="rId29"/>
    <p:sldId id="477" r:id="rId30"/>
    <p:sldId id="478" r:id="rId31"/>
    <p:sldId id="484" r:id="rId32"/>
    <p:sldId id="485" r:id="rId33"/>
    <p:sldId id="479" r:id="rId34"/>
    <p:sldId id="463" r:id="rId35"/>
    <p:sldId id="464" r:id="rId36"/>
    <p:sldId id="467" r:id="rId37"/>
    <p:sldId id="468" r:id="rId38"/>
    <p:sldId id="469" r:id="rId39"/>
    <p:sldId id="488" r:id="rId40"/>
    <p:sldId id="486" r:id="rId41"/>
    <p:sldId id="489" r:id="rId42"/>
    <p:sldId id="487" r:id="rId43"/>
    <p:sldId id="440" r:id="rId44"/>
    <p:sldId id="483" r:id="rId45"/>
    <p:sldId id="480" r:id="rId46"/>
    <p:sldId id="441" r:id="rId47"/>
    <p:sldId id="482" r:id="rId48"/>
    <p:sldId id="481" r:id="rId4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66776" autoAdjust="0"/>
  </p:normalViewPr>
  <p:slideViewPr>
    <p:cSldViewPr snapToGrid="0" snapToObjects="1">
      <p:cViewPr varScale="1">
        <p:scale>
          <a:sx n="74" d="100"/>
          <a:sy n="74" d="100"/>
        </p:scale>
        <p:origin x="231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8" Type="http://schemas.openxmlformats.org/officeDocument/2006/relationships/slide" Target="slides/slide1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10/7/2026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er.galileo.usg.edu/cgi/viewcontent.cgi?article=1000&amp;context=education-textbooks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er.galileo.usg.edu/cgi/viewcontent.cgi?article=1000&amp;context=education-textbooks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WDbSx_kdo&amp;t=26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child-health-development/attachment-early-years#skip-to-content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008574/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91136-8279-8CF7-B3E4-2563CCE60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B2F749-C220-32C1-CE04-46AAD16825E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D5E4237-2323-04BE-EBF9-17123F5E36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flipchart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/or post-it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notes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encourage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Group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take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photos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results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responses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screen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you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could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set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up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Vevox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simply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type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into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Word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document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that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can be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shared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with the Group)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the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thoughts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the Group.</a:t>
            </a:r>
          </a:p>
          <a:p>
            <a:endParaRPr lang="cy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Defnyddiwch siart fflip a/neu nodiadau ‘post it’ (anogwch y grŵp i dynnu lluniau o’r canlyniadau NEU casglwch ymatebion ar  y sgrin (gallwch chi osod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Vevox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neu deipio’r ymatebion yn nogfen Word y gellir ei rhannu â’r Grŵp) neu gallwch gasglu meddyliau’r Grŵp. </a:t>
            </a:r>
            <a:endParaRPr lang="en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06064F5-BC7E-A3FD-A745-EE3B0227F1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834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949502-140A-5820-2111-9DA459E3E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4C6D2E3-93AC-9FB3-7AF7-AD76F96272D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455BD5B-320A-4603-35E5-00752950EF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Eurat</a:t>
            </a:r>
            <a:r>
              <a:rPr lang="cy-GB" altLang="en-US" b="1" dirty="0">
                <a:solidFill>
                  <a:srgbClr val="FF0000"/>
                </a:solidFill>
              </a:rPr>
              <a:t> to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once</a:t>
            </a:r>
            <a:r>
              <a:rPr lang="cy-GB" altLang="en-US" b="1" dirty="0">
                <a:solidFill>
                  <a:srgbClr val="FF0000"/>
                </a:solidFill>
              </a:rPr>
              <a:t> set 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r>
              <a:rPr lang="cy-GB" altLang="en-US" b="1" dirty="0">
                <a:solidFill>
                  <a:srgbClr val="FF0000"/>
                </a:solidFill>
              </a:rPr>
              <a:t>.</a:t>
            </a:r>
          </a:p>
          <a:p>
            <a:endParaRPr lang="cy-GB" altLang="en-US" b="1" dirty="0">
              <a:solidFill>
                <a:srgbClr val="FF0000"/>
              </a:solidFill>
            </a:endParaRPr>
          </a:p>
          <a:p>
            <a:r>
              <a:rPr lang="en-US" dirty="0"/>
              <a:t>Eraut, M. (1994) </a:t>
            </a:r>
            <a:r>
              <a:rPr lang="en-US" i="1" dirty="0"/>
              <a:t>Developing professional knowledge and competence</a:t>
            </a:r>
            <a:r>
              <a:rPr lang="en-US" dirty="0"/>
              <a:t>. London: Falmer.</a:t>
            </a:r>
            <a:endParaRPr lang="en-GB" dirty="0"/>
          </a:p>
          <a:p>
            <a:endParaRPr lang="cy-GB" altLang="en-US" dirty="0"/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b="1" dirty="0">
              <a:solidFill>
                <a:srgbClr val="FF0000"/>
              </a:solidFill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169B78B-3ECD-99F8-814B-8879CC9631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015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CF589-F6F0-E199-56B7-C7A484C68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F49ED62-0EEB-6D3C-981E-A73C254B69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C51D638-D458-295D-4CFD-A2FB3D2C4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Eurat</a:t>
            </a:r>
            <a:r>
              <a:rPr lang="cy-GB" altLang="en-US" b="1" dirty="0">
                <a:solidFill>
                  <a:srgbClr val="FF0000"/>
                </a:solidFill>
              </a:rPr>
              <a:t> to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once</a:t>
            </a:r>
            <a:r>
              <a:rPr lang="cy-GB" altLang="en-US" b="1" dirty="0">
                <a:solidFill>
                  <a:srgbClr val="FF0000"/>
                </a:solidFill>
              </a:rPr>
              <a:t> set 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r>
              <a:rPr lang="cy-GB" altLang="en-US" b="1" dirty="0">
                <a:solidFill>
                  <a:srgbClr val="FF0000"/>
                </a:solidFill>
              </a:rPr>
              <a:t>.</a:t>
            </a:r>
          </a:p>
          <a:p>
            <a:endParaRPr lang="cy-GB" altLang="en-US" b="1" dirty="0">
              <a:solidFill>
                <a:srgbClr val="FF0000"/>
              </a:solidFill>
            </a:endParaRPr>
          </a:p>
          <a:p>
            <a:r>
              <a:rPr lang="en-US" dirty="0"/>
              <a:t>Eraut, M. (1994) </a:t>
            </a:r>
            <a:r>
              <a:rPr lang="en-US" i="1" dirty="0"/>
              <a:t>Developing professional knowledge and competence</a:t>
            </a:r>
            <a:r>
              <a:rPr lang="en-US" dirty="0"/>
              <a:t>. London: Falmer.</a:t>
            </a:r>
            <a:endParaRPr lang="en-GB" dirty="0"/>
          </a:p>
          <a:p>
            <a:endParaRPr lang="cy-GB" altLang="en-US" dirty="0"/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b="1" dirty="0">
              <a:solidFill>
                <a:srgbClr val="FF0000"/>
              </a:solidFill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9F03B1-03F7-D919-0221-EAA5E9728C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888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2C133-16B9-A360-EFB5-AE4B4C8E1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7968D67-F93D-8659-F809-29C1989D14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2D2948E-37AA-4906-5FB7-A989A3AC9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9BEFA4-2F3C-13F3-7AE8-8AF1863BB5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920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6F3D-C75D-BB26-3A75-77FD959DE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E8883D-8687-A188-3C04-B6A9C389B4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CC57805-A798-468B-04CD-2A5EC7BA77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698D692-E628-A49D-6741-A5D9364D97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5075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7E84F-F91F-D490-815F-48E010AD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31E6FF-9CFD-BD90-5D63-5E534F56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050372E-F184-7069-DF79-69CACB633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students’ </a:t>
            </a:r>
            <a:r>
              <a:rPr lang="cy-GB" altLang="en-US" dirty="0" err="1">
                <a:latin typeface="Arial" panose="020B0604020202020204" pitchFamily="34" charset="0"/>
              </a:rPr>
              <a:t>understsanding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distinction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research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feedback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difference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Gwiriwch ddealltwriaeth myfyrwyr o’r gwahaniaeth a gofynnwch iddynt ymchwilio i’r gwahaniaeth a rhoi adborth os oes angen.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BF224D3-BA84-CEED-A946-FE6FE0A40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6737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C6A5D-0ED0-62BB-BF8E-3ADC28F25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314498B-FEAE-FC67-A0BB-71F11C9B8D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8EB46DD-1BA8-379C-B5FB-CE82BA1C4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1 – </a:t>
            </a:r>
            <a:r>
              <a:rPr lang="cy-GB" altLang="en-US" dirty="0" err="1">
                <a:latin typeface="Arial" panose="020B0604020202020204" pitchFamily="34" charset="0"/>
              </a:rPr>
              <a:t>encouarge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about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ways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which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experience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conversation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might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counter-productive</a:t>
            </a:r>
            <a:r>
              <a:rPr lang="cy-GB" altLang="en-US" dirty="0">
                <a:latin typeface="Arial" panose="020B0604020202020204" pitchFamily="34" charset="0"/>
              </a:rPr>
              <a:t> (bad </a:t>
            </a:r>
            <a:r>
              <a:rPr lang="cy-GB" altLang="en-US" dirty="0" err="1">
                <a:latin typeface="Arial" panose="020B0604020202020204" pitchFamily="34" charset="0"/>
              </a:rPr>
              <a:t>example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misinformation</a:t>
            </a:r>
            <a:r>
              <a:rPr lang="cy-GB" altLang="en-US" dirty="0">
                <a:latin typeface="Arial" panose="020B0604020202020204" pitchFamily="34" charset="0"/>
              </a:rPr>
              <a:t> etc.)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2 N.B.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struggle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can </a:t>
            </a:r>
            <a:r>
              <a:rPr lang="cy-GB" altLang="en-US" b="1" dirty="0" err="1">
                <a:latin typeface="Arial" panose="020B0604020202020204" pitchFamily="34" charset="0"/>
              </a:rPr>
              <a:t>drop</a:t>
            </a:r>
            <a:r>
              <a:rPr lang="cy-GB" altLang="en-US" b="1" dirty="0">
                <a:latin typeface="Arial" panose="020B0604020202020204" pitchFamily="34" charset="0"/>
              </a:rPr>
              <a:t> a big hint </a:t>
            </a:r>
            <a:r>
              <a:rPr lang="cy-GB" altLang="en-US" dirty="0">
                <a:latin typeface="Arial" panose="020B0604020202020204" pitchFamily="34" charset="0"/>
              </a:rPr>
              <a:t>to </a:t>
            </a:r>
            <a:r>
              <a:rPr lang="cy-GB" altLang="en-US" dirty="0" err="1">
                <a:latin typeface="Arial" panose="020B0604020202020204" pitchFamily="34" charset="0"/>
              </a:rPr>
              <a:t>look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back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3 </a:t>
            </a:r>
            <a:r>
              <a:rPr lang="cy-GB" altLang="en-US" dirty="0" err="1">
                <a:latin typeface="Arial" panose="020B0604020202020204" pitchFamily="34" charset="0"/>
              </a:rPr>
              <a:t>Reflective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Models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Cwestiwn 1 – anogwch y myfyrwyr i feddwl am ffyrdd y gallai profiad a thrafodaeth fod yn wrthgynhyrchiol (enghraifft wael, cam-wybodaeth ac ati.) 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Cwestiwn 2: D.S. Os ydyn nhw’n cael trafferth â hyn, gallwch chi </a:t>
            </a:r>
            <a:r>
              <a:rPr lang="cy-GB" altLang="en-US" b="1" dirty="0">
                <a:latin typeface="Arial" panose="020B0604020202020204" pitchFamily="34" charset="0"/>
              </a:rPr>
              <a:t>awgrymu’n gryf </a:t>
            </a:r>
            <a:r>
              <a:rPr lang="cy-GB" altLang="en-US" dirty="0">
                <a:latin typeface="Arial" panose="020B0604020202020204" pitchFamily="34" charset="0"/>
              </a:rPr>
              <a:t>eu bod yn edrych eto ar Thema 3 Ymarfer Adfyfyriol – Theori a Modelau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30B29B-CAA7-5DA1-494E-76F76DA42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7186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408EF-19FD-21A6-96A5-312BD96C2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E52292B-9A83-4691-CED4-A03F3BAA0FA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CCF6C25-C328-5B5D-1B4D-3808FEF581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Back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3</a:t>
            </a:r>
          </a:p>
          <a:p>
            <a:pPr>
              <a:buNone/>
            </a:pPr>
            <a:endParaRPr lang="cy-GB" altLang="en-US" dirty="0">
              <a:latin typeface="Arial" panose="020B0604020202020204" pitchFamily="34" charset="0"/>
            </a:endParaRPr>
          </a:p>
          <a:p>
            <a:pPr>
              <a:buNone/>
            </a:pPr>
            <a:r>
              <a:rPr lang="cy-GB" altLang="en-US" dirty="0">
                <a:latin typeface="Arial" panose="020B0604020202020204" pitchFamily="34" charset="0"/>
              </a:rPr>
              <a:t>Cysylltu yn ôl i Thema 3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657E5E2-960A-07AD-0031-F0A6B69A8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7858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7E9F7-4A65-50C1-FE79-8395EFC04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CCB931-242F-BE7B-FB92-FB6C2D2764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A094DCC-507E-89B6-AD29-FDEBFA26D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latin typeface="Arial" panose="020B0604020202020204" pitchFamily="34" charset="0"/>
              </a:rPr>
              <a:t>Knowing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action </a:t>
            </a:r>
            <a:r>
              <a:rPr lang="cy-GB" altLang="en-US" dirty="0" err="1">
                <a:latin typeface="Arial" panose="020B0604020202020204" pitchFamily="34" charset="0"/>
              </a:rPr>
              <a:t>refers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intuition</a:t>
            </a:r>
            <a:r>
              <a:rPr lang="cy-GB" altLang="en-US" dirty="0"/>
              <a:t>;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feeling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something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right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wrong</a:t>
            </a:r>
            <a:r>
              <a:rPr lang="cy-GB" altLang="en-US" dirty="0"/>
              <a:t>;</a:t>
            </a:r>
            <a:r>
              <a:rPr lang="cy-GB" altLang="en-US" dirty="0">
                <a:latin typeface="Arial" panose="020B0604020202020204" pitchFamily="34" charset="0"/>
              </a:rPr>
              <a:t> a ‘</a:t>
            </a:r>
            <a:r>
              <a:rPr lang="cy-GB" altLang="en-US" dirty="0" err="1">
                <a:latin typeface="Arial" panose="020B0604020202020204" pitchFamily="34" charset="0"/>
              </a:rPr>
              <a:t>sense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something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working</a:t>
            </a:r>
            <a:r>
              <a:rPr lang="cy-GB" altLang="en-US" dirty="0">
                <a:latin typeface="Arial" panose="020B0604020202020204" pitchFamily="34" charset="0"/>
              </a:rPr>
              <a:t> or not </a:t>
            </a:r>
            <a:r>
              <a:rPr lang="cy-GB" altLang="en-US" dirty="0" err="1">
                <a:latin typeface="Arial" panose="020B0604020202020204" pitchFamily="34" charset="0"/>
              </a:rPr>
              <a:t>i.e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Tacit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Knowledge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 err="1"/>
              <a:t>Knowledge</a:t>
            </a:r>
            <a:r>
              <a:rPr lang="cy-GB" altLang="en-US" dirty="0"/>
              <a:t> </a:t>
            </a:r>
            <a:r>
              <a:rPr lang="cy-GB" altLang="en-US" dirty="0" err="1"/>
              <a:t>in</a:t>
            </a:r>
            <a:r>
              <a:rPr lang="cy-GB" altLang="en-US" dirty="0"/>
              <a:t> action </a:t>
            </a:r>
            <a:r>
              <a:rPr lang="cy-GB" altLang="en-US" dirty="0" err="1"/>
              <a:t>refers</a:t>
            </a:r>
            <a:r>
              <a:rPr lang="cy-GB" altLang="en-US" dirty="0"/>
              <a:t> to the </a:t>
            </a:r>
            <a:r>
              <a:rPr lang="en-GB" altLang="en-US" dirty="0"/>
              <a:t>use and application of knowledge and learning in order to make Analytical, decision-oriented judgements i.e. formal </a:t>
            </a:r>
            <a:r>
              <a:rPr lang="en-GB" altLang="en-US" dirty="0" err="1"/>
              <a:t>kmowledge</a:t>
            </a:r>
            <a:endParaRPr lang="en-GB" altLang="en-US" dirty="0"/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</a:rPr>
              <a:t>Mae </a:t>
            </a:r>
            <a:r>
              <a:rPr lang="cy-GB" b="1" noProof="0" dirty="0">
                <a:latin typeface="Arial" panose="020B0604020202020204" pitchFamily="34" charset="0"/>
              </a:rPr>
              <a:t>gwybod</a:t>
            </a:r>
            <a:r>
              <a:rPr lang="cy-GB" noProof="0" dirty="0">
                <a:latin typeface="Arial" panose="020B0604020202020204" pitchFamily="34" charset="0"/>
              </a:rPr>
              <a:t> ar waith yn cyfeirio at reddf; ‘teimlo’ bod rhywbeth yn iawn neu fod rhywbeth o’i le; ‘synnwyr’ bod rhywbeth yn gweithio neu beidio h.y.. Gwybodaeth Ddealledig</a:t>
            </a:r>
          </a:p>
          <a:p>
            <a:r>
              <a:rPr lang="cy-GB" noProof="0" dirty="0">
                <a:latin typeface="Arial" panose="020B0604020202020204" pitchFamily="34" charset="0"/>
              </a:rPr>
              <a:t>Mae </a:t>
            </a:r>
            <a:r>
              <a:rPr lang="cy-GB" b="1" noProof="0" dirty="0">
                <a:latin typeface="Arial" panose="020B0604020202020204" pitchFamily="34" charset="0"/>
              </a:rPr>
              <a:t>gwybodaeth </a:t>
            </a:r>
            <a:r>
              <a:rPr lang="cy-GB" b="0" noProof="0" dirty="0">
                <a:latin typeface="Arial" panose="020B0604020202020204" pitchFamily="34" charset="0"/>
              </a:rPr>
              <a:t>ar waith yn cyfeirio at ddefnyddio a chymhwyso gwybodaeth a dysgu er mwyn gwneud dyfarniadau Dadansoddol sy’n canolbwyntio ar benderfyniadau h.y. gwybodaeth ffurfiol</a:t>
            </a:r>
            <a:endParaRPr lang="cy-GB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7CDD05A-2430-AF21-DBD6-FCC75DADF5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58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64D8E-C0A8-26C5-A2F3-0E86C46A7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FEE92E3-B9C1-A8A0-0E0E-0E0E089CE8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F080691-957B-5726-8975-DF3DE1652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focusing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First of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section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Byddwn ni’n canolbwyntio ar y Cyntaf o’r rhain yn yr adran hon o’r Thema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954FD73-AA26-31A8-446C-B3F064501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0059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AFAE5F-E6D3-7BD4-62FD-6F487F43B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25EB17-9D28-8D9E-EA50-D6CB76EBFF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6C66B6-AB3C-0BC9-6C19-42C3CF4AB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These theorists and many others will form a significant part of the student’s formal knowledge.</a:t>
            </a:r>
          </a:p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 will briefly introduce each and the students will research each theories in a little more detail</a:t>
            </a:r>
          </a:p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 will revisit these theorist in future Modules</a:t>
            </a:r>
          </a:p>
          <a:p>
            <a:pPr lvl="0" rtl="0"/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Guided Study Activity</a:t>
            </a:r>
            <a:r>
              <a:rPr lang="en-GB" sz="1800" u="non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Key Theories</a:t>
            </a:r>
          </a:p>
          <a:p>
            <a:pPr lvl="0" rtl="0"/>
            <a:endParaRPr lang="en-GB" sz="1800" u="non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lvl="0" rtl="0"/>
            <a:r>
              <a:rPr lang="cy-GB" sz="1800" u="none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Bydd y damcaniaethwyr hyn a llawer o rai eraill yn ffurfio rhan sylweddol o wybodaeth ffurfiol y myfyriwr.,</a:t>
            </a:r>
          </a:p>
          <a:p>
            <a:pPr lvl="0" rtl="0"/>
            <a:r>
              <a:rPr lang="cy-GB" sz="1800" u="none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Byddwn yn cyflwyno pob un yn gryno a bydd y myfyrwyr yn ymchwilio i bob damcaniaeth mewn mwy o fanylder</a:t>
            </a:r>
          </a:p>
          <a:p>
            <a:pPr lvl="0" rtl="0"/>
            <a:r>
              <a:rPr lang="cy-GB" sz="1800" u="none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Byddwn yn ailymweld â’r damcaniaethwyr hyn mewn Modylau yn y dyfodol</a:t>
            </a:r>
          </a:p>
          <a:p>
            <a:pPr lvl="0" rtl="0"/>
            <a:r>
              <a:rPr lang="cy-GB" sz="1800" u="none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Gweithgaredd Astudio dan Arweiniad – Damcaniaethau Allweddol </a:t>
            </a:r>
          </a:p>
          <a:p>
            <a:pPr lvl="0" rtl="0"/>
            <a:endParaRPr lang="cy-GB" sz="1800" u="sng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D1CF2C9-3896-8D11-16D6-B932CB82B1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8686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7C5FE-BF6A-1901-2231-60542B918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2BF1A71-EE95-37E9-D68F-CE6D4414C3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58261BD-B9A6-16E6-949C-8BE74856B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EFEB44C-AAF6-24D7-0F9C-54508809AB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4323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5B381-A13C-8448-F65B-F0FB2A6D4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9AB2799-6391-9272-B7E2-A365284F5E1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E5615D6-1082-A462-142B-9E7C098F3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definitions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en-GB" sz="1800" b="1" dirty="0">
                <a:solidFill>
                  <a:srgbClr val="0070C0"/>
                </a:solidFill>
              </a:rPr>
              <a:t>sensorimotor, preoperational, concrete operational, formal operational </a:t>
            </a:r>
            <a:r>
              <a:rPr lang="en-GB" sz="1800" b="0" dirty="0">
                <a:solidFill>
                  <a:srgbClr val="0070C0"/>
                </a:solidFill>
              </a:rPr>
              <a:t>and make a note of their source (using Harvard Referencing)</a:t>
            </a:r>
          </a:p>
          <a:p>
            <a:pPr rtl="0"/>
            <a:r>
              <a:rPr lang="en-GB" sz="1800" b="0" dirty="0">
                <a:solidFill>
                  <a:srgbClr val="0070C0"/>
                </a:solidFill>
              </a:rPr>
              <a:t>E.g. 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8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Ed. University of Georgia Available at: </a:t>
            </a:r>
            <a:r>
              <a:rPr lang="en-GB" sz="1800" dirty="0">
                <a:hlinkClick r:id="rId3"/>
              </a:rPr>
              <a:t>Educational Learning Theories: 2nd Edition</a:t>
            </a:r>
            <a:endParaRPr lang="en-GB" sz="1800" b="0" dirty="0">
              <a:solidFill>
                <a:srgbClr val="0070C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Sensorimotor (0–2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Learning through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senses and actions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;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object permanence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Preoperational (2–7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Uses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symbols and language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but thinking is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egocentric and not logical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Concrete operational (7–11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Applies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logical thinking to concrete situations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; understands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conservation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Formal operational (11+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abstract and hypothetical reasoning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Cwestiwn Astudio dan Arweiniad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–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Gofynnwch i’r myfyrwyr ddod o hyd i ddiffiniadau o </a:t>
            </a:r>
            <a:r>
              <a:rPr lang="cy-GB" b="1" noProof="0" dirty="0"/>
              <a:t>synhwyraidd-weithredol, cynweithredol, </a:t>
            </a:r>
            <a:r>
              <a:rPr lang="cy-GB" b="1" dirty="0"/>
              <a:t>gweithredu diriaethol</a:t>
            </a:r>
            <a:r>
              <a:rPr lang="cy-GB" b="1" noProof="0" dirty="0"/>
              <a:t>, gweithred</a:t>
            </a:r>
            <a:r>
              <a:rPr lang="cy-GB" b="1" dirty="0"/>
              <a:t>u</a:t>
            </a:r>
            <a:r>
              <a:rPr lang="cy-GB" b="1" noProof="0" dirty="0"/>
              <a:t> ffurfiol </a:t>
            </a:r>
            <a:r>
              <a:rPr lang="cy-GB" b="0" noProof="0" dirty="0"/>
              <a:t>a chofnodi eu ffynonellau (gan ddefnyddio Cyfeirnodi </a:t>
            </a:r>
            <a:r>
              <a:rPr lang="cy-GB" b="0" noProof="0" dirty="0" err="1"/>
              <a:t>Harvard</a:t>
            </a:r>
            <a:r>
              <a:rPr lang="cy-GB" b="0" noProof="0" dirty="0"/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E.e.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Zhou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M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Brown, D (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gol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). (2017)</a:t>
            </a:r>
            <a:r>
              <a:rPr lang="cy-GB" sz="1800" b="0" i="1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Educational</a:t>
            </a:r>
            <a:r>
              <a:rPr lang="cy-GB" sz="1800" b="0" i="1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Learning </a:t>
            </a:r>
            <a:r>
              <a:rPr lang="cy-GB" sz="1800" b="0" i="1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Theories</a:t>
            </a:r>
            <a:r>
              <a:rPr lang="cy-GB" sz="1800" b="0" i="1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2nd </a:t>
            </a:r>
            <a:r>
              <a:rPr lang="cy-GB" sz="1800" b="0" i="1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Ed</a:t>
            </a:r>
            <a:r>
              <a:rPr lang="cy-GB" sz="1800" b="0" i="1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University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Georgia Ar gael yn </a:t>
            </a:r>
            <a:r>
              <a:rPr lang="en-GB" sz="1800" dirty="0">
                <a:hlinkClick r:id="rId3"/>
              </a:rPr>
              <a:t>Educational Learning Theories: 2nd Edition</a:t>
            </a:r>
            <a:endParaRPr lang="en-GB" sz="1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1" noProof="0" dirty="0">
                <a:solidFill>
                  <a:srgbClr val="0070C0"/>
                </a:solidFill>
              </a:rPr>
              <a:t>Synhwyraidd-weithredol (0-2 oed)</a:t>
            </a:r>
            <a:r>
              <a:rPr lang="cy-GB" sz="1800" b="0" noProof="0" dirty="0">
                <a:solidFill>
                  <a:srgbClr val="0070C0"/>
                </a:solidFill>
              </a:rPr>
              <a:t>: Dysgu trwy synhwyrau a gweithredoedd;  yn datblygu’r ymwybyddiaeth bod </a:t>
            </a:r>
            <a:r>
              <a:rPr lang="cy-GB" sz="1800" b="1" noProof="0" dirty="0">
                <a:solidFill>
                  <a:srgbClr val="0070C0"/>
                </a:solidFill>
              </a:rPr>
              <a:t>gwrthrychau yn dal yna, hyd yn oed pan nad ydych chi’n gallu eu gweld</a:t>
            </a:r>
            <a:r>
              <a:rPr lang="cy-GB" sz="1800" b="0" noProof="0" dirty="0">
                <a:solidFill>
                  <a:srgbClr val="0070C0"/>
                </a:solidFill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1" noProof="0" dirty="0">
                <a:solidFill>
                  <a:srgbClr val="0070C0"/>
                </a:solidFill>
              </a:rPr>
              <a:t>Cynweithredol (2-7 oed): </a:t>
            </a:r>
            <a:r>
              <a:rPr lang="cy-GB" sz="1800" b="0" noProof="0" dirty="0">
                <a:solidFill>
                  <a:srgbClr val="0070C0"/>
                </a:solidFill>
              </a:rPr>
              <a:t> Yn defnyddio </a:t>
            </a:r>
            <a:r>
              <a:rPr lang="cy-GB" sz="1800" b="1" noProof="0" dirty="0">
                <a:solidFill>
                  <a:srgbClr val="0070C0"/>
                </a:solidFill>
              </a:rPr>
              <a:t>symbolau ac iaith, </a:t>
            </a:r>
            <a:r>
              <a:rPr lang="cy-GB" sz="1800" b="0" noProof="0" dirty="0">
                <a:solidFill>
                  <a:srgbClr val="0070C0"/>
                </a:solidFill>
              </a:rPr>
              <a:t> ond mae’r broses feddwl yn </a:t>
            </a:r>
            <a:r>
              <a:rPr lang="cy-GB" sz="1800" b="1" noProof="0" dirty="0" err="1">
                <a:solidFill>
                  <a:srgbClr val="0070C0"/>
                </a:solidFill>
              </a:rPr>
              <a:t>hunanganolog</a:t>
            </a:r>
            <a:r>
              <a:rPr lang="cy-GB" sz="1800" b="1" noProof="0" dirty="0">
                <a:solidFill>
                  <a:srgbClr val="0070C0"/>
                </a:solidFill>
              </a:rPr>
              <a:t> ac nid yw’n rhesymegol.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1" noProof="0" dirty="0">
                <a:solidFill>
                  <a:srgbClr val="0070C0"/>
                </a:solidFill>
              </a:rPr>
              <a:t>Gweithredu diriaethol (7-11 oed): </a:t>
            </a:r>
            <a:r>
              <a:rPr lang="cy-GB" sz="1800" b="0" noProof="0" dirty="0">
                <a:solidFill>
                  <a:srgbClr val="0070C0"/>
                </a:solidFill>
              </a:rPr>
              <a:t>Yn </a:t>
            </a:r>
            <a:r>
              <a:rPr lang="cy-GB" sz="1800" b="1" noProof="0" dirty="0">
                <a:solidFill>
                  <a:srgbClr val="0070C0"/>
                </a:solidFill>
              </a:rPr>
              <a:t>cymhwyso meddwl rhesymegol i sefyllfaoedd diriaethol; </a:t>
            </a:r>
            <a:r>
              <a:rPr lang="cy-GB" sz="1800" b="0" noProof="0" dirty="0">
                <a:solidFill>
                  <a:srgbClr val="0070C0"/>
                </a:solidFill>
              </a:rPr>
              <a:t>yn </a:t>
            </a:r>
            <a:r>
              <a:rPr lang="cy-GB" sz="1800" b="1" noProof="0" dirty="0">
                <a:solidFill>
                  <a:srgbClr val="0070C0"/>
                </a:solidFill>
              </a:rPr>
              <a:t>deall cynildeb</a:t>
            </a:r>
            <a:r>
              <a:rPr lang="cy-GB" sz="1800" b="0" noProof="0" dirty="0">
                <a:solidFill>
                  <a:srgbClr val="0070C0"/>
                </a:solidFill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1" noProof="0" dirty="0">
                <a:solidFill>
                  <a:srgbClr val="0070C0"/>
                </a:solidFill>
              </a:rPr>
              <a:t>Gweithredu ffurfiol (11+oed): </a:t>
            </a:r>
            <a:r>
              <a:rPr lang="cy-GB" sz="1800" b="0" noProof="0" dirty="0">
                <a:solidFill>
                  <a:srgbClr val="0070C0"/>
                </a:solidFill>
              </a:rPr>
              <a:t>Yn datblygu </a:t>
            </a:r>
            <a:r>
              <a:rPr lang="cy-GB" sz="1800" b="1" noProof="0" dirty="0">
                <a:solidFill>
                  <a:srgbClr val="0070C0"/>
                </a:solidFill>
              </a:rPr>
              <a:t>rhesymu haniaethol a damcaniaethol.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721C8F-C17F-F3F3-AE53-8A1FFA9690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431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2D01AC-FDAD-C3C2-2B08-5620BA9B2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C9C1EE5-7B51-4794-B33C-76230908A7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E677073-63D1-53D9-0422-2CF44FF6E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Research the </a:t>
            </a:r>
            <a:r>
              <a:rPr lang="cy-GB" altLang="en-US" dirty="0" err="1">
                <a:latin typeface="Arial" panose="020B0604020202020204" pitchFamily="34" charset="0"/>
              </a:rPr>
              <a:t>meaning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assimilation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(fitting new information into existing schemas) and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accommodation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(adjusting schemas to new information) and record their source(s)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8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Ed. University of Georgia Available at: </a:t>
            </a:r>
            <a:r>
              <a:rPr lang="en-GB" sz="1800" dirty="0">
                <a:hlinkClick r:id="rId3"/>
              </a:rPr>
              <a:t>Educational Learning Theories: 2nd Edition</a:t>
            </a:r>
            <a:endParaRPr lang="en-GB" sz="1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Cwestiwn Astudio dan Arweiniad – Gofynnwch i’r myfyrwyr Ymchwilio ystyr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cydweddiad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(gosod gwybodaeth newydd i sgemâu presennol) ac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ymgymhwysiad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(addasu sgemâu i wybodaeth newydd a chofnodi eu ffynhonnell/ffynonellau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8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Ed. University of Georgia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800" dirty="0">
                <a:hlinkClick r:id="rId3"/>
              </a:rPr>
              <a:t>Educational Learning Theories: 2nd Edition</a:t>
            </a:r>
            <a:endParaRPr lang="en-GB" sz="1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1800" b="0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1800" b="0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01FE271-1DE9-AB9D-BCEC-2AACCFF5C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079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8B601-9E69-6CA3-6641-B455879E9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BC795B-678E-C37A-F729-8B35FDE822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638139D-D74E-E2DA-32A5-C816501D90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87DA57B-FEF5-9109-71B1-996E3FB72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800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0CDE8-715E-A479-1D08-410EF5A52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C43CCAE-C7F3-B887-6EA8-AB36825D1C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648A794-D2DD-6A05-0974-4E1939A5B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image</a:t>
            </a:r>
            <a:r>
              <a:rPr lang="cy-GB" altLang="en-US" dirty="0">
                <a:latin typeface="Arial" panose="020B0604020202020204" pitchFamily="34" charset="0"/>
              </a:rPr>
              <a:t> of the ZPD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helps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understand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note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>
                <a:latin typeface="Arial" panose="020B0604020202020204" pitchFamily="34" charset="0"/>
              </a:rPr>
              <a:t>(</a:t>
            </a:r>
            <a:r>
              <a:rPr lang="cy-GB" altLang="en-US" b="0" dirty="0" err="1">
                <a:latin typeface="Arial" panose="020B0604020202020204" pitchFamily="34" charset="0"/>
              </a:rPr>
              <a:t>link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Theme</a:t>
            </a:r>
            <a:r>
              <a:rPr lang="cy-GB" altLang="en-US" b="0" dirty="0">
                <a:latin typeface="Arial" panose="020B0604020202020204" pitchFamily="34" charset="0"/>
              </a:rPr>
              <a:t> 5 </a:t>
            </a:r>
            <a:r>
              <a:rPr lang="cy-GB" altLang="en-US" b="0" dirty="0" err="1">
                <a:latin typeface="Arial" panose="020B0604020202020204" pitchFamily="34" charset="0"/>
              </a:rPr>
              <a:t>Critical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Thinking</a:t>
            </a:r>
            <a:r>
              <a:rPr lang="cy-GB" altLang="en-US" b="0" dirty="0">
                <a:latin typeface="Arial" panose="020B0604020202020204" pitchFamily="34" charset="0"/>
              </a:rPr>
              <a:t>), </a:t>
            </a:r>
            <a:r>
              <a:rPr lang="cy-GB" altLang="en-US" b="0" dirty="0" err="1">
                <a:latin typeface="Arial" panose="020B0604020202020204" pitchFamily="34" charset="0"/>
              </a:rPr>
              <a:t>explain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why</a:t>
            </a:r>
            <a:r>
              <a:rPr lang="cy-GB" altLang="en-US" b="0" dirty="0">
                <a:latin typeface="Arial" panose="020B0604020202020204" pitchFamily="34" charset="0"/>
              </a:rPr>
              <a:t> it is a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create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Harvard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refernce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image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pPr rtl="0"/>
            <a:endParaRPr lang="cy-GB" altLang="en-US" b="0" dirty="0">
              <a:latin typeface="Arial" panose="020B0604020202020204" pitchFamily="34" charset="0"/>
            </a:endParaRPr>
          </a:p>
          <a:p>
            <a:pPr rtl="0"/>
            <a:r>
              <a:rPr lang="cy-GB" altLang="en-US" b="0" dirty="0">
                <a:latin typeface="Arial" panose="020B0604020202020204" pitchFamily="34" charset="0"/>
              </a:rPr>
              <a:t>Cwestiwn Astudio dan Arweiniad – Gofynnwch i’r myfyrwyr ddod o hyd i ddelwedd o’r Parth Datblygiad Procsimol (ZPD) sy’n eu helpu i ddeall y ddamcaniaeth. Dylen nhw nodi’r </a:t>
            </a:r>
            <a:r>
              <a:rPr lang="cy-GB" altLang="en-US" b="1" dirty="0">
                <a:latin typeface="Arial" panose="020B0604020202020204" pitchFamily="34" charset="0"/>
              </a:rPr>
              <a:t>ffynhonnell </a:t>
            </a:r>
            <a:r>
              <a:rPr lang="cy-GB" altLang="en-US" b="0" dirty="0">
                <a:latin typeface="Arial" panose="020B0604020202020204" pitchFamily="34" charset="0"/>
              </a:rPr>
              <a:t>(cysylltiedig â Thema 5: Meddwl Beirniadol), esboniwch pam ei bod yn ffynhonnell ddibynadwy a chreu cyfeirnod </a:t>
            </a:r>
            <a:r>
              <a:rPr lang="cy-GB" altLang="en-US" b="0" dirty="0" err="1">
                <a:latin typeface="Arial" panose="020B0604020202020204" pitchFamily="34" charset="0"/>
              </a:rPr>
              <a:t>Harvard</a:t>
            </a:r>
            <a:r>
              <a:rPr lang="cy-GB" altLang="en-US" b="0" dirty="0">
                <a:latin typeface="Arial" panose="020B0604020202020204" pitchFamily="34" charset="0"/>
              </a:rPr>
              <a:t> ar gyfer y ddelwedd.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9745E5-D07A-EB9B-6F46-8784DF7640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7453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B7C4E-8419-7486-1B58-5D2144F3B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15BCA8E-835E-C301-618D-A03DD7D070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670FFA-50A3-8A85-A3BF-A48C7943C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student’s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short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video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from</a:t>
            </a:r>
            <a:r>
              <a:rPr lang="cy-GB" altLang="en-US" b="1" dirty="0"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latin typeface="Arial" panose="020B0604020202020204" pitchFamily="34" charset="0"/>
              </a:rPr>
              <a:t>reliable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explains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theory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scaffolding</a:t>
            </a:r>
            <a:r>
              <a:rPr lang="cy-GB" altLang="en-US" b="0" dirty="0">
                <a:latin typeface="Arial" panose="020B0604020202020204" pitchFamily="34" charset="0"/>
              </a:rPr>
              <a:t>, record the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explain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why</a:t>
            </a:r>
            <a:r>
              <a:rPr lang="cy-GB" altLang="en-US" b="0" dirty="0">
                <a:latin typeface="Arial" panose="020B0604020202020204" pitchFamily="34" charset="0"/>
              </a:rPr>
              <a:t> it is a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create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Harvard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reference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video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perhaps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calling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screen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endParaRPr lang="cy-GB" altLang="en-US" b="0" dirty="0">
              <a:latin typeface="Arial" panose="020B0604020202020204" pitchFamily="34" charset="0"/>
            </a:endParaRPr>
          </a:p>
          <a:p>
            <a:pPr rtl="0"/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example</a:t>
            </a:r>
            <a:r>
              <a:rPr lang="cy-GB" altLang="en-US" b="0" dirty="0">
                <a:latin typeface="Arial" panose="020B0604020202020204" pitchFamily="34" charset="0"/>
              </a:rPr>
              <a:t> – </a:t>
            </a:r>
            <a:r>
              <a:rPr lang="cy-GB" altLang="en-US" b="0" dirty="0" err="1">
                <a:latin typeface="Arial" panose="020B0604020202020204" pitchFamily="34" charset="0"/>
              </a:rPr>
              <a:t>Administration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Children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Families</a:t>
            </a:r>
            <a:r>
              <a:rPr lang="cy-GB" altLang="en-US" b="0" dirty="0">
                <a:latin typeface="Arial" panose="020B0604020202020204" pitchFamily="34" charset="0"/>
              </a:rPr>
              <a:t> (US </a:t>
            </a:r>
            <a:r>
              <a:rPr lang="cy-GB" altLang="en-US" b="0" dirty="0" err="1">
                <a:latin typeface="Arial" panose="020B0604020202020204" pitchFamily="34" charset="0"/>
              </a:rPr>
              <a:t>Federal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Department</a:t>
            </a:r>
            <a:r>
              <a:rPr lang="cy-GB" altLang="en-US" b="0" dirty="0">
                <a:latin typeface="Arial" panose="020B0604020202020204" pitchFamily="34" charset="0"/>
              </a:rPr>
              <a:t>) </a:t>
            </a:r>
            <a:r>
              <a:rPr lang="en-GB" dirty="0">
                <a:hlinkClick r:id="rId3"/>
              </a:rPr>
              <a:t>Scaffolding Children's Learning</a:t>
            </a:r>
            <a:endParaRPr lang="en-GB" dirty="0"/>
          </a:p>
          <a:p>
            <a:pPr rtl="0"/>
            <a:endParaRPr lang="en-GB" altLang="en-US" dirty="0">
              <a:latin typeface="Arial" panose="020B0604020202020204" pitchFamily="34" charset="0"/>
            </a:endParaRPr>
          </a:p>
          <a:p>
            <a:pPr rtl="0"/>
            <a:r>
              <a:rPr lang="cy-GB" noProof="0" dirty="0">
                <a:latin typeface="Arial" panose="020B0604020202020204" pitchFamily="34" charset="0"/>
              </a:rPr>
              <a:t>Cwestiwn astudio dan arweiniad – dylai’r myfyrwyr ddod o hyd i fideo fer o </a:t>
            </a:r>
            <a:r>
              <a:rPr lang="cy-GB" b="1" noProof="0" dirty="0">
                <a:latin typeface="Arial" panose="020B0604020202020204" pitchFamily="34" charset="0"/>
              </a:rPr>
              <a:t>ffynhonnell ddibynadwy </a:t>
            </a:r>
            <a:r>
              <a:rPr lang="cy-GB" noProof="0" dirty="0">
                <a:latin typeface="Arial" panose="020B0604020202020204" pitchFamily="34" charset="0"/>
              </a:rPr>
              <a:t>sy’n esbonio damcaniaeth </a:t>
            </a:r>
            <a:r>
              <a:rPr lang="cy-GB" noProof="0" dirty="0" err="1">
                <a:latin typeface="Arial" panose="020B0604020202020204" pitchFamily="34" charset="0"/>
              </a:rPr>
              <a:t>sgaffaldio</a:t>
            </a:r>
            <a:r>
              <a:rPr lang="cy-GB" noProof="0" dirty="0">
                <a:latin typeface="Arial" panose="020B0604020202020204" pitchFamily="34" charset="0"/>
              </a:rPr>
              <a:t>, cofnodi’r ffynhonnell, esbonio pam ei bod yn ffynhonnell ddibynadwy a chreu cyfeirnod </a:t>
            </a:r>
            <a:r>
              <a:rPr lang="cy-GB" noProof="0" dirty="0" err="1">
                <a:latin typeface="Arial" panose="020B0604020202020204" pitchFamily="34" charset="0"/>
              </a:rPr>
              <a:t>Havard</a:t>
            </a:r>
            <a:r>
              <a:rPr lang="cy-GB" noProof="0" dirty="0">
                <a:latin typeface="Arial" panose="020B0604020202020204" pitchFamily="34" charset="0"/>
              </a:rPr>
              <a:t> ar gyfer y fideo. </a:t>
            </a:r>
          </a:p>
          <a:p>
            <a:pPr rtl="0"/>
            <a:r>
              <a:rPr lang="cy-GB" noProof="0" dirty="0">
                <a:latin typeface="Arial" panose="020B0604020202020204" pitchFamily="34" charset="0"/>
              </a:rPr>
              <a:t>Trafodwch ffynonellau’r myfyrwyr – efallai yn eu dangos ar y sgrin. </a:t>
            </a:r>
          </a:p>
          <a:p>
            <a:pPr rtl="0"/>
            <a:endParaRPr lang="cy-GB" noProof="0" dirty="0">
              <a:latin typeface="Arial" panose="020B0604020202020204" pitchFamily="34" charset="0"/>
            </a:endParaRPr>
          </a:p>
          <a:p>
            <a:pPr rtl="0"/>
            <a:r>
              <a:rPr lang="cy-GB" noProof="0" dirty="0">
                <a:latin typeface="Arial" panose="020B0604020202020204" pitchFamily="34" charset="0"/>
              </a:rPr>
              <a:t>Er enghraifft – </a:t>
            </a:r>
            <a:r>
              <a:rPr lang="cy-GB" noProof="0" dirty="0" err="1">
                <a:latin typeface="Arial" panose="020B0604020202020204" pitchFamily="34" charset="0"/>
              </a:rPr>
              <a:t>Administration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for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Children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Families</a:t>
            </a:r>
            <a:r>
              <a:rPr lang="cy-GB" noProof="0" dirty="0">
                <a:latin typeface="Arial" panose="020B0604020202020204" pitchFamily="34" charset="0"/>
              </a:rPr>
              <a:t> (US </a:t>
            </a:r>
            <a:r>
              <a:rPr lang="cy-GB" noProof="0" dirty="0" err="1">
                <a:latin typeface="Arial" panose="020B0604020202020204" pitchFamily="34" charset="0"/>
              </a:rPr>
              <a:t>Federal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Department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u="sng" noProof="0" dirty="0" err="1">
                <a:solidFill>
                  <a:srgbClr val="00B0F0"/>
                </a:solidFill>
                <a:latin typeface="Arial" panose="020B0604020202020204" pitchFamily="34" charset="0"/>
              </a:rPr>
              <a:t>Scaffolding</a:t>
            </a:r>
            <a:r>
              <a:rPr lang="cy-GB" u="sng" noProof="0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r>
              <a:rPr lang="cy-GB" u="sng" noProof="0" dirty="0" err="1">
                <a:solidFill>
                  <a:srgbClr val="00B0F0"/>
                </a:solidFill>
                <a:latin typeface="Arial" panose="020B0604020202020204" pitchFamily="34" charset="0"/>
              </a:rPr>
              <a:t>Children’s</a:t>
            </a:r>
            <a:r>
              <a:rPr lang="cy-GB" u="sng" noProof="0" dirty="0">
                <a:solidFill>
                  <a:srgbClr val="00B0F0"/>
                </a:solidFill>
                <a:latin typeface="Arial" panose="020B0604020202020204" pitchFamily="34" charset="0"/>
              </a:rPr>
              <a:t> Learning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2E1DEDE-34F8-9694-7AC6-2692157436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5320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0588C-81B7-46AE-C368-5D5581D71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5A549BE-F4EA-FA3C-2C5E-98E52D9FC2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A04DD3-BE6C-E294-62F9-A27A0FECA0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B88C26C-0A07-7810-8203-DEB4962547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6436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3C435-F9CF-598D-57D1-D9A9A4686A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A3D2B31-63E8-41C1-EECF-E579EDC4FEF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F5A8397-2B27-A90A-C2C6-B9981957E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definitions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four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stages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attachement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reliable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create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Harvard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reference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perhaps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calling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screen</a:t>
            </a:r>
            <a:endParaRPr lang="cy-GB" altLang="en-US" dirty="0">
              <a:latin typeface="Arial" panose="020B0604020202020204" pitchFamily="34" charset="0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Pre‑attachment (birth – ~6 weeks):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Infants show attachment behaviours (crying, smiling) to attract attention, but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 preference for a specific caregiver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endParaRPr lang="en-GB" sz="1800" b="0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Attachment‑in‑the‑making (≈6 weeks – 6–8 months):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Infants begin to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prefer familiar caregivers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and respond more positively to them, but still accept care from others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Clear‑cut attachment (≈6–8 months – 18–24 months):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strong attachment to one primary caregiver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develops; separation anxiety and stranger anxiety are evident. 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Formation of reciprocal relationships (≈2 years+):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The child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language and understanding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leading to more reciprocal relationships and reduced separation distress. </a:t>
            </a:r>
          </a:p>
          <a:p>
            <a:pPr fontAlgn="t"/>
            <a:r>
              <a:rPr lang="en-GB" altLang="en-US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N.B. This was actually more difficult than I thought it would be!!!!! However, using the following prompt: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Can you find a health, government or other official source that outlines the four stages of attachment as described by Bowlby? I managed to find the info on an NSPCC webpage </a:t>
            </a:r>
            <a:r>
              <a:rPr lang="en-GB" dirty="0">
                <a:hlinkClick r:id="rId3"/>
              </a:rPr>
              <a:t>Attachment and child development | NSPCC Learning</a:t>
            </a:r>
            <a:endParaRPr lang="en-GB" dirty="0"/>
          </a:p>
          <a:p>
            <a:pPr fontAlgn="t"/>
            <a:endParaRPr lang="en-GB" altLang="en-US" dirty="0">
              <a:latin typeface="Arial" panose="020B0604020202020204" pitchFamily="34" charset="0"/>
            </a:endParaRPr>
          </a:p>
          <a:p>
            <a:pPr fontAlgn="t"/>
            <a:r>
              <a:rPr lang="cy-GB" noProof="0" dirty="0">
                <a:latin typeface="Arial" panose="020B0604020202020204" pitchFamily="34" charset="0"/>
              </a:rPr>
              <a:t>Cwestiwn Astudio dan Arweiniad – gofynnwch i’r myfyrwyr ddod o hyd i ddiffiniadau ar gyfer y pedwar cam o ymlyniad o ffynhonnell ddibynadwy a chreu cyfeirnod </a:t>
            </a:r>
            <a:r>
              <a:rPr lang="cy-GB" noProof="0" dirty="0" err="1">
                <a:latin typeface="Arial" panose="020B0604020202020204" pitchFamily="34" charset="0"/>
              </a:rPr>
              <a:t>Havard</a:t>
            </a:r>
            <a:endParaRPr lang="cy-GB" noProof="0" dirty="0">
              <a:latin typeface="Arial" panose="020B0604020202020204" pitchFamily="34" charset="0"/>
            </a:endParaRPr>
          </a:p>
          <a:p>
            <a:pPr fontAlgn="t"/>
            <a:r>
              <a:rPr lang="cy-GB" noProof="0" dirty="0">
                <a:latin typeface="Arial" panose="020B0604020202020204" pitchFamily="34" charset="0"/>
              </a:rPr>
              <a:t>Trafodwch ffynonellau’r myfyrwyr – efallai yn eu dangos ar y sgrin</a:t>
            </a:r>
          </a:p>
          <a:p>
            <a:pPr fontAlgn="t"/>
            <a:r>
              <a:rPr lang="cy-GB" b="1" noProof="0" dirty="0">
                <a:latin typeface="Arial" panose="020B0604020202020204" pitchFamily="34" charset="0"/>
              </a:rPr>
              <a:t>Cyn-ymlyniad (genedigaeth -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~6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wythnos):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Mae babanod yn dangos ymddygiadau ymlyniad (llefain, gwenu) er mwyn denu sylw, ond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nid ydynt yn dangos ffafriaeth am ofalwr penodol.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Ffurfio ymlyniad (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≈6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wythnos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– 6 – 8 mis):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babanod yn dechrau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ffafrio gofalwyr cyfarwydd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 yn ymateb yn fwy cadarnhaol iddynt, ond maen nhw’n dal i dderbyn gofal gan eraill. 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Ymlyniad clir (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≈6–8 mis – 18-24 mis):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ymlyniad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cryf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un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prif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ofalwr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datblygu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;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pryder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gwahanu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phryder dieithriaid yn amlwg. 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Ffurfio perthnasoedd dwyochrog (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≈2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oed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+):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Mae’r plentyn yn datblygu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iaith a dealltwriaeth;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gan arwain at berthnasoedd mwy dwyochrog a llai o drallod gwahanu.</a:t>
            </a: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D.S Roedd hyn yn llawer anoddach nag oeddwn yn meddwl y byddai!!!! Ond, gan ddefnyddio’r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prompt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canlynol: 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Can you find a health, government or other official source that outlines the four stages of attachment as described by Bowlby?  Llwyddais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ddod o hyd i’r wybodaeth ar y dudalen we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NSPCC hon: </a:t>
            </a:r>
            <a:r>
              <a:rPr lang="en-GB" dirty="0">
                <a:hlinkClick r:id="rId3"/>
              </a:rPr>
              <a:t>Attachment and child development | NSPCC Learning</a:t>
            </a:r>
            <a:endParaRPr lang="en-GB" dirty="0"/>
          </a:p>
          <a:p>
            <a:pPr fontAlgn="t"/>
            <a:endParaRPr lang="cy-GB" sz="1800" b="1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endParaRPr lang="cy-GB" b="1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D7C82B3-A45F-4D4F-7675-C4857592FF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311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D1BB7A-D6BD-5AFC-E273-A7E968AC5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DAB5184-47A6-0DC6-156A-C023D21BDC7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3AEDC43-4F77-C2BE-0222-13F3FCDDD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1BA2D4-3B9B-D96D-444B-FE264B0D09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897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C8BE2-8809-4F4D-4615-46603EB63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2EA8359-06B5-9224-527D-954A2640CD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97401EE-9BD5-FC7A-BEA5-773155F83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Find a graphic/image of 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Maslow’s Hierarchy of Needs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from a </a:t>
            </a:r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reliable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source. Make a note of the source, give a brief rationale as to why the source is reliable and, using Cite Them Right, complete a Harvard reference for the image using Cite Them Right.</a:t>
            </a:r>
          </a:p>
          <a:p>
            <a:pPr rtl="0"/>
            <a:endParaRPr lang="cy-GB" sz="180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rtl="0"/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Gweithgaredd Astudio dan Arweiniad: Chwiliwch am raffeg/delwedd yn ymwneud â </a:t>
            </a:r>
            <a:r>
              <a:rPr lang="cy-GB" sz="1800" b="1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Hierarchaeth Anghenion </a:t>
            </a:r>
            <a:r>
              <a:rPr lang="cy-GB" sz="1800" b="1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Maslow</a:t>
            </a:r>
            <a:r>
              <a:rPr lang="cy-GB" sz="1800" b="1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 ffynhonnell </a:t>
            </a:r>
            <a:r>
              <a:rPr lang="cy-GB" sz="1800" u="sng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ddibynadwy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Cofnodwch y ffynhonnell, esboniwch yn gryno pam fod y ffynhonnell yn ddibynadwy a chwblhewch gyfeirnod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Harvard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ar gyfer y ddelwedd gan ddefnyddio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Cite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Them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endParaRPr lang="cy-GB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5F3A7A9-06D6-54DA-C0A8-9D1BFC2851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8909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7CF90-44BE-1F40-552C-5C343B06D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7061B0C-8617-1892-C808-F864E1F855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E0784A7-71D9-76B6-0495-D77A62A50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>
                <a:latin typeface="Arial" panose="020B0604020202020204" pitchFamily="34" charset="0"/>
              </a:rPr>
              <a:t>At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I </a:t>
            </a:r>
            <a:r>
              <a:rPr lang="cy-GB" altLang="en-US" dirty="0" err="1">
                <a:latin typeface="Arial" panose="020B0604020202020204" pitchFamily="34" charset="0"/>
              </a:rPr>
              <a:t>would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all of the ‘</a:t>
            </a:r>
            <a:r>
              <a:rPr lang="cy-GB" altLang="en-US" dirty="0" err="1">
                <a:latin typeface="Arial" panose="020B0604020202020204" pitchFamily="34" charset="0"/>
              </a:rPr>
              <a:t>classic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theorists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looked</a:t>
            </a:r>
            <a:r>
              <a:rPr lang="cy-GB" altLang="en-US" dirty="0">
                <a:latin typeface="Arial" panose="020B0604020202020204" pitchFamily="34" charset="0"/>
              </a:rPr>
              <a:t> at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common</a:t>
            </a:r>
            <a:r>
              <a:rPr lang="cy-GB" altLang="en-US" dirty="0">
                <a:latin typeface="Arial" panose="020B0604020202020204" pitchFamily="34" charset="0"/>
              </a:rPr>
              <a:t>................White males 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</a:t>
            </a:r>
          </a:p>
          <a:p>
            <a:pPr rtl="0"/>
            <a:endParaRPr lang="cy-GB" altLang="en-US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Ar y pwynt hwn, hoffwn nodi fod gan bob un o’r damcaniaethwyr ‘clasurol’ un peth mewn cyffredin.................dynion gwyn </a:t>
            </a: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CDB19A4-3BF4-4101-93ED-FBC500E76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3684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9BC19-86D1-160E-68EA-697238117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34C659-F32D-B44B-3F72-5ED9D170A4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2D0F922-EAD1-1006-78D3-1C08B34814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phrases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pedagogy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andragogy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Using a </a:t>
            </a:r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reliable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source, find explanations of Knowles’  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Six Key Principles of Adult Learning.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Using Cite Them Right, create a Harvard Reference for the source you have used.</a:t>
            </a:r>
          </a:p>
          <a:p>
            <a:pPr rtl="0"/>
            <a:r>
              <a:rPr lang="en-GB" alt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N.B. Using the following prompt: ‘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Find an academic text that discusses Knowles six elements of adult learning’ I found the following </a:t>
            </a:r>
            <a:r>
              <a:rPr lang="en-GB" dirty="0">
                <a:hlinkClick r:id="rId3"/>
              </a:rPr>
              <a:t>Andragogy in Practice: Applying a Theoretical Framework to Team Science Training in Biomedical Research – PMC</a:t>
            </a:r>
            <a:endParaRPr lang="en-GB" dirty="0"/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Self-concept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see themselves as independent and responsible for their own decisions.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They prefer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self-directed learning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rather than being told what to do.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Experience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bring a wealth of life and work experience.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Learning should build on and use these experiences.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Readiness to Learn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are motivated to learn things that are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relevant to their roles or life situations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(e.g., job, family).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Orientation to Learning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 learning is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problem-centred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rather than subject-centred.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They want practical knowledge they can apply immediately.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Motivation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are mainly driven by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internal factors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(e.g., personal growth, job satisfaction) rather than external rewards.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Need to Know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need to understand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why they are learning something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before engaging with it.</a:t>
            </a:r>
          </a:p>
          <a:p>
            <a:pPr fontAlgn="t"/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Gwiriwch ddealltwriaeth o’r ymadroddion yr addysgeg a’r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andragodiaeth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Gweithgaredd Astudio dan Arweiniad: Gan ddefnyddio ffynhonnell ddibynadwy, chwiliwch am 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Chwe </a:t>
            </a:r>
            <a:r>
              <a:rPr lang="en-GB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Egwyddor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Allweddol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Dysgu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Oedolion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Knowles.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Gan 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ddefnyddio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Cite Them Right, 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creu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Cyfeirnod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Harvard 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ar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gyfer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y 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ffynhonnell rydych chi wedi'i defnyddio.</a:t>
            </a: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D.S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Gan ddefnyddio’r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prompt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canlynol: '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Find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academic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text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that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discusses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Knowles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six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elements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learning</a:t>
            </a:r>
            <a:r>
              <a:rPr lang="cy-GB" sz="180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’, des i o hyd i’r canlynol - </a:t>
            </a:r>
            <a:r>
              <a:rPr lang="en-GB" dirty="0">
                <a:hlinkClick r:id="rId3"/>
              </a:rPr>
              <a:t>Andragogy in Practice: Applying a Theoretical Framework to Team Science Training in Biomedical Research – PMC</a:t>
            </a:r>
            <a:endParaRPr lang="en-GB" dirty="0"/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Hunan-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gysyniad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
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oedolion yn gweld eu hunain yn annibynnol ac yn gyfrifol am eu penderfyniadau eu hunain. 
Mae'n well ganddynt ddysgu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hunangyfeiriedig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yn hytrach na rhywun yn dweud wrthynt beth i'w wneud.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
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Profiad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
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oedolion yn dod â chyfoeth o brofiadau bywyd a gwaith. 
Dylai dysgu adeiladu ar y profiadau hyn a’u defnyddio. 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Parodrwydd i Ddysgu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
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oedolion yn cael eu cymell i ddysgu pethau sy'n berthnasol i'w rolau neu sefyllfaoedd bywyd (e.e., swydd, teulu).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Cyfeiriadaeth at ddysgu </a:t>
            </a:r>
            <a:endParaRPr lang="cy-GB" sz="1800" b="0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dysgu oedolion yn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canolbwyntio ar broblemau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hytrach na phwnc. 
Maen nhw eisiau gwybodaeth ymarferol y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gallant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eu cymhwyso ar unwaith.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Cymhelliant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oedolion yn cael eu gyrru’n bennaf gan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ffactorau mewnol 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(e.e. twf personol, boddhad swydd) yn hytrach na gwobrau allanol. </a:t>
            </a:r>
            <a:endParaRPr lang="en-GB" sz="1800" b="1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Angen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Gwybod</a:t>
            </a:r>
            <a:endParaRPr lang="cy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 oedolion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angen deall pam eu bod yn dysgu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rhywbeth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ymgysylltu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ag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ef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endParaRPr lang="cy-GB" sz="1800" b="0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73861BE-BC3F-30C1-0188-D7036084A0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8281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44ED6-0B42-C480-3BA1-5F1FF7B9A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C37062A-5D18-D7C8-1ED7-3E7B072CED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BD11A44-25A3-37A8-352F-24F783AFE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Group </a:t>
            </a:r>
            <a:r>
              <a:rPr lang="cy-GB" altLang="en-US" dirty="0" err="1">
                <a:latin typeface="Arial" panose="020B0604020202020204" pitchFamily="34" charset="0"/>
              </a:rPr>
              <a:t>memeber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share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thoughts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focus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sectors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type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work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etc</a:t>
            </a:r>
            <a:r>
              <a:rPr lang="cy-GB" altLang="en-US" dirty="0">
                <a:latin typeface="Arial" panose="020B0604020202020204" pitchFamily="34" charset="0"/>
              </a:rPr>
              <a:t> rather than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 jobs – </a:t>
            </a:r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broad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aim</a:t>
            </a:r>
            <a:r>
              <a:rPr lang="cy-GB" altLang="en-US" dirty="0">
                <a:latin typeface="Arial" panose="020B0604020202020204" pitchFamily="34" charset="0"/>
              </a:rPr>
              <a:t> by the </a:t>
            </a:r>
            <a:r>
              <a:rPr lang="cy-GB" altLang="en-US" dirty="0" err="1">
                <a:latin typeface="Arial" panose="020B0604020202020204" pitchFamily="34" charset="0"/>
              </a:rPr>
              <a:t>end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Remind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notes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useful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PDP.</a:t>
            </a: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  <a:p>
            <a:pPr rtl="0">
              <a:buNone/>
            </a:pPr>
            <a:r>
              <a:rPr lang="cy-GB" altLang="en-US" dirty="0">
                <a:latin typeface="Arial" panose="020B0604020202020204" pitchFamily="34" charset="0"/>
              </a:rPr>
              <a:t>Gofynnwch i bob aelod o’r Grŵp rannu eu meddyliau – canolbwyntiwch ar ‘sectorau’, mathau o waith ac ati yn hytrach na swyddi penodol – dylai fod gan bob myfyriwr nod eang erbyn diwedd y gweithgaredd hwn. </a:t>
            </a:r>
          </a:p>
          <a:p>
            <a:pPr rtl="0">
              <a:buNone/>
            </a:pPr>
            <a:r>
              <a:rPr lang="cy-GB" altLang="en-US" dirty="0">
                <a:latin typeface="Arial" panose="020B0604020202020204" pitchFamily="34" charset="0"/>
              </a:rPr>
              <a:t>Atgoffwch y myfyrwyr y bydd y nodiadau hyn yn defnyddiol ar gyfer ei CDP.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0D33880-758C-7A0A-0836-8DDAEEAE87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0830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3CB63-2B02-0F07-92F5-FCB740577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77C3FC4-C780-2DD7-B74E-EBC6F531C2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BB05FB4-57C0-C1F4-5987-22FF5E8F8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B16B17-B0CD-27B3-5441-CC4857FDF5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2036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71E37-BFCB-CB41-D30D-629520E37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0EFC43F-7C57-B23B-E1D8-7BFCD9D3FE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E2E9BFA-49FD-C56A-BA72-9BF60AA98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There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hyperlinks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 </a:t>
            </a:r>
            <a:r>
              <a:rPr lang="cy-GB" altLang="en-US" dirty="0" err="1">
                <a:latin typeface="Arial" panose="020B0604020202020204" pitchFamily="34" charset="0"/>
              </a:rPr>
              <a:t>hyperddolenni</a:t>
            </a:r>
            <a:r>
              <a:rPr lang="cy-GB" altLang="en-US" dirty="0">
                <a:latin typeface="Arial" panose="020B0604020202020204" pitchFamily="34" charset="0"/>
              </a:rPr>
              <a:t> ar y sleidiau os oes gennych amser i ymchwilio.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6A4FCBF-FDC4-79A2-D733-8B25E2F3B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3532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C36F8-5C84-10CD-46C5-065AE7B8A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76F396-718C-2DAC-7725-389F703702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CA04D7F-57AA-DBDB-BFAE-65F4A1F9F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Carmarthenshire</a:t>
            </a:r>
            <a:r>
              <a:rPr lang="cy-GB" altLang="en-US" dirty="0">
                <a:latin typeface="Arial" panose="020B0604020202020204" pitchFamily="34" charset="0"/>
              </a:rPr>
              <a:t> CC </a:t>
            </a:r>
            <a:r>
              <a:rPr lang="cy-GB" altLang="en-US" dirty="0" err="1">
                <a:latin typeface="Arial" panose="020B0604020202020204" pitchFamily="34" charset="0"/>
              </a:rPr>
              <a:t>site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Bilingual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Home</a:t>
            </a:r>
            <a:r>
              <a:rPr lang="cy-GB" altLang="en-US" dirty="0">
                <a:latin typeface="Arial" panose="020B0604020202020204" pitchFamily="34" charset="0"/>
              </a:rPr>
              <a:t> Page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 wefan Cyngor Sir Gaerfyrddin yn ddwyieithog ar y Dudalen Gartref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A5B65E2-F60C-B03F-58F8-204CBDB3A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81609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FF088-1E59-FD23-88A4-1F7B8C625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AF108B-F664-125E-426C-E329DF03933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F270989-EEF5-A116-7562-0E5C6607E2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6F868DA-CB11-61F9-E95A-65DFEC0B6A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523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4DD16-8780-E4B4-0C78-E5F5656E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CEA74A-C017-5652-DA35-99A9095C80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21A3CA6-03CD-680C-0CD6-96C109A9E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5FEB5A3-6FF2-2011-4D38-1C99ECC029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47363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B6B4F-00B3-55E8-C987-EADCFA257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F119CC7-B189-8B4C-6955-74C7AC7C83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643AAD-8859-FA5F-7E84-6B6BE3A5B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0D8060F-5F74-D6D3-C9BA-6A3AD0C49A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34880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5A809-BDDB-775D-C9CE-4E003AA793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817F8E2-61D0-FF1E-5591-C6943CC039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DDDBEE9-3A60-F610-FC67-A45D591B7D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WalesNational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childcare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through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quality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improvement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accreditation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PACEY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of PACEY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childminders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b="1" dirty="0">
                <a:latin typeface="Arial" panose="020B0604020202020204" pitchFamily="34" charset="0"/>
              </a:rPr>
              <a:t>the Welsh </a:t>
            </a:r>
            <a:r>
              <a:rPr lang="cy-GB" altLang="en-US" b="1" dirty="0" err="1">
                <a:latin typeface="Arial" panose="020B0604020202020204" pitchFamily="34" charset="0"/>
              </a:rPr>
              <a:t>pages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bilingual</a:t>
            </a:r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NDNA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day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nurseries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b="1" dirty="0" err="1">
                <a:latin typeface="Arial" panose="020B0604020202020204" pitchFamily="34" charset="0"/>
              </a:rPr>
              <a:t>Currently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can’t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find</a:t>
            </a:r>
            <a:r>
              <a:rPr lang="cy-GB" altLang="en-US" b="1" dirty="0">
                <a:latin typeface="Arial" panose="020B0604020202020204" pitchFamily="34" charset="0"/>
              </a:rPr>
              <a:t> a Welsh </a:t>
            </a:r>
            <a:r>
              <a:rPr lang="cy-GB" altLang="en-US" b="1" dirty="0" err="1">
                <a:latin typeface="Arial" panose="020B0604020202020204" pitchFamily="34" charset="0"/>
              </a:rPr>
              <a:t>version</a:t>
            </a:r>
            <a:r>
              <a:rPr lang="cy-GB" altLang="en-US" b="1" dirty="0">
                <a:latin typeface="Arial" panose="020B0604020202020204" pitchFamily="34" charset="0"/>
              </a:rPr>
              <a:t> of the </a:t>
            </a:r>
            <a:r>
              <a:rPr lang="cy-GB" altLang="en-US" b="1" dirty="0" err="1">
                <a:latin typeface="Arial" panose="020B0604020202020204" pitchFamily="34" charset="0"/>
              </a:rPr>
              <a:t>pages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Mudiad </a:t>
            </a:r>
            <a:r>
              <a:rPr lang="cy-GB" altLang="en-US" dirty="0" err="1">
                <a:latin typeface="Arial" panose="020B0604020202020204" pitchFamily="34" charset="0"/>
              </a:rPr>
              <a:t>MeithrinSupports</a:t>
            </a:r>
            <a:r>
              <a:rPr lang="cy-GB" altLang="en-US" dirty="0">
                <a:latin typeface="Arial" panose="020B0604020202020204" pitchFamily="34" charset="0"/>
              </a:rPr>
              <a:t> Welsh-</a:t>
            </a:r>
            <a:r>
              <a:rPr lang="cy-GB" altLang="en-US" dirty="0" err="1">
                <a:latin typeface="Arial" panose="020B0604020202020204" pitchFamily="34" charset="0"/>
              </a:rPr>
              <a:t>medium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provision</a:t>
            </a:r>
            <a:r>
              <a:rPr lang="cy-GB" altLang="en-US" dirty="0">
                <a:latin typeface="Arial" panose="020B0604020202020204" pitchFamily="34" charset="0"/>
              </a:rPr>
              <a:t> (Cylchoedd Meithrin, Ti a Fi </a:t>
            </a:r>
            <a:r>
              <a:rPr lang="cy-GB" altLang="en-US" dirty="0" err="1">
                <a:latin typeface="Arial" panose="020B0604020202020204" pitchFamily="34" charset="0"/>
              </a:rPr>
              <a:t>groups</a:t>
            </a:r>
            <a:r>
              <a:rPr lang="cy-GB" altLang="en-US" dirty="0">
                <a:latin typeface="Arial" panose="020B0604020202020204" pitchFamily="34" charset="0"/>
              </a:rPr>
              <a:t>).</a:t>
            </a:r>
            <a:r>
              <a:rPr lang="cy-GB" altLang="en-US" dirty="0" err="1">
                <a:latin typeface="Arial" panose="020B0604020202020204" pitchFamily="34" charset="0"/>
              </a:rPr>
              <a:t>Promotes</a:t>
            </a:r>
            <a:r>
              <a:rPr lang="cy-GB" altLang="en-US" dirty="0">
                <a:latin typeface="Arial" panose="020B0604020202020204" pitchFamily="34" charset="0"/>
              </a:rPr>
              <a:t> Welsh </a:t>
            </a:r>
            <a:r>
              <a:rPr lang="cy-GB" altLang="en-US" dirty="0" err="1">
                <a:latin typeface="Arial" panose="020B0604020202020204" pitchFamily="34" charset="0"/>
              </a:rPr>
              <a:t>language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birth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 Blynyddoedd Cynnar Cymru yn sefydliad cenedlaethol sy’n cefnogi darparu gofal plant trwy hyfforddiant, gwella ansawdd, ac achredu.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PACEY – Cangen Cymru o PACEY sy’n cefnogi gwarchodwyr plant, mae’r tudalennau yn ymwneud â Chymru yn ddwyieithog.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NDNA – Cangen Cymru sy’n darparu cymorth a hyfforddiant i feithrinfeydd dydd. </a:t>
            </a:r>
            <a:r>
              <a:rPr lang="cy-GB" altLang="en-US" b="1" dirty="0">
                <a:latin typeface="Arial" panose="020B0604020202020204" pitchFamily="34" charset="0"/>
              </a:rPr>
              <a:t>Ar hyn o bryd, nid ydym yn gallu dod o hyd i fersiwn Gymraeg o’r tudalennau.  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Mae Mudiad Meithrin yn cefnogi darpariaeth blynyddoedd cynnar trwy gyfrwng y Gymraeg (Cylchoedd Meithrin, Grwpiau Ti a Fi). Mae’n hyrwyddo datblygiad o’r Gymraeg o enedigaeth. 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36F0985-E9A8-855A-625F-CED2A9C17E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85918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EA725-E997-6B0B-FDD6-2277F5353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3F46773-F7D8-2D25-2F7B-2AADA35CBA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686CCBE-69B8-EE9C-10CF-6A6D7D561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National Education Union (NEU Cymru) – currently can’t find the pages in Welsh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largest education union in Wales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support staff, and leaders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Campaigns on funding, workload, and education policy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marL="0" indent="0" fontAlgn="t">
              <a:buNone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NASUWT (The Teachers’ Union) – currently can’t find the pages in Welsh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 and headteachers across all sectors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Provides legal advice, professional development, and workplace support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Strong presence in Wales (NASUWT Cymru)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UCAC (Undeb Cenedlaethol Athrawon Cymru)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Wales-specific teaching union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lecturers, and tutors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Unique focus on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Welsh language education and Welsh national policy</a:t>
            </a:r>
          </a:p>
          <a:p>
            <a:pPr fontAlgn="t"/>
            <a:endParaRPr lang="en-GB" sz="18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Community (Education Section)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Trade union supporting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teachers, support staff, and school employees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Formerly known as Voice (Education Section)</a:t>
            </a:r>
          </a:p>
          <a:p>
            <a:pPr fontAlgn="t"/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National Education Union (NEU Cymru)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– ar hyn o bryd methu dod o hyd i'r tudalennau yn Gymraeg
Yr undeb addysg mwyaf yng Nghymru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cynrychioli athrawon, staff cymorth ac arweinwyr
Ymgyrchoedd ar gyllid, llwyth gwaith a pholisi addysg</a:t>
            </a:r>
          </a:p>
          <a:p>
            <a:pPr fontAlgn="t"/>
            <a:endParaRPr lang="cy-GB" sz="1800" b="0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cy-GB" altLang="en-US" b="1" dirty="0">
                <a:latin typeface="Arial" panose="020B0604020202020204" pitchFamily="34" charset="0"/>
              </a:rPr>
              <a:t>NASUWT (Undeb yr Athrawon) – ar hyn o bryd methu dod o hyd i'r tudalennau yn Gymraeg
Cynrychioli athrawon a phenaethiaid ar draws pob sector</a:t>
            </a:r>
          </a:p>
          <a:p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darparu cyngor cyfreithiol, datblygiad proffesiynol, a chymorth yn y gweithle
Presenoldeb cryf yng Nghymru (NASUWT Cymru)</a:t>
            </a:r>
          </a:p>
          <a:p>
            <a:pPr fontAlgn="t">
              <a:buNone/>
            </a:pP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UCAC (Undeb Cenedlaethol Athrawon Cymru)</a:t>
            </a:r>
          </a:p>
          <a:p>
            <a:pPr fontAlgn="t"/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Undeb addysgu sy'n benodol i Gymru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cynrychioli athrawon, darlithwyr a thiwtoriaid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Ffocws unigryw ar 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addysg trwy gyfrwng y Gymraeg a </a:t>
            </a:r>
            <a:r>
              <a:rPr lang="cy-GB" sz="1800" b="1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pholisiau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cenedlaethol Cymru. </a:t>
            </a:r>
          </a:p>
          <a:p>
            <a:pPr fontAlgn="t"/>
            <a:endParaRPr lang="cy-GB" sz="1800" b="1" i="0" kern="1200" noProof="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cy-GB" sz="1800" b="1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Community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(Adran Addysg)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Undeb lafur sy’n cefnogi </a:t>
            </a:r>
            <a:r>
              <a:rPr lang="cy-GB" sz="1800" b="1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athrawon,staff</a:t>
            </a:r>
            <a:r>
              <a:rPr lang="cy-GB" sz="1800" b="1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cynorthwyol a gweithwyr ysgol. </a:t>
            </a:r>
          </a:p>
          <a:p>
            <a:pPr fontAlgn="t"/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 elwid gynt yn </a:t>
            </a:r>
            <a:r>
              <a:rPr lang="cy-GB" sz="1800" b="0" i="0" kern="1200" noProof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Voice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(Adran Addysg)</a:t>
            </a:r>
            <a:endParaRPr lang="cy-GB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2D6C57D-1019-E924-4272-690B9DF6C6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07126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17AC4-187F-EBA6-0EC3-6CE591C31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FE403F1-91DF-A90C-EE5B-62245095618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1DEBA75-DA33-997A-5E29-027F05E1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 2 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dirty="0">
                <a:latin typeface="Arial" panose="020B0604020202020204" pitchFamily="34" charset="0"/>
              </a:rPr>
              <a:t>– Research a </a:t>
            </a:r>
            <a:r>
              <a:rPr lang="cy-GB" altLang="en-US" dirty="0" err="1">
                <a:latin typeface="Arial" panose="020B0604020202020204" pitchFamily="34" charset="0"/>
              </a:rPr>
              <a:t>professional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  <a:p>
            <a:pPr rtl="0"/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Need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set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up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Forum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thread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for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activity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</a:t>
            </a:r>
          </a:p>
          <a:p>
            <a:pPr rtl="0"/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will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also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into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Assessment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requirements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(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e.g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organisation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follow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LinkedIn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Gweithgaredd Astudio dan Arweiniad 2 – Ymchwiliwch i sefydliad proffesiynol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>
                <a:latin typeface="Arial" panose="020B0604020202020204" pitchFamily="34" charset="0"/>
              </a:rPr>
              <a:t>D.S. Bydd angen sefydlu edefyn Fforwm ar gyfer y gweithgaredd hwn.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Yn ogystal, bydd hyn yn bwydo i ofynion yr Asesiad (e.e. Sefydliad i’w ddilyn ar </a:t>
            </a:r>
            <a:r>
              <a:rPr lang="cy-GB" altLang="en-US" b="1" dirty="0" err="1">
                <a:latin typeface="Arial" panose="020B0604020202020204" pitchFamily="34" charset="0"/>
              </a:rPr>
              <a:t>LinkedIn</a:t>
            </a:r>
            <a:r>
              <a:rPr lang="cy-GB" altLang="en-US" b="1" dirty="0">
                <a:latin typeface="Arial" panose="020B0604020202020204" pitchFamily="34" charset="0"/>
              </a:rPr>
              <a:t>)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39D69C6-B0BD-3B16-45C0-9FF027EF9B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41790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22294-B4F0-83FC-9000-859585D13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C765373-238B-3B58-6C4C-714FFBBC4A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45D3111-5D2B-D028-26EE-A1F31AB8B2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248F4CD-50BA-8F98-14BA-5D4CD9CA74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1966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C560D-0834-41A8-3905-8EAD4F2F7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AD7F00E-8FED-8C03-D03C-284F6E6ECA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4DEABD-5183-F510-B87F-18E3C0850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B8FB2F9-C352-64B6-55F2-F9340106DD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55882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3AC1A-A88B-F293-54D6-A85F1D2E5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3F5E794-6FBD-A245-11E1-282920BB52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138F389-4D0D-15F2-8BA9-AA12EA728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E959C6A-354C-B0B4-ABB5-B530297C94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58213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747FB-EDD9-91A8-7EA3-C4BDC4295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6AE42D8-C03C-CE85-C05D-ED28727C641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5E7F9BD-1B6D-3FA1-AACB-7DF9E0F57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B2320D1-FD1D-910F-8F85-BC018B60C1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829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10/07/2026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405729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yw.cymru/addysg-a-sgiliau?_gl=1*1ikfd2p*_ga*NDAwOTg2ODkuMTc4MzYxMzA0Mg..*_ga_L1471V4N02*czE3ODM2MTMwNDIkbzEkZzEkdDE3ODM2MTMwOTMkajkkbDAkaDA." TargetMode="External"/><Relationship Id="rId3" Type="http://schemas.openxmlformats.org/officeDocument/2006/relationships/hyperlink" Target="https://www.gov.wales/children-families" TargetMode="External"/><Relationship Id="rId7" Type="http://schemas.openxmlformats.org/officeDocument/2006/relationships/hyperlink" Target="https://www.llyw.cymru/plant-theuluoedd?_gl=1*b56otn*_ga*NDAwOTg2ODkuMTc4MzYxMzA0Mg..*_ga_L1471V4N02*czE3ODM2MTMwNDIkbzEkZzAkdDE3ODM2MTMwNDIkajYwJGwwJGgw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swansea.gov.uk/?lang=en" TargetMode="External"/><Relationship Id="rId5" Type="http://schemas.openxmlformats.org/officeDocument/2006/relationships/hyperlink" Target="https://www.carmarthenshire.gov.wales/" TargetMode="External"/><Relationship Id="rId4" Type="http://schemas.openxmlformats.org/officeDocument/2006/relationships/hyperlink" Target="https://www.gov.wales/education-skills" TargetMode="External"/><Relationship Id="rId9" Type="http://schemas.openxmlformats.org/officeDocument/2006/relationships/hyperlink" Target="https://www.abertawe.gov.uk/?lang=cy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arolygiaethgofal.cymru/?_ga=2.193182889.569529655.1783613354-834980712.1783611309&amp;_gl=1*gq5s1y*_ga*ODM0OTgwNzEyLjE3ODM2MTEzMDk.*_ga_X4H3CMRDC0*czE3ODM2MTMzNTQkbzIkZzAkdDE3ODM2MTMzNTQkajYwJGwwJGgw" TargetMode="External"/><Relationship Id="rId5" Type="http://schemas.openxmlformats.org/officeDocument/2006/relationships/hyperlink" Target="https://www.estyn.llyw.cymru/" TargetMode="External"/><Relationship Id="rId4" Type="http://schemas.openxmlformats.org/officeDocument/2006/relationships/hyperlink" Target="https://www.careinspectorate.wales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en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gofalcymdeithasol.cymru/?_gl=1*zcwtp3*_ga*MTg2NzIzNDUxOC4xNzgwNDg5Mzcz*_ga_NZV6WMW0HJ*czE3ODM2MTM0NzckbzUkZzAkdDE3ODM2MTM0NzckajYwJGwwJGgw" TargetMode="External"/><Relationship Id="rId5" Type="http://schemas.openxmlformats.org/officeDocument/2006/relationships/hyperlink" Target="https://www.ewc.wales/site/index.php/cy/" TargetMode="External"/><Relationship Id="rId4" Type="http://schemas.openxmlformats.org/officeDocument/2006/relationships/hyperlink" Target="https://socialcare.wales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alifications.wales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cymwysterau.cymru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wales/en" TargetMode="External"/><Relationship Id="rId7" Type="http://schemas.openxmlformats.org/officeDocument/2006/relationships/hyperlink" Target="https://www.earlyyears.wales/cy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meithrin.cymru/?lang=en" TargetMode="External"/><Relationship Id="rId5" Type="http://schemas.openxmlformats.org/officeDocument/2006/relationships/hyperlink" Target="https://ndna.org.uk/ndna-cymru/" TargetMode="External"/><Relationship Id="rId4" Type="http://schemas.openxmlformats.org/officeDocument/2006/relationships/hyperlink" Target="https://www.corampacey.org.uk/get-involved/pacey-in-wales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neu.org.uk/about/nations/neu-cymru" TargetMode="External"/><Relationship Id="rId7" Type="http://schemas.openxmlformats.org/officeDocument/2006/relationships/hyperlink" Target="https://www.ucac.cymru/index.php/en/2-uncategorised/1-catref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community-tu.org/" TargetMode="External"/><Relationship Id="rId5" Type="http://schemas.openxmlformats.org/officeDocument/2006/relationships/hyperlink" Target="https://www.ucac.cymru/index.php/en/" TargetMode="External"/><Relationship Id="rId4" Type="http://schemas.openxmlformats.org/officeDocument/2006/relationships/hyperlink" Target="https://www.nasuwt.org.uk/advice/wales.html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WDbSx_kdo&amp;t=26s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aylorfrancis.com/books/edit/10.4324/9780203486016/developing-professional-knowledge-competence-michael-eraut" TargetMode="External"/><Relationship Id="rId5" Type="http://schemas.openxmlformats.org/officeDocument/2006/relationships/hyperlink" Target="https://www.npg.org.uk/collections/search/use-this-image/?mkey=mw56675" TargetMode="External"/><Relationship Id="rId4" Type="http://schemas.openxmlformats.org/officeDocument/2006/relationships/hyperlink" Target="https://commons.wikimedia.org/wiki/File:Photo_of_Abraham_Harold_Maslow_by_William_Carter_%28cropped%29.jpg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008574/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aylorfrancis.com/reader/read-online/844963ed-6653-4265-93e8-5307181e4f9b/book/epub?context=ubx" TargetMode="External"/><Relationship Id="rId4" Type="http://schemas.openxmlformats.org/officeDocument/2006/relationships/hyperlink" Target="https://www-cambridge-org.uwtsd.idm.oclc.org/core/books/cambridge-handbook-of-personality-psychology/attachment-theory/FE678F96E884340F164E1C8247D5E5D1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ean_Piaget_in_Ann_Arbor.png" TargetMode="External"/><Relationship Id="rId7" Type="http://schemas.openxmlformats.org/officeDocument/2006/relationships/hyperlink" Target="https://research-ebsco-com.uwtsd.idm.oclc.org/c/onvpsy/ebook-viewer/epub/6f2hhp2cgn?location=https%25253A%25252F%25252Fresearch-ebsco-com.uwtsd.idm.oclc.org%25252Fc%25252Fonvpsy%25252Fsearch%25252Fdetails%25252F6f2hhp2cgn%25253Frequest-context%25253Dplink%252526db%25253Dnlebk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oer.galileo.usg.edu/cgi/viewcontent.cgi?article=1000&amp;context=education-textbooks" TargetMode="External"/><Relationship Id="rId5" Type="http://schemas.openxmlformats.org/officeDocument/2006/relationships/hyperlink" Target="https://commons.wikimedia.org/wiki/Category:Malcolm_Knowles#/media/File:Malcolm_Shepherd_Knowles_(1913-1997)_portrait.png" TargetMode="External"/><Relationship Id="rId4" Type="http://schemas.openxmlformats.org/officeDocument/2006/relationships/hyperlink" Target="https://commons.wikimedia.org/wiki/File:Lev-Semyonovich-Vygotsky-1896-1934.jpg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WDbSx_kdo&amp;t=26s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aylorfrancis.com/books/edit/10.4324/9780203486016/developing-professional-knowledge-competence-michael-eraut" TargetMode="External"/><Relationship Id="rId5" Type="http://schemas.openxmlformats.org/officeDocument/2006/relationships/hyperlink" Target="https://www.npg.org.uk/collections/search/use-this-image/?mkey=mw56675" TargetMode="External"/><Relationship Id="rId4" Type="http://schemas.openxmlformats.org/officeDocument/2006/relationships/hyperlink" Target="https://commons.wikimedia.org/wiki/File:Photo_of_Abraham_Harold_Maslow_by_William_Carter_%28cropped%29.jpg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008574/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aylorfrancis.com/reader/read-online/844963ed-6653-4265-93e8-5307181e4f9b/book/epub?context=ubx" TargetMode="External"/><Relationship Id="rId4" Type="http://schemas.openxmlformats.org/officeDocument/2006/relationships/hyperlink" Target="https://www-cambridge-org.uwtsd.idm.oclc.org/core/books/cambridge-handbook-of-personality-psychology/attachment-theory/FE678F96E884340F164E1C8247D5E5D1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ean_Piaget_in_Ann_Arbor.png" TargetMode="External"/><Relationship Id="rId7" Type="http://schemas.openxmlformats.org/officeDocument/2006/relationships/hyperlink" Target="https://research-ebsco-com.uwtsd.idm.oclc.org/c/onvpsy/ebook-viewer/epub/6f2hhp2cgn?location=https%25253A%25252F%25252Fresearch-ebsco-com.uwtsd.idm.oclc.org%25252Fc%25252Fonvpsy%25252Fsearch%25252Fdetails%25252F6f2hhp2cgn%25253Frequest-context%25253Dplink%252526db%25253Dnlebk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oer.galileo.usg.edu/cgi/viewcontent.cgi?article=1000&amp;context=education-textbooks" TargetMode="External"/><Relationship Id="rId5" Type="http://schemas.openxmlformats.org/officeDocument/2006/relationships/hyperlink" Target="https://commons.wikimedia.org/wiki/Category:Malcolm_Knowles#/media/File:Malcolm_Shepherd_Knowles_(1913-1997)_portrait.png" TargetMode="External"/><Relationship Id="rId4" Type="http://schemas.openxmlformats.org/officeDocument/2006/relationships/hyperlink" Target="https://commons.wikimedia.org/wiki/File:Lev-Semyonovich-Vygotsky-1896-19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7: </a:t>
            </a:r>
            <a:r>
              <a:rPr lang="cy-GB" sz="2800" noProof="0" dirty="0"/>
              <a:t>Adeiladu Gwybodaeth Broffesiynol – Cysylltu Damcaniaeth ag Ymarfer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7: Building Professional Knowledge – Linking Theory to Practice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is Professional Knowledge?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Theories: An Introduction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Organisations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Cynnwys</a:t>
            </a:r>
            <a:r>
              <a:rPr lang="en-GB" b="1" dirty="0"/>
              <a:t> y Thema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yw Gwybodaeth Broffesiynol?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Damcaniaethau Allweddol: Cyflwyniad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Sefydliadau Proffesiynol</a:t>
            </a:r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37E3F-4572-78D0-538F-BF8F4978F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2B2E3-6D22-B0A6-FD14-50BA3090DA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6221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Thinking about your future work with children and families, what knowledge will you need to have?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CF2C187-7244-576F-19CB-BA4F8A7A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Meddyliau Cychwynnol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Initial Thoughts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BB9724-6851-6377-413C-B433AD7291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6221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/>
              <a:t>Wrth feddwl am eich gwaith gyda phlant a theuluoedd</a:t>
            </a:r>
            <a:r>
              <a:rPr lang="cy-GB" sz="2400" i="1" dirty="0"/>
              <a:t> yn y dyfodol</a:t>
            </a:r>
            <a:r>
              <a:rPr lang="cy-GB" sz="2400" i="1" noProof="0" dirty="0"/>
              <a:t>, pa wybodaeth fyddai angen i chi ei chael?</a:t>
            </a:r>
          </a:p>
        </p:txBody>
      </p:sp>
    </p:spTree>
    <p:extLst>
      <p:ext uri="{BB962C8B-B14F-4D97-AF65-F5344CB8AC3E}">
        <p14:creationId xmlns:p14="http://schemas.microsoft.com/office/powerpoint/2010/main" val="2311126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Put simply professional knowledge is a combination of: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Theory (e.g. child development, pedagogy)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Values (e.g. ethics professionalism) [Theme 2]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Practice (e.g. experience, skills)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Beth yw Gwybodaeth Proffesiynol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Professional Knowledge?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syml, mae gwybodaeth broffesiynol yn gyfuniad o: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Ddamcaniaeth (e.e. datblygiad plentyn, addysgeg)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Gwerthoedd (e.e. proffesiynoldeb a moeseg) [Thema 2]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Ymarfer (e.e. profiad, sgiliau)</a:t>
            </a:r>
          </a:p>
        </p:txBody>
      </p:sp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38257-2EF0-ABA7-8E36-BD45DBE6D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E64E3-A9F1-ADC2-26D2-D23CBE97DE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These are similar to the three ‘contexts’ of professional discussed by  Eraut (1994) in a key text on the subject, </a:t>
            </a:r>
            <a:r>
              <a:rPr lang="en-GB" sz="2400" i="1" dirty="0">
                <a:solidFill>
                  <a:srgbClr val="0070C0"/>
                </a:solidFill>
              </a:rPr>
              <a:t>Developing professional knowledge and competence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AE747E-9AE0-A8E9-4F81-31F9E61FF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Tri Chyd-destun </a:t>
            </a:r>
            <a:r>
              <a:rPr lang="en-GB" b="1" dirty="0" err="1"/>
              <a:t>Eraut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Eraut’s Three ‘Contexts’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6BF9F62-BFA9-CF69-A2B5-2C11224616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rhain yn debyg i’r tri ‘chyd-destun’ proffesiynol a drafodwyd gan </a:t>
            </a:r>
            <a:r>
              <a:rPr lang="cy-GB" sz="2400" noProof="0" dirty="0" err="1"/>
              <a:t>Eraut</a:t>
            </a:r>
            <a:r>
              <a:rPr lang="cy-GB" sz="2400" noProof="0" dirty="0"/>
              <a:t> (1994) mewn testun allweddol ar y pwnc, </a:t>
            </a:r>
            <a:r>
              <a:rPr lang="cy-GB" sz="2400" i="1" noProof="0" dirty="0"/>
              <a:t>Datblygu gwybodaeth a chymhwysedd proffesiynol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091656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91612-0F37-CE22-5A7B-354F31082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8F262-B8D6-6385-FAF6-1B56138B81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647896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academic context (i.e. theory);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 the organizational context of policy discussion and talk about practice (i.e. professionalism &amp; ethics);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context of practice itself.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3E3678F-C997-A8E5-F075-4B1A044D9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Tri Chyd-destun </a:t>
            </a:r>
            <a:r>
              <a:rPr lang="en-GB" b="1" dirty="0" err="1"/>
              <a:t>Eraut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Eraut’s Three ‘Contexts’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D60E226-0F96-54D6-4FF4-602A90EFEC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 cyd-destun academaidd (h.y. damcaniaeth);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cyd-destun sefydliadol ynghylch trafod polisïau</a:t>
            </a:r>
            <a:r>
              <a:rPr lang="cy-GB" sz="2400" dirty="0"/>
              <a:t> a</a:t>
            </a:r>
            <a:r>
              <a:rPr lang="cy-GB" sz="2400" noProof="0" dirty="0"/>
              <a:t> siarad am ymarfer (h.y. proffesiynoldeb a moeseg); 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ch</a:t>
            </a:r>
            <a:r>
              <a:rPr lang="cy-GB" sz="2400" noProof="0" dirty="0" err="1"/>
              <a:t>yd</a:t>
            </a:r>
            <a:r>
              <a:rPr lang="cy-GB" sz="2400" noProof="0" dirty="0"/>
              <a:t>-destun ymarfer ei hun.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DFA82C-5AB8-7C8B-5A8C-7DF5206578C2}"/>
              </a:ext>
            </a:extLst>
          </p:cNvPr>
          <p:cNvSpPr txBox="1"/>
          <p:nvPr/>
        </p:nvSpPr>
        <p:spPr>
          <a:xfrm>
            <a:off x="5924282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1994, p.20)</a:t>
            </a:r>
          </a:p>
        </p:txBody>
      </p:sp>
    </p:spTree>
    <p:extLst>
      <p:ext uri="{BB962C8B-B14F-4D97-AF65-F5344CB8AC3E}">
        <p14:creationId xmlns:p14="http://schemas.microsoft.com/office/powerpoint/2010/main" val="1060081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BA5EE-757E-7717-0744-DBF2C852EF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B6348-459E-BB1B-99BA-66093CB24C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(1994) goes on the argue that the knowledge that a practitioner has is of two clear types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‘Formal’ knowledge, and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‘Tacit’ knowledge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ABD3B8-9404-4F71-C70C-AD7A7A93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Gwybodaeth ‘Ffurfiol’ a ‘</a:t>
            </a:r>
            <a:r>
              <a:rPr lang="cy-GB" b="1" dirty="0"/>
              <a:t>Dealledig</a:t>
            </a:r>
            <a:r>
              <a:rPr lang="en-GB" b="1" dirty="0"/>
              <a:t>’</a:t>
            </a:r>
            <a:br>
              <a:rPr lang="en-GB" b="1" dirty="0"/>
            </a:br>
            <a:r>
              <a:rPr lang="en-GB" b="1" dirty="0"/>
              <a:t>‘</a:t>
            </a:r>
            <a:r>
              <a:rPr lang="en-GB" b="1" dirty="0">
                <a:solidFill>
                  <a:srgbClr val="0070C0"/>
                </a:solidFill>
              </a:rPr>
              <a:t>Formal’  and ‘Tacit’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7030F1-BED3-4474-75A8-1DE08A8D18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noProof="0" dirty="0" err="1"/>
              <a:t>Eraut</a:t>
            </a:r>
            <a:r>
              <a:rPr lang="cy-GB" sz="2400" noProof="0" dirty="0"/>
              <a:t> (1994) yn dadlau </a:t>
            </a:r>
            <a:r>
              <a:rPr lang="cy-GB" sz="2400" dirty="0"/>
              <a:t>b</a:t>
            </a:r>
            <a:r>
              <a:rPr lang="cy-GB" sz="2400" noProof="0" dirty="0"/>
              <a:t>od yr wybodaeth sydd gan ymarferydd yn ddau fath </a:t>
            </a:r>
            <a:r>
              <a:rPr lang="cy-GB" sz="2400" dirty="0"/>
              <a:t>gwahanol</a:t>
            </a:r>
            <a:endParaRPr lang="cy-GB" sz="2400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Gwybodaeth ‘ffurfiol’, 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Gwybodaeth ‘</a:t>
            </a:r>
            <a:r>
              <a:rPr lang="cy-GB" sz="2400" dirty="0"/>
              <a:t>ddealledig</a:t>
            </a:r>
            <a:r>
              <a:rPr lang="cy-GB" sz="2400" noProof="0" dirty="0"/>
              <a:t>’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DA8DBB-8E38-EC6B-7FE3-FB1277BBD10A}"/>
              </a:ext>
            </a:extLst>
          </p:cNvPr>
          <p:cNvSpPr txBox="1"/>
          <p:nvPr/>
        </p:nvSpPr>
        <p:spPr>
          <a:xfrm>
            <a:off x="5924282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2912615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2BE67-F71A-0BF3-F800-5DC80FA67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5282D-7008-9BDC-FC21-39DB98636C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argues that formal knowledge is;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 Explicit, codified, and easily communicated knowledge (e.g., theories, procedures, written guidelines) that can be taught through structured education or training.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6CFAC76-B595-A535-D773-8FB7CA3BF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Gwybodaeth Ffurfiol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Formal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A8B930-E074-7150-DBB6-7A56FD8AE6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dadlau bod gwybodaeth ffurfiol yn;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Wybodaeth benodol, wedi’i chodio ac </a:t>
            </a:r>
            <a:r>
              <a:rPr lang="cy-GB" sz="2400" dirty="0"/>
              <a:t>y</a:t>
            </a:r>
            <a:r>
              <a:rPr lang="cy-GB" sz="2400" noProof="0" dirty="0"/>
              <a:t>n hawdd ei chyfathrebu (e.e. damcaniaethau, gweithdrefnau, canllawiau ysgrifenedig). Gellir ei haddysgu trwy addysg neu hyfforddiant strwythuredig.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FD6E9F-002A-BDDA-0D98-ED4CDB6E6985}"/>
              </a:ext>
            </a:extLst>
          </p:cNvPr>
          <p:cNvSpPr txBox="1"/>
          <p:nvPr/>
        </p:nvSpPr>
        <p:spPr>
          <a:xfrm>
            <a:off x="6310648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3074136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1D1220-34B6-8703-DA6E-1A8646984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AE1FF-AA83-1B81-CD0B-4AFAF86F3A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argues that tacit knowledge is;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Personal, experience-based knowledge that is difficult to articulate or transfer (e.g., skills, intuition, “know‑how”), often developed through practice and social interaction.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78BE130-CD14-CE42-4BA3-903C63519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Gwybodaeth </a:t>
            </a:r>
            <a:r>
              <a:rPr lang="cy-GB" b="1" dirty="0"/>
              <a:t>Ddealledig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Tacit </a:t>
            </a:r>
            <a:r>
              <a:rPr lang="en-GB" b="1" dirty="0">
                <a:solidFill>
                  <a:srgbClr val="0070C0"/>
                </a:solidFill>
              </a:rPr>
              <a:t>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91DFAAA-A7EB-AAFE-241A-FEB817F300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dadlau bod gwybodaeth </a:t>
            </a:r>
            <a:r>
              <a:rPr lang="cy-GB" sz="2400" dirty="0"/>
              <a:t>ddealledig</a:t>
            </a:r>
            <a:r>
              <a:rPr lang="cy-GB" sz="2400" noProof="0" dirty="0"/>
              <a:t> yn;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Wybodaeth bersonol, sy’n seiliedig ar brofiad sy’n anodd ei mynegi neu ei throsglwyddo (e.e., sgiliau, greddf, “</a:t>
            </a:r>
            <a:r>
              <a:rPr lang="cy-GB" sz="2400" i="1" dirty="0"/>
              <a:t>gwybod</a:t>
            </a:r>
            <a:r>
              <a:rPr lang="cy-GB" sz="2400" i="1" noProof="0" dirty="0"/>
              <a:t>”</a:t>
            </a:r>
            <a:r>
              <a:rPr lang="cy-GB" sz="2400" noProof="0" dirty="0"/>
              <a:t>), yn aml yn cael ei datblygu trwy ymarfer a rhyngweithio cymdeithasol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9DB2BA-338B-C28C-6A07-010C1EF8F1CB}"/>
              </a:ext>
            </a:extLst>
          </p:cNvPr>
          <p:cNvSpPr txBox="1"/>
          <p:nvPr/>
        </p:nvSpPr>
        <p:spPr>
          <a:xfrm>
            <a:off x="6310648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3144762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DFC08-470F-A019-8F1F-290236063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92307-49D9-80F3-E82B-E473422F58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One issue with knowledge gained through experience or conversation with peers is that it might be misleading.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u="sng" dirty="0">
                <a:solidFill>
                  <a:srgbClr val="0070C0"/>
                </a:solidFill>
              </a:rPr>
              <a:t>Discussion Points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1. Why might this be the case?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2. What can you do to check that your ‘tacit’ knowledge is valid?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A9B28B-9ED8-5CC4-2B57-0E9A87260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Gwirio ein Gwybodaeth ‘</a:t>
            </a:r>
            <a:r>
              <a:rPr lang="cy-GB" b="1" dirty="0"/>
              <a:t>Ddealledig</a:t>
            </a:r>
            <a:r>
              <a:rPr lang="cy-GB" b="1" noProof="0" dirty="0"/>
              <a:t>’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Checking our ‘Tacit’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17EAAB-C3D6-1621-7BE6-B617332E5F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Un broblem gyda gwybodaeth a gafwyd trwy brofiad neu sgwrs â chyfoedion yw y gallai fod yn gamarweiniol.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u="sng" noProof="0" dirty="0"/>
              <a:t>Pwyntiau Trafod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cy-GB" sz="2400" noProof="0" dirty="0"/>
              <a:t>Pam y gallai hyn fod yn wir?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cy-GB" sz="2400" noProof="0" dirty="0"/>
              <a:t>Beth allwch chi ei wneud i wirio bod eich gwybodaeth ‘</a:t>
            </a:r>
            <a:r>
              <a:rPr lang="cy-GB" sz="2400" dirty="0"/>
              <a:t>ddealledig</a:t>
            </a:r>
            <a:r>
              <a:rPr lang="cy-GB" sz="2400" noProof="0" dirty="0"/>
              <a:t>’ yn ddilys?</a:t>
            </a:r>
          </a:p>
        </p:txBody>
      </p:sp>
    </p:spTree>
    <p:extLst>
      <p:ext uri="{BB962C8B-B14F-4D97-AF65-F5344CB8AC3E}">
        <p14:creationId xmlns:p14="http://schemas.microsoft.com/office/powerpoint/2010/main" val="910389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1E2268-FB7D-3933-9C5D-7A48A82FE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A26E6-EB18-5C56-6787-4B5DFCB9E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1456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‘It is this entire process of reflection-in-action which is central to the "art" by which practitioners sometimes deal well with situations of uncertainty, instability, uniqueness, and value conflict’.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8A084D8-FB7B-EEDB-3A84-725DDF129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Gwybodaeth Broffesiynol ac Adfyfyrio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 &amp; Reflection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2C4EB-D30F-53BF-F6F1-FDD48E214C9B}"/>
              </a:ext>
            </a:extLst>
          </p:cNvPr>
          <p:cNvSpPr txBox="1"/>
          <p:nvPr/>
        </p:nvSpPr>
        <p:spPr>
          <a:xfrm>
            <a:off x="6748531" y="5450821"/>
            <a:ext cx="2009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(Sch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ö</a:t>
            </a:r>
            <a:r>
              <a:rPr lang="en-GB" dirty="0"/>
              <a:t>n, 2017, p.50)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E26E0F-F669-0765-3955-7D35F8333A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100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‘It is this entire process of reflection-in-action which is central to the "art" by which practitioners sometimes deal well with situations of uncertainty, instability, uniqueness, and value conflict’.</a:t>
            </a:r>
          </a:p>
        </p:txBody>
      </p:sp>
    </p:spTree>
    <p:extLst>
      <p:ext uri="{BB962C8B-B14F-4D97-AF65-F5344CB8AC3E}">
        <p14:creationId xmlns:p14="http://schemas.microsoft.com/office/powerpoint/2010/main" val="685359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3F548-3DD8-BAAE-8D5F-609D08CA6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806A-131D-6C8C-A427-B39A3CE068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14562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highlights;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‘the value of reflection in raising awareness of tacit knowledge and transforming </a:t>
            </a:r>
            <a:r>
              <a:rPr lang="en-GB" sz="2400" b="1" dirty="0">
                <a:solidFill>
                  <a:srgbClr val="0070C0"/>
                </a:solidFill>
              </a:rPr>
              <a:t>knowing-in-action</a:t>
            </a:r>
            <a:r>
              <a:rPr lang="en-GB" sz="2400" dirty="0">
                <a:solidFill>
                  <a:srgbClr val="0070C0"/>
                </a:solidFill>
              </a:rPr>
              <a:t> into </a:t>
            </a:r>
            <a:r>
              <a:rPr lang="en-GB" sz="2400" b="1" dirty="0">
                <a:solidFill>
                  <a:srgbClr val="0070C0"/>
                </a:solidFill>
              </a:rPr>
              <a:t>knowledge-in-action</a:t>
            </a:r>
            <a:r>
              <a:rPr lang="en-GB" sz="2400" dirty="0">
                <a:solidFill>
                  <a:srgbClr val="0070C0"/>
                </a:solidFill>
              </a:rPr>
              <a:t>. (Eraut, 1994, p.15)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is the difference between these two phrases?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CA3E9D-38AF-A6D3-7180-460A62A2B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Gwybodaeth Broffesiynol ac Adfyfyrio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 &amp; Reflection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D4E3C6-CE9C-B5FB-6123-5A0826FFA4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Uchafbwyntiau </a:t>
            </a:r>
            <a:r>
              <a:rPr lang="cy-GB" sz="2400" noProof="0" dirty="0" err="1"/>
              <a:t>Eraut</a:t>
            </a:r>
            <a:r>
              <a:rPr lang="cy-GB" sz="2400" noProof="0" dirty="0"/>
              <a:t>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‘the </a:t>
            </a:r>
            <a:r>
              <a:rPr lang="cy-GB" sz="2400" noProof="0" dirty="0" err="1"/>
              <a:t>value</a:t>
            </a:r>
            <a:r>
              <a:rPr lang="cy-GB" sz="2400" noProof="0" dirty="0"/>
              <a:t> of </a:t>
            </a:r>
            <a:r>
              <a:rPr lang="cy-GB" sz="2400" noProof="0" dirty="0" err="1"/>
              <a:t>reflection</a:t>
            </a:r>
            <a:r>
              <a:rPr lang="cy-GB" sz="2400" noProof="0" dirty="0"/>
              <a:t> </a:t>
            </a:r>
            <a:r>
              <a:rPr lang="cy-GB" sz="2400" noProof="0" dirty="0" err="1"/>
              <a:t>in</a:t>
            </a:r>
            <a:r>
              <a:rPr lang="cy-GB" sz="2400" noProof="0" dirty="0"/>
              <a:t> </a:t>
            </a:r>
            <a:r>
              <a:rPr lang="cy-GB" sz="2400" noProof="0" dirty="0" err="1"/>
              <a:t>raising</a:t>
            </a:r>
            <a:r>
              <a:rPr lang="cy-GB" sz="2400" noProof="0" dirty="0"/>
              <a:t> </a:t>
            </a:r>
            <a:r>
              <a:rPr lang="cy-GB" sz="2400" noProof="0" dirty="0" err="1"/>
              <a:t>awareness</a:t>
            </a:r>
            <a:r>
              <a:rPr lang="cy-GB" sz="2400" noProof="0" dirty="0"/>
              <a:t> of </a:t>
            </a:r>
            <a:r>
              <a:rPr lang="cy-GB" sz="2400" noProof="0" dirty="0" err="1"/>
              <a:t>tacit</a:t>
            </a:r>
            <a:r>
              <a:rPr lang="cy-GB" sz="2400" noProof="0" dirty="0"/>
              <a:t> </a:t>
            </a:r>
            <a:r>
              <a:rPr lang="cy-GB" sz="2400" noProof="0" dirty="0" err="1"/>
              <a:t>knowledge</a:t>
            </a:r>
            <a:r>
              <a:rPr lang="cy-GB" sz="2400" noProof="0" dirty="0"/>
              <a:t> </a:t>
            </a:r>
            <a:r>
              <a:rPr lang="cy-GB" sz="2400" noProof="0" dirty="0" err="1"/>
              <a:t>and</a:t>
            </a:r>
            <a:r>
              <a:rPr lang="cy-GB" sz="2400" noProof="0" dirty="0"/>
              <a:t> </a:t>
            </a:r>
            <a:r>
              <a:rPr lang="cy-GB" sz="2400" noProof="0" dirty="0" err="1"/>
              <a:t>transforming</a:t>
            </a:r>
            <a:r>
              <a:rPr lang="cy-GB" sz="2400" noProof="0" dirty="0"/>
              <a:t> </a:t>
            </a:r>
            <a:r>
              <a:rPr lang="cy-GB" sz="2400" b="1" noProof="0" dirty="0" err="1"/>
              <a:t>knowing</a:t>
            </a:r>
            <a:r>
              <a:rPr lang="cy-GB" sz="2400" b="1" noProof="0" dirty="0"/>
              <a:t>-</a:t>
            </a:r>
            <a:r>
              <a:rPr lang="cy-GB" sz="2400" b="1" noProof="0" dirty="0" err="1"/>
              <a:t>in</a:t>
            </a:r>
            <a:r>
              <a:rPr lang="cy-GB" sz="2400" b="1" noProof="0" dirty="0"/>
              <a:t>-action </a:t>
            </a:r>
            <a:r>
              <a:rPr lang="cy-GB" sz="2400" b="1" noProof="0" dirty="0" err="1"/>
              <a:t>into</a:t>
            </a:r>
            <a:r>
              <a:rPr lang="cy-GB" sz="2400" b="1" noProof="0" dirty="0"/>
              <a:t> </a:t>
            </a:r>
            <a:r>
              <a:rPr lang="cy-GB" sz="2400" b="1" noProof="0" dirty="0" err="1"/>
              <a:t>knowledge</a:t>
            </a:r>
            <a:r>
              <a:rPr lang="cy-GB" sz="2400" b="1" noProof="0" dirty="0"/>
              <a:t>-</a:t>
            </a:r>
            <a:r>
              <a:rPr lang="cy-GB" sz="2400" b="1" noProof="0" dirty="0" err="1"/>
              <a:t>in</a:t>
            </a:r>
            <a:r>
              <a:rPr lang="cy-GB" sz="2400" b="1" noProof="0" dirty="0"/>
              <a:t>-action</a:t>
            </a:r>
            <a:r>
              <a:rPr lang="cy-GB" sz="2400" noProof="0" dirty="0"/>
              <a:t>. (</a:t>
            </a:r>
            <a:r>
              <a:rPr lang="cy-GB" sz="2400" noProof="0" dirty="0" err="1"/>
              <a:t>Eraut</a:t>
            </a:r>
            <a:r>
              <a:rPr lang="cy-GB" sz="2400" noProof="0" dirty="0"/>
              <a:t>, 1994, t.15)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yw'r gwahaniaeth rhwng y ddau ymadrodd hyn?</a:t>
            </a:r>
          </a:p>
        </p:txBody>
      </p:sp>
    </p:spTree>
    <p:extLst>
      <p:ext uri="{BB962C8B-B14F-4D97-AF65-F5344CB8AC3E}">
        <p14:creationId xmlns:p14="http://schemas.microsoft.com/office/powerpoint/2010/main" val="4111290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F4AC1-01E1-5D17-CA2A-F6A85EE44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F72CC-06D6-170C-72FE-B0238015AD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(1994, p.243) states that </a:t>
            </a:r>
            <a:r>
              <a:rPr lang="en-GB" sz="2400" b="1" dirty="0">
                <a:solidFill>
                  <a:srgbClr val="0070C0"/>
                </a:solidFill>
              </a:rPr>
              <a:t>formal</a:t>
            </a:r>
            <a:r>
              <a:rPr lang="en-GB" sz="2400" dirty="0">
                <a:solidFill>
                  <a:srgbClr val="0070C0"/>
                </a:solidFill>
              </a:rPr>
              <a:t> knowledge includes;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Theories of education;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Social science concepts;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Educational research;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Socioeconomic trends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B97051-6D7C-61C0-2BB3-82EF8CCB0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Damcaniaethau Allweddol: Cyflwyniad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Theories: An Introduction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BD73E6-D471-322F-8FB2-1E3B726BBC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noProof="0" dirty="0" err="1"/>
              <a:t>Eraut</a:t>
            </a:r>
            <a:r>
              <a:rPr lang="cy-GB" sz="2400" noProof="0" dirty="0"/>
              <a:t> (1994, t.243) yn nodi bod gwybodaeth ffurfiol yn cynnwys;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Damcaniaethau addysg;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Cysyniadau gwyddor gymdeithasol;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Ymchwil addysgol; 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Thueddiadau economaidd-gymdeithasol</a:t>
            </a:r>
          </a:p>
        </p:txBody>
      </p:sp>
    </p:spTree>
    <p:extLst>
      <p:ext uri="{BB962C8B-B14F-4D97-AF65-F5344CB8AC3E}">
        <p14:creationId xmlns:p14="http://schemas.microsoft.com/office/powerpoint/2010/main" val="3126602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20308-5896-E728-0E07-D493C94EA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5D52-6A44-77B7-D00E-D8A380B55F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Over the course of your studies, you will engage with many theorists e.g.;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Vygotsky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Bowlby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Maslow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Knowles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A5DFF60-C905-AA5A-39CB-9DC74A3D3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Damcaniaethau Allweddol: Cyflwyniad </a:t>
            </a:r>
            <a:r>
              <a:rPr lang="en-GB" b="1" dirty="0">
                <a:solidFill>
                  <a:srgbClr val="0070C0"/>
                </a:solidFill>
              </a:rPr>
              <a:t>Key Theories: An Introduction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CEAADC-A9B9-8066-3493-03EB37870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ystod eich astudiaethau, byddwch yn ymgysylltu â llawer o ddamcaniaethwyr e.e.;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Piaget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Vygotsky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Bowlby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Maslow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Knowles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3117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B81A8-6E7C-9A99-320A-CE910F016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09BC2-EDF2-44F6-5B1B-AF86AC007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32893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Jean Piaget (1896-1980)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Swiss Child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 - </a:t>
            </a:r>
            <a:r>
              <a:rPr lang="en-GB" sz="2400" i="1" dirty="0">
                <a:solidFill>
                  <a:srgbClr val="0070C0"/>
                </a:solidFill>
              </a:rPr>
              <a:t>The Origins of Intelligence in Children </a:t>
            </a:r>
            <a:r>
              <a:rPr lang="en-GB" sz="2400" dirty="0">
                <a:solidFill>
                  <a:srgbClr val="0070C0"/>
                </a:solidFill>
              </a:rPr>
              <a:t>(1952)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1E5B1C0-56E8-F9CC-C8CA-9C3DCA914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Jean Piaget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Jean Piaget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C9F2D6-0457-443E-8DA3-BA681B7897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32893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Jean </a:t>
            </a:r>
            <a:r>
              <a:rPr lang="cy-GB" sz="2400" noProof="0" dirty="0" err="1"/>
              <a:t>Piaget</a:t>
            </a:r>
            <a:r>
              <a:rPr lang="cy-GB" sz="2400" noProof="0" dirty="0"/>
              <a:t> (1896-1980)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Seicolegydd Plant o</a:t>
            </a:r>
            <a:r>
              <a:rPr lang="cy-GB" sz="2400" dirty="0"/>
              <a:t>‘r </a:t>
            </a:r>
            <a:r>
              <a:rPr lang="cy-GB" sz="2400" noProof="0" dirty="0"/>
              <a:t>Swistir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Testun Allweddol – The </a:t>
            </a:r>
            <a:r>
              <a:rPr lang="cy-GB" sz="2400" noProof="0" dirty="0" err="1"/>
              <a:t>Origins</a:t>
            </a:r>
            <a:r>
              <a:rPr lang="cy-GB" sz="2400" noProof="0" dirty="0"/>
              <a:t> of </a:t>
            </a:r>
            <a:r>
              <a:rPr lang="cy-GB" sz="2400" noProof="0" dirty="0" err="1"/>
              <a:t>Intelligence</a:t>
            </a:r>
            <a:r>
              <a:rPr lang="cy-GB" sz="2400" noProof="0" dirty="0"/>
              <a:t> </a:t>
            </a:r>
            <a:r>
              <a:rPr lang="en-GB" sz="2400" dirty="0"/>
              <a:t>in Children (1952)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2E19A2-5EF7-5F25-3407-2D00E15B0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893" y="4257822"/>
            <a:ext cx="2741814" cy="16329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C3C85D-C120-3E41-E01F-FB28558F75D9}"/>
              </a:ext>
            </a:extLst>
          </p:cNvPr>
          <p:cNvSpPr txBox="1"/>
          <p:nvPr/>
        </p:nvSpPr>
        <p:spPr>
          <a:xfrm>
            <a:off x="6065949" y="5537915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(University of Michigan, 1968)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B0C44FF4-2A01-96A6-A139-C5AF65420B3A}"/>
              </a:ext>
            </a:extLst>
          </p:cNvPr>
          <p:cNvSpPr txBox="1"/>
          <p:nvPr/>
        </p:nvSpPr>
        <p:spPr>
          <a:xfrm>
            <a:off x="628650" y="5449806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Delwedd</a:t>
            </a:r>
            <a:r>
              <a:rPr lang="en-GB" sz="1200" dirty="0"/>
              <a:t>: (University of Michigan, 1968)</a:t>
            </a:r>
          </a:p>
        </p:txBody>
      </p:sp>
    </p:spTree>
    <p:extLst>
      <p:ext uri="{BB962C8B-B14F-4D97-AF65-F5344CB8AC3E}">
        <p14:creationId xmlns:p14="http://schemas.microsoft.com/office/powerpoint/2010/main" val="1366946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C48FD-7A5F-6D15-D45C-CB2ADA7AD9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EC995-25D5-6E62-05EA-BB839F243D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37991" cy="350174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 proposed that children progress through four stages (</a:t>
            </a:r>
            <a:r>
              <a:rPr lang="en-GB" sz="2400" b="1" dirty="0">
                <a:solidFill>
                  <a:srgbClr val="0070C0"/>
                </a:solidFill>
              </a:rPr>
              <a:t>sensorimotor, preoperational, concrete operational, formal operational</a:t>
            </a:r>
            <a:r>
              <a:rPr lang="en-GB" sz="2400" dirty="0">
                <a:solidFill>
                  <a:srgbClr val="0070C0"/>
                </a:solidFill>
              </a:rPr>
              <a:t>),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Each stage is characterised by qualitatively different ways of thinking and understanding the world.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DEE299-6E3D-1B4A-2B99-5CBEDFEB1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365125"/>
            <a:ext cx="8825948" cy="1325563"/>
          </a:xfrm>
        </p:spPr>
        <p:txBody>
          <a:bodyPr>
            <a:normAutofit/>
          </a:bodyPr>
          <a:lstStyle/>
          <a:p>
            <a:pPr algn="ctr"/>
            <a:r>
              <a:rPr lang="cy-GB" sz="3800" b="1" noProof="0" dirty="0" err="1"/>
              <a:t>Piaget</a:t>
            </a:r>
            <a:r>
              <a:rPr lang="cy-GB" sz="3800" b="1" noProof="0" dirty="0"/>
              <a:t>: Camau Datblygiad Gwybyddol</a:t>
            </a:r>
            <a:br>
              <a:rPr lang="en-GB" sz="3800" b="1" dirty="0"/>
            </a:br>
            <a:r>
              <a:rPr lang="en-GB" sz="3800" b="1" dirty="0">
                <a:solidFill>
                  <a:srgbClr val="0070C0"/>
                </a:solidFill>
              </a:rPr>
              <a:t>Piaget: Stages of Cognitive Development</a:t>
            </a:r>
            <a:endParaRPr lang="en-GB" sz="38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FD38043-327F-DAC9-7E39-BA0096519B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8122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Cynigiodd </a:t>
            </a:r>
            <a:r>
              <a:rPr lang="cy-GB" noProof="0" dirty="0" err="1"/>
              <a:t>Piaget</a:t>
            </a:r>
            <a:r>
              <a:rPr lang="cy-GB" noProof="0" dirty="0"/>
              <a:t> fod plant yn </a:t>
            </a:r>
            <a:r>
              <a:rPr lang="cy-GB" dirty="0"/>
              <a:t>datblygu</a:t>
            </a:r>
            <a:r>
              <a:rPr lang="cy-GB" noProof="0" dirty="0"/>
              <a:t> trwy bedwar cam (</a:t>
            </a:r>
            <a:r>
              <a:rPr lang="cy-GB" b="1" noProof="0" dirty="0"/>
              <a:t>synhwyraidd-weithredol, cynweithredol, </a:t>
            </a:r>
            <a:r>
              <a:rPr lang="cy-GB" b="1" dirty="0"/>
              <a:t>gweithredu diriaethol</a:t>
            </a:r>
            <a:r>
              <a:rPr lang="cy-GB" b="1" noProof="0" dirty="0"/>
              <a:t>, gweithred</a:t>
            </a:r>
            <a:r>
              <a:rPr lang="cy-GB" b="1" dirty="0"/>
              <a:t>u</a:t>
            </a:r>
            <a:r>
              <a:rPr lang="cy-GB" b="1" noProof="0" dirty="0"/>
              <a:t> ffurfiol</a:t>
            </a:r>
            <a:r>
              <a:rPr lang="cy-GB" noProof="0" dirty="0"/>
              <a:t>),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Mae pob cam yn cael ei nodweddu gan ffyrdd ansoddol gwahanol o feddwl a deall y byd.</a:t>
            </a:r>
            <a:endParaRPr lang="cy-GB" sz="2400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47371E-5E56-C7A9-034E-0CD0EBDC1D0D}"/>
              </a:ext>
            </a:extLst>
          </p:cNvPr>
          <p:cNvSpPr txBox="1"/>
          <p:nvPr/>
        </p:nvSpPr>
        <p:spPr>
          <a:xfrm>
            <a:off x="4945141" y="5139143"/>
            <a:ext cx="3544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553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2DDC4-1087-1115-B86D-41C7C6E1D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9A7D0-B36D-929F-32C1-AAD54A6BD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37991" cy="350174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 argued that children actively construct knowledge through interaction with their environment, using processes of: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Assimilation</a:t>
            </a:r>
            <a:r>
              <a:rPr lang="en-GB" sz="2400" dirty="0">
                <a:solidFill>
                  <a:srgbClr val="0070C0"/>
                </a:solidFill>
              </a:rPr>
              <a:t>; and 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Accommodation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65DA12-6AD1-DA5D-62BD-8669F7316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365125"/>
            <a:ext cx="8825948" cy="1325563"/>
          </a:xfrm>
        </p:spPr>
        <p:txBody>
          <a:bodyPr>
            <a:normAutofit/>
          </a:bodyPr>
          <a:lstStyle/>
          <a:p>
            <a:pPr algn="ctr"/>
            <a:r>
              <a:rPr lang="en-GB" sz="3800" b="1" dirty="0"/>
              <a:t>Piaget: </a:t>
            </a:r>
            <a:r>
              <a:rPr lang="cy-GB" sz="3800" b="1" noProof="0" dirty="0"/>
              <a:t>Lluniadaeth (Dysgu Gweithredol</a:t>
            </a:r>
            <a:r>
              <a:rPr lang="en-GB" sz="3800" b="1" dirty="0"/>
              <a:t>)</a:t>
            </a:r>
            <a:br>
              <a:rPr lang="en-GB" sz="3800" b="1" dirty="0"/>
            </a:br>
            <a:r>
              <a:rPr lang="en-GB" sz="3800" b="1" dirty="0">
                <a:solidFill>
                  <a:srgbClr val="0070C0"/>
                </a:solidFill>
              </a:rPr>
              <a:t>Piaget: Constructivism (Active Learning): </a:t>
            </a:r>
            <a:endParaRPr lang="en-GB" sz="38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C68F8F-0C99-DB45-C811-17C3696C4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812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Dadleuodd </a:t>
            </a:r>
            <a:r>
              <a:rPr lang="cy-GB" sz="2400" noProof="0" dirty="0" err="1"/>
              <a:t>Piaget</a:t>
            </a:r>
            <a:r>
              <a:rPr lang="cy-GB" sz="2400" noProof="0" dirty="0"/>
              <a:t> fod plant yn adeiladu gwybodaeth trwy ryngweithio â’u hamgylchedd, gan ddefnyddio prosesau o: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/>
              <a:t>Gydweddiad; </a:t>
            </a:r>
            <a:r>
              <a:rPr lang="cy-GB" sz="2400" noProof="0" dirty="0"/>
              <a:t>ac,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dirty="0"/>
              <a:t>Ymgymhwysiad</a:t>
            </a:r>
            <a:r>
              <a:rPr lang="cy-GB" sz="2400" b="1" noProof="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63B2B9-F45C-0A7F-C7DC-E3DAF1C1A0A5}"/>
              </a:ext>
            </a:extLst>
          </p:cNvPr>
          <p:cNvSpPr txBox="1"/>
          <p:nvPr/>
        </p:nvSpPr>
        <p:spPr>
          <a:xfrm>
            <a:off x="4648199" y="5340252"/>
            <a:ext cx="3544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1035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B41F5-C97B-D608-AC37-9215CA760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62672-525E-D72A-D66D-E1C9929533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05063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Lev Vygotsky (1896-1934)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Russian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 - </a:t>
            </a:r>
            <a:r>
              <a:rPr lang="en-GB" sz="2400" i="1" dirty="0">
                <a:solidFill>
                  <a:srgbClr val="0070C0"/>
                </a:solidFill>
              </a:rPr>
              <a:t>Thought and Language</a:t>
            </a:r>
            <a:r>
              <a:rPr lang="en-GB" sz="2400" dirty="0">
                <a:solidFill>
                  <a:srgbClr val="0070C0"/>
                </a:solidFill>
              </a:rPr>
              <a:t> (1934)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A68D3AF-C421-E361-6B26-DEB52DA27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Lev Vygotsky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Lev Vygotsky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354EC1-606C-76F5-0D40-CA3B4CA522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05063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Lev Vygotsky (1896-1934)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Seicolegydd o Rwsia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Testun Allweddol </a:t>
            </a:r>
            <a:r>
              <a:rPr lang="en-GB" sz="2400" dirty="0"/>
              <a:t>- </a:t>
            </a:r>
            <a:r>
              <a:rPr lang="en-GB" sz="2400" i="1" dirty="0"/>
              <a:t>Thought and Language </a:t>
            </a:r>
            <a:r>
              <a:rPr lang="en-GB" sz="2400" dirty="0"/>
              <a:t>(1934)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EFB34-E7EF-D114-9C1E-69DF2E23CE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3617" y="3876262"/>
            <a:ext cx="1677771" cy="20309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C92896-2F54-CD2E-1CA9-B538BE4B3716}"/>
              </a:ext>
            </a:extLst>
          </p:cNvPr>
          <p:cNvSpPr txBox="1"/>
          <p:nvPr/>
        </p:nvSpPr>
        <p:spPr>
          <a:xfrm>
            <a:off x="5692461" y="5589430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(Unknown Author, 1925)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85344A3-F893-B396-01DA-9C6E8F155AA6}"/>
              </a:ext>
            </a:extLst>
          </p:cNvPr>
          <p:cNvSpPr txBox="1"/>
          <p:nvPr/>
        </p:nvSpPr>
        <p:spPr>
          <a:xfrm>
            <a:off x="448613" y="5312431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noProof="0" dirty="0"/>
              <a:t>Delwedd: (Awdur Anhysbys, </a:t>
            </a:r>
            <a:r>
              <a:rPr lang="en-GB" sz="1200" dirty="0"/>
              <a:t>1925)</a:t>
            </a:r>
          </a:p>
        </p:txBody>
      </p:sp>
    </p:spTree>
    <p:extLst>
      <p:ext uri="{BB962C8B-B14F-4D97-AF65-F5344CB8AC3E}">
        <p14:creationId xmlns:p14="http://schemas.microsoft.com/office/powerpoint/2010/main" val="924455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E2CB2-1A55-3F19-BFA2-EF47F898A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02484-A447-E8E8-7A47-4A446D8DC2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Zone of Proximal Development (ZPD</a:t>
            </a:r>
            <a:r>
              <a:rPr lang="en-GB" sz="2400" dirty="0">
                <a:solidFill>
                  <a:srgbClr val="0070C0"/>
                </a:solidFill>
              </a:rPr>
              <a:t>): The gap between what a learner can do independently and what they can achieve with guidance from a more knowledgeable other (e.g., teacher or peer).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43D30A2-630F-47C1-FEFA-1CC828162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Vygotsky: Parth </a:t>
            </a:r>
            <a:r>
              <a:rPr lang="cy-GB" sz="3600" b="1" noProof="0" dirty="0"/>
              <a:t>Datblygiad Procsimol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Vygotsky: Zone of Proximal Development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AA12D2-AA84-6033-E98C-8007452F92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/>
              <a:t>Parth Datblygiad </a:t>
            </a:r>
            <a:r>
              <a:rPr lang="cy-GB" sz="2400" b="1" dirty="0"/>
              <a:t>Procsimol</a:t>
            </a:r>
            <a:r>
              <a:rPr lang="cy-GB" sz="2400" b="1" noProof="0" dirty="0"/>
              <a:t> (ZPD): </a:t>
            </a:r>
            <a:r>
              <a:rPr lang="cy-GB" sz="2400" noProof="0" dirty="0"/>
              <a:t>Y bwlch rhwng yr hyn y gall dysgwr ei wneud yn annibynnol a'r hyn y gall ei gyflawni gydag arweiniad gan </a:t>
            </a:r>
            <a:r>
              <a:rPr lang="cy-GB" sz="2400" dirty="0"/>
              <a:t>berson</a:t>
            </a:r>
            <a:r>
              <a:rPr lang="cy-GB" sz="2400" noProof="0" dirty="0"/>
              <a:t> mwy gwybodus (e.e. athro neu </a:t>
            </a:r>
            <a:r>
              <a:rPr lang="cy-GB" sz="2400" noProof="0" dirty="0" err="1"/>
              <a:t>gy</a:t>
            </a:r>
            <a:r>
              <a:rPr lang="cy-GB" sz="2400" dirty="0"/>
              <a:t>foed</a:t>
            </a:r>
            <a:r>
              <a:rPr lang="cy-GB" sz="2400" noProof="0" dirty="0"/>
              <a:t>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1C0D52-A562-3117-ADD9-8CD6DF0095AB}"/>
              </a:ext>
            </a:extLst>
          </p:cNvPr>
          <p:cNvSpPr txBox="1"/>
          <p:nvPr/>
        </p:nvSpPr>
        <p:spPr>
          <a:xfrm>
            <a:off x="4495800" y="5447258"/>
            <a:ext cx="3696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392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C6BA2-46B7-54FD-BB38-D12EA293E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E23D-80D5-E4FE-0162-1BFBFA831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7383" cy="38098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For Vygotsky, </a:t>
            </a:r>
            <a:r>
              <a:rPr lang="en-GB" sz="2400" b="1" dirty="0">
                <a:solidFill>
                  <a:srgbClr val="0070C0"/>
                </a:solidFill>
              </a:rPr>
              <a:t>scaffolding</a:t>
            </a:r>
            <a:r>
              <a:rPr lang="en-GB" sz="2400" dirty="0">
                <a:solidFill>
                  <a:srgbClr val="0070C0"/>
                </a:solidFill>
              </a:rPr>
              <a:t> is the idea that a more knowledgeable person (e.g., teacher or peer) provides temporary support to help a learner complete a task they couldn’t do alone, </a:t>
            </a:r>
            <a:r>
              <a:rPr lang="en-GB" sz="2400" b="1" dirty="0">
                <a:solidFill>
                  <a:srgbClr val="0070C0"/>
                </a:solidFill>
              </a:rPr>
              <a:t>gradually reducing the support </a:t>
            </a:r>
            <a:r>
              <a:rPr lang="en-GB" sz="2400" dirty="0">
                <a:solidFill>
                  <a:srgbClr val="0070C0"/>
                </a:solidFill>
              </a:rPr>
              <a:t>as the learner becomes more capable.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1FE6AF-AD3A-7955-4E9D-F6E3A43FD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Vygotsky: </a:t>
            </a:r>
            <a:r>
              <a:rPr lang="cy-GB" b="1" noProof="0" dirty="0" err="1"/>
              <a:t>Sgaffaldio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Vygotsky: Scaffolding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045C63-4590-0936-B55C-80A43C7CD2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I </a:t>
            </a:r>
            <a:r>
              <a:rPr lang="cy-GB" noProof="0" dirty="0" err="1"/>
              <a:t>Vygotsky</a:t>
            </a:r>
            <a:r>
              <a:rPr lang="cy-GB" noProof="0" dirty="0"/>
              <a:t>, </a:t>
            </a:r>
            <a:r>
              <a:rPr lang="cy-GB" b="1" noProof="0" dirty="0" err="1"/>
              <a:t>sgaffaldio</a:t>
            </a:r>
            <a:r>
              <a:rPr lang="cy-GB" noProof="0" dirty="0"/>
              <a:t> yw'r syniad bod person mwy gwybodus (e.e. athro neu gyfoed) yn darparu cymorth dros dro er mwyn helpu dysgwr i gwblhau tasg na all ei wneud ar ei ben ei hun, </a:t>
            </a:r>
            <a:r>
              <a:rPr lang="cy-GB" b="1" noProof="0" dirty="0"/>
              <a:t>gan leihau'r gefnogaeth yn raddol </a:t>
            </a:r>
            <a:r>
              <a:rPr lang="cy-GB" noProof="0" dirty="0"/>
              <a:t>wrth i'r dysgwr ddod yn fwy galluog.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2C5D16-908C-245E-1F13-121812BFCA95}"/>
              </a:ext>
            </a:extLst>
          </p:cNvPr>
          <p:cNvSpPr txBox="1"/>
          <p:nvPr/>
        </p:nvSpPr>
        <p:spPr>
          <a:xfrm>
            <a:off x="4746902" y="5312321"/>
            <a:ext cx="3544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6470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9AFBC-F5FC-196B-E812-D4BAE7F1B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4A79F-D392-527E-5585-147DCDA0C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197112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John Bowlby (1907-1990)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British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text- </a:t>
            </a:r>
            <a:r>
              <a:rPr lang="en-GB" sz="2400" i="1" dirty="0">
                <a:solidFill>
                  <a:srgbClr val="0070C0"/>
                </a:solidFill>
              </a:rPr>
              <a:t>Attachment and Loss: Vol. 1 </a:t>
            </a:r>
            <a:r>
              <a:rPr lang="en-GB" sz="2400" dirty="0">
                <a:solidFill>
                  <a:srgbClr val="0070C0"/>
                </a:solidFill>
              </a:rPr>
              <a:t>(1969)</a:t>
            </a:r>
            <a:endParaRPr lang="en-GB" sz="2400" i="1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AE547CC-B58E-D8EA-C48C-ABE6D61BA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John Bowlby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John Bowlby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63B0D10-AF76-65EA-52BE-5AC3959645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197112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John Bowlby (1907-1990)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Seicolegydd Prydeinig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Testun allweddol </a:t>
            </a:r>
            <a:r>
              <a:rPr lang="en-GB" sz="2400" dirty="0"/>
              <a:t>- </a:t>
            </a:r>
            <a:r>
              <a:rPr lang="en-GB" sz="2400" i="1" dirty="0"/>
              <a:t>Attachment and Loss: Vol. 1 </a:t>
            </a:r>
            <a:r>
              <a:rPr lang="en-GB" sz="2400" dirty="0"/>
              <a:t>(1969)</a:t>
            </a:r>
            <a:endParaRPr lang="en-GB" sz="2400" i="1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B66151-F2A3-0A07-F783-6764F8DD5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789" y="3796748"/>
            <a:ext cx="2246021" cy="22024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8B1E30-C77E-76B0-FAC5-A713B0C7B0E7}"/>
              </a:ext>
            </a:extLst>
          </p:cNvPr>
          <p:cNvSpPr txBox="1"/>
          <p:nvPr/>
        </p:nvSpPr>
        <p:spPr>
          <a:xfrm>
            <a:off x="5692461" y="5589430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(Douglass-Menzies, 1988)</a:t>
            </a: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0A3C2DCD-1B68-EE13-7BA0-4B681AC14F66}"/>
              </a:ext>
            </a:extLst>
          </p:cNvPr>
          <p:cNvSpPr txBox="1"/>
          <p:nvPr/>
        </p:nvSpPr>
        <p:spPr>
          <a:xfrm>
            <a:off x="783463" y="5587283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noProof="0" dirty="0"/>
              <a:t>Delwedd</a:t>
            </a:r>
            <a:r>
              <a:rPr lang="en-GB" sz="1200" dirty="0"/>
              <a:t>: (Douglass-Menzies, 1988)</a:t>
            </a:r>
          </a:p>
        </p:txBody>
      </p:sp>
    </p:spTree>
    <p:extLst>
      <p:ext uri="{BB962C8B-B14F-4D97-AF65-F5344CB8AC3E}">
        <p14:creationId xmlns:p14="http://schemas.microsoft.com/office/powerpoint/2010/main" val="27709429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A873E-B6C9-D248-EB76-2ECEE152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FFD0E-F931-58E6-C8FF-29F3C4F6B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35472"/>
            <a:ext cx="412231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Bowlby argued that that infants are biologically programmed to form a close emotional bond with a primary caregiver (typically the mother) because it promotes survival; this bond provides a secure base from which the child can explore the world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E51C19-88EF-7D3A-48C3-372498CE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Bowlby: </a:t>
            </a:r>
            <a:r>
              <a:rPr lang="en-GB" b="1" dirty="0" err="1"/>
              <a:t>Ymlyniad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Bowlby: Attachment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7882218-8E88-5F96-3207-AC0CA938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35472"/>
            <a:ext cx="3867150" cy="380986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Dadleuodd </a:t>
            </a:r>
            <a:r>
              <a:rPr lang="cy-GB" sz="2400" noProof="0" dirty="0" err="1"/>
              <a:t>Bowlby</a:t>
            </a:r>
            <a:r>
              <a:rPr lang="cy-GB" sz="2400" noProof="0" dirty="0"/>
              <a:t> fod babanod wedi'u rhaglennu'n fiolegol i ffurfio bond emosiynol agos â phrif ofalwr (fel arfer y fam) oherwydd ei fod yn hyrwyddo goroesi; mae'r bond hwn yn darparu sylfaen ddiogel lle gall y plentyn archwilio'r byd</a:t>
            </a:r>
            <a:endParaRPr lang="cy-GB" sz="20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64FAD-2B15-99EB-794C-62D6EB053FD8}"/>
              </a:ext>
            </a:extLst>
          </p:cNvPr>
          <p:cNvSpPr txBox="1"/>
          <p:nvPr/>
        </p:nvSpPr>
        <p:spPr>
          <a:xfrm>
            <a:off x="3669405" y="5545334"/>
            <a:ext cx="4984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/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(Mikulincer and Shaver,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62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79212-A742-36BD-9ABC-12CDB6D01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6AEB2-C7B7-F914-157F-78897DD8B6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36000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Abraham Maslow (1908-1970)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American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work – </a:t>
            </a:r>
            <a:r>
              <a:rPr lang="en-GB" sz="2400" i="1" dirty="0">
                <a:solidFill>
                  <a:srgbClr val="0070C0"/>
                </a:solidFill>
              </a:rPr>
              <a:t>Motivation and Personality</a:t>
            </a:r>
            <a:r>
              <a:rPr lang="en-GB" sz="2400" dirty="0">
                <a:solidFill>
                  <a:srgbClr val="0070C0"/>
                </a:solidFill>
              </a:rPr>
              <a:t> (1954)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62A112-1A24-5B56-032C-D837D7E8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Abraham Maslow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Abraham Maslow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31A301-7F5B-30E9-A651-A028D2D8D5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36000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Abraham Maslow (1908-1970)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Seicolegydd Americanaidd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Gwaith Allweddol </a:t>
            </a:r>
            <a:r>
              <a:rPr lang="en-GB" sz="2400" dirty="0"/>
              <a:t>– </a:t>
            </a:r>
            <a:r>
              <a:rPr lang="en-GB" sz="2400" i="1" dirty="0"/>
              <a:t>Motivation and Personality</a:t>
            </a:r>
            <a:r>
              <a:rPr lang="en-GB" sz="2400" dirty="0"/>
              <a:t> (1954)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E8E69-5D0B-D6E2-239B-9389E6BEC98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267" y="4134118"/>
            <a:ext cx="1433065" cy="1797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280EFD-D524-24BE-791B-E9B252BAD83B}"/>
              </a:ext>
            </a:extLst>
          </p:cNvPr>
          <p:cNvSpPr txBox="1"/>
          <p:nvPr/>
        </p:nvSpPr>
        <p:spPr>
          <a:xfrm>
            <a:off x="5212332" y="5667749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(Carter, 1971)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578CAD66-78C6-84BF-EF9F-EB32E90EF33B}"/>
              </a:ext>
            </a:extLst>
          </p:cNvPr>
          <p:cNvSpPr txBox="1"/>
          <p:nvPr/>
        </p:nvSpPr>
        <p:spPr>
          <a:xfrm>
            <a:off x="2079256" y="5647329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noProof="0" dirty="0"/>
              <a:t>Delwedd: </a:t>
            </a:r>
            <a:r>
              <a:rPr lang="en-GB" sz="1200" dirty="0"/>
              <a:t>(Carter, 1971)</a:t>
            </a:r>
          </a:p>
        </p:txBody>
      </p:sp>
    </p:spTree>
    <p:extLst>
      <p:ext uri="{BB962C8B-B14F-4D97-AF65-F5344CB8AC3E}">
        <p14:creationId xmlns:p14="http://schemas.microsoft.com/office/powerpoint/2010/main" val="24125581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565E1-D717-6023-2DCE-7CCB1C7E9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66C9A-F520-8D08-C284-6B6615FB5B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Maslow suggests that people are driven by a series of needs arranged in a hierarchy, from </a:t>
            </a:r>
            <a:r>
              <a:rPr lang="en-GB" sz="2400" b="1" dirty="0">
                <a:solidFill>
                  <a:srgbClr val="0070C0"/>
                </a:solidFill>
              </a:rPr>
              <a:t>basic survival needs to higher-level psychological and self-fulfilment </a:t>
            </a:r>
            <a:r>
              <a:rPr lang="en-GB" sz="2400" dirty="0">
                <a:solidFill>
                  <a:srgbClr val="0070C0"/>
                </a:solidFill>
              </a:rPr>
              <a:t>needs. Individuals must generally satisfy lower-level needs before moving up to higher ones.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B4F14D-093F-EFF8-F1EE-DDF05A51D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 err="1"/>
              <a:t>Maslow</a:t>
            </a:r>
            <a:r>
              <a:rPr lang="cy-GB" b="1" noProof="0" dirty="0"/>
              <a:t>: Hierarchaeth Anghenion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Maslow: Hierarchy of Needs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59643E-8108-3DCE-857A-CE71211C40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Mae </a:t>
            </a:r>
            <a:r>
              <a:rPr lang="cy-GB" noProof="0" dirty="0" err="1"/>
              <a:t>Maslow</a:t>
            </a:r>
            <a:r>
              <a:rPr lang="cy-GB" noProof="0" dirty="0"/>
              <a:t> yn awgrymu bod pobl yn cael eu gyrru gan gyfres o anghenion sydd wedi'u trefnu mewn hierarchaeth, o </a:t>
            </a:r>
            <a:r>
              <a:rPr lang="cy-GB" b="1" noProof="0" dirty="0"/>
              <a:t>anghenion goroesi sylfaenol i anghenion seicolegol a hunan-gyflawni lefel uwch</a:t>
            </a:r>
            <a:r>
              <a:rPr lang="cy-GB" noProof="0" dirty="0"/>
              <a:t>. Rhaid i unigolion yn gyffredinol fodloni anghenion lefel is cyn symud i fyny i rai uwch.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686192-94E9-6378-45CA-966A929F4DDA}"/>
              </a:ext>
            </a:extLst>
          </p:cNvPr>
          <p:cNvSpPr txBox="1"/>
          <p:nvPr/>
        </p:nvSpPr>
        <p:spPr>
          <a:xfrm>
            <a:off x="4257504" y="5254507"/>
            <a:ext cx="3544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8890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D311DA-5CB0-ACB7-66DA-3C6257646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7226E-F92A-D012-DB48-977BF48F4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173828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Malcolm Knowles (1913-1997)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U.S. Educationalist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work – </a:t>
            </a:r>
            <a:r>
              <a:rPr lang="en-GB" sz="2400" i="1" dirty="0">
                <a:solidFill>
                  <a:srgbClr val="0070C0"/>
                </a:solidFill>
              </a:rPr>
              <a:t>The Adult Learner: A Neglected Species (1973)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DF0714-5F0B-97A7-A371-B249A51B9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Malcolm Knowles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Malcolm Knowles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F17A95-3C77-BD99-409D-8EFFDDC3AC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1972" y="1838504"/>
            <a:ext cx="4173828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Malcolm Knowles (1913-1997)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Addysgwr o’r Unol Daleithiau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Gwaith </a:t>
            </a:r>
            <a:r>
              <a:rPr lang="cy-GB" sz="2400" noProof="0" dirty="0"/>
              <a:t>allweddol</a:t>
            </a:r>
            <a:r>
              <a:rPr lang="en-GB" sz="2400" dirty="0"/>
              <a:t> – </a:t>
            </a:r>
            <a:r>
              <a:rPr lang="en-GB" sz="2400" i="1" dirty="0"/>
              <a:t>The Adult Learner: A Neglected Species (1973)</a:t>
            </a: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6C3D5E-5AC7-0C73-BDE8-FF64048E2E4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39460" y="4333450"/>
            <a:ext cx="1217479" cy="15796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B3C1F7-D6A8-9431-A5DD-ADBB36AD1643}"/>
              </a:ext>
            </a:extLst>
          </p:cNvPr>
          <p:cNvSpPr txBox="1"/>
          <p:nvPr/>
        </p:nvSpPr>
        <p:spPr>
          <a:xfrm>
            <a:off x="5212332" y="5667749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(Unknown Author, 1980)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F07ABAF4-59FB-2EEB-2B87-6A4B8E613766}"/>
              </a:ext>
            </a:extLst>
          </p:cNvPr>
          <p:cNvSpPr txBox="1"/>
          <p:nvPr/>
        </p:nvSpPr>
        <p:spPr>
          <a:xfrm>
            <a:off x="1520780" y="5636120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Delwedd</a:t>
            </a:r>
            <a:r>
              <a:rPr lang="en-GB" sz="1200" dirty="0"/>
              <a:t>: (</a:t>
            </a:r>
            <a:r>
              <a:rPr lang="en-GB" sz="1200" dirty="0" err="1"/>
              <a:t>Awdur</a:t>
            </a:r>
            <a:r>
              <a:rPr lang="en-GB" sz="1200" dirty="0"/>
              <a:t> </a:t>
            </a:r>
            <a:r>
              <a:rPr lang="en-GB" sz="1200" dirty="0" err="1"/>
              <a:t>Anhysbys</a:t>
            </a:r>
            <a:r>
              <a:rPr lang="en-GB" sz="1200" dirty="0"/>
              <a:t>, 1980)</a:t>
            </a:r>
          </a:p>
        </p:txBody>
      </p:sp>
    </p:spTree>
    <p:extLst>
      <p:ext uri="{BB962C8B-B14F-4D97-AF65-F5344CB8AC3E}">
        <p14:creationId xmlns:p14="http://schemas.microsoft.com/office/powerpoint/2010/main" val="34980467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AA9BC-03DB-3359-439F-CBB6E24B2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20AA6-BD0B-809A-66FF-6AC7098DF4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Knowles’ Theory of </a:t>
            </a:r>
            <a:r>
              <a:rPr lang="en-GB" sz="2400" b="1" dirty="0">
                <a:solidFill>
                  <a:srgbClr val="0070C0"/>
                </a:solidFill>
              </a:rPr>
              <a:t>Andragogy</a:t>
            </a:r>
            <a:r>
              <a:rPr lang="en-GB" sz="2400" dirty="0">
                <a:solidFill>
                  <a:srgbClr val="0070C0"/>
                </a:solidFill>
              </a:rPr>
              <a:t> focuses on how adults learn, contrasting with traditional child-focused teaching (</a:t>
            </a:r>
            <a:r>
              <a:rPr lang="en-GB" sz="2400" b="1" dirty="0">
                <a:solidFill>
                  <a:srgbClr val="0070C0"/>
                </a:solidFill>
              </a:rPr>
              <a:t>pedagogy</a:t>
            </a:r>
            <a:r>
              <a:rPr lang="en-GB" sz="2400" dirty="0">
                <a:solidFill>
                  <a:srgbClr val="0070C0"/>
                </a:solidFill>
              </a:rPr>
              <a:t>).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argued that adult education should be learner-centred, practical, and relevant, allowing learners to take responsibility for their own learning.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683C8F7-E577-69E6-8749-2A4B30369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Knowles: </a:t>
            </a:r>
            <a:r>
              <a:rPr lang="en-GB" b="1" dirty="0" err="1"/>
              <a:t>Andragodiaeth</a:t>
            </a:r>
            <a:r>
              <a:rPr lang="en-GB" b="1" dirty="0"/>
              <a:t>??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Knowles: Andragogy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DC008A0-673E-1827-785F-76D0577871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damcaniaeth </a:t>
            </a:r>
            <a:r>
              <a:rPr lang="cy-GB" sz="2400" noProof="0" dirty="0" err="1"/>
              <a:t>Knowles</a:t>
            </a:r>
            <a:r>
              <a:rPr lang="cy-GB" sz="2400" noProof="0" dirty="0"/>
              <a:t> ar </a:t>
            </a:r>
            <a:r>
              <a:rPr lang="cy-GB" sz="2400" b="1" noProof="0" dirty="0" err="1"/>
              <a:t>andragodiaeth</a:t>
            </a:r>
            <a:r>
              <a:rPr lang="cy-GB" sz="2400" b="1" noProof="0" dirty="0"/>
              <a:t> </a:t>
            </a:r>
            <a:r>
              <a:rPr lang="cy-GB" sz="2400" noProof="0" dirty="0"/>
              <a:t>yn canolbwyntio ar sut mae oedolion yn dysgu, gan ei chyferbynnu â dulliau addysgu traddodiadol sy'n canolbwyntio ar blant (</a:t>
            </a:r>
            <a:r>
              <a:rPr lang="cy-GB" sz="2400" b="1" noProof="0" dirty="0"/>
              <a:t>addysgeg</a:t>
            </a:r>
            <a:r>
              <a:rPr lang="cy-GB" sz="2400" noProof="0" dirty="0"/>
              <a:t>).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Dadleuodd y dylai addysg oedolion fod yn canolbwyntio ar y dysgwr, yn ymarferol ac yn berthnasol, gan alluogi dysgwyr i ysgwyddo cyfrifoldeb am eu dysgu eu hunain.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371E6B-9394-6550-8241-35AB054ECAA6}"/>
              </a:ext>
            </a:extLst>
          </p:cNvPr>
          <p:cNvSpPr txBox="1"/>
          <p:nvPr/>
        </p:nvSpPr>
        <p:spPr>
          <a:xfrm>
            <a:off x="4495800" y="5262592"/>
            <a:ext cx="3969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>
                <a:solidFill>
                  <a:schemeClr val="accent5">
                    <a:lumMod val="75000"/>
                  </a:schemeClr>
                </a:solidFill>
              </a:rPr>
              <a:t>Seiliedig ar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/ Based on (Knapke </a:t>
            </a: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et 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206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8C096-5BA2-ABC8-F735-7E5D57944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9AFA-5AD5-CA81-D7D8-D79A766D2B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i="1" u="sng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i="1" dirty="0">
                <a:solidFill>
                  <a:srgbClr val="0070C0"/>
                </a:solidFill>
              </a:rPr>
              <a:t>What do you see your self doing in the future?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i="1" dirty="0">
                <a:solidFill>
                  <a:srgbClr val="0070C0"/>
                </a:solidFill>
              </a:rPr>
              <a:t>It doesn’t have to be a specific job, just the type of work you would like to be doing.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i="1" dirty="0">
                <a:solidFill>
                  <a:srgbClr val="0070C0"/>
                </a:solidFill>
              </a:rPr>
              <a:t>Make notes of your thoughts for your PDP.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C522290-64E0-B44F-63F3-F9822D22A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Eich Dyfodol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Your Professional Future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11D279B-D970-7A0E-E5A2-B904D5FC37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u="sng" noProof="0" dirty="0"/>
              <a:t>Pwynt Trafod </a:t>
            </a:r>
          </a:p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noProof="0" dirty="0"/>
              <a:t>Beth ydych chi'n gweld eich hun yn ei wneud yn y dyfodol? </a:t>
            </a:r>
          </a:p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noProof="0" dirty="0"/>
              <a:t>Nid oes rhaid iddo fod yn swydd benodol, dim ond y math o waith yr hoffech chi ei wneud. </a:t>
            </a:r>
          </a:p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noProof="0" dirty="0"/>
              <a:t>Gwnewch nodiadau o'ch meddyliau ar gyfer eich </a:t>
            </a:r>
            <a:r>
              <a:rPr lang="cy-GB" dirty="0"/>
              <a:t>CDP</a:t>
            </a:r>
            <a:r>
              <a:rPr lang="cy-GB" noProof="0" dirty="0"/>
              <a:t>.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8103178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ACB91-5548-EA6F-A2AF-929E3AA59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0903B-DB9B-BE1D-F766-279B99EA1C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(1994, p.243) also points out that </a:t>
            </a:r>
            <a:r>
              <a:rPr lang="en-GB" sz="2400" b="1" dirty="0">
                <a:solidFill>
                  <a:srgbClr val="0070C0"/>
                </a:solidFill>
              </a:rPr>
              <a:t>formal </a:t>
            </a:r>
            <a:r>
              <a:rPr lang="en-GB" sz="2400" dirty="0">
                <a:solidFill>
                  <a:srgbClr val="0070C0"/>
                </a:solidFill>
              </a:rPr>
              <a:t> knowledge includes;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Government systems [and policies];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Law;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Local Services;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guidelines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National Curriculum (e.g. the Curriculum for Wales)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4EF6F8-1CB1-9DC0-7BEB-313F9404B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Fframweithiau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Frameworks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D27AB7-FFE0-409A-4746-40D7C92C2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noProof="0" dirty="0" err="1"/>
              <a:t>Eraut</a:t>
            </a:r>
            <a:r>
              <a:rPr lang="cy-GB" sz="2400" noProof="0" dirty="0"/>
              <a:t> (1994, t243) yn nodi hefyd fod gwybodaeth </a:t>
            </a:r>
            <a:r>
              <a:rPr lang="cy-GB" sz="2400" b="1" noProof="0" dirty="0"/>
              <a:t>ffurfiol </a:t>
            </a:r>
            <a:r>
              <a:rPr lang="cy-GB" sz="2400" noProof="0" dirty="0"/>
              <a:t>yn cynnwys;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Systemau Llywodraeth [a pholisïau];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 Gyfraith;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Gwasanaethau Lleol;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Canllawiau proffesiynol a’r,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Cwricwlwm Cenedlaethol (e.e. Cwricwlwm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12630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0205C-916A-7B3F-357B-11C15AF71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6FA8-625C-86B6-5C22-68D4E3B9B1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Therefore, part of your professional development will be to create a knowledge base of professional bodies relevant to your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Examples include: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4D2B50-D757-B87E-CB91-B3CE550E6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b="1" noProof="0" dirty="0"/>
              <a:t>Gwybodaeth Broffesiynol</a:t>
            </a:r>
            <a:br>
              <a:rPr lang="en-GB" sz="4000" b="1" dirty="0"/>
            </a:br>
            <a:r>
              <a:rPr lang="en-GB" sz="4000" b="1" dirty="0">
                <a:solidFill>
                  <a:srgbClr val="0070C0"/>
                </a:solidFill>
              </a:rPr>
              <a:t>Professional Knowledge</a:t>
            </a:r>
            <a:endParaRPr lang="en-GB" sz="4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614B31-14C5-A42D-AA06-17996A96E4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Felly, rhan o’ch datblygiad proffesiynol fydd creu sylfaen wybodaeth o gyrff proffesiynol sy’n berthnasol i’ch sector</a:t>
            </a:r>
            <a:br>
              <a:rPr lang="cy-GB" sz="2400" noProof="0" dirty="0"/>
            </a:br>
            <a:endParaRPr lang="cy-GB" sz="2400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 enghreifftiau’n cynnwys: </a:t>
            </a:r>
            <a:r>
              <a:rPr lang="cy-GB" sz="2400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29638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899A8-28DE-22B7-EB78-31E262D98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0548-07E4-C3BF-27BD-F1C146E101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70C0"/>
                </a:solidFill>
              </a:rPr>
              <a:t>Welsh Government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Sets policy, legislation, and funding for </a:t>
            </a:r>
            <a:r>
              <a:rPr lang="en-GB" sz="2000" dirty="0">
                <a:solidFill>
                  <a:srgbClr val="0070C0"/>
                </a:solidFill>
                <a:hlinkClick r:id="rId3"/>
              </a:rPr>
              <a:t>early years </a:t>
            </a:r>
            <a:r>
              <a:rPr lang="en-GB" sz="2000" dirty="0">
                <a:solidFill>
                  <a:srgbClr val="0070C0"/>
                </a:solidFill>
              </a:rPr>
              <a:t>and </a:t>
            </a:r>
            <a:r>
              <a:rPr lang="en-GB" sz="2000" dirty="0">
                <a:solidFill>
                  <a:srgbClr val="0070C0"/>
                </a:solidFill>
                <a:hlinkClick r:id="rId4"/>
              </a:rPr>
              <a:t>education</a:t>
            </a:r>
            <a:r>
              <a:rPr lang="en-GB" sz="2000" dirty="0">
                <a:solidFill>
                  <a:srgbClr val="0070C0"/>
                </a:solidFill>
              </a:rPr>
              <a:t> in Wales.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70C0"/>
                </a:solidFill>
              </a:rPr>
              <a:t>Local Authorities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e.g.  </a:t>
            </a:r>
            <a:r>
              <a:rPr lang="en-GB" sz="2000" dirty="0">
                <a:solidFill>
                  <a:srgbClr val="0070C0"/>
                </a:solidFill>
                <a:hlinkClick r:id="rId5"/>
              </a:rPr>
              <a:t>Carmarthenshire</a:t>
            </a:r>
            <a:r>
              <a:rPr lang="en-GB" sz="2000" dirty="0">
                <a:solidFill>
                  <a:srgbClr val="0070C0"/>
                </a:solidFill>
              </a:rPr>
              <a:t>, </a:t>
            </a:r>
            <a:r>
              <a:rPr lang="en-GB" sz="2000" dirty="0">
                <a:solidFill>
                  <a:srgbClr val="0070C0"/>
                </a:solidFill>
                <a:hlinkClick r:id="rId6"/>
              </a:rPr>
              <a:t>Swansea</a:t>
            </a:r>
            <a:r>
              <a:rPr lang="en-GB" sz="2000" dirty="0">
                <a:solidFill>
                  <a:srgbClr val="0070C0"/>
                </a:solidFill>
              </a:rPr>
              <a:t> etc.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Deliver education services, manage admissions, support early years provision at local level.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42B9D1-9EA9-597A-088E-E6DF75859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Cyrff Llywodraethol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Governmental Bodies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28A38A-1610-B1DE-A3CC-00B286213B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b="1" noProof="0" dirty="0"/>
              <a:t>Llywodraeth Cymru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Gosod polisi, deddfwriaeth a chyllid ar gyfer </a:t>
            </a:r>
            <a:r>
              <a:rPr lang="cy-GB" noProof="0" dirty="0">
                <a:hlinkClick r:id="rId7"/>
              </a:rPr>
              <a:t>blynyddoedd cynnar</a:t>
            </a:r>
            <a:r>
              <a:rPr lang="cy-GB" noProof="0" dirty="0"/>
              <a:t> ac </a:t>
            </a:r>
            <a:r>
              <a:rPr lang="cy-GB" noProof="0" dirty="0">
                <a:hlinkClick r:id="rId8"/>
              </a:rPr>
              <a:t>addysg</a:t>
            </a:r>
            <a:r>
              <a:rPr lang="cy-GB" noProof="0" dirty="0"/>
              <a:t> yng Nghymru</a:t>
            </a:r>
            <a:r>
              <a:rPr lang="cy-GB" b="1" noProof="0" dirty="0"/>
              <a:t>.
Awdurdodau Lleol
e.e.  </a:t>
            </a:r>
            <a:r>
              <a:rPr lang="cy-GB" b="1" noProof="0" dirty="0">
                <a:hlinkClick r:id="rId5"/>
              </a:rPr>
              <a:t>Sir Gaerfyrddin</a:t>
            </a:r>
            <a:r>
              <a:rPr lang="cy-GB" b="1" noProof="0" dirty="0"/>
              <a:t>, </a:t>
            </a:r>
            <a:r>
              <a:rPr lang="cy-GB" b="1" noProof="0" dirty="0">
                <a:hlinkClick r:id="rId9"/>
              </a:rPr>
              <a:t>Abertawe</a:t>
            </a:r>
            <a:r>
              <a:rPr lang="cy-GB" b="1" noProof="0" dirty="0"/>
              <a:t> ac ati.
Darparu gwasanaethau addysg, rheoli derbyniadau, cefnogi darpariaeth blynyddoedd cynnar ar lefel leol.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0204792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D5E17-0D5F-AF14-D0EA-D5EB10680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856A-98EA-2862-B186-6B0F251AF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8098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  <a:hlinkClick r:id="rId3"/>
              </a:rPr>
              <a:t>Estyn</a:t>
            </a:r>
            <a:endParaRPr lang="en-GB" sz="2400" b="1" dirty="0">
              <a:solidFill>
                <a:srgbClr val="0070C0"/>
              </a:solidFill>
            </a:endParaRP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Education and training inspectorate for Wales (equivalent to Ofsted).Inspects schools, nurseries, and childcare settings.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  <a:hlinkClick r:id="rId4"/>
              </a:rPr>
              <a:t>Care Inspectorate Wales </a:t>
            </a:r>
            <a:r>
              <a:rPr lang="en-GB" sz="2400" b="1" dirty="0">
                <a:solidFill>
                  <a:srgbClr val="0070C0"/>
                </a:solidFill>
              </a:rPr>
              <a:t>(CIW)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Regulates and inspects childcare, early years settings, and childminders.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Ensures compliance with the Social Services and Well-being (Wales) Act 2014.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0F5CA3E-569F-22FC-75BE-127817A44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Cyrff Arolygu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Inspection Bodies</a:t>
            </a: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ADC4B18-C3D2-DE83-D546-B120CAF2E7DF}"/>
              </a:ext>
            </a:extLst>
          </p:cNvPr>
          <p:cNvSpPr txBox="1">
            <a:spLocks/>
          </p:cNvSpPr>
          <p:nvPr/>
        </p:nvSpPr>
        <p:spPr>
          <a:xfrm>
            <a:off x="422856" y="1884560"/>
            <a:ext cx="4225344" cy="38098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hlinkClick r:id="rId5"/>
              </a:rPr>
              <a:t>Estyn</a:t>
            </a:r>
            <a:r>
              <a:rPr lang="cy-GB" sz="2400" b="1" noProof="0" dirty="0"/>
              <a:t>
</a:t>
            </a:r>
            <a:r>
              <a:rPr lang="cy-GB" sz="2400" noProof="0" dirty="0"/>
              <a:t>Arolygiaeth Addysg a Hyfforddiant Cymru (sy'n cyfateb i </a:t>
            </a:r>
            <a:r>
              <a:rPr lang="cy-GB" sz="2400" noProof="0" dirty="0" err="1"/>
              <a:t>Ofsted</a:t>
            </a:r>
            <a:r>
              <a:rPr lang="cy-GB" sz="2400" noProof="0" dirty="0"/>
              <a:t>). Archwilio ysgolion, meithrinfeydd, a lleoliadau gofal plant.</a:t>
            </a:r>
            <a:r>
              <a:rPr lang="cy-GB" sz="2400" b="1" noProof="0" dirty="0"/>
              <a:t>
</a:t>
            </a:r>
            <a:r>
              <a:rPr lang="cy-GB" sz="2400" b="1" noProof="0" dirty="0">
                <a:hlinkClick r:id="rId6"/>
              </a:rPr>
              <a:t>Arolygiaeth Gofal Cymru </a:t>
            </a:r>
            <a:r>
              <a:rPr lang="cy-GB" sz="2400" b="1" noProof="0" dirty="0"/>
              <a:t>(AGC)
</a:t>
            </a:r>
            <a:r>
              <a:rPr lang="cy-GB" sz="2400" noProof="0" dirty="0"/>
              <a:t>Rheoleiddio ac arolygu gofal plant, lleoliadau blynyddoedd cynnar, a gwarchodwyr plant.
Sicrhau cydymffurfiaeth â Deddf Gwasanaethau Cymdeithasol a Llesiant (Cymru) 2014.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5617631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E0FF3-3DE5-3C98-1387-078DC13A0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84807-79DF-855E-654A-727B9A05C4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02617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0070C0"/>
                </a:solidFill>
                <a:hlinkClick r:id="rId3"/>
              </a:rPr>
              <a:t>Education Workforce Council </a:t>
            </a:r>
            <a:r>
              <a:rPr lang="en-GB" sz="1800" b="1" dirty="0">
                <a:solidFill>
                  <a:srgbClr val="0070C0"/>
                </a:solidFill>
              </a:rPr>
              <a:t>(EWC)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regulates education practitioners across schools, further education, youth work, and adult/work-based learning.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0070C0"/>
                </a:solidFill>
                <a:hlinkClick r:id="rId4"/>
              </a:rPr>
              <a:t>Social Care Wales </a:t>
            </a:r>
            <a:r>
              <a:rPr lang="en-GB" sz="1800" b="1" dirty="0">
                <a:solidFill>
                  <a:srgbClr val="0070C0"/>
                </a:solidFill>
              </a:rPr>
              <a:t>(SCW)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Regulates the workforce (registration, codes of professional practice).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Supports training and development in early years and social care.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0D59BD-AE01-225F-B67E-7A2A4C87A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Cyrff Rheoleiddiol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Regulatory Bodies</a:t>
            </a: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2ABACF7-3DA5-2BAB-CB1E-049AD3F97A19}"/>
              </a:ext>
            </a:extLst>
          </p:cNvPr>
          <p:cNvSpPr txBox="1">
            <a:spLocks/>
          </p:cNvSpPr>
          <p:nvPr/>
        </p:nvSpPr>
        <p:spPr>
          <a:xfrm>
            <a:off x="193185" y="1825625"/>
            <a:ext cx="4302617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b="1" noProof="0" dirty="0">
                <a:hlinkClick r:id="rId5"/>
              </a:rPr>
              <a:t>Cyngor y Gweithlu Addysg </a:t>
            </a:r>
            <a:r>
              <a:rPr lang="cy-GB" sz="1800" b="1" noProof="0" dirty="0"/>
              <a:t>(CGA)
</a:t>
            </a:r>
            <a:r>
              <a:rPr lang="cy-GB" sz="1800" noProof="0" dirty="0"/>
              <a:t>yn rheoleiddio ymarferwyr addysg ar draws ysgolion, addysg bellach, gwaith ieuenctid, a dysgu oedolion/gwaith.</a:t>
            </a:r>
            <a:r>
              <a:rPr lang="cy-GB" sz="1800" b="1" noProof="0" dirty="0"/>
              <a:t>
</a:t>
            </a:r>
            <a:r>
              <a:rPr lang="cy-GB" sz="1800" b="1" noProof="0" dirty="0">
                <a:hlinkClick r:id="rId6"/>
              </a:rPr>
              <a:t>Gofal Cymdeithasol Cymru </a:t>
            </a:r>
            <a:r>
              <a:rPr lang="cy-GB" sz="1800" b="1" noProof="0" dirty="0"/>
              <a:t>(GCC)
</a:t>
            </a:r>
            <a:r>
              <a:rPr lang="cy-GB" sz="1800" noProof="0" dirty="0"/>
              <a:t>Rheoleiddio'r gweithlu (cofrestru, codau ymarfer proffesiynol).
Cefnogi hyfforddiant a datblygiad yn y blynyddoedd cynnar a gofal cymdeithasol.</a:t>
            </a:r>
          </a:p>
        </p:txBody>
      </p:sp>
    </p:spTree>
    <p:extLst>
      <p:ext uri="{BB962C8B-B14F-4D97-AF65-F5344CB8AC3E}">
        <p14:creationId xmlns:p14="http://schemas.microsoft.com/office/powerpoint/2010/main" val="20383012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E0DA8-C052-0D8D-84B2-7F85B94F4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90839-4C00-9DB9-D6AA-B393C9F9E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02617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  <a:hlinkClick r:id="rId3"/>
              </a:rPr>
              <a:t>Qualifications Wales</a:t>
            </a:r>
            <a:endParaRPr lang="en-GB" sz="2400" b="1" dirty="0">
              <a:solidFill>
                <a:srgbClr val="0070C0"/>
              </a:solidFill>
            </a:endParaRP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Regulates qualifications (including early years and childcare qualifications).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0541361-DEDC-BF8A-192C-413D4D539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Cyrff Rheoleiddiol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Regulatory Bodies</a:t>
            </a: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B1A487D-6011-A272-B84C-CFC14765E7A3}"/>
              </a:ext>
            </a:extLst>
          </p:cNvPr>
          <p:cNvSpPr txBox="1">
            <a:spLocks/>
          </p:cNvSpPr>
          <p:nvPr/>
        </p:nvSpPr>
        <p:spPr>
          <a:xfrm>
            <a:off x="345582" y="1846061"/>
            <a:ext cx="4302617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  <a:hlinkClick r:id="rId4"/>
              </a:rPr>
              <a:t>Cymwysterau Cymru</a:t>
            </a:r>
            <a:r>
              <a:rPr lang="en-GB" sz="2400" b="1" dirty="0">
                <a:solidFill>
                  <a:srgbClr val="0070C0"/>
                </a:solidFill>
              </a:rPr>
              <a:t>
</a:t>
            </a:r>
            <a:r>
              <a:rPr lang="cy-GB" sz="2400" noProof="0" dirty="0">
                <a:solidFill>
                  <a:srgbClr val="0070C0"/>
                </a:solidFill>
              </a:rPr>
              <a:t>Rheoleiddio cymwysterau (gan gynnwys cymwysterau blynyddoedd cynnar a gofal plant).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4662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ADB83-BD29-B897-37E6-AE81DE51A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20982-913F-8C31-6688-B3DF14738F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3"/>
              </a:rPr>
              <a:t>Early Years Wales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4"/>
              </a:rPr>
              <a:t>PACEY (Professional Association for Childcare and Early Years)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5"/>
              </a:rPr>
              <a:t>National Day Nurseries Association (NDNA)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6"/>
              </a:rPr>
              <a:t>Mudiad Meithrin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DAD7243-3845-F4B7-C1CB-BED768E19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Cyrff Proffesiynol: Blynyddoedd Cynnar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Bodies: Early years</a:t>
            </a: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8A71D98-B764-9B17-4AB5-1942910604C3}"/>
              </a:ext>
            </a:extLst>
          </p:cNvPr>
          <p:cNvSpPr txBox="1">
            <a:spLocks/>
          </p:cNvSpPr>
          <p:nvPr/>
        </p:nvSpPr>
        <p:spPr>
          <a:xfrm>
            <a:off x="537693" y="1866498"/>
            <a:ext cx="3867150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7"/>
              </a:rPr>
              <a:t>Blynyddoedd Cynnar Cymru</a:t>
            </a:r>
            <a:r>
              <a:rPr lang="en-GB" sz="2400" dirty="0">
                <a:solidFill>
                  <a:srgbClr val="0070C0"/>
                </a:solidFill>
              </a:rPr>
              <a:t>
</a:t>
            </a:r>
            <a:r>
              <a:rPr lang="en-GB" sz="2400" dirty="0">
                <a:solidFill>
                  <a:srgbClr val="0070C0"/>
                </a:solidFill>
                <a:hlinkClick r:id="rId4"/>
              </a:rPr>
              <a:t>PACEY</a:t>
            </a:r>
            <a:r>
              <a:rPr lang="en-GB" sz="2400" dirty="0">
                <a:solidFill>
                  <a:srgbClr val="0070C0"/>
                </a:solidFill>
              </a:rPr>
              <a:t> (Cymdeithas Professional Gofal Plant a Blynyddoedd Cynnar)
Cymdeithas </a:t>
            </a:r>
            <a:r>
              <a:rPr lang="cy-GB" sz="2400" noProof="0" dirty="0">
                <a:solidFill>
                  <a:srgbClr val="0070C0"/>
                </a:solidFill>
              </a:rPr>
              <a:t>Genedlaethol Meithrinfeydd Dydd </a:t>
            </a:r>
            <a:r>
              <a:rPr lang="en-GB" sz="2400" dirty="0">
                <a:solidFill>
                  <a:srgbClr val="0070C0"/>
                </a:solidFill>
              </a:rPr>
              <a:t>(</a:t>
            </a:r>
            <a:r>
              <a:rPr lang="en-GB" sz="2400" dirty="0">
                <a:solidFill>
                  <a:srgbClr val="0070C0"/>
                </a:solidFill>
                <a:hlinkClick r:id="rId5"/>
              </a:rPr>
              <a:t>NDNA</a:t>
            </a:r>
            <a:r>
              <a:rPr lang="en-GB" sz="2400" dirty="0">
                <a:solidFill>
                  <a:srgbClr val="0070C0"/>
                </a:solidFill>
              </a:rPr>
              <a:t>)
</a:t>
            </a:r>
            <a:r>
              <a:rPr lang="en-GB" sz="2400" dirty="0">
                <a:solidFill>
                  <a:srgbClr val="0070C0"/>
                </a:solidFill>
                <a:hlinkClick r:id="rId6"/>
              </a:rPr>
              <a:t>Mudiad Meithrin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191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04534-42A3-8750-1A52-94EAD04A3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69BAA-52EC-30DE-A3AA-DBD5CC61D8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National Education Union (</a:t>
            </a:r>
            <a:r>
              <a:rPr lang="en-GB" sz="2400" dirty="0">
                <a:solidFill>
                  <a:srgbClr val="0070C0"/>
                </a:solidFill>
                <a:hlinkClick r:id="rId3"/>
              </a:rPr>
              <a:t>NEU Cymru</a:t>
            </a:r>
            <a:r>
              <a:rPr lang="en-GB" sz="2400" dirty="0">
                <a:solidFill>
                  <a:srgbClr val="0070C0"/>
                </a:solidFill>
              </a:rPr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4"/>
              </a:rPr>
              <a:t>NASUWT</a:t>
            </a:r>
            <a:r>
              <a:rPr lang="en-GB" sz="2400" dirty="0">
                <a:solidFill>
                  <a:srgbClr val="0070C0"/>
                </a:solidFill>
              </a:rPr>
              <a:t> (The Teachers’ Union)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5"/>
              </a:rPr>
              <a:t>UCAC</a:t>
            </a:r>
            <a:r>
              <a:rPr lang="en-GB" sz="2400" dirty="0">
                <a:solidFill>
                  <a:srgbClr val="0070C0"/>
                </a:solidFill>
              </a:rPr>
              <a:t> (</a:t>
            </a:r>
            <a:r>
              <a:rPr lang="en-GB" sz="2400" dirty="0" err="1">
                <a:solidFill>
                  <a:srgbClr val="0070C0"/>
                </a:solidFill>
              </a:rPr>
              <a:t>Undeb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Cenedlaethol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Athrawon</a:t>
            </a:r>
            <a:r>
              <a:rPr lang="en-GB" sz="2400" dirty="0">
                <a:solidFill>
                  <a:srgbClr val="0070C0"/>
                </a:solidFill>
              </a:rPr>
              <a:t>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6"/>
              </a:rPr>
              <a:t>Community Trade Union </a:t>
            </a:r>
            <a:r>
              <a:rPr lang="en-GB" sz="2400" dirty="0">
                <a:solidFill>
                  <a:srgbClr val="0070C0"/>
                </a:solidFill>
              </a:rPr>
              <a:t>(Teaching Section)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5799F49-5348-CC49-A528-C7D2DCB1B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Cyrff Proffesiynol: Addysg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Bodies: Education</a:t>
            </a: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5ABFED0-317B-B7B9-C1D9-9BE3916D0CB1}"/>
              </a:ext>
            </a:extLst>
          </p:cNvPr>
          <p:cNvSpPr txBox="1">
            <a:spLocks/>
          </p:cNvSpPr>
          <p:nvPr/>
        </p:nvSpPr>
        <p:spPr>
          <a:xfrm>
            <a:off x="305873" y="1825625"/>
            <a:ext cx="3867150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National Education Union (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NEU Cymru</a:t>
            </a:r>
            <a:r>
              <a:rPr lang="en-GB" sz="2400" dirty="0"/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NASUWT</a:t>
            </a:r>
            <a:r>
              <a:rPr lang="en-GB" sz="2400" dirty="0"/>
              <a:t> (The Teachers’ Union)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UCAC</a:t>
            </a:r>
            <a:r>
              <a:rPr lang="en-GB" sz="2400" dirty="0"/>
              <a:t> (</a:t>
            </a:r>
            <a:r>
              <a:rPr lang="cy-GB" sz="2400" noProof="0" dirty="0"/>
              <a:t>Undeb Cenedlaethol Athrawon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 Trade Union </a:t>
            </a:r>
            <a:r>
              <a:rPr lang="en-GB" sz="2400" dirty="0"/>
              <a:t>(Adran </a:t>
            </a:r>
            <a:r>
              <a:rPr lang="cy-GB" sz="2400" noProof="0" dirty="0"/>
              <a:t>Addysg)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41577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A0F8B-BE71-4CAB-D12F-1A2853BBF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96F4-B726-E155-3A10-9E17F62204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Research a professional organisation related to your future career plans. This could be an Inspection organisation, a Regulatory body or a Professional Organistion.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Make notes on the organisation using the Guided Study sheet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Share your findings with the group on the Forum Discussion thread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DAC8F6-0B0B-D50D-7B21-B847A9903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Gwybodaeth Proffesiynol: Astudi dan Arweiniad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Knowledge: Guided Study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06D077-6273-6782-3675-3AEC9B645D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Ymchwiliwch i sefydliad proffesiynol sy’n gysylltiedig a’ch cynlluniau gyrfa yn y dyfodol. Gall hyn fod yn sefydliad Arolygu</a:t>
            </a:r>
            <a:r>
              <a:rPr lang="cy-GB" sz="2400" dirty="0"/>
              <a:t>, corff Rheoleiddiol neu Sefydliad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Gwnewch nodiadau ar y sefydliad gan ddefnyddio’r daflen Astudio dan Arweiniad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Rhannwch eich darganfyddiadau gyda’r grŵp ar edefyn Trafodaeth y Fforwm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4779619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Cyfeirnodau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B53B6A-1B77-2D51-4481-5DC1929839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Administration for Children and Families (ACF) (2016)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Scaffolding Children's Learning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[Fideo]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3"/>
              </a:rPr>
              <a:t>Scaffolding Children's Learning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Carter, W. (1971)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 of Abraham Harold Maslow by William Carter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Delwedd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4"/>
              </a:rPr>
              <a:t>File:Photo of Abraham Harold Maslow by William Carter (cropped).jpg - Wikimedia Commons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ddiwethaf12/06/2026]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Douglas-Menzies, L. (1988)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(Edward) John Mostyn Bowlby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5"/>
              </a:rPr>
              <a:t>Use this image - National Portrait Gallery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Eraut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M. (1994)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Developing professional knowledge and competence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Falmer.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6"/>
              </a:rPr>
              <a:t>Developing Professional Knowledge And Competence | Michael </a:t>
            </a:r>
            <a:r>
              <a:rPr lang="en-GB" sz="1600" dirty="0" err="1">
                <a:hlinkClick r:id="rId6"/>
              </a:rPr>
              <a:t>Eraut</a:t>
            </a:r>
            <a:r>
              <a:rPr lang="en-GB" sz="1600" dirty="0">
                <a:hlinkClick r:id="rId6"/>
              </a:rPr>
              <a:t> | Tay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02/06/2026]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FEB3F-1668-B4CF-5131-0CCB95202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7829D9-6D41-95DA-F501-5FF771299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Cyfeirnodau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299BB9-E617-53FD-8FCC-75D73EEE30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Knapke, J. M., Hildreth, L., Molano, J. R., Schuckman, S. M., Blackard, J. T., Johnstone, M., Kopras, E. J., Lamkin, M. K., Lee, R. C., Kues, J. R., &amp; Mendell, A. (2024). ‘Andragogy in Practice: Applying a Theoretical Framework to Team Science Training in Biomedical Research’.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British Journal Of Biomedical Science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v81, 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3"/>
              </a:rPr>
              <a:t>Andragogy in Practice: Applying a Theoretical Framework to Team Science Training in Biomedical Research – PMC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12/06/2024]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Mikulincer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M. and Shaver, P.R. (2020) ‘Attachment Theory’, in P.J. Corr and G. Matthews (eds.)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Cambridge Handbook of Personality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Cambridge University Press (Cambridge Handbooks in Psychology),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tt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208–220.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4"/>
              </a:rPr>
              <a:t>Attachment Theory (Chapter 15) - The Cambridge Handbook of Personality Psychology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Schön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D.A.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reflective practitioner : how professionals think in action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Routledge.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5"/>
              </a:rPr>
              <a:t>e-Reader | The Reflective Practitioner | How Professionals Think in Ac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02/06/2026]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944985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BEA82-F34F-E73C-05B8-1585B9955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C6CE47-B1D2-6D73-BE99-97577B587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Cyfeirnodau</a:t>
            </a:r>
            <a:r>
              <a:rPr lang="en-GB" b="1" dirty="0"/>
              <a:t>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EA93F43A-1532-475F-6095-A37818C19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680325" cy="38100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University of Michigan (1968)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Photograph Jean Piaget at the University of Michigan campus in Ann Arbor.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Delwedd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3"/>
              </a:rPr>
              <a:t>File:Jean Piaget in Ann Arbor.png - Wikimedia Commons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(1925)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Lev-Semyonovich-Vygotsky-1896-1934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Delwedd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4"/>
              </a:rPr>
              <a:t>File:Lev-Semyonovich-Vygotsky-1896-1934.jpg - Wikimedia Commons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(1980)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Malcolm Shepherd Knowles (1913-1997) portrait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Delwedd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]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5"/>
              </a:rPr>
              <a:t>Malcolm Shepherd Knowles (1913-1997) portrait - </a:t>
            </a:r>
            <a:r>
              <a:rPr lang="en-GB" sz="1600" dirty="0" err="1">
                <a:hlinkClick r:id="rId5"/>
              </a:rPr>
              <a:t>Category:Malcolm</a:t>
            </a:r>
            <a:r>
              <a:rPr lang="en-GB" sz="1600" dirty="0">
                <a:hlinkClick r:id="rId5"/>
              </a:rPr>
              <a:t> Knowles - Wikimedia Commons</a:t>
            </a:r>
            <a:r>
              <a:rPr lang="en-GB" sz="1600" dirty="0"/>
              <a:t> 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6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Ed. University of Georgia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6"/>
              </a:rPr>
              <a:t>Educational Learning Theories: 2nd Edition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Zwingmann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C., Inhelder, B. and Chipman, H.H. (eds.) (1976)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Piaget and his school : a reader in developmental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1st ed. Springer-Verlag.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gael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600" dirty="0">
                <a:hlinkClick r:id="rId7"/>
              </a:rPr>
              <a:t>Piaget and His School – EBSCO</a:t>
            </a:r>
            <a:r>
              <a:rPr lang="en-GB" sz="1600" dirty="0"/>
              <a:t> [</a:t>
            </a:r>
            <a:r>
              <a:rPr lang="en-GB" sz="1600" dirty="0" err="1"/>
              <a:t>Cyrchwyd</a:t>
            </a:r>
            <a:r>
              <a:rPr lang="en-GB" sz="1600" dirty="0"/>
              <a:t> </a:t>
            </a:r>
            <a:r>
              <a:rPr lang="en-GB" sz="1600" dirty="0" err="1"/>
              <a:t>ddiwethaf</a:t>
            </a:r>
            <a:r>
              <a:rPr lang="en-GB" sz="1600" dirty="0"/>
              <a:t> 11/06/2026]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1189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C3CB2F45-622F-6D44-34E0-2F5C7737D9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Administration for Children and Families (ACF) (2016)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Scaffolding Children's Learning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[Video] Available at: </a:t>
            </a:r>
            <a:r>
              <a:rPr lang="en-GB" sz="1600" dirty="0">
                <a:hlinkClick r:id="rId3"/>
              </a:rPr>
              <a:t>Scaffolding Children's Learning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Carter, W. (1971)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 of Abraham Harold Maslow by William Carter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4"/>
              </a:rPr>
              <a:t>File:Photo of Abraham Harold Maslow by William Carter (cropped).jpg - Wikimedia Commons</a:t>
            </a:r>
            <a:r>
              <a:rPr lang="en-GB" sz="1600" dirty="0"/>
              <a:t> [Last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Douglas-Menzies, L. (1988)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(Edward) John Mostyn Bowlby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5"/>
              </a:rPr>
              <a:t>Use this image - National Portrait Gallery</a:t>
            </a:r>
            <a:r>
              <a:rPr lang="en-GB" sz="1600" dirty="0"/>
              <a:t> [Last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Eraut, M. (1994)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Developing professional knowledge and competence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Falmer. Available at: </a:t>
            </a:r>
            <a:r>
              <a:rPr lang="en-GB" sz="1600" dirty="0">
                <a:hlinkClick r:id="rId6"/>
              </a:rPr>
              <a:t>Developing Professional Knowledge And Competence | Michael Eraut | Tay</a:t>
            </a:r>
            <a:r>
              <a:rPr lang="en-GB" sz="1600" dirty="0"/>
              <a:t> [Last Accessed 02/06/2026] </a:t>
            </a:r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783B1-2269-CF85-1525-614C0A24F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D43A5-8FCC-A3AE-39D6-E7906ABAF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CBC7D40-1F21-A214-EED5-49C656925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31363F9F-CC57-5289-2D2D-0481C2E057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Knapke, J. M., Hildreth, L., Molano, J. R., Schuckman, S. M., Blackard, J. T., Johnstone, M., Kopras, E. J., Lamkin, M. K., Lee, R. C., Kues, J. R., &amp; Mendell, A. (2024). ‘Andragogy in Practice: Applying a Theoretical Framework to Team Science Training in Biomedical Research’.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British Journal Of Biomedical Science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v81,  Available at: </a:t>
            </a:r>
            <a:r>
              <a:rPr lang="en-GB" sz="1600" dirty="0">
                <a:hlinkClick r:id="rId3"/>
              </a:rPr>
              <a:t>Andragogy in Practice: Applying a Theoretical Framework to Team Science Training in Biomedical Research – PMC</a:t>
            </a:r>
            <a:r>
              <a:rPr lang="en-GB" sz="1600" dirty="0"/>
              <a:t> [Last Accessed 12/06/2024]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Mikulincer, M. and Shaver, P.R. (2020) ‘Attachment Theory’, in P.J. Corr and G. Matthews (eds.)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Cambridge Handbook of Personality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Cambridge University Press (Cambridge Handbooks in Psychology), pp. 208–220. Available at: </a:t>
            </a:r>
            <a:r>
              <a:rPr lang="en-GB" sz="1600" dirty="0">
                <a:hlinkClick r:id="rId4"/>
              </a:rPr>
              <a:t>Attachment Theory (Chapter 15) - The Cambridge Handbook of Personality Psychology</a:t>
            </a:r>
            <a:r>
              <a:rPr lang="en-GB" sz="1600" dirty="0"/>
              <a:t> [Last Accessed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Schön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D.A.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reflective practitioner : how professionals think in action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Routledge. Available at: </a:t>
            </a:r>
            <a:r>
              <a:rPr lang="en-GB" sz="1600" dirty="0">
                <a:hlinkClick r:id="rId5"/>
              </a:rPr>
              <a:t>e-Reader | The Reflective Practitioner | How Professionals Think in Ac</a:t>
            </a:r>
            <a:r>
              <a:rPr lang="en-GB" sz="1600" dirty="0"/>
              <a:t> [Last Accessed 02/06/2026]</a:t>
            </a:r>
          </a:p>
        </p:txBody>
      </p:sp>
    </p:spTree>
    <p:extLst>
      <p:ext uri="{BB962C8B-B14F-4D97-AF65-F5344CB8AC3E}">
        <p14:creationId xmlns:p14="http://schemas.microsoft.com/office/powerpoint/2010/main" val="27135394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32338-5042-69FB-982D-95C20784A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099C8-2D35-1E40-54DB-A9A1399E3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C52DDEA-B22D-D0D6-4FAA-5FE1BB752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D4819EDA-AEF8-967C-FD61-AAFC8853D6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University of Michigan (1968)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Photograph Jean Piaget at the University of Michigan campus in Ann Arbor.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3"/>
              </a:rPr>
              <a:t>File:Jean Piaget in Ann Arbor.png - Wikimedia Commons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(1925)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Lev-Semyonovich-Vygotsky-1896-1934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4"/>
              </a:rPr>
              <a:t>File:Lev-Semyonovich-Vygotsky-1896-1934.jpg - Wikimedia Commons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(1980)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Malcolm Shepherd Knowles (1913-1997) portrait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5"/>
              </a:rPr>
              <a:t>Malcolm Shepherd Knowles (1913-1997) portrait - </a:t>
            </a:r>
            <a:r>
              <a:rPr lang="en-GB" sz="1600" dirty="0" err="1">
                <a:hlinkClick r:id="rId5"/>
              </a:rPr>
              <a:t>Category:Malcolm</a:t>
            </a:r>
            <a:r>
              <a:rPr lang="en-GB" sz="1600" dirty="0">
                <a:hlinkClick r:id="rId5"/>
              </a:rPr>
              <a:t> Knowles - Wikimedia Commons</a:t>
            </a:r>
            <a:r>
              <a:rPr lang="en-GB" sz="1600" dirty="0"/>
              <a:t> 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6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Ed. University of Georgia Available at: </a:t>
            </a:r>
            <a:r>
              <a:rPr lang="en-GB" sz="1600" dirty="0">
                <a:hlinkClick r:id="rId6"/>
              </a:rPr>
              <a:t>Educational Learning Theories: 2nd Edition</a:t>
            </a:r>
            <a:r>
              <a:rPr lang="en-GB" sz="1600" dirty="0"/>
              <a:t> [Last Accessed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Zwingmann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C., Inhelder, B. and Chipman, H.H. (eds.) (1976)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Piaget and his school : a reader in developmental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1st ed. Springer-Verlag. Available at: </a:t>
            </a:r>
            <a:r>
              <a:rPr lang="en-GB" sz="1600" dirty="0">
                <a:hlinkClick r:id="rId7"/>
              </a:rPr>
              <a:t>Piaget and His School – EBSCO</a:t>
            </a:r>
            <a:r>
              <a:rPr lang="en-GB" sz="1600" dirty="0"/>
              <a:t> [Last Accessed 11/06/2026]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199700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CA85272-91BA-4C17-8360-FF976524787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3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7088</Words>
  <Application>Microsoft Office PowerPoint</Application>
  <PresentationFormat>Sioe Ar-sgrin (4:3)</PresentationFormat>
  <Paragraphs>510</Paragraphs>
  <Slides>42</Slides>
  <Notes>42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4</vt:i4>
      </vt:variant>
      <vt:variant>
        <vt:lpstr>Teitlau Sleidiau</vt:lpstr>
      </vt:variant>
      <vt:variant>
        <vt:i4>42</vt:i4>
      </vt:variant>
    </vt:vector>
  </HeadingPairs>
  <TitlesOfParts>
    <vt:vector size="50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7: Adeiladu Gwybodaeth Broffesiynol – Cysylltu Damcaniaeth ag Ymarfer Theme 7: Building Professional Knowledge – Linking Theory to Practice  </vt:lpstr>
      <vt:lpstr>Cynnwys y Thema Theme Content</vt:lpstr>
      <vt:lpstr>Meddyliau Cychwynnol Initial Thoughts</vt:lpstr>
      <vt:lpstr>Beth yw Gwybodaeth Proffesiynol? What is Professional Knowledge?</vt:lpstr>
      <vt:lpstr>Tri Chyd-destun Eraut Eraut’s Three ‘Contexts’</vt:lpstr>
      <vt:lpstr>Tri Chyd-destun Eraut Eraut’s Three ‘Contexts’</vt:lpstr>
      <vt:lpstr>Gwybodaeth ‘Ffurfiol’ a ‘Dealledig’ ‘Formal’  and ‘Tacit’ Knowledge</vt:lpstr>
      <vt:lpstr>Gwybodaeth Ffurfiol Formal Knowledge</vt:lpstr>
      <vt:lpstr>Gwybodaeth Ddealledig Tacit Knowledge</vt:lpstr>
      <vt:lpstr>Gwirio ein Gwybodaeth ‘Ddealledig’ Checking our ‘Tacit’ Knowledge</vt:lpstr>
      <vt:lpstr>Gwybodaeth Broffesiynol ac Adfyfyrio  Professional Knowledge &amp; Reflection</vt:lpstr>
      <vt:lpstr>Gwybodaeth Broffesiynol ac Adfyfyrio Professional Knowledge &amp; Reflection</vt:lpstr>
      <vt:lpstr>Damcaniaethau Allweddol: Cyflwyniad Key Theories: An Introduction</vt:lpstr>
      <vt:lpstr>Damcaniaethau Allweddol: Cyflwyniad Key Theories: An Introduction</vt:lpstr>
      <vt:lpstr>Jean Piaget Jean Piaget</vt:lpstr>
      <vt:lpstr>Piaget: Camau Datblygiad Gwybyddol Piaget: Stages of Cognitive Development</vt:lpstr>
      <vt:lpstr>Piaget: Lluniadaeth (Dysgu Gweithredol) Piaget: Constructivism (Active Learning): </vt:lpstr>
      <vt:lpstr>Lev Vygotsky Lev Vygotsky</vt:lpstr>
      <vt:lpstr>Vygotsky: Parth Datblygiad Procsimol Vygotsky: Zone of Proximal Development</vt:lpstr>
      <vt:lpstr>Vygotsky: Sgaffaldio  Vygotsky: Scaffolding</vt:lpstr>
      <vt:lpstr>John Bowlby John Bowlby</vt:lpstr>
      <vt:lpstr>Bowlby: Ymlyniad Bowlby: Attachment</vt:lpstr>
      <vt:lpstr>Abraham Maslow Abraham Maslow</vt:lpstr>
      <vt:lpstr>Maslow: Hierarchaeth Anghenion Maslow: Hierarchy of Needs</vt:lpstr>
      <vt:lpstr>Malcolm Knowles Malcolm Knowles</vt:lpstr>
      <vt:lpstr>Knowles: Andragodiaeth?? Knowles: Andragogy</vt:lpstr>
      <vt:lpstr>Eich Dyfodol Proffesiynol Your Professional Future</vt:lpstr>
      <vt:lpstr>Fframweithiau Proffesiynol Professional Frameworks</vt:lpstr>
      <vt:lpstr>Gwybodaeth Broffesiynol Professional Knowledge</vt:lpstr>
      <vt:lpstr>Cyrff Llywodraethol Governmental Bodies</vt:lpstr>
      <vt:lpstr>Cyrff Arolygu Inspection Bodies</vt:lpstr>
      <vt:lpstr>Cyrff Rheoleiddiol Regulatory Bodies</vt:lpstr>
      <vt:lpstr>Cyrff Rheoleiddiol Regulatory Bodies</vt:lpstr>
      <vt:lpstr>Cyrff Proffesiynol: Blynyddoedd Cynnar Professional Bodies: Early years</vt:lpstr>
      <vt:lpstr>Cyrff Proffesiynol: Addysg Professional Bodies: Education</vt:lpstr>
      <vt:lpstr>Gwybodaeth Proffesiynol: Astudi dan Arweiniad Professional Knowledge: Guided Study</vt:lpstr>
      <vt:lpstr>Cyfeirnodau </vt:lpstr>
      <vt:lpstr>Cyfeirnodau </vt:lpstr>
      <vt:lpstr>Cyfeirnodau 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Margaret Bowen</cp:lastModifiedBy>
  <cp:revision>193</cp:revision>
  <dcterms:created xsi:type="dcterms:W3CDTF">2017-02-08T11:33:06Z</dcterms:created>
  <dcterms:modified xsi:type="dcterms:W3CDTF">2026-10-07T13:11:46Z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