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embeddedFontLst>
    <p:embeddedFont>
      <p:font typeface="Sora Bold"/>
      <p:regular r:id="rId14"/>
      <p:bold r:id="rId15"/>
    </p:embeddedFont>
    <p:embeddedFont>
      <p:font typeface="Sora Light"/>
      <p:regular r:id="rId16"/>
    </p:embeddedFont>
    <p:embeddedFont>
      <p:font typeface="Sora SemiBold"/>
      <p:regular r:id="rId17"/>
      <p:bold r:id="rId18"/>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5883" autoAdjust="0"/>
  </p:normalViewPr>
  <p:slideViewPr>
    <p:cSldViewPr snapToGrid="0" snapToObjects="1">
      <p:cViewPr varScale="1">
        <p:scale>
          <a:sx n="124" d="100"/>
          <a:sy n="124" d="100"/>
        </p:scale>
        <p:origin x="11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6687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from home or remotely has changed our lives in many ways. However, it has created another dual crisis. There are many people who are suffering from exhaustion and feeling lonely and overwhelmed while working from home. Simultaneously, the products used by them to combat such feelings create huge amounts of plastic waste. The existing products do not address both problems together. It is precisely because of this reason that </a:t>
            </a:r>
            <a:r>
              <a:rPr lang="en-US" dirty="0" err="1"/>
              <a:t>VitalLoop</a:t>
            </a:r>
            <a:r>
              <a:rPr lang="en-US" dirty="0"/>
              <a:t> came into existence.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VitalLoop</a:t>
            </a:r>
            <a:r>
              <a:rPr lang="en-US" dirty="0"/>
              <a:t> is a subscription-based service that offers </a:t>
            </a:r>
            <a:r>
              <a:rPr lang="en-US" dirty="0" err="1"/>
              <a:t>customised</a:t>
            </a:r>
            <a:r>
              <a:rPr lang="en-US" dirty="0"/>
              <a:t> wellness kits delivered in recyclable packaging. Through our application, we offer </a:t>
            </a:r>
            <a:r>
              <a:rPr lang="en-US" dirty="0" err="1"/>
              <a:t>customised</a:t>
            </a:r>
            <a:r>
              <a:rPr lang="en-US" dirty="0"/>
              <a:t> </a:t>
            </a:r>
            <a:r>
              <a:rPr lang="en-US" dirty="0" err="1"/>
              <a:t>microhabits</a:t>
            </a:r>
            <a:r>
              <a:rPr lang="en-US" dirty="0"/>
              <a:t> for stress management, improved sleep patterns, and proper work-life balance for remote workers. Customers are rewarded with credits every time they return their packaging via our takeback system and recycle it properly. Additionally, we offer educational content based on evidence and virtual sessions. For corporate clients, we have </a:t>
            </a:r>
            <a:r>
              <a:rPr lang="en-US" dirty="0" err="1"/>
              <a:t>customised</a:t>
            </a:r>
            <a:r>
              <a:rPr lang="en-US" dirty="0"/>
              <a:t> corporate packages for employees as well.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unique thing about </a:t>
            </a:r>
            <a:r>
              <a:rPr lang="en-US" dirty="0" err="1"/>
              <a:t>VitalLoop</a:t>
            </a:r>
            <a:r>
              <a:rPr lang="en-US" dirty="0"/>
              <a:t> is the presence of all three ingredients together. We offer a one-of-its-kind wellness subscription with a circular approach backed by a successful take-back process. Our services are geared towards remote/hybrid workforces instead of giving generic tips. Our tips are open and backed by evidence, thus gaining credibility in a market filled with hype. We also have a clear path of providing our services to individuals as well as to companies needing help in meeting their ESG compliance requirements.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primary audience is professionals between the ages of twenty-five to forty years who either work from home or work in a hybrid capacity. They care about their well-being as well as the environmental impact of their actions but find it hard to find something that suits them and their life. We will also target young students entering the workforce for the first time and small companies that want to take care of their employees and be sustainable at the same time.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be earning our revenues via the subscriptions of consumers on a monthly basis, costing between twenty nine and forty nine pounds, and via corporate subscriptions for SMEs. We intend to start as a sole proprietorship business for speedy business operations and subsequently convert into a limited liability company to ensure that we do not incur liabilities and for future funding. We will ensure that logistics and application development are done outsource whereas strategy, marketing and content management are managed within the organization.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three main positive forces at work outside of our control. First, economically speaking, there is a need for more value when it comes to wellness in light of rising costs. Secondly, socially speaking, awareness of burnout and mental challenges of those who work remotely has never been greater. Thirdly, regulatory-wise, packaging laws have created a need for abandoning single use plastics. This creates a perfect storm for a company which takes care of both personal wellness and the environment.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marketing strategy we have adopted is based on two low-cost and high trust methods. One, we plan to use social media platforms such as TikTok and Instagram and make short videos that deal with practical issues related to remote working. These could be issues such as stress or how to achieve work-life balance. This makes us appear as experts rather than as marketers of our product. Two, we will develop ties with various co-working centers, universities and other small businesses through a straightforward referral program.</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requirement is for £45,000 in terms of funding. Out of this amount, thirty-five percent will be utilized towards developing our minimum viable product and buying sustainable stock. Twenty-five percent will be allocated towards the marketing of the product and its content. Legalities will take up fifteen percent of this amount, which is crucial for our business being in the wellness industry. The rest of the money will be utilized for operational purposes.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VitalLoop</a:t>
            </a:r>
            <a:r>
              <a:rPr lang="en-US" dirty="0"/>
              <a:t> is uniquely positioned at the crossroads of two major phenomena shaping the future of our world: the future of work and the circular economy. We have created a unique, scalable model that solves actual customer problems and helps to do good for the environment. With your help, we can go live in Birmingham and London, validate the idea, and scale nationwide. I will be delighted to discuss any aspects of our business further.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6/j.techfore.2023.122553" TargetMode="External"/><Relationship Id="rId3" Type="http://schemas.openxmlformats.org/officeDocument/2006/relationships/image" Target="../media/image24.svg"/><Relationship Id="rId7" Type="http://schemas.openxmlformats.org/officeDocument/2006/relationships/hyperlink" Target="https://doi.org/10.3390/psycholint704009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doi.org/10.3390/healthcare13161943" TargetMode="External"/><Relationship Id="rId11" Type="http://schemas.openxmlformats.org/officeDocument/2006/relationships/hyperlink" Target="https://pmc.ncbi.nlm.nih.gov/articles/PMC10956815/" TargetMode="External"/><Relationship Id="rId5" Type="http://schemas.openxmlformats.org/officeDocument/2006/relationships/hyperlink" Target="https://doi.org/10.1007/s43615-023-00290-1" TargetMode="External"/><Relationship Id="rId10" Type="http://schemas.openxmlformats.org/officeDocument/2006/relationships/image" Target="../media/image25.svg"/><Relationship Id="rId4" Type="http://schemas.openxmlformats.org/officeDocument/2006/relationships/hyperlink" Target="https://doi.org/10.3389/fpsyg.2023.1193854" TargetMode="External"/><Relationship Id="rId9" Type="http://schemas.openxmlformats.org/officeDocument/2006/relationships/hyperlink" Target="https://www.sciencedirect.com/science/article/pii/S09596526240338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258186" y="69205"/>
            <a:ext cx="4767114" cy="365373"/>
          </a:xfrm>
          <a:prstGeom prst="rect">
            <a:avLst/>
          </a:prstGeom>
          <a:noFill/>
          <a:ln/>
        </p:spPr>
        <p:txBody>
          <a:bodyPr wrap="none" lIns="0" tIns="0" rIns="0" bIns="0" rtlCol="0" anchor="t"/>
          <a:lstStyle/>
          <a:p>
            <a:pPr marL="0" indent="0" algn="l">
              <a:lnSpc>
                <a:spcPct val="104000"/>
              </a:lnSpc>
              <a:buNone/>
            </a:pPr>
            <a:r>
              <a:rPr lang="en-US" sz="2300" dirty="0">
                <a:solidFill>
                  <a:srgbClr val="1F1E1E"/>
                </a:solidFill>
                <a:latin typeface="Sora SemiBold" pitchFamily="34" charset="0"/>
                <a:ea typeface="Sora SemiBold" pitchFamily="34" charset="-122"/>
                <a:cs typeface="Sora SemiBold" pitchFamily="34" charset="-120"/>
              </a:rPr>
              <a:t>VitalLoop</a:t>
            </a:r>
            <a:endParaRPr lang="en-US" sz="2300" dirty="0"/>
          </a:p>
        </p:txBody>
      </p:sp>
      <p:sp>
        <p:nvSpPr>
          <p:cNvPr id="4" name="Text 1"/>
          <p:cNvSpPr/>
          <p:nvPr/>
        </p:nvSpPr>
        <p:spPr>
          <a:xfrm>
            <a:off x="338435" y="554831"/>
            <a:ext cx="4767114" cy="2016919"/>
          </a:xfrm>
          <a:prstGeom prst="rect">
            <a:avLst/>
          </a:prstGeom>
          <a:noFill/>
          <a:ln/>
        </p:spPr>
        <p:txBody>
          <a:bodyPr wrap="square" lIns="0" tIns="0" rIns="0" bIns="0" rtlCol="0" anchor="t">
            <a:normAutofit/>
          </a:bodyPr>
          <a:lstStyle/>
          <a:p>
            <a:pPr marL="0" indent="0" algn="l">
              <a:lnSpc>
                <a:spcPct val="104000"/>
              </a:lnSpc>
              <a:buNone/>
            </a:pPr>
            <a:r>
              <a:rPr lang="en-US" dirty="0">
                <a:solidFill>
                  <a:srgbClr val="1F1E1E"/>
                </a:solidFill>
                <a:latin typeface="Sora SemiBold" pitchFamily="34" charset="0"/>
                <a:ea typeface="Sora SemiBold" pitchFamily="34" charset="-122"/>
                <a:cs typeface="Sora SemiBold" pitchFamily="34" charset="-120"/>
              </a:rPr>
              <a:t>Closing the Loop on Sustainable Wellness for Remote Professionals</a:t>
            </a:r>
            <a:endParaRPr lang="en-US" dirty="0"/>
          </a:p>
        </p:txBody>
      </p:sp>
      <p:sp>
        <p:nvSpPr>
          <p:cNvPr id="8" name="TextBox 7">
            <a:extLst>
              <a:ext uri="{FF2B5EF4-FFF2-40B4-BE49-F238E27FC236}">
                <a16:creationId xmlns:a16="http://schemas.microsoft.com/office/drawing/2014/main" id="{D70A6408-51F4-C06B-E4AB-95748A83529C}"/>
              </a:ext>
            </a:extLst>
          </p:cNvPr>
          <p:cNvSpPr txBox="1"/>
          <p:nvPr/>
        </p:nvSpPr>
        <p:spPr>
          <a:xfrm>
            <a:off x="161517" y="1417834"/>
            <a:ext cx="3289106" cy="1200329"/>
          </a:xfrm>
          <a:prstGeom prst="rect">
            <a:avLst/>
          </a:prstGeom>
          <a:noFill/>
        </p:spPr>
        <p:txBody>
          <a:bodyPr wrap="none" rtlCol="0">
            <a:spAutoFit/>
          </a:bodyPr>
          <a:lstStyle/>
          <a:p>
            <a:r>
              <a:rPr lang="en-US" dirty="0"/>
              <a:t>Enterprise and Entrepreneurship</a:t>
            </a:r>
          </a:p>
          <a:p>
            <a:r>
              <a:rPr lang="en-US" dirty="0"/>
              <a:t>Student name-Elisei Barbu</a:t>
            </a:r>
          </a:p>
          <a:p>
            <a:r>
              <a:rPr lang="en-US" dirty="0"/>
              <a:t>Student ID-2505125</a:t>
            </a:r>
          </a:p>
          <a:p>
            <a:r>
              <a:rPr lang="en-US" dirty="0">
                <a:solidFill>
                  <a:srgbClr val="3B3535"/>
                </a:solidFill>
                <a:latin typeface="Sora Light" pitchFamily="34" charset="0"/>
                <a:ea typeface="Sora Light" pitchFamily="34" charset="-122"/>
                <a:cs typeface="Sora Light" pitchFamily="34" charset="-120"/>
              </a:rPr>
              <a:t>Lecturer- </a:t>
            </a:r>
            <a:r>
              <a:rPr lang="en-US" dirty="0" err="1"/>
              <a:t>Fouziya</a:t>
            </a:r>
            <a:r>
              <a:rPr lang="en-US" dirty="0"/>
              <a:t> Farheen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73943" y="1014115"/>
            <a:ext cx="8196114" cy="389706"/>
          </a:xfrm>
          <a:prstGeom prst="rect">
            <a:avLst/>
          </a:prstGeom>
          <a:noFill/>
          <a:ln/>
        </p:spPr>
        <p:txBody>
          <a:bodyPr wrap="none" lIns="0" tIns="0" rIns="0" bIns="0" rtlCol="0" anchor="t"/>
          <a:lstStyle/>
          <a:p>
            <a:pPr marL="0" indent="0" algn="l">
              <a:lnSpc>
                <a:spcPct val="104000"/>
              </a:lnSpc>
              <a:buNone/>
            </a:pPr>
            <a:r>
              <a:rPr lang="en-US" sz="2450" dirty="0">
                <a:solidFill>
                  <a:srgbClr val="1F1E1E"/>
                </a:solidFill>
                <a:latin typeface="Sora SemiBold" pitchFamily="34" charset="0"/>
                <a:ea typeface="Sora SemiBold" pitchFamily="34" charset="-122"/>
                <a:cs typeface="Sora SemiBold" pitchFamily="34" charset="-120"/>
              </a:rPr>
              <a:t>The Problem We Address</a:t>
            </a:r>
            <a:endParaRPr lang="en-US" sz="2450" dirty="0"/>
          </a:p>
        </p:txBody>
      </p:sp>
      <p:sp>
        <p:nvSpPr>
          <p:cNvPr id="3" name="Text 1"/>
          <p:cNvSpPr/>
          <p:nvPr/>
        </p:nvSpPr>
        <p:spPr>
          <a:xfrm>
            <a:off x="473943" y="1640756"/>
            <a:ext cx="8653314" cy="189533"/>
          </a:xfrm>
          <a:prstGeom prst="rect">
            <a:avLst/>
          </a:prstGeom>
          <a:noFill/>
          <a:ln/>
        </p:spPr>
        <p:txBody>
          <a:bodyPr wrap="none" lIns="0" tIns="0" rIns="0" bIns="0" rtlCol="0" anchor="t"/>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Remote work has created a dual crisis: rising burnout and unsustainable wellness consumption.</a:t>
            </a:r>
            <a:endParaRPr lang="en-US" sz="9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1963564"/>
            <a:ext cx="2653010" cy="1023640"/>
          </a:xfrm>
          <a:prstGeom prst="rect">
            <a:avLst/>
          </a:prstGeom>
        </p:spPr>
      </p:pic>
      <p:sp>
        <p:nvSpPr>
          <p:cNvPr id="5" name="Text 2"/>
          <p:cNvSpPr/>
          <p:nvPr/>
        </p:nvSpPr>
        <p:spPr>
          <a:xfrm>
            <a:off x="663848" y="2096319"/>
            <a:ext cx="2330351"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Remote workers experience significantly higher burnout and emotional exhaustion levels daily (Costin et al., 2023).</a:t>
            </a:r>
            <a:endParaRPr lang="en-US" sz="9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45421" y="1963564"/>
            <a:ext cx="2653085" cy="1023640"/>
          </a:xfrm>
          <a:prstGeom prst="rect">
            <a:avLst/>
          </a:prstGeom>
        </p:spPr>
      </p:pic>
      <p:sp>
        <p:nvSpPr>
          <p:cNvPr id="7" name="Text 3"/>
          <p:cNvSpPr/>
          <p:nvPr/>
        </p:nvSpPr>
        <p:spPr>
          <a:xfrm>
            <a:off x="3435325" y="2096319"/>
            <a:ext cx="2330425"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Loneliness and social isolation severely impact mental health of hybrid employees regularly (Figueiredo et al., 2025).</a:t>
            </a:r>
            <a:endParaRPr lang="en-US" sz="9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6972" y="1963564"/>
            <a:ext cx="2653010" cy="1023640"/>
          </a:xfrm>
          <a:prstGeom prst="rect">
            <a:avLst/>
          </a:prstGeom>
        </p:spPr>
      </p:pic>
      <p:sp>
        <p:nvSpPr>
          <p:cNvPr id="9" name="Text 4"/>
          <p:cNvSpPr/>
          <p:nvPr/>
        </p:nvSpPr>
        <p:spPr>
          <a:xfrm>
            <a:off x="6206877" y="2096319"/>
            <a:ext cx="2330351" cy="568598"/>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Wellness and supplement industries generate massive volumes of single-use plastic packaging waste yearly.</a:t>
            </a:r>
            <a:endParaRPr lang="en-US" sz="9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3105671"/>
            <a:ext cx="2653010" cy="1023640"/>
          </a:xfrm>
          <a:prstGeom prst="rect">
            <a:avLst/>
          </a:prstGeom>
        </p:spPr>
      </p:pic>
      <p:sp>
        <p:nvSpPr>
          <p:cNvPr id="11" name="Text 5"/>
          <p:cNvSpPr/>
          <p:nvPr/>
        </p:nvSpPr>
        <p:spPr>
          <a:xfrm>
            <a:off x="663848" y="3238426"/>
            <a:ext cx="2330351" cy="568598"/>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Existing solutions fail to combine personalised support with genuine circular economy principles effectively.</a:t>
            </a:r>
            <a:endParaRPr lang="en-US" sz="900" dirty="0"/>
          </a:p>
        </p:txBody>
      </p:sp>
      <p:pic>
        <p:nvPicPr>
          <p:cNvPr id="12"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45421" y="3105671"/>
            <a:ext cx="2653085" cy="1023640"/>
          </a:xfrm>
          <a:prstGeom prst="rect">
            <a:avLst/>
          </a:prstGeom>
        </p:spPr>
      </p:pic>
      <p:sp>
        <p:nvSpPr>
          <p:cNvPr id="13" name="Text 6"/>
          <p:cNvSpPr/>
          <p:nvPr/>
        </p:nvSpPr>
        <p:spPr>
          <a:xfrm>
            <a:off x="3435325" y="3238426"/>
            <a:ext cx="2330425"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Young professionals seek sustainable options but lack convenient, trustworthy integrated services available.</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73943" y="1205954"/>
            <a:ext cx="8196114" cy="389706"/>
          </a:xfrm>
          <a:prstGeom prst="rect">
            <a:avLst/>
          </a:prstGeom>
          <a:noFill/>
          <a:ln/>
        </p:spPr>
        <p:txBody>
          <a:bodyPr wrap="none" lIns="0" tIns="0" rIns="0" bIns="0" rtlCol="0" anchor="t"/>
          <a:lstStyle/>
          <a:p>
            <a:pPr marL="0" indent="0" algn="l">
              <a:lnSpc>
                <a:spcPct val="104000"/>
              </a:lnSpc>
              <a:buNone/>
            </a:pPr>
            <a:r>
              <a:rPr lang="en-US" sz="2450" dirty="0">
                <a:solidFill>
                  <a:srgbClr val="1F1E1E"/>
                </a:solidFill>
                <a:latin typeface="Sora SemiBold" pitchFamily="34" charset="0"/>
                <a:ea typeface="Sora SemiBold" pitchFamily="34" charset="-122"/>
                <a:cs typeface="Sora SemiBold" pitchFamily="34" charset="-120"/>
              </a:rPr>
              <a:t>Our Solution – VitalLoop</a:t>
            </a:r>
            <a:endParaRPr lang="en-US" sz="2450" dirty="0"/>
          </a:p>
        </p:txBody>
      </p:sp>
      <p:sp>
        <p:nvSpPr>
          <p:cNvPr id="3" name="Text 1"/>
          <p:cNvSpPr/>
          <p:nvPr/>
        </p:nvSpPr>
        <p:spPr>
          <a:xfrm>
            <a:off x="473943" y="1832595"/>
            <a:ext cx="8653314" cy="189533"/>
          </a:xfrm>
          <a:prstGeom prst="rect">
            <a:avLst/>
          </a:prstGeom>
          <a:noFill/>
          <a:ln/>
        </p:spPr>
        <p:txBody>
          <a:bodyPr wrap="none" lIns="0" tIns="0" rIns="0" bIns="0" rtlCol="0" anchor="t"/>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A circular wellness subscription that closes the loop between personal health and planetary health.</a:t>
            </a:r>
            <a:endParaRPr lang="en-US" sz="900" dirty="0"/>
          </a:p>
        </p:txBody>
      </p:sp>
      <p:pic>
        <p:nvPicPr>
          <p:cNvPr id="4" name="Image 0" descr="preencoded.png"/>
          <p:cNvPicPr>
            <a:picLocks noChangeAspect="1"/>
          </p:cNvPicPr>
          <p:nvPr/>
        </p:nvPicPr>
        <p:blipFill>
          <a:blip r:embed="rId3"/>
          <a:stretch>
            <a:fillRect/>
          </a:stretch>
        </p:blipFill>
        <p:spPr>
          <a:xfrm>
            <a:off x="473943" y="2155403"/>
            <a:ext cx="426318" cy="426318"/>
          </a:xfrm>
          <a:prstGeom prst="rect">
            <a:avLst/>
          </a:prstGeom>
        </p:spPr>
      </p:pic>
      <p:sp>
        <p:nvSpPr>
          <p:cNvPr id="5" name="Text 2"/>
          <p:cNvSpPr/>
          <p:nvPr/>
        </p:nvSpPr>
        <p:spPr>
          <a:xfrm>
            <a:off x="1048345" y="2155403"/>
            <a:ext cx="1363563" cy="389632"/>
          </a:xfrm>
          <a:prstGeom prst="rect">
            <a:avLst/>
          </a:prstGeom>
          <a:noFill/>
          <a:ln/>
        </p:spPr>
        <p:txBody>
          <a:bodyPr wrap="square" lIns="0" tIns="0" rIns="0" bIns="0" rtlCol="0" anchor="t">
            <a:normAutofit/>
          </a:bodyPr>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Circular Packaging</a:t>
            </a:r>
            <a:endParaRPr lang="en-US" sz="1200" dirty="0"/>
          </a:p>
        </p:txBody>
      </p:sp>
      <p:sp>
        <p:nvSpPr>
          <p:cNvPr id="6" name="Text 3"/>
          <p:cNvSpPr/>
          <p:nvPr/>
        </p:nvSpPr>
        <p:spPr>
          <a:xfrm>
            <a:off x="1048345" y="2616101"/>
            <a:ext cx="1363563" cy="947663"/>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Monthly personalised wellness kits delivered in fully reusable and refillable packaging systems.</a:t>
            </a:r>
            <a:endParaRPr lang="en-US" sz="900" dirty="0"/>
          </a:p>
        </p:txBody>
      </p:sp>
      <p:pic>
        <p:nvPicPr>
          <p:cNvPr id="7" name="Image 1" descr="preencoded.png"/>
          <p:cNvPicPr>
            <a:picLocks noChangeAspect="1"/>
          </p:cNvPicPr>
          <p:nvPr/>
        </p:nvPicPr>
        <p:blipFill>
          <a:blip r:embed="rId4"/>
          <a:stretch>
            <a:fillRect/>
          </a:stretch>
        </p:blipFill>
        <p:spPr>
          <a:xfrm>
            <a:off x="2559993" y="2155403"/>
            <a:ext cx="426318" cy="426318"/>
          </a:xfrm>
          <a:prstGeom prst="rect">
            <a:avLst/>
          </a:prstGeom>
        </p:spPr>
      </p:pic>
      <p:sp>
        <p:nvSpPr>
          <p:cNvPr id="8" name="Text 4"/>
          <p:cNvSpPr/>
          <p:nvPr/>
        </p:nvSpPr>
        <p:spPr>
          <a:xfrm>
            <a:off x="3134395" y="2155403"/>
            <a:ext cx="1363563"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Companion App</a:t>
            </a:r>
            <a:endParaRPr lang="en-US" sz="1200" dirty="0"/>
          </a:p>
        </p:txBody>
      </p:sp>
      <p:sp>
        <p:nvSpPr>
          <p:cNvPr id="9" name="Text 5"/>
          <p:cNvSpPr/>
          <p:nvPr/>
        </p:nvSpPr>
        <p:spPr>
          <a:xfrm>
            <a:off x="3134395" y="2421285"/>
            <a:ext cx="1363563" cy="1137196"/>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Companion app delivers tailored micro-habits for remote worker burnout prevention and resilience.</a:t>
            </a:r>
            <a:endParaRPr lang="en-US" sz="900" dirty="0"/>
          </a:p>
        </p:txBody>
      </p:sp>
      <p:pic>
        <p:nvPicPr>
          <p:cNvPr id="10" name="Image 2" descr="preencoded.png"/>
          <p:cNvPicPr>
            <a:picLocks noChangeAspect="1"/>
          </p:cNvPicPr>
          <p:nvPr/>
        </p:nvPicPr>
        <p:blipFill>
          <a:blip r:embed="rId5"/>
          <a:stretch>
            <a:fillRect/>
          </a:stretch>
        </p:blipFill>
        <p:spPr>
          <a:xfrm>
            <a:off x="4646042" y="2155403"/>
            <a:ext cx="426318" cy="426318"/>
          </a:xfrm>
          <a:prstGeom prst="rect">
            <a:avLst/>
          </a:prstGeom>
        </p:spPr>
      </p:pic>
      <p:sp>
        <p:nvSpPr>
          <p:cNvPr id="11" name="Text 6"/>
          <p:cNvSpPr/>
          <p:nvPr/>
        </p:nvSpPr>
        <p:spPr>
          <a:xfrm>
            <a:off x="5220444" y="2155403"/>
            <a:ext cx="1363563"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Loop Credits</a:t>
            </a:r>
            <a:endParaRPr lang="en-US" sz="1200" dirty="0"/>
          </a:p>
        </p:txBody>
      </p:sp>
      <p:sp>
        <p:nvSpPr>
          <p:cNvPr id="12" name="Text 7"/>
          <p:cNvSpPr/>
          <p:nvPr/>
        </p:nvSpPr>
        <p:spPr>
          <a:xfrm>
            <a:off x="5220444" y="2421285"/>
            <a:ext cx="1363563" cy="1137196"/>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Users earn Loop Credits by returning packaging through our convenient take-back and recycling programme.</a:t>
            </a:r>
            <a:endParaRPr lang="en-US" sz="900" dirty="0"/>
          </a:p>
        </p:txBody>
      </p:sp>
      <p:pic>
        <p:nvPicPr>
          <p:cNvPr id="13" name="Image 3" descr="preencoded.png"/>
          <p:cNvPicPr>
            <a:picLocks noChangeAspect="1"/>
          </p:cNvPicPr>
          <p:nvPr/>
        </p:nvPicPr>
        <p:blipFill>
          <a:blip r:embed="rId6"/>
          <a:stretch>
            <a:fillRect/>
          </a:stretch>
        </p:blipFill>
        <p:spPr>
          <a:xfrm>
            <a:off x="6732091" y="2155403"/>
            <a:ext cx="426318" cy="426318"/>
          </a:xfrm>
          <a:prstGeom prst="rect">
            <a:avLst/>
          </a:prstGeom>
        </p:spPr>
      </p:pic>
      <p:sp>
        <p:nvSpPr>
          <p:cNvPr id="14" name="Text 8"/>
          <p:cNvSpPr/>
          <p:nvPr/>
        </p:nvSpPr>
        <p:spPr>
          <a:xfrm>
            <a:off x="7306494" y="2155403"/>
            <a:ext cx="1363563"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Education &amp; B2B</a:t>
            </a:r>
            <a:endParaRPr lang="en-US" sz="1200" dirty="0"/>
          </a:p>
        </p:txBody>
      </p:sp>
      <p:sp>
        <p:nvSpPr>
          <p:cNvPr id="15" name="Text 9"/>
          <p:cNvSpPr/>
          <p:nvPr/>
        </p:nvSpPr>
        <p:spPr>
          <a:xfrm>
            <a:off x="7306494" y="2421285"/>
            <a:ext cx="1363563" cy="1516261"/>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Evidence-based virtual sessions build sustainable habits. B2B corporate packages help SMEs meet well-being and ESG goals simultaneously.</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73943" y="342751"/>
            <a:ext cx="8196114" cy="359271"/>
          </a:xfrm>
          <a:prstGeom prst="rect">
            <a:avLst/>
          </a:prstGeom>
          <a:noFill/>
          <a:ln/>
        </p:spPr>
        <p:txBody>
          <a:bodyPr wrap="none" lIns="0" tIns="0" rIns="0" bIns="0" rtlCol="0" anchor="t"/>
          <a:lstStyle/>
          <a:p>
            <a:pPr marL="0" indent="0" algn="l">
              <a:lnSpc>
                <a:spcPct val="104000"/>
              </a:lnSpc>
              <a:buNone/>
            </a:pPr>
            <a:r>
              <a:rPr lang="en-US" sz="2250" dirty="0">
                <a:solidFill>
                  <a:srgbClr val="1F1E1E"/>
                </a:solidFill>
                <a:latin typeface="Sora SemiBold" pitchFamily="34" charset="0"/>
                <a:ea typeface="Sora SemiBold" pitchFamily="34" charset="-122"/>
                <a:cs typeface="Sora SemiBold" pitchFamily="34" charset="-120"/>
              </a:rPr>
              <a:t>Unique Selling Points &amp; Differentiation</a:t>
            </a:r>
            <a:endParaRPr lang="en-US" sz="2250" dirty="0"/>
          </a:p>
        </p:txBody>
      </p:sp>
      <p:sp>
        <p:nvSpPr>
          <p:cNvPr id="3" name="Shape 1"/>
          <p:cNvSpPr/>
          <p:nvPr/>
        </p:nvSpPr>
        <p:spPr>
          <a:xfrm>
            <a:off x="473943" y="903387"/>
            <a:ext cx="4047679" cy="1231999"/>
          </a:xfrm>
          <a:prstGeom prst="roundRect">
            <a:avLst>
              <a:gd name="adj" fmla="val 3724"/>
            </a:avLst>
          </a:prstGeom>
          <a:solidFill>
            <a:srgbClr val="F9D2D6"/>
          </a:solidFill>
          <a:ln w="4763">
            <a:solidFill>
              <a:srgbClr val="DFB8BC"/>
            </a:solidFill>
            <a:prstDash val="solid"/>
          </a:ln>
        </p:spPr>
      </p:sp>
      <p:sp>
        <p:nvSpPr>
          <p:cNvPr id="4" name="Shape 2"/>
          <p:cNvSpPr/>
          <p:nvPr/>
        </p:nvSpPr>
        <p:spPr>
          <a:xfrm>
            <a:off x="587871" y="1017315"/>
            <a:ext cx="327645" cy="327645"/>
          </a:xfrm>
          <a:prstGeom prst="ellipse">
            <a:avLst/>
          </a:prstGeom>
          <a:solidFill>
            <a:srgbClr val="DA1B2E"/>
          </a:solidFill>
          <a:ln/>
        </p:spPr>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7987" y="1107430"/>
            <a:ext cx="147414" cy="147414"/>
          </a:xfrm>
          <a:prstGeom prst="rect">
            <a:avLst/>
          </a:prstGeom>
        </p:spPr>
      </p:pic>
      <p:sp>
        <p:nvSpPr>
          <p:cNvPr id="6" name="Text 3"/>
          <p:cNvSpPr/>
          <p:nvPr/>
        </p:nvSpPr>
        <p:spPr>
          <a:xfrm>
            <a:off x="587871" y="1445642"/>
            <a:ext cx="3819823"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Only Circular Model</a:t>
            </a:r>
            <a:endParaRPr lang="en-US" sz="1100" dirty="0"/>
          </a:p>
        </p:txBody>
      </p:sp>
      <p:sp>
        <p:nvSpPr>
          <p:cNvPr id="7" name="Text 4"/>
          <p:cNvSpPr/>
          <p:nvPr/>
        </p:nvSpPr>
        <p:spPr>
          <a:xfrm>
            <a:off x="587871" y="1685553"/>
            <a:ext cx="3819823"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Only wellness subscription with deep circular model including verified take-back and reuse system.</a:t>
            </a:r>
            <a:endParaRPr lang="en-US" sz="850" dirty="0"/>
          </a:p>
        </p:txBody>
      </p:sp>
      <p:sp>
        <p:nvSpPr>
          <p:cNvPr id="8" name="Shape 5"/>
          <p:cNvSpPr/>
          <p:nvPr/>
        </p:nvSpPr>
        <p:spPr>
          <a:xfrm>
            <a:off x="4622304" y="903387"/>
            <a:ext cx="4047753" cy="1231999"/>
          </a:xfrm>
          <a:prstGeom prst="roundRect">
            <a:avLst>
              <a:gd name="adj" fmla="val 3724"/>
            </a:avLst>
          </a:prstGeom>
          <a:solidFill>
            <a:srgbClr val="F9D2D6"/>
          </a:solidFill>
          <a:ln w="4763">
            <a:solidFill>
              <a:srgbClr val="DFB8BC"/>
            </a:solidFill>
            <a:prstDash val="solid"/>
          </a:ln>
        </p:spPr>
      </p:sp>
      <p:sp>
        <p:nvSpPr>
          <p:cNvPr id="9" name="Shape 6"/>
          <p:cNvSpPr/>
          <p:nvPr/>
        </p:nvSpPr>
        <p:spPr>
          <a:xfrm>
            <a:off x="4736232" y="1017315"/>
            <a:ext cx="327645" cy="327645"/>
          </a:xfrm>
          <a:prstGeom prst="ellipse">
            <a:avLst/>
          </a:prstGeom>
          <a:solidFill>
            <a:srgbClr val="DA1B2E"/>
          </a:solidFill>
          <a:ln/>
        </p:spPr>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26347" y="1107430"/>
            <a:ext cx="147414" cy="147414"/>
          </a:xfrm>
          <a:prstGeom prst="rect">
            <a:avLst/>
          </a:prstGeom>
        </p:spPr>
      </p:pic>
      <p:sp>
        <p:nvSpPr>
          <p:cNvPr id="11" name="Text 7"/>
          <p:cNvSpPr/>
          <p:nvPr/>
        </p:nvSpPr>
        <p:spPr>
          <a:xfrm>
            <a:off x="4736232" y="1445642"/>
            <a:ext cx="3819897"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Remote-Specific Design</a:t>
            </a:r>
            <a:endParaRPr lang="en-US" sz="1100" dirty="0"/>
          </a:p>
        </p:txBody>
      </p:sp>
      <p:sp>
        <p:nvSpPr>
          <p:cNvPr id="12" name="Text 8"/>
          <p:cNvSpPr/>
          <p:nvPr/>
        </p:nvSpPr>
        <p:spPr>
          <a:xfrm>
            <a:off x="4736232" y="1685553"/>
            <a:ext cx="3819897"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Specifically designed for remote and hybrid workers facing unique burnout and isolation challenges daily.</a:t>
            </a:r>
            <a:endParaRPr lang="en-US" sz="850" dirty="0"/>
          </a:p>
        </p:txBody>
      </p:sp>
      <p:sp>
        <p:nvSpPr>
          <p:cNvPr id="13" name="Shape 9"/>
          <p:cNvSpPr/>
          <p:nvPr/>
        </p:nvSpPr>
        <p:spPr>
          <a:xfrm>
            <a:off x="473943" y="2236068"/>
            <a:ext cx="4047679" cy="1231999"/>
          </a:xfrm>
          <a:prstGeom prst="roundRect">
            <a:avLst>
              <a:gd name="adj" fmla="val 3724"/>
            </a:avLst>
          </a:prstGeom>
          <a:solidFill>
            <a:srgbClr val="F9D2D6"/>
          </a:solidFill>
          <a:ln w="4763">
            <a:solidFill>
              <a:srgbClr val="DFB8BC"/>
            </a:solidFill>
            <a:prstDash val="solid"/>
          </a:ln>
        </p:spPr>
      </p:sp>
      <p:sp>
        <p:nvSpPr>
          <p:cNvPr id="14" name="Shape 10"/>
          <p:cNvSpPr/>
          <p:nvPr/>
        </p:nvSpPr>
        <p:spPr>
          <a:xfrm>
            <a:off x="587871" y="2349996"/>
            <a:ext cx="327645" cy="327645"/>
          </a:xfrm>
          <a:prstGeom prst="ellipse">
            <a:avLst/>
          </a:prstGeom>
          <a:solidFill>
            <a:srgbClr val="DA1B2E"/>
          </a:solidFill>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77987" y="2440112"/>
            <a:ext cx="147414" cy="147414"/>
          </a:xfrm>
          <a:prstGeom prst="rect">
            <a:avLst/>
          </a:prstGeom>
        </p:spPr>
      </p:pic>
      <p:sp>
        <p:nvSpPr>
          <p:cNvPr id="16" name="Text 11"/>
          <p:cNvSpPr/>
          <p:nvPr/>
        </p:nvSpPr>
        <p:spPr>
          <a:xfrm>
            <a:off x="587871" y="2778323"/>
            <a:ext cx="3819823"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Research-Aligned Trust</a:t>
            </a:r>
            <a:endParaRPr lang="en-US" sz="1100" dirty="0"/>
          </a:p>
        </p:txBody>
      </p:sp>
      <p:sp>
        <p:nvSpPr>
          <p:cNvPr id="17" name="Text 12"/>
          <p:cNvSpPr/>
          <p:nvPr/>
        </p:nvSpPr>
        <p:spPr>
          <a:xfrm>
            <a:off x="587871" y="3018234"/>
            <a:ext cx="3819823"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Research-aligned, transparent recommendations build high trust unlike typical wellness hype marketing.</a:t>
            </a:r>
            <a:endParaRPr lang="en-US" sz="850" dirty="0"/>
          </a:p>
        </p:txBody>
      </p:sp>
      <p:sp>
        <p:nvSpPr>
          <p:cNvPr id="18" name="Shape 13"/>
          <p:cNvSpPr/>
          <p:nvPr/>
        </p:nvSpPr>
        <p:spPr>
          <a:xfrm>
            <a:off x="4622304" y="2236068"/>
            <a:ext cx="4047753" cy="1231999"/>
          </a:xfrm>
          <a:prstGeom prst="roundRect">
            <a:avLst>
              <a:gd name="adj" fmla="val 3724"/>
            </a:avLst>
          </a:prstGeom>
          <a:solidFill>
            <a:srgbClr val="F9D2D6"/>
          </a:solidFill>
          <a:ln w="4763">
            <a:solidFill>
              <a:srgbClr val="DFB8BC"/>
            </a:solidFill>
            <a:prstDash val="solid"/>
          </a:ln>
        </p:spPr>
      </p:sp>
      <p:sp>
        <p:nvSpPr>
          <p:cNvPr id="19" name="Shape 14"/>
          <p:cNvSpPr/>
          <p:nvPr/>
        </p:nvSpPr>
        <p:spPr>
          <a:xfrm>
            <a:off x="4736232" y="2349996"/>
            <a:ext cx="327645" cy="327645"/>
          </a:xfrm>
          <a:prstGeom prst="ellipse">
            <a:avLst/>
          </a:prstGeom>
          <a:solidFill>
            <a:srgbClr val="DA1B2E"/>
          </a:solidFill>
          <a:ln/>
        </p:spPr>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26347" y="2440112"/>
            <a:ext cx="147414" cy="147414"/>
          </a:xfrm>
          <a:prstGeom prst="rect">
            <a:avLst/>
          </a:prstGeom>
        </p:spPr>
      </p:pic>
      <p:sp>
        <p:nvSpPr>
          <p:cNvPr id="21" name="Text 15"/>
          <p:cNvSpPr/>
          <p:nvPr/>
        </p:nvSpPr>
        <p:spPr>
          <a:xfrm>
            <a:off x="4736232" y="2778323"/>
            <a:ext cx="3819897"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Dual Revenue Model</a:t>
            </a:r>
            <a:endParaRPr lang="en-US" sz="1100" dirty="0"/>
          </a:p>
        </p:txBody>
      </p:sp>
      <p:sp>
        <p:nvSpPr>
          <p:cNvPr id="22" name="Text 16"/>
          <p:cNvSpPr/>
          <p:nvPr/>
        </p:nvSpPr>
        <p:spPr>
          <a:xfrm>
            <a:off x="4736232" y="3018234"/>
            <a:ext cx="3819897"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Dual revenue model serves consumers and SMEs needing both wellness and ESG compliance solutions.</a:t>
            </a:r>
            <a:endParaRPr lang="en-US" sz="850" dirty="0"/>
          </a:p>
        </p:txBody>
      </p:sp>
      <p:sp>
        <p:nvSpPr>
          <p:cNvPr id="23" name="Shape 17"/>
          <p:cNvSpPr/>
          <p:nvPr/>
        </p:nvSpPr>
        <p:spPr>
          <a:xfrm>
            <a:off x="473943" y="3568750"/>
            <a:ext cx="4047679" cy="1231999"/>
          </a:xfrm>
          <a:prstGeom prst="roundRect">
            <a:avLst>
              <a:gd name="adj" fmla="val 3724"/>
            </a:avLst>
          </a:prstGeom>
          <a:solidFill>
            <a:srgbClr val="F9D2D6"/>
          </a:solidFill>
          <a:ln w="4763">
            <a:solidFill>
              <a:srgbClr val="DFB8BC"/>
            </a:solidFill>
            <a:prstDash val="solid"/>
          </a:ln>
        </p:spPr>
      </p:sp>
      <p:sp>
        <p:nvSpPr>
          <p:cNvPr id="24" name="Shape 18"/>
          <p:cNvSpPr/>
          <p:nvPr/>
        </p:nvSpPr>
        <p:spPr>
          <a:xfrm>
            <a:off x="587871" y="3682678"/>
            <a:ext cx="327645" cy="327645"/>
          </a:xfrm>
          <a:prstGeom prst="ellipse">
            <a:avLst/>
          </a:prstGeom>
          <a:solidFill>
            <a:srgbClr val="DA1B2E"/>
          </a:solidFill>
          <a:ln/>
        </p:spPr>
      </p:sp>
      <p:pic>
        <p:nvPicPr>
          <p:cNvPr id="2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77987" y="3772793"/>
            <a:ext cx="147414" cy="147414"/>
          </a:xfrm>
          <a:prstGeom prst="rect">
            <a:avLst/>
          </a:prstGeom>
        </p:spPr>
      </p:pic>
      <p:sp>
        <p:nvSpPr>
          <p:cNvPr id="26" name="Text 19"/>
          <p:cNvSpPr/>
          <p:nvPr/>
        </p:nvSpPr>
        <p:spPr>
          <a:xfrm>
            <a:off x="587871" y="4111005"/>
            <a:ext cx="3819823"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Social Impact Story</a:t>
            </a:r>
            <a:endParaRPr lang="en-US" sz="1100" dirty="0"/>
          </a:p>
        </p:txBody>
      </p:sp>
      <p:sp>
        <p:nvSpPr>
          <p:cNvPr id="27" name="Text 20"/>
          <p:cNvSpPr/>
          <p:nvPr/>
        </p:nvSpPr>
        <p:spPr>
          <a:xfrm>
            <a:off x="587871" y="4350916"/>
            <a:ext cx="3819823"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Strong social impact story appeals to conscious consumers and impact-focused angel investors effectively.</a:t>
            </a:r>
            <a:endParaRPr lang="en-US" sz="850" dirty="0"/>
          </a:p>
        </p:txBody>
      </p:sp>
      <p:sp>
        <p:nvSpPr>
          <p:cNvPr id="28" name="Shape 21"/>
          <p:cNvSpPr/>
          <p:nvPr/>
        </p:nvSpPr>
        <p:spPr>
          <a:xfrm>
            <a:off x="4622304" y="3568750"/>
            <a:ext cx="4047753" cy="1231999"/>
          </a:xfrm>
          <a:prstGeom prst="roundRect">
            <a:avLst>
              <a:gd name="adj" fmla="val 3724"/>
            </a:avLst>
          </a:prstGeom>
          <a:solidFill>
            <a:srgbClr val="F9D2D6"/>
          </a:solidFill>
          <a:ln w="4763">
            <a:solidFill>
              <a:srgbClr val="DFB8BC"/>
            </a:solidFill>
            <a:prstDash val="solid"/>
          </a:ln>
        </p:spPr>
      </p:sp>
      <p:sp>
        <p:nvSpPr>
          <p:cNvPr id="29" name="Shape 22"/>
          <p:cNvSpPr/>
          <p:nvPr/>
        </p:nvSpPr>
        <p:spPr>
          <a:xfrm>
            <a:off x="4736232" y="3682678"/>
            <a:ext cx="327645" cy="327645"/>
          </a:xfrm>
          <a:prstGeom prst="ellipse">
            <a:avLst/>
          </a:prstGeom>
          <a:solidFill>
            <a:srgbClr val="DA1B2E"/>
          </a:solidFill>
          <a:ln/>
        </p:spPr>
      </p:sp>
      <p:pic>
        <p:nvPicPr>
          <p:cNvPr id="30"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826347" y="3772793"/>
            <a:ext cx="147414" cy="147414"/>
          </a:xfrm>
          <a:prstGeom prst="rect">
            <a:avLst/>
          </a:prstGeom>
        </p:spPr>
      </p:pic>
      <p:sp>
        <p:nvSpPr>
          <p:cNvPr id="31" name="Text 23"/>
          <p:cNvSpPr/>
          <p:nvPr/>
        </p:nvSpPr>
        <p:spPr>
          <a:xfrm>
            <a:off x="4736232" y="4111005"/>
            <a:ext cx="3819897" cy="179561"/>
          </a:xfrm>
          <a:prstGeom prst="rect">
            <a:avLst/>
          </a:prstGeom>
          <a:noFill/>
          <a:ln/>
        </p:spPr>
        <p:txBody>
          <a:bodyPr wrap="none" lIns="0" tIns="0" rIns="0" bIns="0" rtlCol="0" anchor="t"/>
          <a:lstStyle/>
          <a:p>
            <a:pPr marL="0" indent="0" algn="l">
              <a:lnSpc>
                <a:spcPct val="104000"/>
              </a:lnSpc>
              <a:buNone/>
            </a:pPr>
            <a:r>
              <a:rPr lang="en-US" sz="1100" dirty="0">
                <a:solidFill>
                  <a:srgbClr val="3B3535"/>
                </a:solidFill>
                <a:latin typeface="Sora SemiBold" pitchFamily="34" charset="0"/>
                <a:ea typeface="Sora SemiBold" pitchFamily="34" charset="-122"/>
                <a:cs typeface="Sora SemiBold" pitchFamily="34" charset="-120"/>
              </a:rPr>
              <a:t>Scalable Platform</a:t>
            </a:r>
            <a:endParaRPr lang="en-US" sz="1100" dirty="0"/>
          </a:p>
        </p:txBody>
      </p:sp>
      <p:sp>
        <p:nvSpPr>
          <p:cNvPr id="32" name="Text 24"/>
          <p:cNvSpPr/>
          <p:nvPr/>
        </p:nvSpPr>
        <p:spPr>
          <a:xfrm>
            <a:off x="4736232" y="4350916"/>
            <a:ext cx="3819897" cy="335905"/>
          </a:xfrm>
          <a:prstGeom prst="rect">
            <a:avLst/>
          </a:prstGeom>
          <a:noFill/>
          <a:ln/>
        </p:spPr>
        <p:txBody>
          <a:bodyPr wrap="square" lIns="0" tIns="0" rIns="0" bIns="0" rtlCol="0" anchor="t">
            <a:normAutofit/>
          </a:bodyPr>
          <a:lstStyle/>
          <a:p>
            <a:pPr marL="0" indent="0" algn="l">
              <a:lnSpc>
                <a:spcPct val="128000"/>
              </a:lnSpc>
              <a:buNone/>
            </a:pPr>
            <a:r>
              <a:rPr lang="en-US" sz="850" dirty="0">
                <a:solidFill>
                  <a:srgbClr val="3B3535"/>
                </a:solidFill>
                <a:latin typeface="Sora Light" pitchFamily="34" charset="0"/>
                <a:ea typeface="Sora Light" pitchFamily="34" charset="-122"/>
                <a:cs typeface="Sora Light" pitchFamily="34" charset="-120"/>
              </a:rPr>
              <a:t>Scalable platform with clear path to B2B corporate wellness contracts and subscription growth.</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73943" y="489868"/>
            <a:ext cx="4767114" cy="347142"/>
          </a:xfrm>
          <a:prstGeom prst="rect">
            <a:avLst/>
          </a:prstGeom>
          <a:noFill/>
          <a:ln/>
        </p:spPr>
        <p:txBody>
          <a:bodyPr wrap="none" lIns="0" tIns="0" rIns="0" bIns="0" rtlCol="0" anchor="t"/>
          <a:lstStyle/>
          <a:p>
            <a:pPr marL="0" indent="0" algn="l">
              <a:lnSpc>
                <a:spcPct val="104000"/>
              </a:lnSpc>
              <a:buNone/>
            </a:pPr>
            <a:r>
              <a:rPr lang="en-US" sz="2150" dirty="0">
                <a:solidFill>
                  <a:srgbClr val="1F1E1E"/>
                </a:solidFill>
                <a:latin typeface="Sora SemiBold" pitchFamily="34" charset="0"/>
                <a:ea typeface="Sora SemiBold" pitchFamily="34" charset="-122"/>
                <a:cs typeface="Sora SemiBold" pitchFamily="34" charset="-120"/>
              </a:rPr>
              <a:t>Target Market &amp; Customer Profile</a:t>
            </a:r>
            <a:endParaRPr lang="en-US" sz="2150" dirty="0"/>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3943" y="1083618"/>
            <a:ext cx="2254821" cy="985763"/>
          </a:xfrm>
          <a:prstGeom prst="rect">
            <a:avLst/>
          </a:prstGeom>
        </p:spPr>
      </p:pic>
      <p:sp>
        <p:nvSpPr>
          <p:cNvPr id="5" name="Text 1"/>
          <p:cNvSpPr/>
          <p:nvPr/>
        </p:nvSpPr>
        <p:spPr>
          <a:xfrm>
            <a:off x="617711" y="1477566"/>
            <a:ext cx="158279" cy="197793"/>
          </a:xfrm>
          <a:prstGeom prst="rect">
            <a:avLst/>
          </a:prstGeom>
          <a:noFill/>
          <a:ln/>
        </p:spPr>
        <p:txBody>
          <a:bodyPr wrap="none" lIns="0" tIns="0" rIns="0" bIns="0" rtlCol="0" anchor="ctr"/>
          <a:lstStyle/>
          <a:p>
            <a:pPr marL="0" indent="0" algn="ctr">
              <a:lnSpc>
                <a:spcPct val="100000"/>
              </a:lnSpc>
              <a:buNone/>
            </a:pPr>
            <a:r>
              <a:rPr lang="en-US" sz="1200" dirty="0">
                <a:solidFill>
                  <a:srgbClr val="3B3535"/>
                </a:solidFill>
                <a:latin typeface="Sora SemiBold" pitchFamily="34" charset="0"/>
                <a:ea typeface="Sora SemiBold" pitchFamily="34" charset="-122"/>
                <a:cs typeface="Sora SemiBold" pitchFamily="34" charset="-120"/>
              </a:rPr>
              <a:t>1</a:t>
            </a:r>
            <a:endParaRPr lang="en-US" sz="1200" dirty="0"/>
          </a:p>
        </p:txBody>
      </p:sp>
      <p:sp>
        <p:nvSpPr>
          <p:cNvPr id="6" name="Text 2"/>
          <p:cNvSpPr/>
          <p:nvPr/>
        </p:nvSpPr>
        <p:spPr>
          <a:xfrm>
            <a:off x="1004292" y="1203424"/>
            <a:ext cx="1604665"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Primary</a:t>
            </a:r>
            <a:endParaRPr lang="en-US" sz="1050" dirty="0"/>
          </a:p>
        </p:txBody>
      </p:sp>
      <p:sp>
        <p:nvSpPr>
          <p:cNvPr id="7" name="Text 3"/>
          <p:cNvSpPr/>
          <p:nvPr/>
        </p:nvSpPr>
        <p:spPr>
          <a:xfrm>
            <a:off x="1004292" y="1470943"/>
            <a:ext cx="1604665" cy="478631"/>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25–40 year old remote, hybrid and gig professionals in UK major cities and towns.</a:t>
            </a:r>
            <a:endParaRPr lang="en-US" sz="80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3943" y="2163366"/>
            <a:ext cx="2254821" cy="1145307"/>
          </a:xfrm>
          <a:prstGeom prst="rect">
            <a:avLst/>
          </a:prstGeom>
        </p:spPr>
      </p:pic>
      <p:sp>
        <p:nvSpPr>
          <p:cNvPr id="9" name="Text 4"/>
          <p:cNvSpPr/>
          <p:nvPr/>
        </p:nvSpPr>
        <p:spPr>
          <a:xfrm>
            <a:off x="617711" y="2637086"/>
            <a:ext cx="158279" cy="197793"/>
          </a:xfrm>
          <a:prstGeom prst="rect">
            <a:avLst/>
          </a:prstGeom>
          <a:noFill/>
          <a:ln/>
        </p:spPr>
        <p:txBody>
          <a:bodyPr wrap="none" lIns="0" tIns="0" rIns="0" bIns="0" rtlCol="0" anchor="ctr"/>
          <a:lstStyle/>
          <a:p>
            <a:pPr marL="0" indent="0" algn="ctr">
              <a:lnSpc>
                <a:spcPct val="100000"/>
              </a:lnSpc>
              <a:buNone/>
            </a:pPr>
            <a:r>
              <a:rPr lang="en-US" sz="1200" dirty="0">
                <a:solidFill>
                  <a:srgbClr val="3B3535"/>
                </a:solidFill>
                <a:latin typeface="Sora SemiBold" pitchFamily="34" charset="0"/>
                <a:ea typeface="Sora SemiBold" pitchFamily="34" charset="-122"/>
                <a:cs typeface="Sora SemiBold" pitchFamily="34" charset="-120"/>
              </a:rPr>
              <a:t>2</a:t>
            </a:r>
            <a:endParaRPr lang="en-US" sz="1200" dirty="0"/>
          </a:p>
        </p:txBody>
      </p:sp>
      <p:sp>
        <p:nvSpPr>
          <p:cNvPr id="10" name="Text 5"/>
          <p:cNvSpPr/>
          <p:nvPr/>
        </p:nvSpPr>
        <p:spPr>
          <a:xfrm>
            <a:off x="1004292" y="2283172"/>
            <a:ext cx="1604665"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Secondary</a:t>
            </a:r>
            <a:endParaRPr lang="en-US" sz="1050" dirty="0"/>
          </a:p>
        </p:txBody>
      </p:sp>
      <p:sp>
        <p:nvSpPr>
          <p:cNvPr id="11" name="Text 6"/>
          <p:cNvSpPr/>
          <p:nvPr/>
        </p:nvSpPr>
        <p:spPr>
          <a:xfrm>
            <a:off x="1004292" y="2550691"/>
            <a:ext cx="1604665" cy="638175"/>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University students transitioning into professional careers seeking sustainable wellness options.</a:t>
            </a:r>
            <a:endParaRPr lang="en-US" sz="8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3943" y="3402657"/>
            <a:ext cx="2254821" cy="1145307"/>
          </a:xfrm>
          <a:prstGeom prst="rect">
            <a:avLst/>
          </a:prstGeom>
        </p:spPr>
      </p:pic>
      <p:sp>
        <p:nvSpPr>
          <p:cNvPr id="13" name="Text 7"/>
          <p:cNvSpPr/>
          <p:nvPr/>
        </p:nvSpPr>
        <p:spPr>
          <a:xfrm>
            <a:off x="617711" y="3876377"/>
            <a:ext cx="158279" cy="197793"/>
          </a:xfrm>
          <a:prstGeom prst="rect">
            <a:avLst/>
          </a:prstGeom>
          <a:noFill/>
          <a:ln/>
        </p:spPr>
        <p:txBody>
          <a:bodyPr wrap="none" lIns="0" tIns="0" rIns="0" bIns="0" rtlCol="0" anchor="ctr"/>
          <a:lstStyle/>
          <a:p>
            <a:pPr marL="0" indent="0" algn="ctr">
              <a:lnSpc>
                <a:spcPct val="100000"/>
              </a:lnSpc>
              <a:buNone/>
            </a:pPr>
            <a:r>
              <a:rPr lang="en-US" sz="1200" dirty="0">
                <a:solidFill>
                  <a:srgbClr val="3B3535"/>
                </a:solidFill>
                <a:latin typeface="Sora SemiBold" pitchFamily="34" charset="0"/>
                <a:ea typeface="Sora SemiBold" pitchFamily="34" charset="-122"/>
                <a:cs typeface="Sora SemiBold" pitchFamily="34" charset="-120"/>
              </a:rPr>
              <a:t>3</a:t>
            </a:r>
            <a:endParaRPr lang="en-US" sz="1200" dirty="0"/>
          </a:p>
        </p:txBody>
      </p:sp>
      <p:sp>
        <p:nvSpPr>
          <p:cNvPr id="14" name="Text 8"/>
          <p:cNvSpPr/>
          <p:nvPr/>
        </p:nvSpPr>
        <p:spPr>
          <a:xfrm>
            <a:off x="1004292" y="3522464"/>
            <a:ext cx="1604665"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Tertiary</a:t>
            </a:r>
            <a:endParaRPr lang="en-US" sz="1050" dirty="0"/>
          </a:p>
        </p:txBody>
      </p:sp>
      <p:sp>
        <p:nvSpPr>
          <p:cNvPr id="15" name="Text 9"/>
          <p:cNvSpPr/>
          <p:nvPr/>
        </p:nvSpPr>
        <p:spPr>
          <a:xfrm>
            <a:off x="1004292" y="3789983"/>
            <a:ext cx="1604665" cy="638175"/>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SMEs and co-working spaces needing employee well-being programmes with ESG credentials.</a:t>
            </a:r>
            <a:endParaRPr lang="en-US" sz="800" dirty="0"/>
          </a:p>
        </p:txBody>
      </p:sp>
      <p:pic>
        <p:nvPicPr>
          <p:cNvPr id="16"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976711" y="1069330"/>
            <a:ext cx="2269108" cy="774725"/>
          </a:xfrm>
          <a:prstGeom prst="rect">
            <a:avLst/>
          </a:prstGeom>
        </p:spPr>
      </p:pic>
      <p:sp>
        <p:nvSpPr>
          <p:cNvPr id="17" name="Text 10"/>
          <p:cNvSpPr/>
          <p:nvPr/>
        </p:nvSpPr>
        <p:spPr>
          <a:xfrm>
            <a:off x="3125093" y="1083618"/>
            <a:ext cx="2120726"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Customer Values</a:t>
            </a:r>
            <a:endParaRPr lang="en-US" sz="1050" dirty="0"/>
          </a:p>
        </p:txBody>
      </p:sp>
      <p:sp>
        <p:nvSpPr>
          <p:cNvPr id="18" name="Text 11"/>
          <p:cNvSpPr/>
          <p:nvPr/>
        </p:nvSpPr>
        <p:spPr>
          <a:xfrm>
            <a:off x="3125093" y="1351136"/>
            <a:ext cx="2120726" cy="478631"/>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Customers value convenience, sustainability, evidence-based advice and work-life boundary support highly.</a:t>
            </a:r>
            <a:endParaRPr lang="en-US" sz="800" dirty="0"/>
          </a:p>
        </p:txBody>
      </p:sp>
      <p:pic>
        <p:nvPicPr>
          <p:cNvPr id="19" name="Image 5"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976711" y="2003450"/>
            <a:ext cx="2269108" cy="774725"/>
          </a:xfrm>
          <a:prstGeom prst="rect">
            <a:avLst/>
          </a:prstGeom>
        </p:spPr>
      </p:pic>
      <p:sp>
        <p:nvSpPr>
          <p:cNvPr id="20" name="Text 12"/>
          <p:cNvSpPr/>
          <p:nvPr/>
        </p:nvSpPr>
        <p:spPr>
          <a:xfrm>
            <a:off x="3125093" y="2017737"/>
            <a:ext cx="2120726"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Willingness to Pay</a:t>
            </a:r>
            <a:endParaRPr lang="en-US" sz="1050" dirty="0"/>
          </a:p>
        </p:txBody>
      </p:sp>
      <p:sp>
        <p:nvSpPr>
          <p:cNvPr id="21" name="Text 13"/>
          <p:cNvSpPr/>
          <p:nvPr/>
        </p:nvSpPr>
        <p:spPr>
          <a:xfrm>
            <a:off x="3125093" y="2285256"/>
            <a:ext cx="2120726" cy="478631"/>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High willingness to pay for integrated solutions addressing both personal health and environmental impact.</a:t>
            </a:r>
            <a:endParaRPr lang="en-US" sz="800" dirty="0"/>
          </a:p>
        </p:txBody>
      </p:sp>
      <p:pic>
        <p:nvPicPr>
          <p:cNvPr id="22" name="Image 6"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976711" y="2937570"/>
            <a:ext cx="2269108" cy="774725"/>
          </a:xfrm>
          <a:prstGeom prst="rect">
            <a:avLst/>
          </a:prstGeom>
        </p:spPr>
      </p:pic>
      <p:sp>
        <p:nvSpPr>
          <p:cNvPr id="23" name="Text 14"/>
          <p:cNvSpPr/>
          <p:nvPr/>
        </p:nvSpPr>
        <p:spPr>
          <a:xfrm>
            <a:off x="3125093" y="2951857"/>
            <a:ext cx="2120726" cy="173534"/>
          </a:xfrm>
          <a:prstGeom prst="rect">
            <a:avLst/>
          </a:prstGeom>
          <a:noFill/>
          <a:ln/>
        </p:spPr>
        <p:txBody>
          <a:bodyPr wrap="none" lIns="0" tIns="0" rIns="0" bIns="0" rtlCol="0" anchor="t"/>
          <a:lstStyle/>
          <a:p>
            <a:pPr marL="0" indent="0" algn="l">
              <a:lnSpc>
                <a:spcPct val="104000"/>
              </a:lnSpc>
              <a:buNone/>
            </a:pPr>
            <a:r>
              <a:rPr lang="en-US" sz="1050" dirty="0">
                <a:solidFill>
                  <a:srgbClr val="3B3535"/>
                </a:solidFill>
                <a:latin typeface="Sora SemiBold" pitchFamily="34" charset="0"/>
                <a:ea typeface="Sora SemiBold" pitchFamily="34" charset="-122"/>
                <a:cs typeface="Sora SemiBold" pitchFamily="34" charset="-120"/>
              </a:rPr>
              <a:t>Initial Focus</a:t>
            </a:r>
            <a:endParaRPr lang="en-US" sz="1050" dirty="0"/>
          </a:p>
        </p:txBody>
      </p:sp>
      <p:sp>
        <p:nvSpPr>
          <p:cNvPr id="24" name="Text 15"/>
          <p:cNvSpPr/>
          <p:nvPr/>
        </p:nvSpPr>
        <p:spPr>
          <a:xfrm>
            <a:off x="3125093" y="3219376"/>
            <a:ext cx="2120726" cy="478631"/>
          </a:xfrm>
          <a:prstGeom prst="rect">
            <a:avLst/>
          </a:prstGeom>
          <a:noFill/>
          <a:ln/>
        </p:spPr>
        <p:txBody>
          <a:bodyPr wrap="square" lIns="0" tIns="0" rIns="0" bIns="0" rtlCol="0" anchor="t">
            <a:normAutofit/>
          </a:bodyPr>
          <a:lstStyle/>
          <a:p>
            <a:pPr marL="0" indent="0" algn="l">
              <a:lnSpc>
                <a:spcPct val="126000"/>
              </a:lnSpc>
              <a:buNone/>
            </a:pPr>
            <a:r>
              <a:rPr lang="en-US" sz="800" dirty="0">
                <a:solidFill>
                  <a:srgbClr val="3B3535"/>
                </a:solidFill>
                <a:latin typeface="Sora Light" pitchFamily="34" charset="0"/>
                <a:ea typeface="Sora Light" pitchFamily="34" charset="-122"/>
                <a:cs typeface="Sora Light" pitchFamily="34" charset="-120"/>
              </a:rPr>
              <a:t>Initial focus on Birmingham and London markets with strong remote worker and SME density present.</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73943" y="818257"/>
            <a:ext cx="8196114" cy="389706"/>
          </a:xfrm>
          <a:prstGeom prst="rect">
            <a:avLst/>
          </a:prstGeom>
          <a:noFill/>
          <a:ln/>
        </p:spPr>
        <p:txBody>
          <a:bodyPr wrap="none" lIns="0" tIns="0" rIns="0" bIns="0" rtlCol="0" anchor="t"/>
          <a:lstStyle/>
          <a:p>
            <a:pPr marL="0" indent="0" algn="l">
              <a:lnSpc>
                <a:spcPct val="104000"/>
              </a:lnSpc>
              <a:buNone/>
            </a:pPr>
            <a:r>
              <a:rPr lang="en-US" sz="2450" dirty="0">
                <a:solidFill>
                  <a:srgbClr val="1F1E1E"/>
                </a:solidFill>
                <a:latin typeface="Sora SemiBold" pitchFamily="34" charset="0"/>
                <a:ea typeface="Sora SemiBold" pitchFamily="34" charset="-122"/>
                <a:cs typeface="Sora SemiBold" pitchFamily="34" charset="-120"/>
              </a:rPr>
              <a:t>Business Model, Legal Format &amp; Operations</a:t>
            </a:r>
            <a:endParaRPr lang="en-US" sz="2450" dirty="0"/>
          </a:p>
        </p:txBody>
      </p:sp>
      <p:sp>
        <p:nvSpPr>
          <p:cNvPr id="3" name="Shape 1"/>
          <p:cNvSpPr/>
          <p:nvPr/>
        </p:nvSpPr>
        <p:spPr>
          <a:xfrm>
            <a:off x="388665" y="1385664"/>
            <a:ext cx="4124102" cy="2939579"/>
          </a:xfrm>
          <a:prstGeom prst="roundRect">
            <a:avLst>
              <a:gd name="adj" fmla="val 2902"/>
            </a:avLst>
          </a:prstGeom>
          <a:solidFill>
            <a:srgbClr val="DA1B2E"/>
          </a:solidFill>
          <a:ln/>
        </p:spPr>
      </p:sp>
      <p:sp>
        <p:nvSpPr>
          <p:cNvPr id="4" name="Text 2"/>
          <p:cNvSpPr/>
          <p:nvPr/>
        </p:nvSpPr>
        <p:spPr>
          <a:xfrm>
            <a:off x="507132" y="1504131"/>
            <a:ext cx="3887167" cy="194816"/>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Sora SemiBold" pitchFamily="34" charset="0"/>
                <a:ea typeface="Sora SemiBold" pitchFamily="34" charset="-122"/>
                <a:cs typeface="Sora SemiBold" pitchFamily="34" charset="-120"/>
              </a:rPr>
              <a:t>Revenue Streams</a:t>
            </a:r>
            <a:endParaRPr lang="en-US" sz="1200" dirty="0"/>
          </a:p>
        </p:txBody>
      </p:sp>
      <p:sp>
        <p:nvSpPr>
          <p:cNvPr id="5" name="Text 3"/>
          <p:cNvSpPr/>
          <p:nvPr/>
        </p:nvSpPr>
        <p:spPr>
          <a:xfrm>
            <a:off x="507132" y="1817415"/>
            <a:ext cx="3887167"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FFFFFF"/>
                </a:solidFill>
                <a:latin typeface="Sora Light" pitchFamily="34" charset="0"/>
                <a:ea typeface="Sora Light" pitchFamily="34" charset="-122"/>
                <a:cs typeface="Sora Light" pitchFamily="34" charset="-120"/>
              </a:rPr>
              <a:t>Revenue from consumer subscriptions (£29–£49/month) plus B2B corporate wellness packages annually.</a:t>
            </a:r>
            <a:endParaRPr lang="en-US" sz="900" dirty="0"/>
          </a:p>
        </p:txBody>
      </p:sp>
      <p:sp>
        <p:nvSpPr>
          <p:cNvPr id="6" name="Text 4"/>
          <p:cNvSpPr/>
          <p:nvPr/>
        </p:nvSpPr>
        <p:spPr>
          <a:xfrm>
            <a:off x="507132" y="2314947"/>
            <a:ext cx="3887167" cy="194816"/>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Sora SemiBold" pitchFamily="34" charset="0"/>
                <a:ea typeface="Sora SemiBold" pitchFamily="34" charset="-122"/>
                <a:cs typeface="Sora SemiBold" pitchFamily="34" charset="-120"/>
              </a:rPr>
              <a:t>Legal Structure</a:t>
            </a:r>
            <a:endParaRPr lang="en-US" sz="1200" dirty="0"/>
          </a:p>
        </p:txBody>
      </p:sp>
      <p:sp>
        <p:nvSpPr>
          <p:cNvPr id="7" name="Text 5"/>
          <p:cNvSpPr/>
          <p:nvPr/>
        </p:nvSpPr>
        <p:spPr>
          <a:xfrm>
            <a:off x="507132" y="2628230"/>
            <a:ext cx="3887167"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FFFFFF"/>
                </a:solidFill>
                <a:latin typeface="Sora Light" pitchFamily="34" charset="0"/>
                <a:ea typeface="Sora Light" pitchFamily="34" charset="-122"/>
                <a:cs typeface="Sora Light" pitchFamily="34" charset="-120"/>
              </a:rPr>
              <a:t>Start as sole trader for speed then convert to Private Limited Company for liability protection.</a:t>
            </a:r>
            <a:endParaRPr lang="en-US" sz="900" dirty="0"/>
          </a:p>
        </p:txBody>
      </p:sp>
      <p:sp>
        <p:nvSpPr>
          <p:cNvPr id="8" name="Text 6"/>
          <p:cNvSpPr/>
          <p:nvPr/>
        </p:nvSpPr>
        <p:spPr>
          <a:xfrm>
            <a:off x="507132" y="3125763"/>
            <a:ext cx="3887167" cy="194816"/>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Sora SemiBold" pitchFamily="34" charset="0"/>
                <a:ea typeface="Sora SemiBold" pitchFamily="34" charset="-122"/>
                <a:cs typeface="Sora SemiBold" pitchFamily="34" charset="-120"/>
              </a:rPr>
              <a:t>Geographic Rollout</a:t>
            </a:r>
            <a:endParaRPr lang="en-US" sz="1200" dirty="0"/>
          </a:p>
        </p:txBody>
      </p:sp>
      <p:sp>
        <p:nvSpPr>
          <p:cNvPr id="9" name="Text 7"/>
          <p:cNvSpPr/>
          <p:nvPr/>
        </p:nvSpPr>
        <p:spPr>
          <a:xfrm>
            <a:off x="507132" y="3439046"/>
            <a:ext cx="3887167"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FFFFFF"/>
                </a:solidFill>
                <a:latin typeface="Sora Light" pitchFamily="34" charset="0"/>
                <a:ea typeface="Sora Light" pitchFamily="34" charset="-122"/>
                <a:cs typeface="Sora Light" pitchFamily="34" charset="-120"/>
              </a:rPr>
              <a:t>Initial operations focus on Birmingham and London with national UK expansion planned within 18 months.</a:t>
            </a:r>
            <a:endParaRPr lang="en-US" sz="900" dirty="0"/>
          </a:p>
        </p:txBody>
      </p:sp>
      <p:sp>
        <p:nvSpPr>
          <p:cNvPr id="10" name="Shape 8"/>
          <p:cNvSpPr/>
          <p:nvPr/>
        </p:nvSpPr>
        <p:spPr>
          <a:xfrm>
            <a:off x="4721275" y="1518940"/>
            <a:ext cx="266551" cy="266551"/>
          </a:xfrm>
          <a:prstGeom prst="roundRect">
            <a:avLst>
              <a:gd name="adj" fmla="val 18670"/>
            </a:avLst>
          </a:prstGeom>
          <a:solidFill>
            <a:srgbClr val="F9D2D6"/>
          </a:solidFill>
          <a:ln w="4763">
            <a:solidFill>
              <a:srgbClr val="DFB8BC"/>
            </a:solidFill>
            <a:prstDash val="solid"/>
          </a:ln>
        </p:spPr>
      </p:sp>
      <p:sp>
        <p:nvSpPr>
          <p:cNvPr id="11" name="Text 9"/>
          <p:cNvSpPr/>
          <p:nvPr/>
        </p:nvSpPr>
        <p:spPr>
          <a:xfrm>
            <a:off x="5106293" y="1559644"/>
            <a:ext cx="3568526"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Outsourced Operations</a:t>
            </a:r>
            <a:endParaRPr lang="en-US" sz="1200" dirty="0"/>
          </a:p>
        </p:txBody>
      </p:sp>
      <p:sp>
        <p:nvSpPr>
          <p:cNvPr id="12" name="Text 10"/>
          <p:cNvSpPr/>
          <p:nvPr/>
        </p:nvSpPr>
        <p:spPr>
          <a:xfrm>
            <a:off x="5106293" y="1872928"/>
            <a:ext cx="3568526"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Outsource app development, fulfilment and logistics while retaining core strategy and content control.</a:t>
            </a:r>
            <a:endParaRPr lang="en-US" sz="900" dirty="0"/>
          </a:p>
        </p:txBody>
      </p:sp>
      <p:sp>
        <p:nvSpPr>
          <p:cNvPr id="13" name="Shape 11"/>
          <p:cNvSpPr/>
          <p:nvPr/>
        </p:nvSpPr>
        <p:spPr>
          <a:xfrm>
            <a:off x="4721275" y="2488927"/>
            <a:ext cx="266551" cy="266551"/>
          </a:xfrm>
          <a:prstGeom prst="roundRect">
            <a:avLst>
              <a:gd name="adj" fmla="val 18670"/>
            </a:avLst>
          </a:prstGeom>
          <a:solidFill>
            <a:srgbClr val="F9D2D6"/>
          </a:solidFill>
          <a:ln w="4763">
            <a:solidFill>
              <a:srgbClr val="DFB8BC"/>
            </a:solidFill>
            <a:prstDash val="solid"/>
          </a:ln>
        </p:spPr>
      </p:sp>
      <p:sp>
        <p:nvSpPr>
          <p:cNvPr id="14" name="Text 12"/>
          <p:cNvSpPr/>
          <p:nvPr/>
        </p:nvSpPr>
        <p:spPr>
          <a:xfrm>
            <a:off x="5106293" y="2529632"/>
            <a:ext cx="3568526"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Expert Partnerships</a:t>
            </a:r>
            <a:endParaRPr lang="en-US" sz="1200" dirty="0"/>
          </a:p>
        </p:txBody>
      </p:sp>
      <p:sp>
        <p:nvSpPr>
          <p:cNvPr id="15" name="Text 13"/>
          <p:cNvSpPr/>
          <p:nvPr/>
        </p:nvSpPr>
        <p:spPr>
          <a:xfrm>
            <a:off x="5106293" y="2842915"/>
            <a:ext cx="3568526"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Partner with qualified nutritionists and sustainability experts to ensure credible, compliant recommendations.</a:t>
            </a:r>
            <a:endParaRPr lang="en-US" sz="900" dirty="0"/>
          </a:p>
        </p:txBody>
      </p:sp>
      <p:sp>
        <p:nvSpPr>
          <p:cNvPr id="16" name="Shape 14"/>
          <p:cNvSpPr/>
          <p:nvPr/>
        </p:nvSpPr>
        <p:spPr>
          <a:xfrm>
            <a:off x="4721275" y="3458914"/>
            <a:ext cx="266551" cy="266551"/>
          </a:xfrm>
          <a:prstGeom prst="roundRect">
            <a:avLst>
              <a:gd name="adj" fmla="val 18670"/>
            </a:avLst>
          </a:prstGeom>
          <a:solidFill>
            <a:srgbClr val="F9D2D6"/>
          </a:solidFill>
          <a:ln w="4763">
            <a:solidFill>
              <a:srgbClr val="DFB8BC"/>
            </a:solidFill>
            <a:prstDash val="solid"/>
          </a:ln>
        </p:spPr>
      </p:sp>
      <p:sp>
        <p:nvSpPr>
          <p:cNvPr id="17" name="Text 15"/>
          <p:cNvSpPr/>
          <p:nvPr/>
        </p:nvSpPr>
        <p:spPr>
          <a:xfrm>
            <a:off x="5106293" y="3499619"/>
            <a:ext cx="3568526"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Lean Model</a:t>
            </a:r>
            <a:endParaRPr lang="en-US" sz="1200" dirty="0"/>
          </a:p>
        </p:txBody>
      </p:sp>
      <p:sp>
        <p:nvSpPr>
          <p:cNvPr id="18" name="Text 16"/>
          <p:cNvSpPr/>
          <p:nvPr/>
        </p:nvSpPr>
        <p:spPr>
          <a:xfrm>
            <a:off x="5106293" y="3812902"/>
            <a:ext cx="3568526"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Lean model keeps fixed costs low while building strong brand and customer loyalty quickly.</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73943" y="859408"/>
            <a:ext cx="8196114" cy="389706"/>
          </a:xfrm>
          <a:prstGeom prst="rect">
            <a:avLst/>
          </a:prstGeom>
          <a:noFill/>
          <a:ln/>
        </p:spPr>
        <p:txBody>
          <a:bodyPr wrap="none" lIns="0" tIns="0" rIns="0" bIns="0" rtlCol="0" anchor="t"/>
          <a:lstStyle/>
          <a:p>
            <a:pPr marL="0" indent="0" algn="l">
              <a:lnSpc>
                <a:spcPct val="104000"/>
              </a:lnSpc>
              <a:buNone/>
            </a:pPr>
            <a:r>
              <a:rPr lang="en-US" sz="2450" dirty="0">
                <a:solidFill>
                  <a:srgbClr val="1F1E1E"/>
                </a:solidFill>
                <a:latin typeface="Sora SemiBold" pitchFamily="34" charset="0"/>
                <a:ea typeface="Sora SemiBold" pitchFamily="34" charset="-122"/>
                <a:cs typeface="Sora SemiBold" pitchFamily="34" charset="-120"/>
              </a:rPr>
              <a:t>Three Key External Factors (PESTEL)</a:t>
            </a:r>
            <a:endParaRPr lang="en-US" sz="2450" dirty="0"/>
          </a:p>
        </p:txBody>
      </p:sp>
      <p:sp>
        <p:nvSpPr>
          <p:cNvPr id="3" name="Shape 1"/>
          <p:cNvSpPr/>
          <p:nvPr/>
        </p:nvSpPr>
        <p:spPr>
          <a:xfrm>
            <a:off x="473943" y="1486049"/>
            <a:ext cx="8196114" cy="473869"/>
          </a:xfrm>
          <a:prstGeom prst="roundRect">
            <a:avLst>
              <a:gd name="adj" fmla="val 10502"/>
            </a:avLst>
          </a:prstGeom>
          <a:solidFill>
            <a:srgbClr val="F9D2D6"/>
          </a:solidFill>
          <a:ln/>
        </p:spPr>
      </p:sp>
      <p:pic>
        <p:nvPicPr>
          <p:cNvPr id="4" name="Image 0" descr="preencoded.png"/>
          <p:cNvPicPr>
            <a:picLocks noChangeAspect="1"/>
          </p:cNvPicPr>
          <p:nvPr/>
        </p:nvPicPr>
        <p:blipFill>
          <a:blip r:embed="rId3"/>
          <a:stretch>
            <a:fillRect/>
          </a:stretch>
        </p:blipFill>
        <p:spPr>
          <a:xfrm>
            <a:off x="592410" y="1654299"/>
            <a:ext cx="148084" cy="118467"/>
          </a:xfrm>
          <a:prstGeom prst="rect">
            <a:avLst/>
          </a:prstGeom>
        </p:spPr>
      </p:pic>
      <p:sp>
        <p:nvSpPr>
          <p:cNvPr id="5" name="Text 2"/>
          <p:cNvSpPr/>
          <p:nvPr/>
        </p:nvSpPr>
        <p:spPr>
          <a:xfrm>
            <a:off x="858962" y="1634133"/>
            <a:ext cx="8149828" cy="189533"/>
          </a:xfrm>
          <a:prstGeom prst="rect">
            <a:avLst/>
          </a:prstGeom>
          <a:noFill/>
          <a:ln/>
        </p:spPr>
        <p:txBody>
          <a:bodyPr wrap="none" lIns="0" tIns="0" rIns="0" bIns="0" rtlCol="0" anchor="t"/>
          <a:lstStyle/>
          <a:p>
            <a:pPr marL="0" indent="0" algn="l">
              <a:lnSpc>
                <a:spcPct val="133000"/>
              </a:lnSpc>
              <a:buNone/>
            </a:pPr>
            <a:r>
              <a:rPr lang="en-US" sz="900" dirty="0">
                <a:solidFill>
                  <a:srgbClr val="000000"/>
                </a:solidFill>
                <a:latin typeface="Sora Light" pitchFamily="34" charset="0"/>
                <a:ea typeface="Sora Light" pitchFamily="34" charset="-122"/>
                <a:cs typeface="Sora Light" pitchFamily="34" charset="-120"/>
              </a:rPr>
              <a:t>These three factors create a perfect window for a circular, remote-focused wellness venture now.</a:t>
            </a:r>
            <a:endParaRPr lang="en-US" sz="900" dirty="0"/>
          </a:p>
        </p:txBody>
      </p:sp>
      <p:sp>
        <p:nvSpPr>
          <p:cNvPr id="6" name="Shape 3"/>
          <p:cNvSpPr/>
          <p:nvPr/>
        </p:nvSpPr>
        <p:spPr>
          <a:xfrm>
            <a:off x="473943" y="2093193"/>
            <a:ext cx="2653010" cy="1465287"/>
          </a:xfrm>
          <a:prstGeom prst="roundRect">
            <a:avLst>
              <a:gd name="adj" fmla="val 3396"/>
            </a:avLst>
          </a:prstGeom>
          <a:solidFill>
            <a:srgbClr val="F9D2D6"/>
          </a:solidFill>
          <a:ln w="4763">
            <a:solidFill>
              <a:srgbClr val="DFB8BC"/>
            </a:solidFill>
            <a:prstDash val="solid"/>
          </a:ln>
        </p:spPr>
      </p:sp>
      <p:sp>
        <p:nvSpPr>
          <p:cNvPr id="7" name="Text 4"/>
          <p:cNvSpPr/>
          <p:nvPr/>
        </p:nvSpPr>
        <p:spPr>
          <a:xfrm>
            <a:off x="597173" y="2216423"/>
            <a:ext cx="2406551" cy="194816"/>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Twemoji Mozilla" pitchFamily="34" charset="0"/>
                <a:ea typeface="Twemoji Mozilla" pitchFamily="34" charset="-122"/>
                <a:cs typeface="Twemoji Mozilla" pitchFamily="34" charset="-120"/>
              </a:rPr>
              <a:t>💰</a:t>
            </a:r>
            <a:r>
              <a:rPr lang="en-US" sz="1200" dirty="0">
                <a:solidFill>
                  <a:srgbClr val="3B3535"/>
                </a:solidFill>
                <a:latin typeface="Sora SemiBold" pitchFamily="34" charset="0"/>
                <a:ea typeface="Sora SemiBold" pitchFamily="34" charset="-122"/>
                <a:cs typeface="Sora SemiBold" pitchFamily="34" charset="-120"/>
              </a:rPr>
              <a:t> Economic Factor</a:t>
            </a:r>
            <a:endParaRPr lang="en-US" sz="1200" dirty="0"/>
          </a:p>
        </p:txBody>
      </p:sp>
      <p:sp>
        <p:nvSpPr>
          <p:cNvPr id="8" name="Text 5"/>
          <p:cNvSpPr/>
          <p:nvPr/>
        </p:nvSpPr>
        <p:spPr>
          <a:xfrm>
            <a:off x="597173" y="2482304"/>
            <a:ext cx="2406551" cy="947663"/>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Cost of living pressures and remote work create demand for affordable, high-value wellness solutions that deliver both personal and environmental benefits simultaneously.</a:t>
            </a:r>
            <a:endParaRPr lang="en-US" sz="900" dirty="0"/>
          </a:p>
        </p:txBody>
      </p:sp>
      <p:sp>
        <p:nvSpPr>
          <p:cNvPr id="9" name="Shape 6"/>
          <p:cNvSpPr/>
          <p:nvPr/>
        </p:nvSpPr>
        <p:spPr>
          <a:xfrm>
            <a:off x="3245421" y="2093193"/>
            <a:ext cx="2653085" cy="1465287"/>
          </a:xfrm>
          <a:prstGeom prst="roundRect">
            <a:avLst>
              <a:gd name="adj" fmla="val 3396"/>
            </a:avLst>
          </a:prstGeom>
          <a:solidFill>
            <a:srgbClr val="F9D2D6"/>
          </a:solidFill>
          <a:ln w="4763">
            <a:solidFill>
              <a:srgbClr val="DFB8BC"/>
            </a:solidFill>
            <a:prstDash val="solid"/>
          </a:ln>
        </p:spPr>
      </p:sp>
      <p:sp>
        <p:nvSpPr>
          <p:cNvPr id="10" name="Text 7"/>
          <p:cNvSpPr/>
          <p:nvPr/>
        </p:nvSpPr>
        <p:spPr>
          <a:xfrm>
            <a:off x="3368650" y="2216423"/>
            <a:ext cx="2406625" cy="194816"/>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Twemoji Mozilla" pitchFamily="34" charset="0"/>
                <a:ea typeface="Twemoji Mozilla" pitchFamily="34" charset="-122"/>
                <a:cs typeface="Twemoji Mozilla" pitchFamily="34" charset="-120"/>
              </a:rPr>
              <a:t>🧠</a:t>
            </a:r>
            <a:r>
              <a:rPr lang="en-US" sz="1200" dirty="0">
                <a:solidFill>
                  <a:srgbClr val="3B3535"/>
                </a:solidFill>
                <a:latin typeface="Sora SemiBold" pitchFamily="34" charset="0"/>
                <a:ea typeface="Sora SemiBold" pitchFamily="34" charset="-122"/>
                <a:cs typeface="Sora SemiBold" pitchFamily="34" charset="-120"/>
              </a:rPr>
              <a:t> Social Factor</a:t>
            </a:r>
            <a:endParaRPr lang="en-US" sz="1200" dirty="0"/>
          </a:p>
        </p:txBody>
      </p:sp>
      <p:sp>
        <p:nvSpPr>
          <p:cNvPr id="11" name="Text 8"/>
          <p:cNvSpPr/>
          <p:nvPr/>
        </p:nvSpPr>
        <p:spPr>
          <a:xfrm>
            <a:off x="3368650" y="2482304"/>
            <a:ext cx="2406625" cy="947663"/>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Rising burnout and mental health awareness among young professionals drives demand for targeted, convenient support solutions (Karakitsiou et al., 2025).</a:t>
            </a:r>
            <a:endParaRPr lang="en-US" sz="900" dirty="0"/>
          </a:p>
        </p:txBody>
      </p:sp>
      <p:sp>
        <p:nvSpPr>
          <p:cNvPr id="12" name="Shape 9"/>
          <p:cNvSpPr/>
          <p:nvPr/>
        </p:nvSpPr>
        <p:spPr>
          <a:xfrm>
            <a:off x="6016972" y="2093193"/>
            <a:ext cx="2653010" cy="1465287"/>
          </a:xfrm>
          <a:prstGeom prst="roundRect">
            <a:avLst>
              <a:gd name="adj" fmla="val 3396"/>
            </a:avLst>
          </a:prstGeom>
          <a:solidFill>
            <a:srgbClr val="F9D2D6"/>
          </a:solidFill>
          <a:ln w="4763">
            <a:solidFill>
              <a:srgbClr val="DFB8BC"/>
            </a:solidFill>
            <a:prstDash val="solid"/>
          </a:ln>
        </p:spPr>
      </p:sp>
      <p:sp>
        <p:nvSpPr>
          <p:cNvPr id="13" name="Text 10"/>
          <p:cNvSpPr/>
          <p:nvPr/>
        </p:nvSpPr>
        <p:spPr>
          <a:xfrm>
            <a:off x="6140202" y="2216423"/>
            <a:ext cx="2406551" cy="389632"/>
          </a:xfrm>
          <a:prstGeom prst="rect">
            <a:avLst/>
          </a:prstGeom>
          <a:noFill/>
          <a:ln/>
        </p:spPr>
        <p:txBody>
          <a:bodyPr wrap="square" lIns="0" tIns="0" rIns="0" bIns="0" rtlCol="0" anchor="t">
            <a:normAutofit/>
          </a:bodyPr>
          <a:lstStyle/>
          <a:p>
            <a:pPr marL="0" indent="0" algn="l">
              <a:lnSpc>
                <a:spcPct val="104000"/>
              </a:lnSpc>
              <a:buNone/>
            </a:pPr>
            <a:r>
              <a:rPr lang="en-US" sz="1200" dirty="0">
                <a:solidFill>
                  <a:srgbClr val="000000"/>
                </a:solidFill>
                <a:latin typeface="Twemoji Mozilla" pitchFamily="34" charset="0"/>
                <a:ea typeface="Twemoji Mozilla" pitchFamily="34" charset="-122"/>
                <a:cs typeface="Twemoji Mozilla" pitchFamily="34" charset="-120"/>
              </a:rPr>
              <a:t>🌿</a:t>
            </a:r>
            <a:r>
              <a:rPr lang="en-US" sz="1200" dirty="0">
                <a:solidFill>
                  <a:srgbClr val="3B3535"/>
                </a:solidFill>
                <a:latin typeface="Sora SemiBold" pitchFamily="34" charset="0"/>
                <a:ea typeface="Sora SemiBold" pitchFamily="34" charset="-122"/>
                <a:cs typeface="Sora SemiBold" pitchFamily="34" charset="-120"/>
              </a:rPr>
              <a:t> Environmental &amp; Regulatory Factor</a:t>
            </a:r>
            <a:endParaRPr lang="en-US" sz="1200" dirty="0"/>
          </a:p>
        </p:txBody>
      </p:sp>
      <p:sp>
        <p:nvSpPr>
          <p:cNvPr id="14" name="Text 11"/>
          <p:cNvSpPr/>
          <p:nvPr/>
        </p:nvSpPr>
        <p:spPr>
          <a:xfrm>
            <a:off x="6140202" y="2677120"/>
            <a:ext cx="2406551"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Strict UK and EU packaging rules push businesses toward circular models with reusable and refillable systems (Du Rietz, 2024).</a:t>
            </a:r>
            <a:endParaRPr lang="en-US" sz="900" dirty="0"/>
          </a:p>
        </p:txBody>
      </p:sp>
      <p:sp>
        <p:nvSpPr>
          <p:cNvPr id="15" name="Text 12"/>
          <p:cNvSpPr/>
          <p:nvPr/>
        </p:nvSpPr>
        <p:spPr>
          <a:xfrm>
            <a:off x="473943" y="3798391"/>
            <a:ext cx="3953545"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Government support for green economy and mental health initiatives provides additional tailwinds for growth.</a:t>
            </a:r>
            <a:endParaRPr lang="en-US" sz="900" dirty="0"/>
          </a:p>
        </p:txBody>
      </p:sp>
      <p:sp>
        <p:nvSpPr>
          <p:cNvPr id="16" name="Text 13"/>
          <p:cNvSpPr/>
          <p:nvPr/>
        </p:nvSpPr>
        <p:spPr>
          <a:xfrm>
            <a:off x="4721275" y="3798391"/>
            <a:ext cx="3953545"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Consumer preference for purpose-driven brands aligns perfectly with VitalLoop mission and values.</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473943" y="371103"/>
            <a:ext cx="4767114" cy="742950"/>
          </a:xfrm>
          <a:prstGeom prst="rect">
            <a:avLst/>
          </a:prstGeom>
          <a:noFill/>
          <a:ln/>
        </p:spPr>
        <p:txBody>
          <a:bodyPr wrap="square" lIns="0" tIns="0" rIns="0" bIns="0" rtlCol="0" anchor="t">
            <a:normAutofit/>
          </a:bodyPr>
          <a:lstStyle/>
          <a:p>
            <a:pPr marL="0" indent="0" algn="l">
              <a:lnSpc>
                <a:spcPct val="104000"/>
              </a:lnSpc>
              <a:buNone/>
            </a:pPr>
            <a:r>
              <a:rPr lang="en-US" sz="2300" dirty="0">
                <a:solidFill>
                  <a:srgbClr val="1F1E1E"/>
                </a:solidFill>
                <a:latin typeface="Sora SemiBold" pitchFamily="34" charset="0"/>
                <a:ea typeface="Sora SemiBold" pitchFamily="34" charset="-122"/>
                <a:cs typeface="Sora SemiBold" pitchFamily="34" charset="-120"/>
              </a:rPr>
              <a:t>Two Major Marketing Strategies</a:t>
            </a:r>
            <a:endParaRPr lang="en-US" sz="2300" dirty="0"/>
          </a:p>
        </p:txBody>
      </p:sp>
      <p:sp>
        <p:nvSpPr>
          <p:cNvPr id="4" name="Shape 1"/>
          <p:cNvSpPr/>
          <p:nvPr/>
        </p:nvSpPr>
        <p:spPr>
          <a:xfrm>
            <a:off x="473943" y="1396529"/>
            <a:ext cx="672331" cy="171599"/>
          </a:xfrm>
          <a:prstGeom prst="roundRect">
            <a:avLst>
              <a:gd name="adj" fmla="val 22113"/>
            </a:avLst>
          </a:prstGeom>
          <a:solidFill>
            <a:srgbClr val="F9D2D6"/>
          </a:solidFill>
          <a:ln/>
        </p:spPr>
      </p:sp>
      <p:sp>
        <p:nvSpPr>
          <p:cNvPr id="5" name="Text 2"/>
          <p:cNvSpPr/>
          <p:nvPr/>
        </p:nvSpPr>
        <p:spPr>
          <a:xfrm>
            <a:off x="541660" y="1430387"/>
            <a:ext cx="994097" cy="103882"/>
          </a:xfrm>
          <a:prstGeom prst="rect">
            <a:avLst/>
          </a:prstGeom>
          <a:noFill/>
          <a:ln/>
        </p:spPr>
        <p:txBody>
          <a:bodyPr wrap="none" lIns="0" tIns="0" rIns="0" bIns="0" rtlCol="0" anchor="t"/>
          <a:lstStyle/>
          <a:p>
            <a:pPr marL="0" indent="0" algn="l">
              <a:lnSpc>
                <a:spcPct val="96000"/>
              </a:lnSpc>
              <a:buNone/>
            </a:pPr>
            <a:r>
              <a:rPr lang="en-US" sz="700" dirty="0">
                <a:solidFill>
                  <a:srgbClr val="3B3535"/>
                </a:solidFill>
                <a:latin typeface="Sora Light" pitchFamily="34" charset="0"/>
                <a:ea typeface="Sora Light" pitchFamily="34" charset="-122"/>
                <a:cs typeface="Sora Light" pitchFamily="34" charset="-120"/>
              </a:rPr>
              <a:t>STRATEGY 1</a:t>
            </a:r>
            <a:endParaRPr lang="en-US" sz="700" dirty="0"/>
          </a:p>
        </p:txBody>
      </p:sp>
      <p:sp>
        <p:nvSpPr>
          <p:cNvPr id="6" name="Text 3"/>
          <p:cNvSpPr/>
          <p:nvPr/>
        </p:nvSpPr>
        <p:spPr>
          <a:xfrm>
            <a:off x="473943" y="1611139"/>
            <a:ext cx="2245816" cy="371475"/>
          </a:xfrm>
          <a:prstGeom prst="rect">
            <a:avLst/>
          </a:prstGeom>
          <a:noFill/>
          <a:ln/>
        </p:spPr>
        <p:txBody>
          <a:bodyPr wrap="square" lIns="0" tIns="0" rIns="0" bIns="0" rtlCol="0" anchor="t">
            <a:normAutofit/>
          </a:bodyPr>
          <a:lstStyle/>
          <a:p>
            <a:pPr marL="0" indent="0" algn="l">
              <a:lnSpc>
                <a:spcPct val="104000"/>
              </a:lnSpc>
              <a:buNone/>
            </a:pPr>
            <a:r>
              <a:rPr lang="en-US" sz="1150" dirty="0">
                <a:solidFill>
                  <a:srgbClr val="1F1E1E"/>
                </a:solidFill>
                <a:latin typeface="Sora SemiBold" pitchFamily="34" charset="0"/>
                <a:ea typeface="Sora SemiBold" pitchFamily="34" charset="-122"/>
                <a:cs typeface="Sora SemiBold" pitchFamily="34" charset="-120"/>
              </a:rPr>
              <a:t>Content-Led Community Building on Visual Platforms</a:t>
            </a:r>
            <a:endParaRPr lang="en-US" sz="11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16285" y="2109267"/>
            <a:ext cx="169366" cy="169366"/>
          </a:xfrm>
          <a:prstGeom prst="rect">
            <a:avLst/>
          </a:prstGeom>
        </p:spPr>
      </p:pic>
      <p:sp>
        <p:nvSpPr>
          <p:cNvPr id="8" name="Text 4"/>
          <p:cNvSpPr/>
          <p:nvPr/>
        </p:nvSpPr>
        <p:spPr>
          <a:xfrm>
            <a:off x="840879" y="2103686"/>
            <a:ext cx="1878881" cy="705743"/>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Create short, credible Reels and TikToks on remote burnout prevention and sustainable swaps daily.</a:t>
            </a:r>
            <a:endParaRPr lang="en-US" sz="85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16285" y="3030215"/>
            <a:ext cx="169366" cy="169366"/>
          </a:xfrm>
          <a:prstGeom prst="rect">
            <a:avLst/>
          </a:prstGeom>
        </p:spPr>
      </p:pic>
      <p:sp>
        <p:nvSpPr>
          <p:cNvPr id="10" name="Text 5"/>
          <p:cNvSpPr/>
          <p:nvPr/>
        </p:nvSpPr>
        <p:spPr>
          <a:xfrm>
            <a:off x="840879" y="3024634"/>
            <a:ext cx="1878881" cy="705743"/>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Partner with micro-influencers in productivity, remote work and sustainable living niches effectively.</a:t>
            </a:r>
            <a:endParaRPr lang="en-US" sz="85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16285" y="3951163"/>
            <a:ext cx="169366" cy="169366"/>
          </a:xfrm>
          <a:prstGeom prst="rect">
            <a:avLst/>
          </a:prstGeom>
        </p:spPr>
      </p:pic>
      <p:sp>
        <p:nvSpPr>
          <p:cNvPr id="12" name="Text 6"/>
          <p:cNvSpPr/>
          <p:nvPr/>
        </p:nvSpPr>
        <p:spPr>
          <a:xfrm>
            <a:off x="840879" y="3945582"/>
            <a:ext cx="1878881" cy="705743"/>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Build trust through research-backed, transparent content that cuts through wellness industry noise.</a:t>
            </a:r>
            <a:endParaRPr lang="en-US" sz="850" dirty="0"/>
          </a:p>
        </p:txBody>
      </p:sp>
      <p:sp>
        <p:nvSpPr>
          <p:cNvPr id="13" name="Shape 7"/>
          <p:cNvSpPr/>
          <p:nvPr/>
        </p:nvSpPr>
        <p:spPr>
          <a:xfrm>
            <a:off x="3000003" y="1396529"/>
            <a:ext cx="690265" cy="171599"/>
          </a:xfrm>
          <a:prstGeom prst="roundRect">
            <a:avLst>
              <a:gd name="adj" fmla="val 22113"/>
            </a:avLst>
          </a:prstGeom>
          <a:solidFill>
            <a:srgbClr val="F9D2D6"/>
          </a:solidFill>
          <a:ln/>
        </p:spPr>
      </p:sp>
      <p:sp>
        <p:nvSpPr>
          <p:cNvPr id="14" name="Text 8"/>
          <p:cNvSpPr/>
          <p:nvPr/>
        </p:nvSpPr>
        <p:spPr>
          <a:xfrm>
            <a:off x="3067720" y="1430387"/>
            <a:ext cx="1012031" cy="103882"/>
          </a:xfrm>
          <a:prstGeom prst="rect">
            <a:avLst/>
          </a:prstGeom>
          <a:noFill/>
          <a:ln/>
        </p:spPr>
        <p:txBody>
          <a:bodyPr wrap="none" lIns="0" tIns="0" rIns="0" bIns="0" rtlCol="0" anchor="t"/>
          <a:lstStyle/>
          <a:p>
            <a:pPr marL="0" indent="0" algn="l">
              <a:lnSpc>
                <a:spcPct val="96000"/>
              </a:lnSpc>
              <a:buNone/>
            </a:pPr>
            <a:r>
              <a:rPr lang="en-US" sz="700" dirty="0">
                <a:solidFill>
                  <a:srgbClr val="3B3535"/>
                </a:solidFill>
                <a:latin typeface="Sora Light" pitchFamily="34" charset="0"/>
                <a:ea typeface="Sora Light" pitchFamily="34" charset="-122"/>
                <a:cs typeface="Sora Light" pitchFamily="34" charset="-120"/>
              </a:rPr>
              <a:t>STRATEGY 2</a:t>
            </a:r>
            <a:endParaRPr lang="en-US" sz="700" dirty="0"/>
          </a:p>
        </p:txBody>
      </p:sp>
      <p:sp>
        <p:nvSpPr>
          <p:cNvPr id="15" name="Text 9"/>
          <p:cNvSpPr/>
          <p:nvPr/>
        </p:nvSpPr>
        <p:spPr>
          <a:xfrm>
            <a:off x="3000003" y="1611139"/>
            <a:ext cx="2245816" cy="371475"/>
          </a:xfrm>
          <a:prstGeom prst="rect">
            <a:avLst/>
          </a:prstGeom>
          <a:noFill/>
          <a:ln/>
        </p:spPr>
        <p:txBody>
          <a:bodyPr wrap="square" lIns="0" tIns="0" rIns="0" bIns="0" rtlCol="0" anchor="t">
            <a:normAutofit/>
          </a:bodyPr>
          <a:lstStyle/>
          <a:p>
            <a:pPr marL="0" indent="0" algn="l">
              <a:lnSpc>
                <a:spcPct val="104000"/>
              </a:lnSpc>
              <a:buNone/>
            </a:pPr>
            <a:r>
              <a:rPr lang="en-US" sz="1150" dirty="0">
                <a:solidFill>
                  <a:srgbClr val="1F1E1E"/>
                </a:solidFill>
                <a:latin typeface="Sora SemiBold" pitchFamily="34" charset="0"/>
                <a:ea typeface="Sora SemiBold" pitchFamily="34" charset="-122"/>
                <a:cs typeface="Sora SemiBold" pitchFamily="34" charset="-120"/>
              </a:rPr>
              <a:t>Strategic Partnerships and Referral Flywheel</a:t>
            </a:r>
            <a:endParaRPr lang="en-US" sz="1150" dirty="0"/>
          </a:p>
        </p:txBody>
      </p:sp>
      <p:pic>
        <p:nvPicPr>
          <p:cNvPr id="16"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2345" y="2109267"/>
            <a:ext cx="169366" cy="169366"/>
          </a:xfrm>
          <a:prstGeom prst="rect">
            <a:avLst/>
          </a:prstGeom>
        </p:spPr>
      </p:pic>
      <p:sp>
        <p:nvSpPr>
          <p:cNvPr id="17" name="Text 10"/>
          <p:cNvSpPr/>
          <p:nvPr/>
        </p:nvSpPr>
        <p:spPr>
          <a:xfrm>
            <a:off x="3366939" y="2103686"/>
            <a:ext cx="1878881" cy="705743"/>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Partner with co-working spaces, universities and SME HR platforms in Birmingham and London first.</a:t>
            </a:r>
            <a:endParaRPr lang="en-US" sz="850" dirty="0"/>
          </a:p>
        </p:txBody>
      </p:sp>
      <p:pic>
        <p:nvPicPr>
          <p:cNvPr id="18" name="Image 5"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2345" y="3030215"/>
            <a:ext cx="169366" cy="169366"/>
          </a:xfrm>
          <a:prstGeom prst="rect">
            <a:avLst/>
          </a:prstGeom>
        </p:spPr>
      </p:pic>
      <p:sp>
        <p:nvSpPr>
          <p:cNvPr id="19" name="Text 11"/>
          <p:cNvSpPr/>
          <p:nvPr/>
        </p:nvSpPr>
        <p:spPr>
          <a:xfrm>
            <a:off x="3366939" y="3024634"/>
            <a:ext cx="1878881" cy="529307"/>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Strong referral programme gives free month to both referrer and new customer consistently.</a:t>
            </a:r>
            <a:endParaRPr lang="en-US" sz="850" dirty="0"/>
          </a:p>
        </p:txBody>
      </p:sp>
      <p:pic>
        <p:nvPicPr>
          <p:cNvPr id="20" name="Image 6"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2345" y="3774728"/>
            <a:ext cx="169366" cy="169366"/>
          </a:xfrm>
          <a:prstGeom prst="rect">
            <a:avLst/>
          </a:prstGeom>
        </p:spPr>
      </p:pic>
      <p:sp>
        <p:nvSpPr>
          <p:cNvPr id="21" name="Text 12"/>
          <p:cNvSpPr/>
          <p:nvPr/>
        </p:nvSpPr>
        <p:spPr>
          <a:xfrm>
            <a:off x="3366939" y="3769147"/>
            <a:ext cx="1878881" cy="705743"/>
          </a:xfrm>
          <a:prstGeom prst="rect">
            <a:avLst/>
          </a:prstGeom>
          <a:noFill/>
          <a:ln/>
        </p:spPr>
        <p:txBody>
          <a:bodyPr wrap="square" lIns="0" tIns="0" rIns="0" bIns="0" rtlCol="0" anchor="t">
            <a:normAutofit/>
          </a:bodyPr>
          <a:lstStyle/>
          <a:p>
            <a:pPr marL="0" indent="0" algn="l">
              <a:lnSpc>
                <a:spcPct val="130000"/>
              </a:lnSpc>
              <a:buNone/>
            </a:pPr>
            <a:r>
              <a:rPr lang="en-US" sz="850" dirty="0">
                <a:solidFill>
                  <a:srgbClr val="3B3535"/>
                </a:solidFill>
                <a:latin typeface="Sora Light" pitchFamily="34" charset="0"/>
                <a:ea typeface="Sora Light" pitchFamily="34" charset="-122"/>
                <a:cs typeface="Sora Light" pitchFamily="34" charset="-120"/>
              </a:rPr>
              <a:t>Generate word-of-mouth in tight professional communities while keeping customer acquisition costs low.</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73943" y="376386"/>
            <a:ext cx="8196114" cy="365373"/>
          </a:xfrm>
          <a:prstGeom prst="rect">
            <a:avLst/>
          </a:prstGeom>
          <a:noFill/>
          <a:ln/>
        </p:spPr>
        <p:txBody>
          <a:bodyPr wrap="none" lIns="0" tIns="0" rIns="0" bIns="0" rtlCol="0" anchor="t"/>
          <a:lstStyle/>
          <a:p>
            <a:pPr marL="0" indent="0" algn="l">
              <a:lnSpc>
                <a:spcPct val="104000"/>
              </a:lnSpc>
              <a:buNone/>
            </a:pPr>
            <a:r>
              <a:rPr lang="en-US" sz="2300" dirty="0">
                <a:solidFill>
                  <a:srgbClr val="1F1E1E"/>
                </a:solidFill>
                <a:latin typeface="Sora SemiBold" pitchFamily="34" charset="0"/>
                <a:ea typeface="Sora SemiBold" pitchFamily="34" charset="-122"/>
                <a:cs typeface="Sora SemiBold" pitchFamily="34" charset="-120"/>
              </a:rPr>
              <a:t>Funding Requirements &amp; Allocation</a:t>
            </a:r>
            <a:endParaRPr lang="en-US" sz="2300" dirty="0"/>
          </a:p>
        </p:txBody>
      </p:sp>
      <p:sp>
        <p:nvSpPr>
          <p:cNvPr id="3" name="Text 1"/>
          <p:cNvSpPr/>
          <p:nvPr/>
        </p:nvSpPr>
        <p:spPr>
          <a:xfrm>
            <a:off x="473943" y="949970"/>
            <a:ext cx="8653314" cy="172194"/>
          </a:xfrm>
          <a:prstGeom prst="rect">
            <a:avLst/>
          </a:prstGeom>
          <a:noFill/>
          <a:ln/>
        </p:spPr>
        <p:txBody>
          <a:bodyPr wrap="none" lIns="0" tIns="0" rIns="0" bIns="0" rtlCol="0" anchor="t"/>
          <a:lstStyle/>
          <a:p>
            <a:pPr marL="0" indent="0" algn="l">
              <a:lnSpc>
                <a:spcPct val="129000"/>
              </a:lnSpc>
              <a:buNone/>
            </a:pPr>
            <a:r>
              <a:rPr lang="en-US" sz="850" b="1" dirty="0">
                <a:solidFill>
                  <a:srgbClr val="3B3535"/>
                </a:solidFill>
                <a:latin typeface="Sora Bold" pitchFamily="34" charset="0"/>
                <a:ea typeface="Sora Bold" pitchFamily="34" charset="-122"/>
                <a:cs typeface="Sora Bold" pitchFamily="34" charset="-120"/>
              </a:rPr>
              <a:t>Total Seed Funding Sought: £45,000</a:t>
            </a:r>
            <a:r>
              <a:rPr lang="en-US" sz="850" dirty="0">
                <a:solidFill>
                  <a:srgbClr val="3B3535"/>
                </a:solidFill>
                <a:latin typeface="Sora Light" pitchFamily="34" charset="0"/>
                <a:ea typeface="Sora Light" pitchFamily="34" charset="-122"/>
                <a:cs typeface="Sora Light" pitchFamily="34" charset="-120"/>
              </a:rPr>
              <a:t> (Angel investment or Start Up Loan combination)</a:t>
            </a:r>
            <a:endParaRPr lang="en-US" sz="850" dirty="0"/>
          </a:p>
        </p:txBody>
      </p:sp>
      <p:pic>
        <p:nvPicPr>
          <p:cNvPr id="4" name="Image 0" descr="preencoded.png"/>
          <p:cNvPicPr>
            <a:picLocks noChangeAspect="1"/>
          </p:cNvPicPr>
          <p:nvPr/>
        </p:nvPicPr>
        <p:blipFill>
          <a:blip r:embed="rId3"/>
          <a:stretch>
            <a:fillRect/>
          </a:stretch>
        </p:blipFill>
        <p:spPr>
          <a:xfrm>
            <a:off x="473943" y="1356420"/>
            <a:ext cx="3962549" cy="2852217"/>
          </a:xfrm>
          <a:prstGeom prst="rect">
            <a:avLst/>
          </a:prstGeom>
        </p:spPr>
      </p:pic>
      <p:sp>
        <p:nvSpPr>
          <p:cNvPr id="5" name="Shape 2"/>
          <p:cNvSpPr/>
          <p:nvPr/>
        </p:nvSpPr>
        <p:spPr>
          <a:xfrm>
            <a:off x="4712271" y="1411932"/>
            <a:ext cx="1535832" cy="138782"/>
          </a:xfrm>
          <a:prstGeom prst="roundRect">
            <a:avLst>
              <a:gd name="adj" fmla="val 33617"/>
            </a:avLst>
          </a:prstGeom>
          <a:solidFill>
            <a:srgbClr val="F9D2D6"/>
          </a:solidFill>
          <a:ln w="4763">
            <a:solidFill>
              <a:srgbClr val="DFB8BC"/>
            </a:solidFill>
            <a:prstDash val="solid"/>
          </a:ln>
        </p:spPr>
      </p:sp>
      <p:sp>
        <p:nvSpPr>
          <p:cNvPr id="6" name="Shape 3"/>
          <p:cNvSpPr/>
          <p:nvPr/>
        </p:nvSpPr>
        <p:spPr>
          <a:xfrm>
            <a:off x="4712271" y="1411932"/>
            <a:ext cx="537493" cy="138782"/>
          </a:xfrm>
          <a:prstGeom prst="roundRect">
            <a:avLst>
              <a:gd name="adj" fmla="val 33617"/>
            </a:avLst>
          </a:prstGeom>
          <a:solidFill>
            <a:srgbClr val="DA1B2E"/>
          </a:solidFill>
          <a:ln/>
        </p:spPr>
      </p:sp>
      <p:sp>
        <p:nvSpPr>
          <p:cNvPr id="7" name="Text 4"/>
          <p:cNvSpPr/>
          <p:nvPr/>
        </p:nvSpPr>
        <p:spPr>
          <a:xfrm>
            <a:off x="6331372" y="1411858"/>
            <a:ext cx="297061"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35%</a:t>
            </a:r>
            <a:endParaRPr lang="en-US" sz="1050" dirty="0"/>
          </a:p>
        </p:txBody>
      </p:sp>
      <p:sp>
        <p:nvSpPr>
          <p:cNvPr id="8" name="Text 5"/>
          <p:cNvSpPr/>
          <p:nvPr/>
        </p:nvSpPr>
        <p:spPr>
          <a:xfrm>
            <a:off x="4712271" y="1684288"/>
            <a:ext cx="1916162"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Product Dev &amp; App MVP</a:t>
            </a:r>
            <a:endParaRPr lang="en-US" sz="1150" dirty="0"/>
          </a:p>
        </p:txBody>
      </p:sp>
      <p:sp>
        <p:nvSpPr>
          <p:cNvPr id="9" name="Text 6"/>
          <p:cNvSpPr/>
          <p:nvPr/>
        </p:nvSpPr>
        <p:spPr>
          <a:xfrm>
            <a:off x="4712271" y="1971080"/>
            <a:ext cx="1916162"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Initial eco-certified inventory sourcing.</a:t>
            </a:r>
            <a:endParaRPr lang="en-US" sz="850" dirty="0"/>
          </a:p>
        </p:txBody>
      </p:sp>
      <p:sp>
        <p:nvSpPr>
          <p:cNvPr id="10" name="Shape 7"/>
          <p:cNvSpPr/>
          <p:nvPr/>
        </p:nvSpPr>
        <p:spPr>
          <a:xfrm>
            <a:off x="6758583" y="1411932"/>
            <a:ext cx="1535832" cy="138782"/>
          </a:xfrm>
          <a:prstGeom prst="roundRect">
            <a:avLst>
              <a:gd name="adj" fmla="val 33617"/>
            </a:avLst>
          </a:prstGeom>
          <a:solidFill>
            <a:srgbClr val="F9D2D6"/>
          </a:solidFill>
          <a:ln w="4763">
            <a:solidFill>
              <a:srgbClr val="DFB8BC"/>
            </a:solidFill>
            <a:prstDash val="solid"/>
          </a:ln>
        </p:spPr>
      </p:sp>
      <p:sp>
        <p:nvSpPr>
          <p:cNvPr id="11" name="Shape 8"/>
          <p:cNvSpPr/>
          <p:nvPr/>
        </p:nvSpPr>
        <p:spPr>
          <a:xfrm>
            <a:off x="6758583" y="1411932"/>
            <a:ext cx="383902" cy="138782"/>
          </a:xfrm>
          <a:prstGeom prst="roundRect">
            <a:avLst>
              <a:gd name="adj" fmla="val 33617"/>
            </a:avLst>
          </a:prstGeom>
          <a:solidFill>
            <a:srgbClr val="DA1B2E"/>
          </a:solidFill>
          <a:ln/>
        </p:spPr>
      </p:sp>
      <p:sp>
        <p:nvSpPr>
          <p:cNvPr id="12" name="Text 9"/>
          <p:cNvSpPr/>
          <p:nvPr/>
        </p:nvSpPr>
        <p:spPr>
          <a:xfrm>
            <a:off x="8377684" y="1411858"/>
            <a:ext cx="297135"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25%</a:t>
            </a:r>
            <a:endParaRPr lang="en-US" sz="1050" dirty="0"/>
          </a:p>
        </p:txBody>
      </p:sp>
      <p:sp>
        <p:nvSpPr>
          <p:cNvPr id="13" name="Text 10"/>
          <p:cNvSpPr/>
          <p:nvPr/>
        </p:nvSpPr>
        <p:spPr>
          <a:xfrm>
            <a:off x="6758583" y="1684288"/>
            <a:ext cx="1916237"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Marketing Launch</a:t>
            </a:r>
            <a:endParaRPr lang="en-US" sz="1150" dirty="0"/>
          </a:p>
        </p:txBody>
      </p:sp>
      <p:sp>
        <p:nvSpPr>
          <p:cNvPr id="14" name="Text 11"/>
          <p:cNvSpPr/>
          <p:nvPr/>
        </p:nvSpPr>
        <p:spPr>
          <a:xfrm>
            <a:off x="6758583" y="1971080"/>
            <a:ext cx="1916237"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Content creation and targeted influencer seeding campaigns.</a:t>
            </a:r>
            <a:endParaRPr lang="en-US" sz="850" dirty="0"/>
          </a:p>
        </p:txBody>
      </p:sp>
      <p:sp>
        <p:nvSpPr>
          <p:cNvPr id="15" name="Shape 12"/>
          <p:cNvSpPr/>
          <p:nvPr/>
        </p:nvSpPr>
        <p:spPr>
          <a:xfrm>
            <a:off x="4712271" y="2579191"/>
            <a:ext cx="1563737" cy="138782"/>
          </a:xfrm>
          <a:prstGeom prst="roundRect">
            <a:avLst>
              <a:gd name="adj" fmla="val 33617"/>
            </a:avLst>
          </a:prstGeom>
          <a:solidFill>
            <a:srgbClr val="F9D2D6"/>
          </a:solidFill>
          <a:ln w="4763">
            <a:solidFill>
              <a:srgbClr val="DFB8BC"/>
            </a:solidFill>
            <a:prstDash val="solid"/>
          </a:ln>
        </p:spPr>
      </p:sp>
      <p:sp>
        <p:nvSpPr>
          <p:cNvPr id="16" name="Shape 13"/>
          <p:cNvSpPr/>
          <p:nvPr/>
        </p:nvSpPr>
        <p:spPr>
          <a:xfrm>
            <a:off x="4712271" y="2579191"/>
            <a:ext cx="234553" cy="138782"/>
          </a:xfrm>
          <a:prstGeom prst="roundRect">
            <a:avLst>
              <a:gd name="adj" fmla="val 33617"/>
            </a:avLst>
          </a:prstGeom>
          <a:solidFill>
            <a:srgbClr val="DA1B2E"/>
          </a:solidFill>
          <a:ln/>
        </p:spPr>
      </p:sp>
      <p:sp>
        <p:nvSpPr>
          <p:cNvPr id="17" name="Text 14"/>
          <p:cNvSpPr/>
          <p:nvPr/>
        </p:nvSpPr>
        <p:spPr>
          <a:xfrm>
            <a:off x="6359277" y="2579117"/>
            <a:ext cx="269156"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15%</a:t>
            </a:r>
            <a:endParaRPr lang="en-US" sz="1050" dirty="0"/>
          </a:p>
        </p:txBody>
      </p:sp>
      <p:sp>
        <p:nvSpPr>
          <p:cNvPr id="18" name="Text 15"/>
          <p:cNvSpPr/>
          <p:nvPr/>
        </p:nvSpPr>
        <p:spPr>
          <a:xfrm>
            <a:off x="4712271" y="2851547"/>
            <a:ext cx="1916162"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Legal &amp; Compliance</a:t>
            </a:r>
            <a:endParaRPr lang="en-US" sz="1150" dirty="0"/>
          </a:p>
        </p:txBody>
      </p:sp>
      <p:sp>
        <p:nvSpPr>
          <p:cNvPr id="19" name="Text 16"/>
          <p:cNvSpPr/>
          <p:nvPr/>
        </p:nvSpPr>
        <p:spPr>
          <a:xfrm>
            <a:off x="4712271" y="3138339"/>
            <a:ext cx="1916162"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Insurance and packaging regulatory requirements.</a:t>
            </a:r>
            <a:endParaRPr lang="en-US" sz="850" dirty="0"/>
          </a:p>
        </p:txBody>
      </p:sp>
      <p:sp>
        <p:nvSpPr>
          <p:cNvPr id="20" name="Shape 17"/>
          <p:cNvSpPr/>
          <p:nvPr/>
        </p:nvSpPr>
        <p:spPr>
          <a:xfrm>
            <a:off x="6758583" y="2579191"/>
            <a:ext cx="1547292" cy="138782"/>
          </a:xfrm>
          <a:prstGeom prst="roundRect">
            <a:avLst>
              <a:gd name="adj" fmla="val 33617"/>
            </a:avLst>
          </a:prstGeom>
          <a:solidFill>
            <a:srgbClr val="F9D2D6"/>
          </a:solidFill>
          <a:ln w="4763">
            <a:solidFill>
              <a:srgbClr val="DFB8BC"/>
            </a:solidFill>
            <a:prstDash val="solid"/>
          </a:ln>
        </p:spPr>
      </p:sp>
      <p:sp>
        <p:nvSpPr>
          <p:cNvPr id="21" name="Shape 18"/>
          <p:cNvSpPr/>
          <p:nvPr/>
        </p:nvSpPr>
        <p:spPr>
          <a:xfrm>
            <a:off x="6758583" y="2579191"/>
            <a:ext cx="154707" cy="138782"/>
          </a:xfrm>
          <a:prstGeom prst="roundRect">
            <a:avLst>
              <a:gd name="adj" fmla="val 33617"/>
            </a:avLst>
          </a:prstGeom>
          <a:solidFill>
            <a:srgbClr val="DA1B2E"/>
          </a:solidFill>
          <a:ln/>
        </p:spPr>
      </p:sp>
      <p:sp>
        <p:nvSpPr>
          <p:cNvPr id="22" name="Text 19"/>
          <p:cNvSpPr/>
          <p:nvPr/>
        </p:nvSpPr>
        <p:spPr>
          <a:xfrm>
            <a:off x="8389144" y="2579117"/>
            <a:ext cx="285676"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10%</a:t>
            </a:r>
            <a:endParaRPr lang="en-US" sz="1050" dirty="0"/>
          </a:p>
        </p:txBody>
      </p:sp>
      <p:sp>
        <p:nvSpPr>
          <p:cNvPr id="23" name="Text 20"/>
          <p:cNvSpPr/>
          <p:nvPr/>
        </p:nvSpPr>
        <p:spPr>
          <a:xfrm>
            <a:off x="6758583" y="2851547"/>
            <a:ext cx="1916237"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Operations Setup</a:t>
            </a:r>
            <a:endParaRPr lang="en-US" sz="1150" dirty="0"/>
          </a:p>
        </p:txBody>
      </p:sp>
      <p:sp>
        <p:nvSpPr>
          <p:cNvPr id="24" name="Text 21"/>
          <p:cNvSpPr/>
          <p:nvPr/>
        </p:nvSpPr>
        <p:spPr>
          <a:xfrm>
            <a:off x="6758583" y="3138339"/>
            <a:ext cx="1916237"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Fulfilment partner and initial return logistics pilot.</a:t>
            </a:r>
            <a:endParaRPr lang="en-US" sz="850" dirty="0"/>
          </a:p>
        </p:txBody>
      </p:sp>
      <p:sp>
        <p:nvSpPr>
          <p:cNvPr id="25" name="Shape 22"/>
          <p:cNvSpPr/>
          <p:nvPr/>
        </p:nvSpPr>
        <p:spPr>
          <a:xfrm>
            <a:off x="4712271" y="3746450"/>
            <a:ext cx="1547217" cy="138782"/>
          </a:xfrm>
          <a:prstGeom prst="roundRect">
            <a:avLst>
              <a:gd name="adj" fmla="val 33617"/>
            </a:avLst>
          </a:prstGeom>
          <a:solidFill>
            <a:srgbClr val="F9D2D6"/>
          </a:solidFill>
          <a:ln w="4763">
            <a:solidFill>
              <a:srgbClr val="DFB8BC"/>
            </a:solidFill>
            <a:prstDash val="solid"/>
          </a:ln>
        </p:spPr>
      </p:sp>
      <p:sp>
        <p:nvSpPr>
          <p:cNvPr id="26" name="Shape 23"/>
          <p:cNvSpPr/>
          <p:nvPr/>
        </p:nvSpPr>
        <p:spPr>
          <a:xfrm>
            <a:off x="4712271" y="3746450"/>
            <a:ext cx="154707" cy="138782"/>
          </a:xfrm>
          <a:prstGeom prst="roundRect">
            <a:avLst>
              <a:gd name="adj" fmla="val 33617"/>
            </a:avLst>
          </a:prstGeom>
          <a:solidFill>
            <a:srgbClr val="DA1B2E"/>
          </a:solidFill>
          <a:ln/>
        </p:spPr>
      </p:sp>
      <p:sp>
        <p:nvSpPr>
          <p:cNvPr id="27" name="Text 24"/>
          <p:cNvSpPr/>
          <p:nvPr/>
        </p:nvSpPr>
        <p:spPr>
          <a:xfrm>
            <a:off x="6342757" y="3746376"/>
            <a:ext cx="285676"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10%</a:t>
            </a:r>
            <a:endParaRPr lang="en-US" sz="1050" dirty="0"/>
          </a:p>
        </p:txBody>
      </p:sp>
      <p:sp>
        <p:nvSpPr>
          <p:cNvPr id="28" name="Text 25"/>
          <p:cNvSpPr/>
          <p:nvPr/>
        </p:nvSpPr>
        <p:spPr>
          <a:xfrm>
            <a:off x="4712271" y="4018806"/>
            <a:ext cx="1916162"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Expert Support</a:t>
            </a:r>
            <a:endParaRPr lang="en-US" sz="1150" dirty="0"/>
          </a:p>
        </p:txBody>
      </p:sp>
      <p:sp>
        <p:nvSpPr>
          <p:cNvPr id="29" name="Text 26"/>
          <p:cNvSpPr/>
          <p:nvPr/>
        </p:nvSpPr>
        <p:spPr>
          <a:xfrm>
            <a:off x="4712271" y="4305598"/>
            <a:ext cx="1916162"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Nutrition and sustainability advisors for first year.</a:t>
            </a:r>
            <a:endParaRPr lang="en-US" sz="850" dirty="0"/>
          </a:p>
        </p:txBody>
      </p:sp>
      <p:sp>
        <p:nvSpPr>
          <p:cNvPr id="30" name="Shape 27"/>
          <p:cNvSpPr/>
          <p:nvPr/>
        </p:nvSpPr>
        <p:spPr>
          <a:xfrm>
            <a:off x="6758583" y="3746450"/>
            <a:ext cx="1622822" cy="138782"/>
          </a:xfrm>
          <a:prstGeom prst="roundRect">
            <a:avLst>
              <a:gd name="adj" fmla="val 33617"/>
            </a:avLst>
          </a:prstGeom>
          <a:solidFill>
            <a:srgbClr val="F9D2D6"/>
          </a:solidFill>
          <a:ln w="4763">
            <a:solidFill>
              <a:srgbClr val="DFB8BC"/>
            </a:solidFill>
            <a:prstDash val="solid"/>
          </a:ln>
        </p:spPr>
      </p:sp>
      <p:sp>
        <p:nvSpPr>
          <p:cNvPr id="31" name="Shape 28"/>
          <p:cNvSpPr/>
          <p:nvPr/>
        </p:nvSpPr>
        <p:spPr>
          <a:xfrm>
            <a:off x="6758583" y="3746450"/>
            <a:ext cx="81111" cy="138782"/>
          </a:xfrm>
          <a:prstGeom prst="roundRect">
            <a:avLst>
              <a:gd name="adj" fmla="val 57519"/>
            </a:avLst>
          </a:prstGeom>
          <a:solidFill>
            <a:srgbClr val="DA1B2E"/>
          </a:solidFill>
          <a:ln/>
        </p:spPr>
      </p:sp>
      <p:sp>
        <p:nvSpPr>
          <p:cNvPr id="32" name="Text 29"/>
          <p:cNvSpPr/>
          <p:nvPr/>
        </p:nvSpPr>
        <p:spPr>
          <a:xfrm>
            <a:off x="8464674" y="3746376"/>
            <a:ext cx="210145" cy="138857"/>
          </a:xfrm>
          <a:prstGeom prst="rect">
            <a:avLst/>
          </a:prstGeom>
          <a:noFill/>
          <a:ln/>
        </p:spPr>
        <p:txBody>
          <a:bodyPr wrap="none" lIns="0" tIns="0" rIns="0" bIns="0" rtlCol="0" anchor="t"/>
          <a:lstStyle/>
          <a:p>
            <a:pPr marL="0" indent="0" algn="l">
              <a:lnSpc>
                <a:spcPct val="83000"/>
              </a:lnSpc>
              <a:buNone/>
            </a:pPr>
            <a:r>
              <a:rPr lang="en-US" sz="1050" dirty="0">
                <a:solidFill>
                  <a:srgbClr val="3B3535"/>
                </a:solidFill>
                <a:latin typeface="Sora SemiBold" pitchFamily="34" charset="0"/>
                <a:ea typeface="Sora SemiBold" pitchFamily="34" charset="-122"/>
                <a:cs typeface="Sora SemiBold" pitchFamily="34" charset="-120"/>
              </a:rPr>
              <a:t>5%</a:t>
            </a:r>
            <a:endParaRPr lang="en-US" sz="1050" dirty="0"/>
          </a:p>
        </p:txBody>
      </p:sp>
      <p:sp>
        <p:nvSpPr>
          <p:cNvPr id="33" name="Text 30"/>
          <p:cNvSpPr/>
          <p:nvPr/>
        </p:nvSpPr>
        <p:spPr>
          <a:xfrm>
            <a:off x="6758583" y="4018806"/>
            <a:ext cx="1916237" cy="182687"/>
          </a:xfrm>
          <a:prstGeom prst="rect">
            <a:avLst/>
          </a:prstGeom>
          <a:noFill/>
          <a:ln/>
        </p:spPr>
        <p:txBody>
          <a:bodyPr wrap="none" lIns="0" tIns="0" rIns="0" bIns="0" rtlCol="0" anchor="t"/>
          <a:lstStyle/>
          <a:p>
            <a:pPr marL="0" indent="0" algn="l">
              <a:lnSpc>
                <a:spcPct val="104000"/>
              </a:lnSpc>
              <a:buNone/>
            </a:pPr>
            <a:r>
              <a:rPr lang="en-US" sz="1150" dirty="0">
                <a:solidFill>
                  <a:srgbClr val="3B3535"/>
                </a:solidFill>
                <a:latin typeface="Sora SemiBold" pitchFamily="34" charset="0"/>
                <a:ea typeface="Sora SemiBold" pitchFamily="34" charset="-122"/>
                <a:cs typeface="Sora SemiBold" pitchFamily="34" charset="-120"/>
              </a:rPr>
              <a:t>Contingency</a:t>
            </a:r>
            <a:endParaRPr lang="en-US" sz="1150" dirty="0"/>
          </a:p>
        </p:txBody>
      </p:sp>
      <p:sp>
        <p:nvSpPr>
          <p:cNvPr id="34" name="Text 31"/>
          <p:cNvSpPr/>
          <p:nvPr/>
        </p:nvSpPr>
        <p:spPr>
          <a:xfrm>
            <a:off x="6758583" y="4305598"/>
            <a:ext cx="1916237" cy="344388"/>
          </a:xfrm>
          <a:prstGeom prst="rect">
            <a:avLst/>
          </a:prstGeom>
          <a:noFill/>
          <a:ln/>
        </p:spPr>
        <p:txBody>
          <a:bodyPr wrap="square" lIns="0" tIns="0" rIns="0" bIns="0" rtlCol="0" anchor="t">
            <a:normAutofit/>
          </a:bodyPr>
          <a:lstStyle/>
          <a:p>
            <a:pPr marL="0" indent="0" algn="l">
              <a:lnSpc>
                <a:spcPct val="129000"/>
              </a:lnSpc>
              <a:buNone/>
            </a:pPr>
            <a:r>
              <a:rPr lang="en-US" sz="850" dirty="0">
                <a:solidFill>
                  <a:srgbClr val="3B3535"/>
                </a:solidFill>
                <a:latin typeface="Sora Light" pitchFamily="34" charset="0"/>
                <a:ea typeface="Sora Light" pitchFamily="34" charset="-122"/>
                <a:cs typeface="Sora Light" pitchFamily="34" charset="-120"/>
              </a:rPr>
              <a:t>Unexpected costs and essential tools during launch phase.</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73943" y="823540"/>
            <a:ext cx="8196114" cy="389706"/>
          </a:xfrm>
          <a:prstGeom prst="rect">
            <a:avLst/>
          </a:prstGeom>
          <a:noFill/>
          <a:ln/>
        </p:spPr>
        <p:txBody>
          <a:bodyPr wrap="none" lIns="0" tIns="0" rIns="0" bIns="0" rtlCol="0" anchor="t"/>
          <a:lstStyle/>
          <a:p>
            <a:pPr marL="0" indent="0" algn="l">
              <a:lnSpc>
                <a:spcPct val="104000"/>
              </a:lnSpc>
              <a:buNone/>
            </a:pPr>
            <a:r>
              <a:rPr lang="en-US" sz="2450" dirty="0">
                <a:solidFill>
                  <a:srgbClr val="1F1E1E"/>
                </a:solidFill>
                <a:latin typeface="Sora SemiBold" pitchFamily="34" charset="0"/>
                <a:ea typeface="Sora SemiBold" pitchFamily="34" charset="-122"/>
                <a:cs typeface="Sora SemiBold" pitchFamily="34" charset="-120"/>
              </a:rPr>
              <a:t>Why Invest in VitalLoop + Next Steps</a:t>
            </a:r>
            <a:endParaRPr lang="en-US" sz="24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3943" y="1450181"/>
            <a:ext cx="2653010" cy="1270471"/>
          </a:xfrm>
          <a:prstGeom prst="rect">
            <a:avLst/>
          </a:prstGeom>
        </p:spPr>
      </p:pic>
      <p:sp>
        <p:nvSpPr>
          <p:cNvPr id="4" name="Text 1"/>
          <p:cNvSpPr/>
          <p:nvPr/>
        </p:nvSpPr>
        <p:spPr>
          <a:xfrm>
            <a:off x="597173" y="1573411"/>
            <a:ext cx="2406551"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Solves Urgent 2026 Problems</a:t>
            </a:r>
            <a:endParaRPr lang="en-US" sz="1200" dirty="0"/>
          </a:p>
        </p:txBody>
      </p:sp>
      <p:sp>
        <p:nvSpPr>
          <p:cNvPr id="5" name="Text 2"/>
          <p:cNvSpPr/>
          <p:nvPr/>
        </p:nvSpPr>
        <p:spPr>
          <a:xfrm>
            <a:off x="597173" y="1839292"/>
            <a:ext cx="2406551"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Solves two urgent 2026 problems: remote worker burnout and unsustainable wellness packaging waste.</a:t>
            </a:r>
            <a:endParaRPr lang="en-US" sz="9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45421" y="1450181"/>
            <a:ext cx="2653085" cy="1270471"/>
          </a:xfrm>
          <a:prstGeom prst="rect">
            <a:avLst/>
          </a:prstGeom>
        </p:spPr>
      </p:pic>
      <p:sp>
        <p:nvSpPr>
          <p:cNvPr id="7" name="Text 3"/>
          <p:cNvSpPr/>
          <p:nvPr/>
        </p:nvSpPr>
        <p:spPr>
          <a:xfrm>
            <a:off x="3368650" y="1573411"/>
            <a:ext cx="2406625"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Strong Differentiation</a:t>
            </a:r>
            <a:endParaRPr lang="en-US" sz="1200" dirty="0"/>
          </a:p>
        </p:txBody>
      </p:sp>
      <p:sp>
        <p:nvSpPr>
          <p:cNvPr id="8" name="Text 4"/>
          <p:cNvSpPr/>
          <p:nvPr/>
        </p:nvSpPr>
        <p:spPr>
          <a:xfrm>
            <a:off x="3368650" y="1839292"/>
            <a:ext cx="2406625" cy="758130"/>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Unique circular + remote-specific positioning creates strong differentiation and brand loyalty potential.</a:t>
            </a:r>
            <a:endParaRPr lang="en-US" sz="9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6972" y="1450181"/>
            <a:ext cx="2653010" cy="1270471"/>
          </a:xfrm>
          <a:prstGeom prst="rect">
            <a:avLst/>
          </a:prstGeom>
        </p:spPr>
      </p:pic>
      <p:sp>
        <p:nvSpPr>
          <p:cNvPr id="10" name="Text 5"/>
          <p:cNvSpPr/>
          <p:nvPr/>
        </p:nvSpPr>
        <p:spPr>
          <a:xfrm>
            <a:off x="6140202" y="1573411"/>
            <a:ext cx="2406551"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Clear Growth Path</a:t>
            </a:r>
            <a:endParaRPr lang="en-US" sz="1200" dirty="0"/>
          </a:p>
        </p:txBody>
      </p:sp>
      <p:sp>
        <p:nvSpPr>
          <p:cNvPr id="11" name="Text 6"/>
          <p:cNvSpPr/>
          <p:nvPr/>
        </p:nvSpPr>
        <p:spPr>
          <a:xfrm>
            <a:off x="6140202" y="1839292"/>
            <a:ext cx="2406551" cy="568598"/>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Clear path from consumer subscriptions to scalable B2B corporate wellness and ESG contracts.</a:t>
            </a:r>
            <a:endParaRPr lang="en-US" sz="9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3943" y="2839120"/>
            <a:ext cx="4038749" cy="891406"/>
          </a:xfrm>
          <a:prstGeom prst="rect">
            <a:avLst/>
          </a:prstGeom>
        </p:spPr>
      </p:pic>
      <p:sp>
        <p:nvSpPr>
          <p:cNvPr id="13" name="Text 7"/>
          <p:cNvSpPr/>
          <p:nvPr/>
        </p:nvSpPr>
        <p:spPr>
          <a:xfrm>
            <a:off x="597173" y="2962349"/>
            <a:ext cx="3792289"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Impact Story</a:t>
            </a:r>
            <a:endParaRPr lang="en-US" sz="1200" dirty="0"/>
          </a:p>
        </p:txBody>
      </p:sp>
      <p:sp>
        <p:nvSpPr>
          <p:cNvPr id="14" name="Text 8"/>
          <p:cNvSpPr/>
          <p:nvPr/>
        </p:nvSpPr>
        <p:spPr>
          <a:xfrm>
            <a:off x="597173" y="3228231"/>
            <a:ext cx="3792289"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Strong social and environmental impact story appeals to conscious consumers and impact investors.</a:t>
            </a:r>
            <a:endParaRPr lang="en-US" sz="900"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1159" y="2839120"/>
            <a:ext cx="4038823" cy="891406"/>
          </a:xfrm>
          <a:prstGeom prst="rect">
            <a:avLst/>
          </a:prstGeom>
        </p:spPr>
      </p:pic>
      <p:sp>
        <p:nvSpPr>
          <p:cNvPr id="16" name="Text 9"/>
          <p:cNvSpPr/>
          <p:nvPr/>
        </p:nvSpPr>
        <p:spPr>
          <a:xfrm>
            <a:off x="4754389" y="2962349"/>
            <a:ext cx="3792364" cy="194816"/>
          </a:xfrm>
          <a:prstGeom prst="rect">
            <a:avLst/>
          </a:prstGeom>
          <a:noFill/>
          <a:ln/>
        </p:spPr>
        <p:txBody>
          <a:bodyPr wrap="none" lIns="0" tIns="0" rIns="0" bIns="0" rtlCol="0" anchor="t"/>
          <a:lstStyle/>
          <a:p>
            <a:pPr marL="0" indent="0" algn="l">
              <a:lnSpc>
                <a:spcPct val="104000"/>
              </a:lnSpc>
              <a:buNone/>
            </a:pPr>
            <a:r>
              <a:rPr lang="en-US" sz="1200" dirty="0">
                <a:solidFill>
                  <a:srgbClr val="3B3535"/>
                </a:solidFill>
                <a:latin typeface="Sora SemiBold" pitchFamily="34" charset="0"/>
                <a:ea typeface="Sora SemiBold" pitchFamily="34" charset="-122"/>
                <a:cs typeface="Sora SemiBold" pitchFamily="34" charset="-120"/>
              </a:rPr>
              <a:t>Lean &amp; Ready</a:t>
            </a:r>
            <a:endParaRPr lang="en-US" sz="1200" dirty="0"/>
          </a:p>
        </p:txBody>
      </p:sp>
      <p:sp>
        <p:nvSpPr>
          <p:cNvPr id="17" name="Text 10"/>
          <p:cNvSpPr/>
          <p:nvPr/>
        </p:nvSpPr>
        <p:spPr>
          <a:xfrm>
            <a:off x="4754389" y="3228231"/>
            <a:ext cx="3792364" cy="379065"/>
          </a:xfrm>
          <a:prstGeom prst="rect">
            <a:avLst/>
          </a:prstGeom>
          <a:noFill/>
          <a:ln/>
        </p:spPr>
        <p:txBody>
          <a:bodyPr wrap="square" lIns="0" tIns="0" rIns="0" bIns="0" rtlCol="0" anchor="t">
            <a:normAutofit/>
          </a:bodyPr>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Lean, compliant and research-aligned model ready for rapid execution in Birmingham and London.</a:t>
            </a:r>
            <a:endParaRPr lang="en-US" sz="900" dirty="0"/>
          </a:p>
        </p:txBody>
      </p:sp>
      <p:sp>
        <p:nvSpPr>
          <p:cNvPr id="18" name="Shape 11"/>
          <p:cNvSpPr/>
          <p:nvPr/>
        </p:nvSpPr>
        <p:spPr>
          <a:xfrm>
            <a:off x="473943" y="3863801"/>
            <a:ext cx="14288" cy="456009"/>
          </a:xfrm>
          <a:prstGeom prst="roundRect">
            <a:avLst>
              <a:gd name="adj" fmla="val 59998"/>
            </a:avLst>
          </a:prstGeom>
          <a:solidFill>
            <a:srgbClr val="DA1B2E"/>
          </a:solidFill>
          <a:ln/>
        </p:spPr>
      </p:sp>
      <p:sp>
        <p:nvSpPr>
          <p:cNvPr id="19" name="Text 12"/>
          <p:cNvSpPr/>
          <p:nvPr/>
        </p:nvSpPr>
        <p:spPr>
          <a:xfrm>
            <a:off x="651644" y="3997077"/>
            <a:ext cx="8475613" cy="189533"/>
          </a:xfrm>
          <a:prstGeom prst="rect">
            <a:avLst/>
          </a:prstGeom>
          <a:noFill/>
          <a:ln/>
        </p:spPr>
        <p:txBody>
          <a:bodyPr wrap="none" lIns="0" tIns="0" rIns="0" bIns="0" rtlCol="0" anchor="t"/>
          <a:lstStyle/>
          <a:p>
            <a:pPr marL="0" indent="0" algn="l">
              <a:lnSpc>
                <a:spcPct val="133000"/>
              </a:lnSpc>
              <a:buNone/>
            </a:pPr>
            <a:r>
              <a:rPr lang="en-US" sz="900" dirty="0">
                <a:solidFill>
                  <a:srgbClr val="3B3535"/>
                </a:solidFill>
                <a:latin typeface="Sora Light" pitchFamily="34" charset="0"/>
                <a:ea typeface="Sora Light" pitchFamily="34" charset="-122"/>
                <a:cs typeface="Sora Light" pitchFamily="34" charset="-120"/>
              </a:rPr>
              <a:t>We invite you to join us in closing the loop on sustainable wellness for the future of work.</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73943" y="331589"/>
            <a:ext cx="8196114" cy="377503"/>
          </a:xfrm>
          <a:prstGeom prst="rect">
            <a:avLst/>
          </a:prstGeom>
          <a:noFill/>
          <a:ln/>
        </p:spPr>
        <p:txBody>
          <a:bodyPr wrap="none" lIns="0" tIns="0" rIns="0" bIns="0" rtlCol="0" anchor="t"/>
          <a:lstStyle/>
          <a:p>
            <a:pPr marL="0" indent="0" algn="l">
              <a:lnSpc>
                <a:spcPct val="104000"/>
              </a:lnSpc>
              <a:buNone/>
            </a:pPr>
            <a:r>
              <a:rPr lang="en-US" sz="2350" dirty="0">
                <a:solidFill>
                  <a:srgbClr val="1F1E1E"/>
                </a:solidFill>
                <a:latin typeface="Sora SemiBold" pitchFamily="34" charset="0"/>
                <a:ea typeface="Sora SemiBold" pitchFamily="34" charset="-122"/>
                <a:cs typeface="Sora SemiBold" pitchFamily="34" charset="-120"/>
              </a:rPr>
              <a:t>References</a:t>
            </a:r>
            <a:endParaRPr lang="en-US" sz="23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656" y="917153"/>
            <a:ext cx="2653680" cy="1475184"/>
          </a:xfrm>
          <a:prstGeom prst="rect">
            <a:avLst/>
          </a:prstGeom>
        </p:spPr>
      </p:pic>
      <p:sp>
        <p:nvSpPr>
          <p:cNvPr id="4" name="Text 1"/>
          <p:cNvSpPr/>
          <p:nvPr/>
        </p:nvSpPr>
        <p:spPr>
          <a:xfrm>
            <a:off x="617265" y="931441"/>
            <a:ext cx="2496071" cy="1446609"/>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Costin, A., Roman, A.F. and Balica, R.-S. (2023) 'Remote work burnout, professional job stress, and employee emotional exhaustion during the COVID-19 pandemic', </a:t>
            </a:r>
            <a:r>
              <a:rPr lang="en-US" sz="900" i="1" dirty="0">
                <a:solidFill>
                  <a:srgbClr val="3B3535"/>
                </a:solidFill>
                <a:latin typeface="Sora Light" pitchFamily="34" charset="0"/>
                <a:ea typeface="Sora Light" pitchFamily="34" charset="-122"/>
                <a:cs typeface="Sora Light" pitchFamily="34" charset="-120"/>
              </a:rPr>
              <a:t>Frontiers in Psychology</a:t>
            </a:r>
            <a:r>
              <a:rPr lang="en-US" sz="900" dirty="0">
                <a:solidFill>
                  <a:srgbClr val="3B3535"/>
                </a:solidFill>
                <a:latin typeface="Sora Light" pitchFamily="34" charset="0"/>
                <a:ea typeface="Sora Light" pitchFamily="34" charset="-122"/>
                <a:cs typeface="Sora Light" pitchFamily="34" charset="-120"/>
              </a:rPr>
              <a:t>, 14, p. 1193854. Available at: </a:t>
            </a:r>
            <a:r>
              <a:rPr lang="en-US" sz="900" b="1" u="sng" dirty="0">
                <a:solidFill>
                  <a:srgbClr val="DA1B2E"/>
                </a:solidFill>
                <a:latin typeface="Sora Bold" pitchFamily="34" charset="0"/>
                <a:ea typeface="Sora Bold" pitchFamily="34" charset="-122"/>
                <a:cs typeface="Sora Bold" pitchFamily="34" charset="-120"/>
                <a:hlinkClick r:id="rId4">
                  <a:extLst>
                    <a:ext uri="{A12FA001-AC4F-418D-AE19-62706E023703}">
                      <ahyp:hlinkClr xmlns:ahyp="http://schemas.microsoft.com/office/drawing/2018/hyperlinkcolor" val="tx"/>
                    </a:ext>
                  </a:extLst>
                </a:hlinkClick>
              </a:rPr>
              <a:t>https://doi.org/10.3389/fpsyg.2023.1193854</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37979" y="917153"/>
            <a:ext cx="2653680" cy="1475184"/>
          </a:xfrm>
          <a:prstGeom prst="rect">
            <a:avLst/>
          </a:prstGeom>
        </p:spPr>
      </p:pic>
      <p:sp>
        <p:nvSpPr>
          <p:cNvPr id="6" name="Text 2"/>
          <p:cNvSpPr/>
          <p:nvPr/>
        </p:nvSpPr>
        <p:spPr>
          <a:xfrm>
            <a:off x="3395588" y="931441"/>
            <a:ext cx="2496071" cy="1265783"/>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Du Rietz, S. (2024) 'Consumer Behavior as a Challenge and Opportunity for Circular Food Packaging—a Systematic Literature Review', </a:t>
            </a:r>
            <a:r>
              <a:rPr lang="en-US" sz="900" i="1" dirty="0">
                <a:solidFill>
                  <a:srgbClr val="3B3535"/>
                </a:solidFill>
                <a:latin typeface="Sora Light" pitchFamily="34" charset="0"/>
                <a:ea typeface="Sora Light" pitchFamily="34" charset="-122"/>
                <a:cs typeface="Sora Light" pitchFamily="34" charset="-120"/>
              </a:rPr>
              <a:t>Circular Economy and Sustainability</a:t>
            </a:r>
            <a:r>
              <a:rPr lang="en-US" sz="900" dirty="0">
                <a:solidFill>
                  <a:srgbClr val="3B3535"/>
                </a:solidFill>
                <a:latin typeface="Sora Light" pitchFamily="34" charset="0"/>
                <a:ea typeface="Sora Light" pitchFamily="34" charset="-122"/>
                <a:cs typeface="Sora Light" pitchFamily="34" charset="-120"/>
              </a:rPr>
              <a:t>, 4, pp. 413–438. Available at: </a:t>
            </a:r>
            <a:r>
              <a:rPr lang="en-US" sz="900" b="1" u="sng" dirty="0">
                <a:solidFill>
                  <a:srgbClr val="DA1B2E"/>
                </a:solidFill>
                <a:latin typeface="Sora Bold" pitchFamily="34" charset="0"/>
                <a:ea typeface="Sora Bold" pitchFamily="34" charset="-122"/>
                <a:cs typeface="Sora Bold" pitchFamily="34" charset="-120"/>
                <a:hlinkClick r:id="rId5">
                  <a:extLst>
                    <a:ext uri="{A12FA001-AC4F-418D-AE19-62706E023703}">
                      <ahyp:hlinkClr xmlns:ahyp="http://schemas.microsoft.com/office/drawing/2018/hyperlinkcolor" val="tx"/>
                    </a:ext>
                  </a:extLst>
                </a:hlinkClick>
              </a:rPr>
              <a:t>https://doi.org/10.1007/s43615-023-00290-1</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6303" y="917153"/>
            <a:ext cx="2653680" cy="1475184"/>
          </a:xfrm>
          <a:prstGeom prst="rect">
            <a:avLst/>
          </a:prstGeom>
        </p:spPr>
      </p:pic>
      <p:sp>
        <p:nvSpPr>
          <p:cNvPr id="8" name="Text 3"/>
          <p:cNvSpPr/>
          <p:nvPr/>
        </p:nvSpPr>
        <p:spPr>
          <a:xfrm>
            <a:off x="6173912" y="931441"/>
            <a:ext cx="2496071" cy="1265783"/>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Figueiredo, E. et al. (2025) 'Loneliness and Isolation in the Era of Telework: A Comprehensive Review of Challenges for Organizational Success', </a:t>
            </a:r>
            <a:r>
              <a:rPr lang="en-US" sz="900" i="1" dirty="0">
                <a:solidFill>
                  <a:srgbClr val="3B3535"/>
                </a:solidFill>
                <a:latin typeface="Sora Light" pitchFamily="34" charset="0"/>
                <a:ea typeface="Sora Light" pitchFamily="34" charset="-122"/>
                <a:cs typeface="Sora Light" pitchFamily="34" charset="-120"/>
              </a:rPr>
              <a:t>Healthcare</a:t>
            </a:r>
            <a:r>
              <a:rPr lang="en-US" sz="900" dirty="0">
                <a:solidFill>
                  <a:srgbClr val="3B3535"/>
                </a:solidFill>
                <a:latin typeface="Sora Light" pitchFamily="34" charset="0"/>
                <a:ea typeface="Sora Light" pitchFamily="34" charset="-122"/>
                <a:cs typeface="Sora Light" pitchFamily="34" charset="-120"/>
              </a:rPr>
              <a:t>, 13(16), p. 1943. Available at: </a:t>
            </a:r>
            <a:r>
              <a:rPr lang="en-US" sz="900" b="1" u="sng" dirty="0">
                <a:solidFill>
                  <a:srgbClr val="DA1B2E"/>
                </a:solidFill>
                <a:latin typeface="Sora Bold" pitchFamily="34" charset="0"/>
                <a:ea typeface="Sora Bold" pitchFamily="34" charset="-122"/>
                <a:cs typeface="Sora Bold" pitchFamily="34" charset="-120"/>
                <a:hlinkClick r:id="rId6">
                  <a:extLst>
                    <a:ext uri="{A12FA001-AC4F-418D-AE19-62706E023703}">
                      <ahyp:hlinkClr xmlns:ahyp="http://schemas.microsoft.com/office/drawing/2018/hyperlinkcolor" val="tx"/>
                    </a:ext>
                  </a:extLst>
                </a:hlinkClick>
              </a:rPr>
              <a:t>https://doi.org/10.3390/healthcare13161943</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9"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59656" y="2586112"/>
            <a:ext cx="2653680" cy="1475184"/>
          </a:xfrm>
          <a:prstGeom prst="rect">
            <a:avLst/>
          </a:prstGeom>
        </p:spPr>
      </p:pic>
      <p:sp>
        <p:nvSpPr>
          <p:cNvPr id="10" name="Text 4"/>
          <p:cNvSpPr/>
          <p:nvPr/>
        </p:nvSpPr>
        <p:spPr>
          <a:xfrm>
            <a:off x="617265" y="2600399"/>
            <a:ext cx="2496071" cy="1446609"/>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Karakitsiou, G. et al. (2025) 'When Work Moves Home: Remote Work, Occupational Stress, Mental Health, Burnout and Employee Well-Being: Trends and Strategic Roadmap', </a:t>
            </a:r>
            <a:r>
              <a:rPr lang="en-US" sz="900" i="1" dirty="0">
                <a:solidFill>
                  <a:srgbClr val="3B3535"/>
                </a:solidFill>
                <a:latin typeface="Sora Light" pitchFamily="34" charset="0"/>
                <a:ea typeface="Sora Light" pitchFamily="34" charset="-122"/>
                <a:cs typeface="Sora Light" pitchFamily="34" charset="-120"/>
              </a:rPr>
              <a:t>Psychology International</a:t>
            </a:r>
            <a:r>
              <a:rPr lang="en-US" sz="900" dirty="0">
                <a:solidFill>
                  <a:srgbClr val="3B3535"/>
                </a:solidFill>
                <a:latin typeface="Sora Light" pitchFamily="34" charset="0"/>
                <a:ea typeface="Sora Light" pitchFamily="34" charset="-122"/>
                <a:cs typeface="Sora Light" pitchFamily="34" charset="-120"/>
              </a:rPr>
              <a:t>, 7(4), p. 96. Available at: </a:t>
            </a:r>
            <a:r>
              <a:rPr lang="en-US" sz="900" b="1" u="sng" dirty="0">
                <a:solidFill>
                  <a:srgbClr val="DA1B2E"/>
                </a:solidFill>
                <a:latin typeface="Sora Bold" pitchFamily="34" charset="0"/>
                <a:ea typeface="Sora Bold" pitchFamily="34" charset="-122"/>
                <a:cs typeface="Sora Bold" pitchFamily="34" charset="-120"/>
                <a:hlinkClick r:id="rId7">
                  <a:extLst>
                    <a:ext uri="{A12FA001-AC4F-418D-AE19-62706E023703}">
                      <ahyp:hlinkClr xmlns:ahyp="http://schemas.microsoft.com/office/drawing/2018/hyperlinkcolor" val="tx"/>
                    </a:ext>
                  </a:extLst>
                </a:hlinkClick>
              </a:rPr>
              <a:t>https://doi.org/10.3390/psycholint7040096</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11" name="Image 4"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37979" y="2586112"/>
            <a:ext cx="2653680" cy="1475184"/>
          </a:xfrm>
          <a:prstGeom prst="rect">
            <a:avLst/>
          </a:prstGeom>
        </p:spPr>
      </p:pic>
      <p:sp>
        <p:nvSpPr>
          <p:cNvPr id="12" name="Text 5"/>
          <p:cNvSpPr/>
          <p:nvPr/>
        </p:nvSpPr>
        <p:spPr>
          <a:xfrm>
            <a:off x="3395588" y="2600399"/>
            <a:ext cx="2496071" cy="1265783"/>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Mostaghel, R. (2023) 'The transformative impact of the circular economy on marketing theory and practice', </a:t>
            </a:r>
            <a:r>
              <a:rPr lang="en-US" sz="900" i="1" dirty="0">
                <a:solidFill>
                  <a:srgbClr val="3B3535"/>
                </a:solidFill>
                <a:latin typeface="Sora Light" pitchFamily="34" charset="0"/>
                <a:ea typeface="Sora Light" pitchFamily="34" charset="-122"/>
                <a:cs typeface="Sora Light" pitchFamily="34" charset="-120"/>
              </a:rPr>
              <a:t>Technological Forecasting and Social Change</a:t>
            </a:r>
            <a:r>
              <a:rPr lang="en-US" sz="900" dirty="0">
                <a:solidFill>
                  <a:srgbClr val="3B3535"/>
                </a:solidFill>
                <a:latin typeface="Sora Light" pitchFamily="34" charset="0"/>
                <a:ea typeface="Sora Light" pitchFamily="34" charset="-122"/>
                <a:cs typeface="Sora Light" pitchFamily="34" charset="-120"/>
              </a:rPr>
              <a:t>, 192, p. 122553. Available at: </a:t>
            </a:r>
            <a:r>
              <a:rPr lang="en-US" sz="900" b="1" u="sng" dirty="0">
                <a:solidFill>
                  <a:srgbClr val="DA1B2E"/>
                </a:solidFill>
                <a:latin typeface="Sora Bold" pitchFamily="34" charset="0"/>
                <a:ea typeface="Sora Bold" pitchFamily="34" charset="-122"/>
                <a:cs typeface="Sora Bold" pitchFamily="34" charset="-120"/>
                <a:hlinkClick r:id="rId8">
                  <a:extLst>
                    <a:ext uri="{A12FA001-AC4F-418D-AE19-62706E023703}">
                      <ahyp:hlinkClr xmlns:ahyp="http://schemas.microsoft.com/office/drawing/2018/hyperlinkcolor" val="tx"/>
                    </a:ext>
                  </a:extLst>
                </a:hlinkClick>
              </a:rPr>
              <a:t>https://doi.org/10.1016/j.techfore.2023.122553</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13" name="Image 5"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6303" y="2586112"/>
            <a:ext cx="2653680" cy="1475184"/>
          </a:xfrm>
          <a:prstGeom prst="rect">
            <a:avLst/>
          </a:prstGeom>
        </p:spPr>
      </p:pic>
      <p:sp>
        <p:nvSpPr>
          <p:cNvPr id="14" name="Text 6"/>
          <p:cNvSpPr/>
          <p:nvPr/>
        </p:nvSpPr>
        <p:spPr>
          <a:xfrm>
            <a:off x="6173912" y="2600399"/>
            <a:ext cx="2496071" cy="1265783"/>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Raggiotto, F. et al. (2024) 'The impact of disgust, guilt, and value on adoption intentions of reusable packaging', </a:t>
            </a:r>
            <a:r>
              <a:rPr lang="en-US" sz="900" i="1" dirty="0">
                <a:solidFill>
                  <a:srgbClr val="3B3535"/>
                </a:solidFill>
                <a:latin typeface="Sora Light" pitchFamily="34" charset="0"/>
                <a:ea typeface="Sora Light" pitchFamily="34" charset="-122"/>
                <a:cs typeface="Sora Light" pitchFamily="34" charset="-120"/>
              </a:rPr>
              <a:t>Journal of Cleaner Production</a:t>
            </a:r>
            <a:r>
              <a:rPr lang="en-US" sz="900" dirty="0">
                <a:solidFill>
                  <a:srgbClr val="3B3535"/>
                </a:solidFill>
                <a:latin typeface="Sora Light" pitchFamily="34" charset="0"/>
                <a:ea typeface="Sora Light" pitchFamily="34" charset="-122"/>
                <a:cs typeface="Sora Light" pitchFamily="34" charset="-120"/>
              </a:rPr>
              <a:t>. Available at: </a:t>
            </a:r>
            <a:r>
              <a:rPr lang="en-US" sz="900" b="1" u="sng" dirty="0">
                <a:solidFill>
                  <a:srgbClr val="DA1B2E"/>
                </a:solidFill>
                <a:latin typeface="Sora Bold" pitchFamily="34" charset="0"/>
                <a:ea typeface="Sora Bold" pitchFamily="34" charset="-122"/>
                <a:cs typeface="Sora Bold" pitchFamily="34" charset="-120"/>
                <a:hlinkClick r:id="rId9">
                  <a:extLst>
                    <a:ext uri="{A12FA001-AC4F-418D-AE19-62706E023703}">
                      <ahyp:hlinkClr xmlns:ahyp="http://schemas.microsoft.com/office/drawing/2018/hyperlinkcolor" val="tx"/>
                    </a:ext>
                  </a:extLst>
                </a:hlinkClick>
              </a:rPr>
              <a:t>https://www.sciencedirect.com/science/article/pii/S0959652624033869</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pic>
        <p:nvPicPr>
          <p:cNvPr id="15" name="Image 6" descr="preencoded.png"/>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459656" y="4255071"/>
            <a:ext cx="8210327" cy="571054"/>
          </a:xfrm>
          <a:prstGeom prst="rect">
            <a:avLst/>
          </a:prstGeom>
        </p:spPr>
      </p:pic>
      <p:sp>
        <p:nvSpPr>
          <p:cNvPr id="16" name="Text 7"/>
          <p:cNvSpPr/>
          <p:nvPr/>
        </p:nvSpPr>
        <p:spPr>
          <a:xfrm>
            <a:off x="617265" y="4269358"/>
            <a:ext cx="8052718" cy="542479"/>
          </a:xfrm>
          <a:prstGeom prst="rect">
            <a:avLst/>
          </a:prstGeom>
          <a:noFill/>
          <a:ln/>
        </p:spPr>
        <p:txBody>
          <a:bodyPr wrap="square" lIns="0" tIns="0" rIns="0" bIns="0" rtlCol="0" anchor="t">
            <a:normAutofit/>
          </a:bodyPr>
          <a:lstStyle/>
          <a:p>
            <a:pPr marL="0" indent="0" algn="l">
              <a:lnSpc>
                <a:spcPct val="131000"/>
              </a:lnSpc>
              <a:buNone/>
            </a:pPr>
            <a:r>
              <a:rPr lang="en-US" sz="900" dirty="0">
                <a:solidFill>
                  <a:srgbClr val="3B3535"/>
                </a:solidFill>
                <a:latin typeface="Sora Light" pitchFamily="34" charset="0"/>
                <a:ea typeface="Sora Light" pitchFamily="34" charset="-122"/>
                <a:cs typeface="Sora Light" pitchFamily="34" charset="-120"/>
              </a:rPr>
              <a:t>Ungerman, O. et al. (2024) 'Consumer behavior in the model of the circular economy in the food and beverage sector', </a:t>
            </a:r>
            <a:r>
              <a:rPr lang="en-US" sz="900" i="1" dirty="0">
                <a:solidFill>
                  <a:srgbClr val="3B3535"/>
                </a:solidFill>
                <a:latin typeface="Sora Light" pitchFamily="34" charset="0"/>
                <a:ea typeface="Sora Light" pitchFamily="34" charset="-122"/>
                <a:cs typeface="Sora Light" pitchFamily="34" charset="-120"/>
              </a:rPr>
              <a:t>Frontiers in Sustainability</a:t>
            </a:r>
            <a:r>
              <a:rPr lang="en-US" sz="900" dirty="0">
                <a:solidFill>
                  <a:srgbClr val="3B3535"/>
                </a:solidFill>
                <a:latin typeface="Sora Light" pitchFamily="34" charset="0"/>
                <a:ea typeface="Sora Light" pitchFamily="34" charset="-122"/>
                <a:cs typeface="Sora Light" pitchFamily="34" charset="-120"/>
              </a:rPr>
              <a:t> (or equivalent open-access journal via PMC). Available at: </a:t>
            </a:r>
            <a:r>
              <a:rPr lang="en-US" sz="900" b="1" u="sng" dirty="0">
                <a:solidFill>
                  <a:srgbClr val="DA1B2E"/>
                </a:solidFill>
                <a:latin typeface="Sora Bold" pitchFamily="34" charset="0"/>
                <a:ea typeface="Sora Bold" pitchFamily="34" charset="-122"/>
                <a:cs typeface="Sora Bold" pitchFamily="34" charset="-120"/>
                <a:hlinkClick r:id="rId11">
                  <a:extLst>
                    <a:ext uri="{A12FA001-AC4F-418D-AE19-62706E023703}">
                      <ahyp:hlinkClr xmlns:ahyp="http://schemas.microsoft.com/office/drawing/2018/hyperlinkcolor" val="tx"/>
                    </a:ext>
                  </a:extLst>
                </a:hlinkClick>
              </a:rPr>
              <a:t>https://pmc.ncbi.nlm.nih.gov/articles/PMC10956815/</a:t>
            </a:r>
            <a:r>
              <a:rPr lang="en-US" sz="900" dirty="0">
                <a:solidFill>
                  <a:srgbClr val="3B3535"/>
                </a:solidFill>
                <a:latin typeface="Sora Light" pitchFamily="34" charset="0"/>
                <a:ea typeface="Sora Light" pitchFamily="34" charset="-122"/>
                <a:cs typeface="Sora Light" pitchFamily="34" charset="-120"/>
              </a:rPr>
              <a:t> (Accessed on: 11.07.2026).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DA1B2E"/>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2170</Words>
  <Application>Microsoft Macintosh PowerPoint</Application>
  <PresentationFormat>On-screen Show (16:9)</PresentationFormat>
  <Paragraphs>146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Sora Light</vt:lpstr>
      <vt:lpstr>Twemoji Mozilla</vt:lpstr>
      <vt:lpstr>Sora SemiBold</vt:lpstr>
      <vt:lpstr>Sora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SHEETAL SUWALKA</cp:lastModifiedBy>
  <cp:revision>3</cp:revision>
  <dcterms:created xsi:type="dcterms:W3CDTF">2026-07-11T14:20:01Z</dcterms:created>
  <dcterms:modified xsi:type="dcterms:W3CDTF">2026-07-12T09:20:37Z</dcterms:modified>
</cp:coreProperties>
</file>