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24"/>
  </p:notesMasterIdLst>
  <p:sldIdLst>
    <p:sldId id="382" r:id="rId2"/>
    <p:sldId id="385" r:id="rId3"/>
    <p:sldId id="386" r:id="rId4"/>
    <p:sldId id="388" r:id="rId5"/>
    <p:sldId id="390" r:id="rId6"/>
    <p:sldId id="392" r:id="rId7"/>
    <p:sldId id="394" r:id="rId8"/>
    <p:sldId id="396" r:id="rId9"/>
    <p:sldId id="355" r:id="rId10"/>
    <p:sldId id="380" r:id="rId11"/>
    <p:sldId id="334" r:id="rId12"/>
    <p:sldId id="354" r:id="rId13"/>
    <p:sldId id="376" r:id="rId14"/>
    <p:sldId id="333" r:id="rId15"/>
    <p:sldId id="335" r:id="rId16"/>
    <p:sldId id="337" r:id="rId17"/>
    <p:sldId id="336" r:id="rId18"/>
    <p:sldId id="338" r:id="rId19"/>
    <p:sldId id="346" r:id="rId20"/>
    <p:sldId id="341" r:id="rId21"/>
    <p:sldId id="359" r:id="rId22"/>
    <p:sldId id="342"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DC3"/>
    <a:srgbClr val="8A8AA3"/>
    <a:srgbClr val="ABE1FF"/>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4" autoAdjust="0"/>
  </p:normalViewPr>
  <p:slideViewPr>
    <p:cSldViewPr>
      <p:cViewPr varScale="1">
        <p:scale>
          <a:sx n="108" d="100"/>
          <a:sy n="108" d="100"/>
        </p:scale>
        <p:origin x="178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FD7DD5-27F3-48E2-ADB6-7E154B5C892A}" type="doc">
      <dgm:prSet loTypeId="urn:microsoft.com/office/officeart/2005/8/layout/venn1" loCatId="relationship" qsTypeId="urn:microsoft.com/office/officeart/2005/8/quickstyle/simple5" qsCatId="simple" csTypeId="urn:microsoft.com/office/officeart/2005/8/colors/colorful5" csCatId="colorful" phldr="1"/>
      <dgm:spPr/>
    </dgm:pt>
    <dgm:pt modelId="{65ADA97C-81BC-4180-ACE5-44C4CBE4EDA0}">
      <dgm:prSet phldrT="[Text]" custT="1">
        <dgm:style>
          <a:lnRef idx="0">
            <a:schemeClr val="accent5"/>
          </a:lnRef>
          <a:fillRef idx="3">
            <a:schemeClr val="accent5"/>
          </a:fillRef>
          <a:effectRef idx="3">
            <a:schemeClr val="accent5"/>
          </a:effectRef>
          <a:fontRef idx="minor">
            <a:schemeClr val="lt1"/>
          </a:fontRef>
        </dgm:style>
      </dgm:prSet>
      <dgm:spPr>
        <a:ln/>
      </dgm:spPr>
      <dgm:t>
        <a:bodyPr/>
        <a:lstStyle/>
        <a:p>
          <a:r>
            <a:rPr lang="en-GB" sz="2000" b="1" dirty="0">
              <a:solidFill>
                <a:schemeClr val="bg1"/>
              </a:solidFill>
            </a:rPr>
            <a:t>Financial capital</a:t>
          </a:r>
        </a:p>
      </dgm:t>
    </dgm:pt>
    <dgm:pt modelId="{C1978E6E-22BB-4298-82FF-B64E89EA91EE}" type="parTrans" cxnId="{106EB231-4278-4687-AF45-19AA14F4B89F}">
      <dgm:prSet/>
      <dgm:spPr/>
      <dgm:t>
        <a:bodyPr/>
        <a:lstStyle/>
        <a:p>
          <a:endParaRPr lang="en-GB"/>
        </a:p>
      </dgm:t>
    </dgm:pt>
    <dgm:pt modelId="{5724EBD1-0AEA-4D53-9A58-60AEE929EDD4}" type="sibTrans" cxnId="{106EB231-4278-4687-AF45-19AA14F4B89F}">
      <dgm:prSet/>
      <dgm:spPr/>
      <dgm:t>
        <a:bodyPr/>
        <a:lstStyle/>
        <a:p>
          <a:endParaRPr lang="en-GB"/>
        </a:p>
      </dgm:t>
    </dgm:pt>
    <dgm:pt modelId="{29CB3B67-5199-48EF-B311-7594DB2A05C5}">
      <dgm:prSet phldrT="[Text]" custT="1">
        <dgm:style>
          <a:lnRef idx="0">
            <a:schemeClr val="accent1"/>
          </a:lnRef>
          <a:fillRef idx="3">
            <a:schemeClr val="accent1"/>
          </a:fillRef>
          <a:effectRef idx="3">
            <a:schemeClr val="accent1"/>
          </a:effectRef>
          <a:fontRef idx="minor">
            <a:schemeClr val="lt1"/>
          </a:fontRef>
        </dgm:style>
      </dgm:prSet>
      <dgm:spPr>
        <a:ln/>
      </dgm:spPr>
      <dgm:t>
        <a:bodyPr/>
        <a:lstStyle/>
        <a:p>
          <a:r>
            <a:rPr lang="en-GB" sz="2000" b="1" dirty="0">
              <a:solidFill>
                <a:schemeClr val="bg1"/>
              </a:solidFill>
            </a:rPr>
            <a:t>Social capital</a:t>
          </a:r>
        </a:p>
      </dgm:t>
    </dgm:pt>
    <dgm:pt modelId="{A9F5F8EA-D3BD-4DA3-A68D-A7737F56EB7F}" type="parTrans" cxnId="{1EE76B7E-87DE-4642-B535-2189006C7B9A}">
      <dgm:prSet/>
      <dgm:spPr/>
      <dgm:t>
        <a:bodyPr/>
        <a:lstStyle/>
        <a:p>
          <a:endParaRPr lang="en-GB"/>
        </a:p>
      </dgm:t>
    </dgm:pt>
    <dgm:pt modelId="{4D0C65D5-E3EB-4E4A-8E50-FC1B42E402FA}" type="sibTrans" cxnId="{1EE76B7E-87DE-4642-B535-2189006C7B9A}">
      <dgm:prSet/>
      <dgm:spPr/>
      <dgm:t>
        <a:bodyPr/>
        <a:lstStyle/>
        <a:p>
          <a:endParaRPr lang="en-GB"/>
        </a:p>
      </dgm:t>
    </dgm:pt>
    <dgm:pt modelId="{7E83A629-84EB-4A06-9F2E-DF5A7ABDE8EE}">
      <dgm:prSet phldrT="[Text]" custT="1">
        <dgm:style>
          <a:lnRef idx="0">
            <a:schemeClr val="accent6"/>
          </a:lnRef>
          <a:fillRef idx="3">
            <a:schemeClr val="accent6"/>
          </a:fillRef>
          <a:effectRef idx="3">
            <a:schemeClr val="accent6"/>
          </a:effectRef>
          <a:fontRef idx="minor">
            <a:schemeClr val="lt1"/>
          </a:fontRef>
        </dgm:style>
      </dgm:prSet>
      <dgm:spPr>
        <a:solidFill>
          <a:schemeClr val="accent4">
            <a:lumMod val="75000"/>
          </a:schemeClr>
        </a:solidFill>
        <a:ln/>
      </dgm:spPr>
      <dgm:t>
        <a:bodyPr/>
        <a:lstStyle/>
        <a:p>
          <a:r>
            <a:rPr lang="en-GB" sz="2000" b="1" dirty="0">
              <a:solidFill>
                <a:schemeClr val="bg1"/>
              </a:solidFill>
            </a:rPr>
            <a:t>Human capital</a:t>
          </a:r>
        </a:p>
      </dgm:t>
    </dgm:pt>
    <dgm:pt modelId="{F3D49B6B-0A84-467A-9208-FF0C4867481A}" type="parTrans" cxnId="{889FE478-CE0E-4799-84A4-F16671B4A187}">
      <dgm:prSet/>
      <dgm:spPr/>
      <dgm:t>
        <a:bodyPr/>
        <a:lstStyle/>
        <a:p>
          <a:endParaRPr lang="en-GB"/>
        </a:p>
      </dgm:t>
    </dgm:pt>
    <dgm:pt modelId="{CF0860C8-5A86-492E-822D-EEEC24D5F7D0}" type="sibTrans" cxnId="{889FE478-CE0E-4799-84A4-F16671B4A187}">
      <dgm:prSet/>
      <dgm:spPr/>
      <dgm:t>
        <a:bodyPr/>
        <a:lstStyle/>
        <a:p>
          <a:endParaRPr lang="en-GB"/>
        </a:p>
      </dgm:t>
    </dgm:pt>
    <dgm:pt modelId="{9AA3D303-E588-4126-A816-D66B78992780}" type="pres">
      <dgm:prSet presAssocID="{A2FD7DD5-27F3-48E2-ADB6-7E154B5C892A}" presName="compositeShape" presStyleCnt="0">
        <dgm:presLayoutVars>
          <dgm:chMax val="7"/>
          <dgm:dir/>
          <dgm:resizeHandles val="exact"/>
        </dgm:presLayoutVars>
      </dgm:prSet>
      <dgm:spPr/>
    </dgm:pt>
    <dgm:pt modelId="{397B3FA0-E655-4FF8-B8DE-9D39DFBBB7F2}" type="pres">
      <dgm:prSet presAssocID="{65ADA97C-81BC-4180-ACE5-44C4CBE4EDA0}" presName="circ1" presStyleLbl="vennNode1" presStyleIdx="0" presStyleCnt="3" custLinFactNeighborX="30254" custLinFactNeighborY="-7734"/>
      <dgm:spPr/>
    </dgm:pt>
    <dgm:pt modelId="{EB91004D-85C6-4ACC-91FC-B26831A69941}" type="pres">
      <dgm:prSet presAssocID="{65ADA97C-81BC-4180-ACE5-44C4CBE4EDA0}" presName="circ1Tx" presStyleLbl="revTx" presStyleIdx="0" presStyleCnt="0">
        <dgm:presLayoutVars>
          <dgm:chMax val="0"/>
          <dgm:chPref val="0"/>
          <dgm:bulletEnabled val="1"/>
        </dgm:presLayoutVars>
      </dgm:prSet>
      <dgm:spPr/>
    </dgm:pt>
    <dgm:pt modelId="{84C6CA8D-AC53-43B1-BC4A-F3E47422284A}" type="pres">
      <dgm:prSet presAssocID="{29CB3B67-5199-48EF-B311-7594DB2A05C5}" presName="circ2" presStyleLbl="vennNode1" presStyleIdx="1" presStyleCnt="3" custLinFactNeighborX="34029" custLinFactNeighborY="-1616"/>
      <dgm:spPr/>
    </dgm:pt>
    <dgm:pt modelId="{821C2C0F-8942-454F-950B-CBB68584A7DD}" type="pres">
      <dgm:prSet presAssocID="{29CB3B67-5199-48EF-B311-7594DB2A05C5}" presName="circ2Tx" presStyleLbl="revTx" presStyleIdx="0" presStyleCnt="0">
        <dgm:presLayoutVars>
          <dgm:chMax val="0"/>
          <dgm:chPref val="0"/>
          <dgm:bulletEnabled val="1"/>
        </dgm:presLayoutVars>
      </dgm:prSet>
      <dgm:spPr/>
    </dgm:pt>
    <dgm:pt modelId="{BB00D224-8EB5-45F7-AA25-020583B88B62}" type="pres">
      <dgm:prSet presAssocID="{7E83A629-84EB-4A06-9F2E-DF5A7ABDE8EE}" presName="circ3" presStyleLbl="vennNode1" presStyleIdx="2" presStyleCnt="3" custLinFactNeighborX="16098" custLinFactNeighborY="-3126"/>
      <dgm:spPr/>
    </dgm:pt>
    <dgm:pt modelId="{AEA77ABF-05C3-4B85-AA28-67ED0AAED27E}" type="pres">
      <dgm:prSet presAssocID="{7E83A629-84EB-4A06-9F2E-DF5A7ABDE8EE}" presName="circ3Tx" presStyleLbl="revTx" presStyleIdx="0" presStyleCnt="0">
        <dgm:presLayoutVars>
          <dgm:chMax val="0"/>
          <dgm:chPref val="0"/>
          <dgm:bulletEnabled val="1"/>
        </dgm:presLayoutVars>
      </dgm:prSet>
      <dgm:spPr/>
    </dgm:pt>
  </dgm:ptLst>
  <dgm:cxnLst>
    <dgm:cxn modelId="{1F541502-E4D4-457C-B6B8-E451855E80A6}" type="presOf" srcId="{29CB3B67-5199-48EF-B311-7594DB2A05C5}" destId="{821C2C0F-8942-454F-950B-CBB68584A7DD}" srcOrd="1" destOrd="0" presId="urn:microsoft.com/office/officeart/2005/8/layout/venn1"/>
    <dgm:cxn modelId="{784A2105-715F-4880-983F-BB0AB46EDF0B}" type="presOf" srcId="{65ADA97C-81BC-4180-ACE5-44C4CBE4EDA0}" destId="{EB91004D-85C6-4ACC-91FC-B26831A69941}" srcOrd="1" destOrd="0" presId="urn:microsoft.com/office/officeart/2005/8/layout/venn1"/>
    <dgm:cxn modelId="{BBAC270A-75BE-4035-BC63-9FBDF72065EA}" type="presOf" srcId="{A2FD7DD5-27F3-48E2-ADB6-7E154B5C892A}" destId="{9AA3D303-E588-4126-A816-D66B78992780}" srcOrd="0" destOrd="0" presId="urn:microsoft.com/office/officeart/2005/8/layout/venn1"/>
    <dgm:cxn modelId="{106EB231-4278-4687-AF45-19AA14F4B89F}" srcId="{A2FD7DD5-27F3-48E2-ADB6-7E154B5C892A}" destId="{65ADA97C-81BC-4180-ACE5-44C4CBE4EDA0}" srcOrd="0" destOrd="0" parTransId="{C1978E6E-22BB-4298-82FF-B64E89EA91EE}" sibTransId="{5724EBD1-0AEA-4D53-9A58-60AEE929EDD4}"/>
    <dgm:cxn modelId="{0B025D3B-5286-4203-B6F9-0F3D8AC00D54}" type="presOf" srcId="{7E83A629-84EB-4A06-9F2E-DF5A7ABDE8EE}" destId="{BB00D224-8EB5-45F7-AA25-020583B88B62}" srcOrd="0" destOrd="0" presId="urn:microsoft.com/office/officeart/2005/8/layout/venn1"/>
    <dgm:cxn modelId="{889FE478-CE0E-4799-84A4-F16671B4A187}" srcId="{A2FD7DD5-27F3-48E2-ADB6-7E154B5C892A}" destId="{7E83A629-84EB-4A06-9F2E-DF5A7ABDE8EE}" srcOrd="2" destOrd="0" parTransId="{F3D49B6B-0A84-467A-9208-FF0C4867481A}" sibTransId="{CF0860C8-5A86-492E-822D-EEEC24D5F7D0}"/>
    <dgm:cxn modelId="{1EE76B7E-87DE-4642-B535-2189006C7B9A}" srcId="{A2FD7DD5-27F3-48E2-ADB6-7E154B5C892A}" destId="{29CB3B67-5199-48EF-B311-7594DB2A05C5}" srcOrd="1" destOrd="0" parTransId="{A9F5F8EA-D3BD-4DA3-A68D-A7737F56EB7F}" sibTransId="{4D0C65D5-E3EB-4E4A-8E50-FC1B42E402FA}"/>
    <dgm:cxn modelId="{62E94EE3-2D98-4151-AA5E-90CD8651877B}" type="presOf" srcId="{7E83A629-84EB-4A06-9F2E-DF5A7ABDE8EE}" destId="{AEA77ABF-05C3-4B85-AA28-67ED0AAED27E}" srcOrd="1" destOrd="0" presId="urn:microsoft.com/office/officeart/2005/8/layout/venn1"/>
    <dgm:cxn modelId="{1EA0ADF1-D9B0-4B56-9ABD-91B4CFF76C73}" type="presOf" srcId="{65ADA97C-81BC-4180-ACE5-44C4CBE4EDA0}" destId="{397B3FA0-E655-4FF8-B8DE-9D39DFBBB7F2}" srcOrd="0" destOrd="0" presId="urn:microsoft.com/office/officeart/2005/8/layout/venn1"/>
    <dgm:cxn modelId="{929EDBFD-85C8-4F2F-A3BC-41176046A285}" type="presOf" srcId="{29CB3B67-5199-48EF-B311-7594DB2A05C5}" destId="{84C6CA8D-AC53-43B1-BC4A-F3E47422284A}" srcOrd="0" destOrd="0" presId="urn:microsoft.com/office/officeart/2005/8/layout/venn1"/>
    <dgm:cxn modelId="{4F177DE0-C3E8-439E-9784-50FB39D83DFC}" type="presParOf" srcId="{9AA3D303-E588-4126-A816-D66B78992780}" destId="{397B3FA0-E655-4FF8-B8DE-9D39DFBBB7F2}" srcOrd="0" destOrd="0" presId="urn:microsoft.com/office/officeart/2005/8/layout/venn1"/>
    <dgm:cxn modelId="{1CB7C66C-A688-4839-A3B2-FEA605BAE028}" type="presParOf" srcId="{9AA3D303-E588-4126-A816-D66B78992780}" destId="{EB91004D-85C6-4ACC-91FC-B26831A69941}" srcOrd="1" destOrd="0" presId="urn:microsoft.com/office/officeart/2005/8/layout/venn1"/>
    <dgm:cxn modelId="{C31CCE18-8BEC-4D5B-9B91-0185CDA21A91}" type="presParOf" srcId="{9AA3D303-E588-4126-A816-D66B78992780}" destId="{84C6CA8D-AC53-43B1-BC4A-F3E47422284A}" srcOrd="2" destOrd="0" presId="urn:microsoft.com/office/officeart/2005/8/layout/venn1"/>
    <dgm:cxn modelId="{3A3FE16D-D95E-4214-87AB-185E08761857}" type="presParOf" srcId="{9AA3D303-E588-4126-A816-D66B78992780}" destId="{821C2C0F-8942-454F-950B-CBB68584A7DD}" srcOrd="3" destOrd="0" presId="urn:microsoft.com/office/officeart/2005/8/layout/venn1"/>
    <dgm:cxn modelId="{74597F3D-8C67-4694-9CA9-BA616ADEC40B}" type="presParOf" srcId="{9AA3D303-E588-4126-A816-D66B78992780}" destId="{BB00D224-8EB5-45F7-AA25-020583B88B62}" srcOrd="4" destOrd="0" presId="urn:microsoft.com/office/officeart/2005/8/layout/venn1"/>
    <dgm:cxn modelId="{44E0F781-1EE8-46FF-8017-1FCA819F5A89}" type="presParOf" srcId="{9AA3D303-E588-4126-A816-D66B78992780}" destId="{AEA77ABF-05C3-4B85-AA28-67ED0AAED27E}" srcOrd="5" destOrd="0" presId="urn:microsoft.com/office/officeart/2005/8/layout/venn1"/>
  </dgm:cxnLst>
  <dgm:bg>
    <a:noFill/>
  </dgm:bg>
  <dgm:whole>
    <a:ln>
      <a:noFill/>
    </a:ln>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47763603-93CB-4F95-992E-9584AD25FE28}" type="doc">
      <dgm:prSet loTypeId="urn:microsoft.com/office/officeart/2005/8/layout/venn2" loCatId="relationship" qsTypeId="urn:microsoft.com/office/officeart/2005/8/quickstyle/simple5" qsCatId="simple" csTypeId="urn:microsoft.com/office/officeart/2005/8/colors/colorful4" csCatId="colorful" phldr="1"/>
      <dgm:spPr/>
      <dgm:t>
        <a:bodyPr/>
        <a:lstStyle/>
        <a:p>
          <a:endParaRPr lang="en-GB"/>
        </a:p>
      </dgm:t>
    </dgm:pt>
    <dgm:pt modelId="{4F5C949F-C6D4-4122-ACF2-F322D7F27868}">
      <dgm:prSet phldrT="[Text]" custT="1"/>
      <dgm:spPr>
        <a:scene3d>
          <a:camera prst="orthographicFront">
            <a:rot lat="0" lon="0" rev="0"/>
          </a:camera>
          <a:lightRig rig="glow" dir="t">
            <a:rot lat="0" lon="0" rev="4800000"/>
          </a:lightRig>
        </a:scene3d>
        <a:sp3d prstMaterial="matte">
          <a:bevelT w="127000" h="63500"/>
        </a:sp3d>
      </dgm:spPr>
      <dgm:t>
        <a:bodyPr/>
        <a:lstStyle/>
        <a:p>
          <a:r>
            <a:rPr lang="en-GB" sz="2000" b="1" dirty="0"/>
            <a:t>Situational factors</a:t>
          </a:r>
        </a:p>
      </dgm:t>
    </dgm:pt>
    <dgm:pt modelId="{A56255AD-8D82-4AA3-B1B8-4503F40225CA}" type="parTrans" cxnId="{0E2AEF25-44CD-4057-8424-E1ADA0E9B2F1}">
      <dgm:prSet/>
      <dgm:spPr/>
      <dgm:t>
        <a:bodyPr/>
        <a:lstStyle/>
        <a:p>
          <a:endParaRPr lang="en-GB"/>
        </a:p>
      </dgm:t>
    </dgm:pt>
    <dgm:pt modelId="{8024A473-AC16-4358-9B8A-A0E2F46021CB}" type="sibTrans" cxnId="{0E2AEF25-44CD-4057-8424-E1ADA0E9B2F1}">
      <dgm:prSet/>
      <dgm:spPr/>
      <dgm:t>
        <a:bodyPr/>
        <a:lstStyle/>
        <a:p>
          <a:endParaRPr lang="en-GB"/>
        </a:p>
      </dgm:t>
    </dgm:pt>
    <dgm:pt modelId="{E98A57ED-3267-402A-92CE-6CE4AAADD192}">
      <dgm:prSet phldrT="[Text]" custT="1">
        <dgm:style>
          <a:lnRef idx="1">
            <a:schemeClr val="accent1"/>
          </a:lnRef>
          <a:fillRef idx="3">
            <a:schemeClr val="accent1"/>
          </a:fillRef>
          <a:effectRef idx="2">
            <a:schemeClr val="accent1"/>
          </a:effectRef>
          <a:fontRef idx="minor">
            <a:schemeClr val="lt1"/>
          </a:fontRef>
        </dgm:style>
      </dgm:prSet>
      <dgm:spPr>
        <a:scene3d>
          <a:camera prst="orthographicFront">
            <a:rot lat="0" lon="0" rev="0"/>
          </a:camera>
          <a:lightRig rig="glow" dir="t">
            <a:rot lat="0" lon="0" rev="4800000"/>
          </a:lightRig>
        </a:scene3d>
        <a:sp3d prstMaterial="matte">
          <a:bevelT w="127000" h="63500"/>
        </a:sp3d>
      </dgm:spPr>
      <dgm:t>
        <a:bodyPr/>
        <a:lstStyle/>
        <a:p>
          <a:endParaRPr lang="en-GB" sz="2000" b="1" dirty="0"/>
        </a:p>
        <a:p>
          <a:r>
            <a:rPr lang="en-GB" sz="2000" b="1" dirty="0"/>
            <a:t>Cultures and sub-cultures</a:t>
          </a:r>
        </a:p>
      </dgm:t>
    </dgm:pt>
    <dgm:pt modelId="{E51F1411-105E-4B05-8B17-E7F7A7A746A4}" type="parTrans" cxnId="{56434424-AB61-4369-B9E7-EBE76979ECB3}">
      <dgm:prSet/>
      <dgm:spPr/>
      <dgm:t>
        <a:bodyPr/>
        <a:lstStyle/>
        <a:p>
          <a:endParaRPr lang="en-GB"/>
        </a:p>
      </dgm:t>
    </dgm:pt>
    <dgm:pt modelId="{5AFD10E4-30ED-4A82-88E9-A2AF4233A6E5}" type="sibTrans" cxnId="{56434424-AB61-4369-B9E7-EBE76979ECB3}">
      <dgm:prSet/>
      <dgm:spPr/>
      <dgm:t>
        <a:bodyPr/>
        <a:lstStyle/>
        <a:p>
          <a:endParaRPr lang="en-GB"/>
        </a:p>
      </dgm:t>
    </dgm:pt>
    <dgm:pt modelId="{F1A52574-4623-4A83-BAC6-2FD036B16E2C}">
      <dgm:prSet phldrT="[Text]" custT="1"/>
      <dgm:spPr>
        <a:scene3d>
          <a:camera prst="orthographicFront">
            <a:rot lat="0" lon="0" rev="0"/>
          </a:camera>
          <a:lightRig rig="glow" dir="t">
            <a:rot lat="0" lon="0" rev="4800000"/>
          </a:lightRig>
        </a:scene3d>
        <a:sp3d prstMaterial="matte">
          <a:bevelT w="127000" h="63500"/>
        </a:sp3d>
      </dgm:spPr>
      <dgm:t>
        <a:bodyPr/>
        <a:lstStyle/>
        <a:p>
          <a:r>
            <a:rPr lang="en-GB" sz="2000" b="1" dirty="0"/>
            <a:t>Personal character traits</a:t>
          </a:r>
        </a:p>
      </dgm:t>
    </dgm:pt>
    <dgm:pt modelId="{3A545B4C-9689-4B23-ABC7-E02333A6F054}" type="parTrans" cxnId="{50D5868A-AA08-4E52-92DE-901C342C9C4F}">
      <dgm:prSet/>
      <dgm:spPr/>
      <dgm:t>
        <a:bodyPr/>
        <a:lstStyle/>
        <a:p>
          <a:endParaRPr lang="en-GB"/>
        </a:p>
      </dgm:t>
    </dgm:pt>
    <dgm:pt modelId="{B995A79E-F364-4283-9DA8-2516439B37AB}" type="sibTrans" cxnId="{50D5868A-AA08-4E52-92DE-901C342C9C4F}">
      <dgm:prSet/>
      <dgm:spPr/>
      <dgm:t>
        <a:bodyPr/>
        <a:lstStyle/>
        <a:p>
          <a:endParaRPr lang="en-GB"/>
        </a:p>
      </dgm:t>
    </dgm:pt>
    <dgm:pt modelId="{6F7933F8-A85C-4070-862D-46BCB9E1A50A}" type="pres">
      <dgm:prSet presAssocID="{47763603-93CB-4F95-992E-9584AD25FE28}" presName="Name0" presStyleCnt="0">
        <dgm:presLayoutVars>
          <dgm:chMax val="7"/>
          <dgm:resizeHandles val="exact"/>
        </dgm:presLayoutVars>
      </dgm:prSet>
      <dgm:spPr/>
    </dgm:pt>
    <dgm:pt modelId="{6075A9E9-39D5-4F62-87D4-3D41554EF17A}" type="pres">
      <dgm:prSet presAssocID="{47763603-93CB-4F95-992E-9584AD25FE28}" presName="comp1" presStyleCnt="0"/>
      <dgm:spPr/>
    </dgm:pt>
    <dgm:pt modelId="{1BB22FEC-95F9-4125-94BE-C453835BE76B}" type="pres">
      <dgm:prSet presAssocID="{47763603-93CB-4F95-992E-9584AD25FE28}" presName="circle1" presStyleLbl="node1" presStyleIdx="0" presStyleCnt="3" custScaleX="112921"/>
      <dgm:spPr/>
    </dgm:pt>
    <dgm:pt modelId="{378C9A5A-4339-4C0D-A6BE-E3FD1274BFC0}" type="pres">
      <dgm:prSet presAssocID="{47763603-93CB-4F95-992E-9584AD25FE28}" presName="c1text" presStyleLbl="node1" presStyleIdx="0" presStyleCnt="3">
        <dgm:presLayoutVars>
          <dgm:bulletEnabled val="1"/>
        </dgm:presLayoutVars>
      </dgm:prSet>
      <dgm:spPr/>
    </dgm:pt>
    <dgm:pt modelId="{C6D11421-28D8-4989-966F-6148EA3C6B4B}" type="pres">
      <dgm:prSet presAssocID="{47763603-93CB-4F95-992E-9584AD25FE28}" presName="comp2" presStyleCnt="0"/>
      <dgm:spPr/>
    </dgm:pt>
    <dgm:pt modelId="{B64F6AC8-D7E5-4ED2-9865-99B7BA70486C}" type="pres">
      <dgm:prSet presAssocID="{47763603-93CB-4F95-992E-9584AD25FE28}" presName="circle2" presStyleLbl="node1" presStyleIdx="1" presStyleCnt="3" custLinFactNeighborX="-575" custLinFactNeighborY="-5999"/>
      <dgm:spPr/>
    </dgm:pt>
    <dgm:pt modelId="{55FA567D-FCF7-45DD-BF70-CD8323302F3D}" type="pres">
      <dgm:prSet presAssocID="{47763603-93CB-4F95-992E-9584AD25FE28}" presName="c2text" presStyleLbl="node1" presStyleIdx="1" presStyleCnt="3">
        <dgm:presLayoutVars>
          <dgm:bulletEnabled val="1"/>
        </dgm:presLayoutVars>
      </dgm:prSet>
      <dgm:spPr/>
    </dgm:pt>
    <dgm:pt modelId="{B245DA13-51E2-4CEE-AA26-11324D5ECEF6}" type="pres">
      <dgm:prSet presAssocID="{47763603-93CB-4F95-992E-9584AD25FE28}" presName="comp3" presStyleCnt="0"/>
      <dgm:spPr/>
    </dgm:pt>
    <dgm:pt modelId="{77F602F8-6DB0-48E8-AF95-EB67739F62CB}" type="pres">
      <dgm:prSet presAssocID="{47763603-93CB-4F95-992E-9584AD25FE28}" presName="circle3" presStyleLbl="node1" presStyleIdx="2" presStyleCnt="3"/>
      <dgm:spPr/>
    </dgm:pt>
    <dgm:pt modelId="{65202D20-639A-4C60-9A5C-627D7EC177CA}" type="pres">
      <dgm:prSet presAssocID="{47763603-93CB-4F95-992E-9584AD25FE28}" presName="c3text" presStyleLbl="node1" presStyleIdx="2" presStyleCnt="3">
        <dgm:presLayoutVars>
          <dgm:bulletEnabled val="1"/>
        </dgm:presLayoutVars>
      </dgm:prSet>
      <dgm:spPr/>
    </dgm:pt>
  </dgm:ptLst>
  <dgm:cxnLst>
    <dgm:cxn modelId="{56434424-AB61-4369-B9E7-EBE76979ECB3}" srcId="{47763603-93CB-4F95-992E-9584AD25FE28}" destId="{E98A57ED-3267-402A-92CE-6CE4AAADD192}" srcOrd="1" destOrd="0" parTransId="{E51F1411-105E-4B05-8B17-E7F7A7A746A4}" sibTransId="{5AFD10E4-30ED-4A82-88E9-A2AF4233A6E5}"/>
    <dgm:cxn modelId="{0E2AEF25-44CD-4057-8424-E1ADA0E9B2F1}" srcId="{47763603-93CB-4F95-992E-9584AD25FE28}" destId="{4F5C949F-C6D4-4122-ACF2-F322D7F27868}" srcOrd="0" destOrd="0" parTransId="{A56255AD-8D82-4AA3-B1B8-4503F40225CA}" sibTransId="{8024A473-AC16-4358-9B8A-A0E2F46021CB}"/>
    <dgm:cxn modelId="{B87FCD39-2FFA-4680-AEBE-241057CFE407}" type="presOf" srcId="{F1A52574-4623-4A83-BAC6-2FD036B16E2C}" destId="{77F602F8-6DB0-48E8-AF95-EB67739F62CB}" srcOrd="0" destOrd="0" presId="urn:microsoft.com/office/officeart/2005/8/layout/venn2"/>
    <dgm:cxn modelId="{84D3184F-7910-4C81-A611-809CD38575E9}" type="presOf" srcId="{4F5C949F-C6D4-4122-ACF2-F322D7F27868}" destId="{1BB22FEC-95F9-4125-94BE-C453835BE76B}" srcOrd="0" destOrd="0" presId="urn:microsoft.com/office/officeart/2005/8/layout/venn2"/>
    <dgm:cxn modelId="{BE5DA25A-668D-48A9-9B5E-0762F5DB9E54}" type="presOf" srcId="{E98A57ED-3267-402A-92CE-6CE4AAADD192}" destId="{55FA567D-FCF7-45DD-BF70-CD8323302F3D}" srcOrd="1" destOrd="0" presId="urn:microsoft.com/office/officeart/2005/8/layout/venn2"/>
    <dgm:cxn modelId="{50D5868A-AA08-4E52-92DE-901C342C9C4F}" srcId="{47763603-93CB-4F95-992E-9584AD25FE28}" destId="{F1A52574-4623-4A83-BAC6-2FD036B16E2C}" srcOrd="2" destOrd="0" parTransId="{3A545B4C-9689-4B23-ABC7-E02333A6F054}" sibTransId="{B995A79E-F364-4283-9DA8-2516439B37AB}"/>
    <dgm:cxn modelId="{1D869C91-4758-4DA4-927C-5D50C27AE7FC}" type="presOf" srcId="{4F5C949F-C6D4-4122-ACF2-F322D7F27868}" destId="{378C9A5A-4339-4C0D-A6BE-E3FD1274BFC0}" srcOrd="1" destOrd="0" presId="urn:microsoft.com/office/officeart/2005/8/layout/venn2"/>
    <dgm:cxn modelId="{AA9BF09B-660D-48AA-9938-D2382E73FC97}" type="presOf" srcId="{E98A57ED-3267-402A-92CE-6CE4AAADD192}" destId="{B64F6AC8-D7E5-4ED2-9865-99B7BA70486C}" srcOrd="0" destOrd="0" presId="urn:microsoft.com/office/officeart/2005/8/layout/venn2"/>
    <dgm:cxn modelId="{DA1006BD-D079-44E1-9DEA-ACDE8E46A363}" type="presOf" srcId="{F1A52574-4623-4A83-BAC6-2FD036B16E2C}" destId="{65202D20-639A-4C60-9A5C-627D7EC177CA}" srcOrd="1" destOrd="0" presId="urn:microsoft.com/office/officeart/2005/8/layout/venn2"/>
    <dgm:cxn modelId="{AC5CCBC1-94B7-4411-AA91-543FE3714BA8}" type="presOf" srcId="{47763603-93CB-4F95-992E-9584AD25FE28}" destId="{6F7933F8-A85C-4070-862D-46BCB9E1A50A}" srcOrd="0" destOrd="0" presId="urn:microsoft.com/office/officeart/2005/8/layout/venn2"/>
    <dgm:cxn modelId="{A3AF904A-00C5-4A4E-BCBC-FF48ED97C6EC}" type="presParOf" srcId="{6F7933F8-A85C-4070-862D-46BCB9E1A50A}" destId="{6075A9E9-39D5-4F62-87D4-3D41554EF17A}" srcOrd="0" destOrd="0" presId="urn:microsoft.com/office/officeart/2005/8/layout/venn2"/>
    <dgm:cxn modelId="{E814BD46-1497-4736-B718-70DDCF300E59}" type="presParOf" srcId="{6075A9E9-39D5-4F62-87D4-3D41554EF17A}" destId="{1BB22FEC-95F9-4125-94BE-C453835BE76B}" srcOrd="0" destOrd="0" presId="urn:microsoft.com/office/officeart/2005/8/layout/venn2"/>
    <dgm:cxn modelId="{645B0510-E3F8-4230-AF67-99D1FC115A85}" type="presParOf" srcId="{6075A9E9-39D5-4F62-87D4-3D41554EF17A}" destId="{378C9A5A-4339-4C0D-A6BE-E3FD1274BFC0}" srcOrd="1" destOrd="0" presId="urn:microsoft.com/office/officeart/2005/8/layout/venn2"/>
    <dgm:cxn modelId="{6E3BC4E1-2D61-405A-9D18-05CF0805C990}" type="presParOf" srcId="{6F7933F8-A85C-4070-862D-46BCB9E1A50A}" destId="{C6D11421-28D8-4989-966F-6148EA3C6B4B}" srcOrd="1" destOrd="0" presId="urn:microsoft.com/office/officeart/2005/8/layout/venn2"/>
    <dgm:cxn modelId="{FE38E339-E43A-46A9-8E63-7232D52C5B66}" type="presParOf" srcId="{C6D11421-28D8-4989-966F-6148EA3C6B4B}" destId="{B64F6AC8-D7E5-4ED2-9865-99B7BA70486C}" srcOrd="0" destOrd="0" presId="urn:microsoft.com/office/officeart/2005/8/layout/venn2"/>
    <dgm:cxn modelId="{7366EA56-674D-4F7A-A164-0740495FB443}" type="presParOf" srcId="{C6D11421-28D8-4989-966F-6148EA3C6B4B}" destId="{55FA567D-FCF7-45DD-BF70-CD8323302F3D}" srcOrd="1" destOrd="0" presId="urn:microsoft.com/office/officeart/2005/8/layout/venn2"/>
    <dgm:cxn modelId="{FE9D5C2F-9F42-4D3D-8DB2-2406B36FFF70}" type="presParOf" srcId="{6F7933F8-A85C-4070-862D-46BCB9E1A50A}" destId="{B245DA13-51E2-4CEE-AA26-11324D5ECEF6}" srcOrd="2" destOrd="0" presId="urn:microsoft.com/office/officeart/2005/8/layout/venn2"/>
    <dgm:cxn modelId="{53771A6C-FEA2-464C-8CF3-29EDAD52C49E}" type="presParOf" srcId="{B245DA13-51E2-4CEE-AA26-11324D5ECEF6}" destId="{77F602F8-6DB0-48E8-AF95-EB67739F62CB}" srcOrd="0" destOrd="0" presId="urn:microsoft.com/office/officeart/2005/8/layout/venn2"/>
    <dgm:cxn modelId="{0ECCF467-FF94-4231-BFD9-524F10B244A7}" type="presParOf" srcId="{B245DA13-51E2-4CEE-AA26-11324D5ECEF6}" destId="{65202D20-639A-4C60-9A5C-627D7EC177CA}" srcOrd="1" destOrd="0" presId="urn:microsoft.com/office/officeart/2005/8/layout/venn2"/>
  </dgm:cxnLst>
  <dgm:bg>
    <a:noFill/>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7B3FA0-E655-4FF8-B8DE-9D39DFBBB7F2}">
      <dsp:nvSpPr>
        <dsp:cNvPr id="0" name=""/>
        <dsp:cNvSpPr/>
      </dsp:nvSpPr>
      <dsp:spPr>
        <a:xfrm>
          <a:off x="1320172" y="0"/>
          <a:ext cx="1522677" cy="1522677"/>
        </a:xfrm>
        <a:prstGeom prst="ellipse">
          <a:avLst/>
        </a:prstGeom>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5"/>
        </a:lnRef>
        <a:fillRef idx="3">
          <a:schemeClr val="accent5"/>
        </a:fillRef>
        <a:effectRef idx="3">
          <a:schemeClr val="accent5"/>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1"/>
              </a:solidFill>
            </a:rPr>
            <a:t>Financial capital</a:t>
          </a:r>
        </a:p>
      </dsp:txBody>
      <dsp:txXfrm>
        <a:off x="1523195" y="266468"/>
        <a:ext cx="1116630" cy="685204"/>
      </dsp:txXfrm>
    </dsp:sp>
    <dsp:sp modelId="{84C6CA8D-AC53-43B1-BC4A-F3E47422284A}">
      <dsp:nvSpPr>
        <dsp:cNvPr id="0" name=""/>
        <dsp:cNvSpPr/>
      </dsp:nvSpPr>
      <dsp:spPr>
        <a:xfrm>
          <a:off x="1719002" y="958789"/>
          <a:ext cx="1522677" cy="1522677"/>
        </a:xfrm>
        <a:prstGeom prst="ellipse">
          <a:avLst/>
        </a:prstGeom>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1"/>
        </a:lnRef>
        <a:fillRef idx="3">
          <a:schemeClr val="accent1"/>
        </a:fillRef>
        <a:effectRef idx="3">
          <a:schemeClr val="accent1"/>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1"/>
              </a:solidFill>
            </a:rPr>
            <a:t>Social capital</a:t>
          </a:r>
        </a:p>
      </dsp:txBody>
      <dsp:txXfrm>
        <a:off x="2184687" y="1352147"/>
        <a:ext cx="913606" cy="837472"/>
      </dsp:txXfrm>
    </dsp:sp>
    <dsp:sp modelId="{BB00D224-8EB5-45F7-AA25-020583B88B62}">
      <dsp:nvSpPr>
        <dsp:cNvPr id="0" name=""/>
        <dsp:cNvSpPr/>
      </dsp:nvSpPr>
      <dsp:spPr>
        <a:xfrm>
          <a:off x="555189" y="935797"/>
          <a:ext cx="1522677" cy="1522677"/>
        </a:xfrm>
        <a:prstGeom prst="ellipse">
          <a:avLst/>
        </a:prstGeom>
        <a:solidFill>
          <a:schemeClr val="accent4">
            <a:lumMod val="75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accent6"/>
        </a:lnRef>
        <a:fillRef idx="3">
          <a:schemeClr val="accent6"/>
        </a:fillRef>
        <a:effectRef idx="3">
          <a:schemeClr val="accent6"/>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r>
            <a:rPr lang="en-GB" sz="2000" b="1" kern="1200" dirty="0">
              <a:solidFill>
                <a:schemeClr val="bg1"/>
              </a:solidFill>
            </a:rPr>
            <a:t>Human capital</a:t>
          </a:r>
        </a:p>
      </dsp:txBody>
      <dsp:txXfrm>
        <a:off x="698574" y="1329155"/>
        <a:ext cx="913606" cy="8374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22FEC-95F9-4125-94BE-C453835BE76B}">
      <dsp:nvSpPr>
        <dsp:cNvPr id="0" name=""/>
        <dsp:cNvSpPr/>
      </dsp:nvSpPr>
      <dsp:spPr>
        <a:xfrm>
          <a:off x="-269820" y="439936"/>
          <a:ext cx="4716104" cy="4176464"/>
        </a:xfrm>
        <a:prstGeom prst="ellipse">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t>Situational factors</a:t>
          </a:r>
        </a:p>
      </dsp:txBody>
      <dsp:txXfrm>
        <a:off x="1264092" y="648759"/>
        <a:ext cx="1648278" cy="626469"/>
      </dsp:txXfrm>
    </dsp:sp>
    <dsp:sp modelId="{B64F6AC8-D7E5-4ED2-9865-99B7BA70486C}">
      <dsp:nvSpPr>
        <dsp:cNvPr id="0" name=""/>
        <dsp:cNvSpPr/>
      </dsp:nvSpPr>
      <dsp:spPr>
        <a:xfrm>
          <a:off x="504046" y="1296142"/>
          <a:ext cx="3132348" cy="3132348"/>
        </a:xfrm>
        <a:prstGeom prst="ellipse">
          <a:avLst/>
        </a:prstGeom>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w="9525" cap="flat" cmpd="sng" algn="ctr">
          <a:solidFill>
            <a:schemeClr val="accent1">
              <a:shade val="95000"/>
              <a:satMod val="105000"/>
            </a:schemeClr>
          </a:solidFill>
          <a:prstDash val="solid"/>
        </a:ln>
        <a:effectLst>
          <a:outerShdw blurRad="40000" dist="23000" dir="5400000" rotWithShape="0">
            <a:srgbClr val="000000">
              <a:alpha val="35000"/>
            </a:srgbClr>
          </a:outerShdw>
        </a:effectLst>
        <a:scene3d>
          <a:camera prst="orthographicFront">
            <a:rot lat="0" lon="0" rev="0"/>
          </a:camera>
          <a:lightRig rig="glow" dir="t">
            <a:rot lat="0" lon="0" rev="4800000"/>
          </a:lightRig>
        </a:scene3d>
        <a:sp3d prstMaterial="matte">
          <a:bevelT w="127000" h="63500"/>
        </a:sp3d>
      </dsp:spPr>
      <dsp:style>
        <a:lnRef idx="1">
          <a:schemeClr val="accent1"/>
        </a:lnRef>
        <a:fillRef idx="3">
          <a:schemeClr val="accent1"/>
        </a:fillRef>
        <a:effectRef idx="2">
          <a:schemeClr val="accent1"/>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endParaRPr lang="en-GB" sz="2000" b="1" kern="1200" dirty="0"/>
        </a:p>
        <a:p>
          <a:pPr marL="0" lvl="0" indent="0" algn="ctr" defTabSz="889000">
            <a:lnSpc>
              <a:spcPct val="90000"/>
            </a:lnSpc>
            <a:spcBef>
              <a:spcPct val="0"/>
            </a:spcBef>
            <a:spcAft>
              <a:spcPct val="35000"/>
            </a:spcAft>
            <a:buNone/>
          </a:pPr>
          <a:r>
            <a:rPr lang="en-GB" sz="2000" b="1" kern="1200" dirty="0"/>
            <a:t>Cultures and sub-cultures</a:t>
          </a:r>
        </a:p>
      </dsp:txBody>
      <dsp:txXfrm>
        <a:off x="1340383" y="1491914"/>
        <a:ext cx="1459674" cy="587315"/>
      </dsp:txXfrm>
    </dsp:sp>
    <dsp:sp modelId="{77F602F8-6DB0-48E8-AF95-EB67739F62CB}">
      <dsp:nvSpPr>
        <dsp:cNvPr id="0" name=""/>
        <dsp:cNvSpPr/>
      </dsp:nvSpPr>
      <dsp:spPr>
        <a:xfrm>
          <a:off x="1044116" y="2528168"/>
          <a:ext cx="2088232" cy="2088232"/>
        </a:xfrm>
        <a:prstGeom prst="ellipse">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glow" dir="t">
            <a:rot lat="0" lon="0" rev="4800000"/>
          </a:lightRig>
        </a:scene3d>
        <a:sp3d prstMaterial="matte">
          <a:bevelT w="127000" h="63500"/>
        </a:sp3d>
      </dsp:spPr>
      <dsp:style>
        <a:lnRef idx="0">
          <a:scrgbClr r="0" g="0" b="0"/>
        </a:lnRef>
        <a:fillRef idx="3">
          <a:scrgbClr r="0" g="0" b="0"/>
        </a:fillRef>
        <a:effectRef idx="3">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b="1" kern="1200" dirty="0"/>
            <a:t>Personal character traits</a:t>
          </a:r>
        </a:p>
      </dsp:txBody>
      <dsp:txXfrm>
        <a:off x="1349930" y="3050226"/>
        <a:ext cx="1476603" cy="104411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126F7-C520-466E-8A08-C83A624AAD89}" type="datetimeFigureOut">
              <a:rPr lang="en-GB" smtClean="0"/>
              <a:pPr/>
              <a:t>11/01/2020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405C60C-1E5A-46C2-A66A-64AF1ACF3156}" type="slidenum">
              <a:rPr lang="en-GB" smtClean="0"/>
              <a:pPr/>
              <a:t>8</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76F669-8439-4D19-85BD-66DAD230D8BE}" type="slidenum">
              <a:rPr lang="en-US" altLang="en-US"/>
              <a:pPr/>
              <a:t>9</a:t>
            </a:fld>
            <a:endParaRPr lang="en-US" altLang="en-US"/>
          </a:p>
        </p:txBody>
      </p:sp>
      <p:sp>
        <p:nvSpPr>
          <p:cNvPr id="370690" name="Rectangle 2"/>
          <p:cNvSpPr>
            <a:spLocks noGrp="1" noRot="1" noChangeAspect="1" noChangeArrowheads="1" noTextEdit="1"/>
          </p:cNvSpPr>
          <p:nvPr>
            <p:ph type="sldImg"/>
          </p:nvPr>
        </p:nvSpPr>
        <p:spPr>
          <a:ln/>
        </p:spPr>
      </p:sp>
      <p:sp>
        <p:nvSpPr>
          <p:cNvPr id="370691" name="Rectangle 3"/>
          <p:cNvSpPr>
            <a:spLocks noGrp="1" noChangeArrowheads="1"/>
          </p:cNvSpPr>
          <p:nvPr>
            <p:ph type="body" idx="1"/>
          </p:nvPr>
        </p:nvSpPr>
        <p:spPr/>
        <p:txBody>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11/01/2020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11/01/2020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11/01/2020</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11/01/2020</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11/01/2020</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11/01/2020</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11/01/2020</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11/01/2020</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11/01/2020</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11/01/2020</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11/01/2020</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6F69F4-A834-4DA4-AF03-FD14387EC300}" type="datetime1">
              <a:rPr lang="en-GB" smtClean="0"/>
              <a:pPr/>
              <a:t>11/01/2020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563794" y="9103"/>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2671716037"/>
      </p:ext>
    </p:extLst>
  </p:cSld>
  <p:clrMapOvr>
    <a:masterClrMapping/>
  </p:clrMapOvr>
  <p:transition>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6F69F4-A834-4DA4-AF03-FD14387EC300}" type="datetime1">
              <a:rPr lang="en-GB" smtClean="0"/>
              <a:pPr/>
              <a:t>11/01/2020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8563794" y="9103"/>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3725248866"/>
      </p:ext>
    </p:extLst>
  </p:cSld>
  <p:clrMapOvr>
    <a:masterClrMapping/>
  </p:clrMapOvr>
  <p:transition>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11/01/2020</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emf"/><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11/01/2020</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74" r:id="rId14"/>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0RcMzUdXDRQ" TargetMode="External"/><Relationship Id="rId1" Type="http://schemas.openxmlformats.org/officeDocument/2006/relationships/slideLayout" Target="../slideLayouts/slideLayout12.xml"/><Relationship Id="rId4" Type="http://schemas.openxmlformats.org/officeDocument/2006/relationships/image" Target="../media/image6.tiff"/></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get2test.net/index.html" TargetMode="Externa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get2test.net/"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Layout" Target="../diagrams/layout2.xml"/><Relationship Id="rId7" Type="http://schemas.openxmlformats.org/officeDocument/2006/relationships/hyperlink" Target="https://www.youtube.com/watch?v=YY6aVyQ-Sw0&amp;index=5&amp;list=PLBD1CD7D618B50521" TargetMode="Externa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A99E7BF-5022-400B-A4A0-5E0D97A1F8F8}"/>
              </a:ext>
            </a:extLst>
          </p:cNvPr>
          <p:cNvSpPr/>
          <p:nvPr/>
        </p:nvSpPr>
        <p:spPr>
          <a:xfrm>
            <a:off x="2587680" y="2058719"/>
            <a:ext cx="4721789" cy="1323439"/>
          </a:xfrm>
          <a:prstGeom prst="rect">
            <a:avLst/>
          </a:prstGeom>
        </p:spPr>
        <p:txBody>
          <a:bodyPr wrap="square" anchor="t">
            <a:spAutoFit/>
          </a:bodyPr>
          <a:lstStyle/>
          <a:p>
            <a:pPr algn="ctr"/>
            <a:r>
              <a:rPr lang="en-GB" sz="4000" b="1" dirty="0">
                <a:solidFill>
                  <a:srgbClr val="FF0000"/>
                </a:solidFill>
              </a:rPr>
              <a:t>What you bring to Entrepreneurship</a:t>
            </a:r>
            <a:endParaRPr lang="en-US"/>
          </a:p>
        </p:txBody>
      </p:sp>
      <p:sp>
        <p:nvSpPr>
          <p:cNvPr id="5" name="Rectangle 4">
            <a:extLst>
              <a:ext uri="{FF2B5EF4-FFF2-40B4-BE49-F238E27FC236}">
                <a16:creationId xmlns:a16="http://schemas.microsoft.com/office/drawing/2014/main" id="{DBCF296B-BB79-4206-A198-2F41806854BB}"/>
              </a:ext>
            </a:extLst>
          </p:cNvPr>
          <p:cNvSpPr/>
          <p:nvPr/>
        </p:nvSpPr>
        <p:spPr>
          <a:xfrm>
            <a:off x="2587679" y="3636192"/>
            <a:ext cx="4721789" cy="584775"/>
          </a:xfrm>
          <a:prstGeom prst="rect">
            <a:avLst/>
          </a:prstGeom>
        </p:spPr>
        <p:txBody>
          <a:bodyPr wrap="square" anchor="t">
            <a:spAutoFit/>
          </a:bodyPr>
          <a:lstStyle/>
          <a:p>
            <a:pPr algn="ctr"/>
            <a:r>
              <a:rPr lang="en-GB" sz="3200" b="1" dirty="0">
                <a:solidFill>
                  <a:srgbClr val="FFFF00"/>
                </a:solidFill>
              </a:rPr>
              <a:t>Session 1</a:t>
            </a:r>
            <a:endParaRPr lang="en-US"/>
          </a:p>
        </p:txBody>
      </p:sp>
      <p:sp>
        <p:nvSpPr>
          <p:cNvPr id="6" name="Rectangle 5">
            <a:extLst>
              <a:ext uri="{FF2B5EF4-FFF2-40B4-BE49-F238E27FC236}">
                <a16:creationId xmlns:a16="http://schemas.microsoft.com/office/drawing/2014/main" id="{2B04BCD5-A62B-4FD2-884E-FF5F62D1504C}"/>
              </a:ext>
            </a:extLst>
          </p:cNvPr>
          <p:cNvSpPr/>
          <p:nvPr/>
        </p:nvSpPr>
        <p:spPr>
          <a:xfrm>
            <a:off x="2012837" y="748613"/>
            <a:ext cx="6152209" cy="1077218"/>
          </a:xfrm>
          <a:prstGeom prst="rect">
            <a:avLst/>
          </a:prstGeom>
        </p:spPr>
        <p:txBody>
          <a:bodyPr wrap="square" anchor="t">
            <a:spAutoFit/>
          </a:bodyPr>
          <a:lstStyle/>
          <a:p>
            <a:pPr algn="ctr"/>
            <a:r>
              <a:rPr lang="en-GB" sz="3200" b="1" dirty="0">
                <a:solidFill>
                  <a:srgbClr val="FFFF00"/>
                </a:solidFill>
              </a:rPr>
              <a:t>BMSW 4006: Managing Enterprise in the 21st Century</a:t>
            </a:r>
            <a:endParaRPr lang="en-US" dirty="0"/>
          </a:p>
        </p:txBody>
      </p:sp>
    </p:spTree>
    <p:extLst>
      <p:ext uri="{BB962C8B-B14F-4D97-AF65-F5344CB8AC3E}">
        <p14:creationId xmlns:p14="http://schemas.microsoft.com/office/powerpoint/2010/main" val="1416662466"/>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8229600" cy="5472608"/>
          </a:xfrm>
        </p:spPr>
        <p:txBody>
          <a:bodyPr/>
          <a:lstStyle/>
          <a:p>
            <a:pPr>
              <a:buNone/>
            </a:pPr>
            <a:endParaRPr lang="en-GB" dirty="0"/>
          </a:p>
          <a:p>
            <a:pPr>
              <a:buNone/>
            </a:pPr>
            <a:r>
              <a:rPr lang="en-GB" sz="2400" b="1" dirty="0"/>
              <a:t>   Introduction</a:t>
            </a:r>
          </a:p>
          <a:p>
            <a:pPr>
              <a:buNone/>
            </a:pPr>
            <a:endParaRPr lang="en-GB" sz="2400" dirty="0"/>
          </a:p>
          <a:p>
            <a:pPr lvl="2">
              <a:buFont typeface="Wingdings" pitchFamily="2" charset="2"/>
              <a:buChar char="§"/>
            </a:pPr>
            <a:r>
              <a:rPr lang="en-GB" dirty="0"/>
              <a:t>Module expectations</a:t>
            </a:r>
          </a:p>
          <a:p>
            <a:pPr lvl="2">
              <a:buFont typeface="Wingdings" pitchFamily="2" charset="2"/>
              <a:buChar char="§"/>
            </a:pPr>
            <a:r>
              <a:rPr lang="en-GB" dirty="0"/>
              <a:t>Assessment</a:t>
            </a:r>
          </a:p>
          <a:p>
            <a:pPr lvl="2">
              <a:buFont typeface="Wingdings" pitchFamily="2" charset="2"/>
              <a:buChar char="§"/>
            </a:pPr>
            <a:r>
              <a:rPr lang="en-GB" dirty="0"/>
              <a:t>Submission deadlines.</a:t>
            </a:r>
          </a:p>
          <a:p>
            <a:pPr>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435280" cy="5184576"/>
          </a:xfrm>
        </p:spPr>
        <p:txBody>
          <a:bodyPr>
            <a:normAutofit fontScale="85000" lnSpcReduction="10000"/>
          </a:bodyPr>
          <a:lstStyle/>
          <a:p>
            <a:pPr>
              <a:buNone/>
            </a:pPr>
            <a:r>
              <a:rPr lang="en-GB" dirty="0">
                <a:solidFill>
                  <a:srgbClr val="007DC3"/>
                </a:solidFill>
              </a:rPr>
              <a:t>                     Learning Outcomes</a:t>
            </a:r>
            <a:endParaRPr lang="en-US" altLang="en-US" dirty="0"/>
          </a:p>
          <a:p>
            <a:pPr>
              <a:buFont typeface="Wingdings" pitchFamily="2" charset="2"/>
              <a:buChar char="v"/>
            </a:pPr>
            <a:r>
              <a:rPr lang="en-US" altLang="en-US" dirty="0"/>
              <a:t>Define </a:t>
            </a:r>
            <a:r>
              <a:rPr lang="en-GB" dirty="0"/>
              <a:t> entrepreneurship </a:t>
            </a:r>
          </a:p>
          <a:p>
            <a:pPr>
              <a:buFont typeface="Wingdings" pitchFamily="2" charset="2"/>
              <a:buChar char="v"/>
            </a:pPr>
            <a:endParaRPr lang="en-GB" dirty="0"/>
          </a:p>
          <a:p>
            <a:pPr>
              <a:buFont typeface="Wingdings" pitchFamily="2" charset="2"/>
              <a:buChar char="v"/>
            </a:pPr>
            <a:r>
              <a:rPr lang="en-GB" dirty="0"/>
              <a:t>Understand entrepreneurial activities</a:t>
            </a:r>
          </a:p>
          <a:p>
            <a:pPr>
              <a:buNone/>
            </a:pPr>
            <a:endParaRPr lang="en-GB" dirty="0"/>
          </a:p>
          <a:p>
            <a:pPr>
              <a:buFont typeface="Wingdings" pitchFamily="2" charset="2"/>
              <a:buChar char="v"/>
            </a:pPr>
            <a:r>
              <a:rPr lang="en-GB" dirty="0"/>
              <a:t>Understand your motivations for wanting to start your own business</a:t>
            </a:r>
          </a:p>
          <a:p>
            <a:pPr>
              <a:lnSpc>
                <a:spcPts val="2200"/>
              </a:lnSpc>
              <a:spcAft>
                <a:spcPts val="600"/>
              </a:spcAft>
              <a:buNone/>
            </a:pPr>
            <a:endParaRPr lang="en-US" altLang="en-US" dirty="0"/>
          </a:p>
          <a:p>
            <a:pPr>
              <a:lnSpc>
                <a:spcPts val="2200"/>
              </a:lnSpc>
              <a:spcAft>
                <a:spcPts val="600"/>
              </a:spcAft>
              <a:buFont typeface="Wingdings" pitchFamily="2" charset="2"/>
              <a:buChar char="v"/>
            </a:pPr>
            <a:r>
              <a:rPr lang="en-US" altLang="en-US" dirty="0"/>
              <a:t>    Identify the different types of  entrepreneurs.</a:t>
            </a:r>
          </a:p>
          <a:p>
            <a:pPr>
              <a:lnSpc>
                <a:spcPts val="2200"/>
              </a:lnSpc>
              <a:spcAft>
                <a:spcPts val="600"/>
              </a:spcAft>
              <a:buFont typeface="Wingdings" pitchFamily="2" charset="2"/>
              <a:buChar char="v"/>
            </a:pPr>
            <a:endParaRPr lang="en-US" altLang="en-US" dirty="0"/>
          </a:p>
          <a:p>
            <a:pPr>
              <a:lnSpc>
                <a:spcPts val="2200"/>
              </a:lnSpc>
              <a:spcAft>
                <a:spcPts val="600"/>
              </a:spcAft>
              <a:buFont typeface="Wingdings" pitchFamily="2" charset="2"/>
              <a:buChar char="v"/>
            </a:pPr>
            <a:r>
              <a:rPr lang="en-GB" dirty="0"/>
              <a:t>  Determine the characteristics of successful  </a:t>
            </a:r>
            <a:br>
              <a:rPr lang="en-GB" dirty="0"/>
            </a:br>
            <a:r>
              <a:rPr lang="en-GB" dirty="0"/>
              <a:t>     entrepreneurs</a:t>
            </a:r>
            <a:endParaRPr lang="en-US" altLang="en-US" dirty="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5112568"/>
          </a:xfrm>
        </p:spPr>
        <p:txBody>
          <a:bodyPr>
            <a:normAutofit fontScale="70000" lnSpcReduction="20000"/>
          </a:bodyPr>
          <a:lstStyle/>
          <a:p>
            <a:pPr>
              <a:spcAft>
                <a:spcPts val="1200"/>
              </a:spcAft>
              <a:buNone/>
            </a:pPr>
            <a:endParaRPr lang="en-US" altLang="en-US" dirty="0">
              <a:latin typeface="+mn-lt"/>
            </a:endParaRPr>
          </a:p>
          <a:p>
            <a:pPr algn="ctr">
              <a:spcAft>
                <a:spcPts val="1200"/>
              </a:spcAft>
              <a:buNone/>
            </a:pPr>
            <a:r>
              <a:rPr lang="en-US" altLang="en-US" dirty="0"/>
              <a:t>      </a:t>
            </a:r>
            <a:r>
              <a:rPr lang="en-US" altLang="en-US" sz="4600" b="1" dirty="0">
                <a:latin typeface="+mn-lt"/>
              </a:rPr>
              <a:t>Who is an entrepreneur?</a:t>
            </a:r>
          </a:p>
          <a:p>
            <a:pPr>
              <a:spcAft>
                <a:spcPts val="1200"/>
              </a:spcAft>
              <a:buFontTx/>
              <a:buChar char="•"/>
            </a:pPr>
            <a:r>
              <a:rPr lang="en-US" altLang="en-US" dirty="0">
                <a:latin typeface="+mn-lt"/>
              </a:rPr>
              <a:t>An </a:t>
            </a:r>
            <a:r>
              <a:rPr lang="en-US" altLang="en-US" b="1" i="1" dirty="0">
                <a:solidFill>
                  <a:srgbClr val="FF0000"/>
                </a:solidFill>
                <a:latin typeface="+mn-lt"/>
              </a:rPr>
              <a:t>entrepreneur</a:t>
            </a:r>
            <a:r>
              <a:rPr lang="en-US" altLang="en-US" dirty="0">
                <a:latin typeface="+mn-lt"/>
              </a:rPr>
              <a:t> is a person who seeks a profitable opportunity and takes the necessary risks to set up and operate a business</a:t>
            </a:r>
          </a:p>
          <a:p>
            <a:pPr marL="0" indent="0">
              <a:spcAft>
                <a:spcPts val="1200"/>
              </a:spcAft>
              <a:buNone/>
            </a:pPr>
            <a:endParaRPr lang="en-US" altLang="en-US" dirty="0">
              <a:latin typeface="+mn-lt"/>
            </a:endParaRPr>
          </a:p>
          <a:p>
            <a:pPr>
              <a:spcAft>
                <a:spcPts val="1200"/>
              </a:spcAft>
              <a:buFontTx/>
              <a:buChar char="•"/>
            </a:pPr>
            <a:r>
              <a:rPr lang="en-US" altLang="en-US" dirty="0">
                <a:latin typeface="+mn-lt"/>
              </a:rPr>
              <a:t>Differ from many small-business owners in their strong desire to </a:t>
            </a:r>
            <a:r>
              <a:rPr lang="en-US" altLang="en-US" b="1" i="1" dirty="0">
                <a:solidFill>
                  <a:srgbClr val="FF0000"/>
                </a:solidFill>
                <a:latin typeface="+mn-lt"/>
              </a:rPr>
              <a:t>make their business grow</a:t>
            </a:r>
            <a:endParaRPr lang="en-US" altLang="en-US" dirty="0">
              <a:solidFill>
                <a:srgbClr val="FF0000"/>
              </a:solidFill>
              <a:latin typeface="+mn-lt"/>
            </a:endParaRPr>
          </a:p>
          <a:p>
            <a:pPr>
              <a:spcAft>
                <a:spcPts val="1200"/>
              </a:spcAft>
              <a:buFontTx/>
              <a:buChar char="•"/>
            </a:pPr>
            <a:endParaRPr lang="en-US" altLang="en-US" dirty="0">
              <a:solidFill>
                <a:srgbClr val="FF0000"/>
              </a:solidFill>
              <a:latin typeface="+mn-lt"/>
            </a:endParaRPr>
          </a:p>
          <a:p>
            <a:pPr>
              <a:spcAft>
                <a:spcPts val="1200"/>
              </a:spcAft>
              <a:buFontTx/>
              <a:buChar char="•"/>
            </a:pPr>
            <a:r>
              <a:rPr lang="en-US" altLang="en-US" dirty="0">
                <a:latin typeface="+mn-lt"/>
              </a:rPr>
              <a:t>Differ from managers through their </a:t>
            </a:r>
            <a:r>
              <a:rPr lang="en-US" altLang="en-US" b="1" i="1" dirty="0">
                <a:solidFill>
                  <a:srgbClr val="FF0000"/>
                </a:solidFill>
                <a:latin typeface="+mn-lt"/>
              </a:rPr>
              <a:t>overriding responsibility</a:t>
            </a:r>
            <a:r>
              <a:rPr lang="en-US" altLang="en-US" dirty="0">
                <a:solidFill>
                  <a:srgbClr val="FF0000"/>
                </a:solidFill>
                <a:latin typeface="+mn-lt"/>
              </a:rPr>
              <a:t> </a:t>
            </a:r>
            <a:r>
              <a:rPr lang="en-US" altLang="en-US" dirty="0">
                <a:latin typeface="+mn-lt"/>
              </a:rPr>
              <a:t>to use the resources of the organization to accomplish their goals</a:t>
            </a:r>
          </a:p>
          <a:p>
            <a:pPr>
              <a:buNone/>
            </a:pPr>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435280" cy="4968552"/>
          </a:xfrm>
        </p:spPr>
        <p:txBody>
          <a:bodyPr>
            <a:normAutofit fontScale="85000" lnSpcReduction="10000"/>
          </a:bodyPr>
          <a:lstStyle/>
          <a:p>
            <a:pPr>
              <a:buNone/>
            </a:pPr>
            <a:r>
              <a:rPr lang="en-US" dirty="0"/>
              <a:t>                        </a:t>
            </a:r>
            <a:r>
              <a:rPr lang="en-US" sz="3800" b="1" dirty="0"/>
              <a:t>Entrepreneurship</a:t>
            </a:r>
          </a:p>
          <a:p>
            <a:endParaRPr lang="en-US" dirty="0"/>
          </a:p>
          <a:p>
            <a:r>
              <a:rPr lang="en-US" dirty="0"/>
              <a:t> </a:t>
            </a:r>
            <a:r>
              <a:rPr lang="en-US" dirty="0">
                <a:latin typeface="+mn-lt"/>
              </a:rPr>
              <a:t>Entrepreneurship is the transformation of products </a:t>
            </a:r>
            <a:r>
              <a:rPr lang="en-US" dirty="0"/>
              <a:t> </a:t>
            </a:r>
            <a:r>
              <a:rPr lang="en-US" dirty="0">
                <a:latin typeface="+mn-lt"/>
              </a:rPr>
              <a:t>or services into value generating sustainable </a:t>
            </a:r>
            <a:r>
              <a:rPr lang="en-US" dirty="0"/>
              <a:t> </a:t>
            </a:r>
            <a:r>
              <a:rPr lang="en-US" dirty="0">
                <a:latin typeface="+mn-lt"/>
              </a:rPr>
              <a:t>enterprises.  </a:t>
            </a:r>
          </a:p>
          <a:p>
            <a:endParaRPr lang="en-US" dirty="0">
              <a:latin typeface="+mn-lt"/>
            </a:endParaRPr>
          </a:p>
          <a:p>
            <a:r>
              <a:rPr lang="en-US" dirty="0">
                <a:latin typeface="+mn-lt"/>
              </a:rPr>
              <a:t> An enterprise is  any entity either new or </a:t>
            </a:r>
            <a:br>
              <a:rPr lang="en-US" dirty="0">
                <a:latin typeface="+mn-lt"/>
              </a:rPr>
            </a:br>
            <a:r>
              <a:rPr lang="en-US" dirty="0">
                <a:latin typeface="+mn-lt"/>
              </a:rPr>
              <a:t>existing that provides new products or services </a:t>
            </a:r>
            <a:br>
              <a:rPr lang="en-US" dirty="0">
                <a:latin typeface="+mn-lt"/>
              </a:rPr>
            </a:br>
            <a:r>
              <a:rPr lang="en-US" dirty="0">
                <a:latin typeface="+mn-lt"/>
              </a:rPr>
              <a:t>     or develops and uses new methods in producing </a:t>
            </a:r>
            <a:br>
              <a:rPr lang="en-US" dirty="0">
                <a:latin typeface="+mn-lt"/>
              </a:rPr>
            </a:br>
            <a:r>
              <a:rPr lang="en-US" dirty="0">
                <a:latin typeface="+mn-lt"/>
              </a:rPr>
              <a:t>     or developing goods and services at affordable </a:t>
            </a:r>
            <a:br>
              <a:rPr lang="en-US" dirty="0">
                <a:latin typeface="+mn-lt"/>
              </a:rPr>
            </a:br>
            <a:r>
              <a:rPr lang="en-US" dirty="0">
                <a:latin typeface="+mn-lt"/>
              </a:rPr>
              <a:t>      prices</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040561"/>
          </a:xfrm>
        </p:spPr>
        <p:txBody>
          <a:bodyPr/>
          <a:lstStyle/>
          <a:p>
            <a:pPr>
              <a:buNone/>
            </a:pPr>
            <a:r>
              <a:rPr lang="en-GB" dirty="0"/>
              <a:t>   </a:t>
            </a:r>
            <a:r>
              <a:rPr lang="en-GB" b="1" dirty="0"/>
              <a:t>Understanding  entrepreneurial activities</a:t>
            </a:r>
          </a:p>
          <a:p>
            <a:pPr>
              <a:buFont typeface="Wingdings" pitchFamily="2" charset="2"/>
              <a:buChar char="v"/>
            </a:pPr>
            <a:r>
              <a:rPr lang="en-GB" sz="2000" dirty="0"/>
              <a:t>The entrepreneurs’ activities occur within a business context, which includes industry structures, competition, and national economic structures.</a:t>
            </a:r>
          </a:p>
          <a:p>
            <a:pPr>
              <a:buFont typeface="Wingdings" pitchFamily="2" charset="2"/>
              <a:buChar char="v"/>
            </a:pPr>
            <a:endParaRPr lang="en-GB" sz="2000" dirty="0"/>
          </a:p>
          <a:p>
            <a:pPr fontAlgn="auto">
              <a:buFont typeface="Wingdings" pitchFamily="2" charset="2"/>
              <a:buChar char="v"/>
            </a:pPr>
            <a:r>
              <a:rPr lang="en-GB" sz="2000" dirty="0"/>
              <a:t>This business context is impacted in turn by wider environmental considerations, which include the economic, political, legal, social, cultural, social, and natural settings. </a:t>
            </a:r>
          </a:p>
          <a:p>
            <a:pPr fontAlgn="auto">
              <a:buNone/>
            </a:pPr>
            <a:r>
              <a:rPr lang="en-GB" sz="2000" dirty="0"/>
              <a:t> </a:t>
            </a:r>
          </a:p>
          <a:p>
            <a:pPr>
              <a:buFont typeface="Wingdings" pitchFamily="2" charset="2"/>
              <a:buChar char="v"/>
            </a:pPr>
            <a:r>
              <a:rPr lang="en-GB" sz="2000" dirty="0"/>
              <a:t>In undertaking such entrepreneurial activities, the entrepreneur is endeavouring to create value.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507288" cy="5328592"/>
          </a:xfrm>
        </p:spPr>
        <p:txBody>
          <a:bodyPr>
            <a:normAutofit fontScale="92500" lnSpcReduction="10000"/>
          </a:bodyPr>
          <a:lstStyle/>
          <a:p>
            <a:pPr>
              <a:buNone/>
            </a:pPr>
            <a:r>
              <a:rPr lang="en-GB" b="1" dirty="0"/>
              <a:t>        </a:t>
            </a:r>
            <a:r>
              <a:rPr lang="en-GB" sz="2000" b="1" dirty="0"/>
              <a:t>Four key entrepreneurial activities</a:t>
            </a:r>
            <a:br>
              <a:rPr lang="en-GB" sz="2000" b="1" dirty="0"/>
            </a:br>
            <a:r>
              <a:rPr lang="en-GB" sz="2000" b="1" dirty="0"/>
              <a:t>a) Enterprising Human Activity </a:t>
            </a:r>
          </a:p>
          <a:p>
            <a:pPr fontAlgn="auto"/>
            <a:r>
              <a:rPr lang="en-GB" sz="2000" dirty="0"/>
              <a:t>The entrepreneur “cannot evade the law of the market.  He can succeed only by best serving the consumers.  His profit depends on the approval of his conduct by the consumers.”  </a:t>
            </a:r>
          </a:p>
          <a:p>
            <a:pPr fontAlgn="auto">
              <a:buNone/>
            </a:pPr>
            <a:r>
              <a:rPr lang="en-GB" sz="2000" dirty="0"/>
              <a:t> </a:t>
            </a:r>
          </a:p>
          <a:p>
            <a:pPr fontAlgn="auto"/>
            <a:r>
              <a:rPr lang="en-GB" sz="2000" dirty="0"/>
              <a:t>  Understanding the organising process is one of the necessary elements of entrepreneurship: “Entrepreneurs create new organizations through a dynamic process that involves such activities as obtaining equipment, establishing production processes, attracting employees and setting up legal entities” </a:t>
            </a:r>
          </a:p>
          <a:p>
            <a:pPr>
              <a:buNone/>
            </a:pPr>
            <a:r>
              <a:rPr lang="en-GB" sz="2000" b="1" dirty="0"/>
              <a:t>b) Leveraging Creativity, Innovation and/or Opportunity</a:t>
            </a:r>
          </a:p>
          <a:p>
            <a:r>
              <a:rPr lang="en-GB" sz="2000" dirty="0"/>
              <a:t>To organise the human activities, the analysis now explores the nature of entrepreneurial activities, organising the analysis according to resources, capabilities and markets</a:t>
            </a:r>
          </a:p>
          <a:p>
            <a:pPr fontAlgn="auto"/>
            <a:r>
              <a:rPr lang="en-GB" sz="2000" dirty="0"/>
              <a:t>Changes in these resources can have dramatic implications for firm performance, with changes in these resources typically resulting from creative inventions or discovery. </a:t>
            </a:r>
          </a:p>
          <a:p>
            <a:pPr fontAlgn="auto"/>
            <a:endParaRPr lang="en-GB" sz="1900" dirty="0"/>
          </a:p>
          <a:p>
            <a:pPr>
              <a:buNone/>
            </a:pPr>
            <a:endParaRPr lang="en-GB" dirty="0"/>
          </a:p>
          <a:p>
            <a:pPr>
              <a:buNone/>
            </a:pP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435280" cy="6336704"/>
          </a:xfrm>
        </p:spPr>
        <p:txBody>
          <a:bodyPr>
            <a:normAutofit fontScale="70000" lnSpcReduction="20000"/>
          </a:bodyPr>
          <a:lstStyle/>
          <a:p>
            <a:pPr>
              <a:buNone/>
            </a:pPr>
            <a:r>
              <a:rPr lang="en-GB" sz="2000" b="1" dirty="0"/>
              <a:t>  C) </a:t>
            </a:r>
            <a:r>
              <a:rPr lang="en-GB" sz="2600" b="1" dirty="0"/>
              <a:t>Operating in Changing &amp; Uncertain Environment </a:t>
            </a:r>
          </a:p>
          <a:p>
            <a:pPr fontAlgn="auto"/>
            <a:r>
              <a:rPr lang="en-GB" sz="2600" dirty="0"/>
              <a:t>Cultural impacts  are  key consideration of the entire environment affecting entrepreneurial activity.  </a:t>
            </a:r>
          </a:p>
          <a:p>
            <a:pPr fontAlgn="auto"/>
            <a:r>
              <a:rPr lang="en-GB" sz="2600" dirty="0"/>
              <a:t>These wider environmental impacts include the natural, social and cultural environments.  </a:t>
            </a:r>
          </a:p>
          <a:p>
            <a:pPr fontAlgn="auto"/>
            <a:r>
              <a:rPr lang="en-GB" sz="2600" dirty="0"/>
              <a:t>One popular framework for analysing these impacts is the PESTLE framework. These environmental impacts are typically outside the control of the entrepreneur, and outside the control of the particular industry participants.  </a:t>
            </a:r>
          </a:p>
          <a:p>
            <a:pPr fontAlgn="auto"/>
            <a:r>
              <a:rPr lang="en-GB" sz="2600" dirty="0"/>
              <a:t>Business environmental  factors such as  industry structures, impacted by bargaining power, threats and competitive rivalry can impact entrepreneurial activity. </a:t>
            </a:r>
          </a:p>
          <a:p>
            <a:pPr fontAlgn="auto">
              <a:buNone/>
            </a:pPr>
            <a:endParaRPr lang="en-GB" sz="2600" dirty="0"/>
          </a:p>
          <a:p>
            <a:pPr>
              <a:buNone/>
            </a:pPr>
            <a:r>
              <a:rPr lang="en-GB" sz="2600" b="1" dirty="0"/>
              <a:t>d) The Creation of Value </a:t>
            </a:r>
          </a:p>
          <a:p>
            <a:pPr fontAlgn="auto"/>
            <a:r>
              <a:rPr lang="en-GB" sz="2600" dirty="0"/>
              <a:t>At the firm and national levels, value can include economic, social or cultural significance.  </a:t>
            </a:r>
          </a:p>
          <a:p>
            <a:pPr fontAlgn="auto">
              <a:buNone/>
            </a:pPr>
            <a:r>
              <a:rPr lang="en-GB" sz="2600" dirty="0"/>
              <a:t> </a:t>
            </a:r>
          </a:p>
          <a:p>
            <a:pPr fontAlgn="auto"/>
            <a:r>
              <a:rPr lang="en-GB" sz="2600" dirty="0"/>
              <a:t>An entrepreneurial undertaking can create social value such as personal relationships, poverty reduction, and enhancement of job satisfaction or the creation of better jobs and  </a:t>
            </a:r>
          </a:p>
          <a:p>
            <a:pPr fontAlgn="auto"/>
            <a:r>
              <a:rPr lang="en-GB" sz="2600" dirty="0"/>
              <a:t> Cultural value, which relates to the development of creative or cultural capital. </a:t>
            </a:r>
          </a:p>
          <a:p>
            <a:pPr>
              <a:buNone/>
            </a:pPr>
            <a:endParaRPr lang="en-GB" sz="2400" dirty="0"/>
          </a:p>
          <a:p>
            <a:pPr fontAlgn="auto">
              <a:buNone/>
            </a:pPr>
            <a:r>
              <a:rPr lang="en-GB" sz="2400" dirty="0"/>
              <a:t> </a:t>
            </a:r>
          </a:p>
          <a:p>
            <a:pPr>
              <a:buNone/>
            </a:pPr>
            <a:endParaRPr lang="en-GB" sz="2000" b="1" dirty="0"/>
          </a:p>
          <a:p>
            <a:endParaRPr lang="en-GB" sz="2000" dirty="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7" name="Rectangle 3"/>
          <p:cNvSpPr>
            <a:spLocks noGrp="1" noChangeArrowheads="1"/>
          </p:cNvSpPr>
          <p:nvPr>
            <p:ph idx="1"/>
          </p:nvPr>
        </p:nvSpPr>
        <p:spPr>
          <a:xfrm>
            <a:off x="575556" y="908720"/>
            <a:ext cx="7992888" cy="4752528"/>
          </a:xfrm>
        </p:spPr>
        <p:txBody>
          <a:bodyPr>
            <a:normAutofit/>
          </a:bodyPr>
          <a:lstStyle/>
          <a:p>
            <a:pPr marL="0" indent="0">
              <a:buClr>
                <a:srgbClr val="007DC3"/>
              </a:buClr>
              <a:buNone/>
            </a:pPr>
            <a:r>
              <a:rPr lang="en-GB" altLang="en-US" baseline="-25000" dirty="0">
                <a:solidFill>
                  <a:srgbClr val="FF0000"/>
                </a:solidFill>
              </a:rPr>
              <a:t>Technology </a:t>
            </a:r>
          </a:p>
          <a:p>
            <a:pPr lvl="1">
              <a:buClr>
                <a:srgbClr val="007DC3"/>
              </a:buClr>
              <a:buFont typeface="Wingdings" panose="05000000000000000000" pitchFamily="2" charset="2"/>
              <a:buChar char="§"/>
            </a:pPr>
            <a:r>
              <a:rPr lang="en-GB" altLang="en-US" baseline="-25000" dirty="0">
                <a:solidFill>
                  <a:schemeClr val="bg1">
                    <a:lumMod val="50000"/>
                  </a:schemeClr>
                </a:solidFill>
              </a:rPr>
              <a:t>A shift from industrial to knowledge-based economies</a:t>
            </a:r>
          </a:p>
          <a:p>
            <a:pPr lvl="1">
              <a:buClr>
                <a:srgbClr val="007DC3"/>
              </a:buClr>
              <a:buFont typeface="Wingdings" panose="05000000000000000000" pitchFamily="2" charset="2"/>
              <a:buChar char="§"/>
            </a:pPr>
            <a:r>
              <a:rPr lang="en-GB" altLang="en-US" baseline="-25000" dirty="0">
                <a:solidFill>
                  <a:schemeClr val="bg1">
                    <a:lumMod val="50000"/>
                  </a:schemeClr>
                </a:solidFill>
              </a:rPr>
              <a:t>Global connectivity &amp; communication</a:t>
            </a:r>
          </a:p>
          <a:p>
            <a:pPr lvl="1">
              <a:buClr>
                <a:srgbClr val="007DC3"/>
              </a:buClr>
              <a:buFont typeface="Wingdings" panose="05000000000000000000" pitchFamily="2" charset="2"/>
              <a:buChar char="§"/>
            </a:pPr>
            <a:r>
              <a:rPr lang="en-GB" altLang="en-US" baseline="-25000" dirty="0">
                <a:solidFill>
                  <a:schemeClr val="bg1">
                    <a:lumMod val="50000"/>
                  </a:schemeClr>
                </a:solidFill>
              </a:rPr>
              <a:t>Deconstruction of value chains</a:t>
            </a:r>
          </a:p>
          <a:p>
            <a:pPr lvl="1">
              <a:buClr>
                <a:srgbClr val="007DC3"/>
              </a:buClr>
              <a:buFont typeface="Wingdings" panose="05000000000000000000" pitchFamily="2" charset="2"/>
              <a:buChar char="§"/>
            </a:pPr>
            <a:r>
              <a:rPr lang="en-GB" altLang="en-US" baseline="-25000" dirty="0">
                <a:solidFill>
                  <a:schemeClr val="bg1">
                    <a:lumMod val="50000"/>
                  </a:schemeClr>
                </a:solidFill>
              </a:rPr>
              <a:t>Decreasing fixed costs in some industries</a:t>
            </a:r>
          </a:p>
          <a:p>
            <a:pPr lvl="1">
              <a:buClr>
                <a:srgbClr val="007DC3"/>
              </a:buClr>
              <a:buFont typeface="Wingdings" panose="05000000000000000000" pitchFamily="2" charset="2"/>
              <a:buChar char="§"/>
            </a:pPr>
            <a:r>
              <a:rPr lang="en-GB" altLang="en-US" baseline="-25000" dirty="0">
                <a:solidFill>
                  <a:schemeClr val="bg1">
                    <a:lumMod val="50000"/>
                  </a:schemeClr>
                </a:solidFill>
              </a:rPr>
              <a:t>Increasing complexity</a:t>
            </a:r>
          </a:p>
          <a:p>
            <a:pPr marL="0" indent="0">
              <a:buClr>
                <a:srgbClr val="007DC3"/>
              </a:buClr>
              <a:buNone/>
            </a:pPr>
            <a:r>
              <a:rPr lang="en-GB" altLang="en-US" baseline="-25000" dirty="0">
                <a:solidFill>
                  <a:srgbClr val="FF0000"/>
                </a:solidFill>
              </a:rPr>
              <a:t>Increased competition</a:t>
            </a:r>
          </a:p>
          <a:p>
            <a:pPr lvl="1">
              <a:buClr>
                <a:srgbClr val="007DC3"/>
              </a:buClr>
              <a:buFont typeface="Wingdings" panose="05000000000000000000" pitchFamily="2" charset="2"/>
              <a:buChar char="§"/>
            </a:pPr>
            <a:r>
              <a:rPr lang="en-GB" altLang="en-US" baseline="-25000" dirty="0">
                <a:solidFill>
                  <a:schemeClr val="bg1">
                    <a:lumMod val="50000"/>
                  </a:schemeClr>
                </a:solidFill>
              </a:rPr>
              <a:t>Global competition</a:t>
            </a:r>
          </a:p>
          <a:p>
            <a:pPr lvl="1">
              <a:buClr>
                <a:srgbClr val="007DC3"/>
              </a:buClr>
              <a:buFont typeface="Wingdings" panose="05000000000000000000" pitchFamily="2" charset="2"/>
              <a:buChar char="§"/>
            </a:pPr>
            <a:r>
              <a:rPr lang="en-GB" altLang="en-US" baseline="-25000" dirty="0">
                <a:solidFill>
                  <a:schemeClr val="bg1">
                    <a:lumMod val="50000"/>
                  </a:schemeClr>
                </a:solidFill>
              </a:rPr>
              <a:t>Moving from economies of scale to economies of scope &amp; market niches</a:t>
            </a:r>
          </a:p>
          <a:p>
            <a:pPr marL="0" indent="0">
              <a:buClr>
                <a:srgbClr val="007DC3"/>
              </a:buClr>
              <a:buNone/>
            </a:pPr>
            <a:r>
              <a:rPr lang="en-GB" altLang="en-US" baseline="-25000" dirty="0">
                <a:solidFill>
                  <a:srgbClr val="FF0000"/>
                </a:solidFill>
              </a:rPr>
              <a:t>Social trends</a:t>
            </a:r>
          </a:p>
          <a:p>
            <a:pPr lvl="1">
              <a:buClr>
                <a:srgbClr val="007DC3"/>
              </a:buClr>
              <a:buFont typeface="Wingdings" panose="05000000000000000000" pitchFamily="2" charset="2"/>
              <a:buChar char="§"/>
            </a:pPr>
            <a:r>
              <a:rPr lang="en-GB" altLang="en-US" baseline="-25000" dirty="0">
                <a:solidFill>
                  <a:schemeClr val="bg1">
                    <a:lumMod val="50000"/>
                  </a:schemeClr>
                </a:solidFill>
              </a:rPr>
              <a:t>Entrepreneurship as a lifestyle choice</a:t>
            </a:r>
          </a:p>
          <a:p>
            <a:pPr lvl="1">
              <a:buClr>
                <a:srgbClr val="007DC3"/>
              </a:buClr>
              <a:buFont typeface="Wingdings" panose="05000000000000000000" pitchFamily="2" charset="2"/>
              <a:buChar char="§"/>
            </a:pPr>
            <a:r>
              <a:rPr lang="en-GB" altLang="en-US" baseline="-25000" dirty="0">
                <a:solidFill>
                  <a:schemeClr val="bg1">
                    <a:lumMod val="50000"/>
                  </a:schemeClr>
                </a:solidFill>
              </a:rPr>
              <a:t>Greater accountability (CSR)</a:t>
            </a:r>
          </a:p>
        </p:txBody>
      </p:sp>
      <p:sp>
        <p:nvSpPr>
          <p:cNvPr id="2" name="Slide Number Placeholder 1"/>
          <p:cNvSpPr>
            <a:spLocks noGrp="1"/>
          </p:cNvSpPr>
          <p:nvPr>
            <p:ph type="sldNum" sz="quarter" idx="12"/>
          </p:nvPr>
        </p:nvSpPr>
        <p:spPr/>
        <p:txBody>
          <a:bodyPr/>
          <a:lstStyle/>
          <a:p>
            <a:fld id="{7ADE8696-1FA9-4DB6-A72F-C4E5ABC90B8D}" type="slidenum">
              <a:rPr lang="en-GB" smtClean="0"/>
              <a:pPr/>
              <a:t>9</a:t>
            </a:fld>
            <a:endParaRPr lang="en-GB" dirty="0"/>
          </a:p>
        </p:txBody>
      </p:sp>
      <p:sp>
        <p:nvSpPr>
          <p:cNvPr id="5" name="Title 2"/>
          <p:cNvSpPr txBox="1">
            <a:spLocks/>
          </p:cNvSpPr>
          <p:nvPr/>
        </p:nvSpPr>
        <p:spPr>
          <a:xfrm>
            <a:off x="421196" y="101728"/>
            <a:ext cx="8301608" cy="68431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gn="l"/>
            <a:r>
              <a:rPr lang="en-GB" sz="3200" dirty="0">
                <a:solidFill>
                  <a:schemeClr val="tx1"/>
                </a:solidFill>
                <a:effectLst/>
              </a:rPr>
              <a:t>Causes of change</a:t>
            </a:r>
          </a:p>
        </p:txBody>
      </p:sp>
    </p:spTree>
    <p:extLst>
      <p:ext uri="{BB962C8B-B14F-4D97-AF65-F5344CB8AC3E}">
        <p14:creationId xmlns:p14="http://schemas.microsoft.com/office/powerpoint/2010/main" val="42449654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69667">
                                            <p:txEl>
                                              <p:pRg st="0" end="0"/>
                                            </p:txEl>
                                          </p:spTgt>
                                        </p:tgtEl>
                                        <p:attrNameLst>
                                          <p:attrName>style.visibility</p:attrName>
                                        </p:attrNameLst>
                                      </p:cBhvr>
                                      <p:to>
                                        <p:strVal val="visible"/>
                                      </p:to>
                                    </p:set>
                                    <p:animEffect transition="in" filter="dissolve">
                                      <p:cBhvr>
                                        <p:cTn id="7" dur="500"/>
                                        <p:tgtEl>
                                          <p:spTgt spid="369667">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69667">
                                            <p:txEl>
                                              <p:pRg st="1" end="1"/>
                                            </p:txEl>
                                          </p:spTgt>
                                        </p:tgtEl>
                                        <p:attrNameLst>
                                          <p:attrName>style.visibility</p:attrName>
                                        </p:attrNameLst>
                                      </p:cBhvr>
                                      <p:to>
                                        <p:strVal val="visible"/>
                                      </p:to>
                                    </p:set>
                                    <p:animEffect transition="in" filter="dissolve">
                                      <p:cBhvr>
                                        <p:cTn id="10" dur="500"/>
                                        <p:tgtEl>
                                          <p:spTgt spid="369667">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69667">
                                            <p:txEl>
                                              <p:pRg st="2" end="2"/>
                                            </p:txEl>
                                          </p:spTgt>
                                        </p:tgtEl>
                                        <p:attrNameLst>
                                          <p:attrName>style.visibility</p:attrName>
                                        </p:attrNameLst>
                                      </p:cBhvr>
                                      <p:to>
                                        <p:strVal val="visible"/>
                                      </p:to>
                                    </p:set>
                                    <p:animEffect transition="in" filter="dissolve">
                                      <p:cBhvr>
                                        <p:cTn id="13" dur="500"/>
                                        <p:tgtEl>
                                          <p:spTgt spid="369667">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69667">
                                            <p:txEl>
                                              <p:pRg st="3" end="3"/>
                                            </p:txEl>
                                          </p:spTgt>
                                        </p:tgtEl>
                                        <p:attrNameLst>
                                          <p:attrName>style.visibility</p:attrName>
                                        </p:attrNameLst>
                                      </p:cBhvr>
                                      <p:to>
                                        <p:strVal val="visible"/>
                                      </p:to>
                                    </p:set>
                                    <p:animEffect transition="in" filter="dissolve">
                                      <p:cBhvr>
                                        <p:cTn id="16" dur="500"/>
                                        <p:tgtEl>
                                          <p:spTgt spid="369667">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69667">
                                            <p:txEl>
                                              <p:pRg st="4" end="4"/>
                                            </p:txEl>
                                          </p:spTgt>
                                        </p:tgtEl>
                                        <p:attrNameLst>
                                          <p:attrName>style.visibility</p:attrName>
                                        </p:attrNameLst>
                                      </p:cBhvr>
                                      <p:to>
                                        <p:strVal val="visible"/>
                                      </p:to>
                                    </p:set>
                                    <p:animEffect transition="in" filter="dissolve">
                                      <p:cBhvr>
                                        <p:cTn id="19" dur="500"/>
                                        <p:tgtEl>
                                          <p:spTgt spid="369667">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369667">
                                            <p:txEl>
                                              <p:pRg st="5" end="5"/>
                                            </p:txEl>
                                          </p:spTgt>
                                        </p:tgtEl>
                                        <p:attrNameLst>
                                          <p:attrName>style.visibility</p:attrName>
                                        </p:attrNameLst>
                                      </p:cBhvr>
                                      <p:to>
                                        <p:strVal val="visible"/>
                                      </p:to>
                                    </p:set>
                                    <p:animEffect transition="in" filter="dissolve">
                                      <p:cBhvr>
                                        <p:cTn id="22" dur="500"/>
                                        <p:tgtEl>
                                          <p:spTgt spid="36966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69667">
                                            <p:txEl>
                                              <p:pRg st="6" end="6"/>
                                            </p:txEl>
                                          </p:spTgt>
                                        </p:tgtEl>
                                        <p:attrNameLst>
                                          <p:attrName>style.visibility</p:attrName>
                                        </p:attrNameLst>
                                      </p:cBhvr>
                                      <p:to>
                                        <p:strVal val="visible"/>
                                      </p:to>
                                    </p:set>
                                    <p:animEffect transition="in" filter="dissolve">
                                      <p:cBhvr>
                                        <p:cTn id="27" dur="500"/>
                                        <p:tgtEl>
                                          <p:spTgt spid="369667">
                                            <p:txEl>
                                              <p:pRg st="6" end="6"/>
                                            </p:txEl>
                                          </p:spTgt>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369667">
                                            <p:txEl>
                                              <p:pRg st="7" end="7"/>
                                            </p:txEl>
                                          </p:spTgt>
                                        </p:tgtEl>
                                        <p:attrNameLst>
                                          <p:attrName>style.visibility</p:attrName>
                                        </p:attrNameLst>
                                      </p:cBhvr>
                                      <p:to>
                                        <p:strVal val="visible"/>
                                      </p:to>
                                    </p:set>
                                    <p:animEffect transition="in" filter="dissolve">
                                      <p:cBhvr>
                                        <p:cTn id="30" dur="500"/>
                                        <p:tgtEl>
                                          <p:spTgt spid="369667">
                                            <p:txEl>
                                              <p:pRg st="7" end="7"/>
                                            </p:txEl>
                                          </p:spTgt>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369667">
                                            <p:txEl>
                                              <p:pRg st="8" end="8"/>
                                            </p:txEl>
                                          </p:spTgt>
                                        </p:tgtEl>
                                        <p:attrNameLst>
                                          <p:attrName>style.visibility</p:attrName>
                                        </p:attrNameLst>
                                      </p:cBhvr>
                                      <p:to>
                                        <p:strVal val="visible"/>
                                      </p:to>
                                    </p:set>
                                    <p:animEffect transition="in" filter="dissolve">
                                      <p:cBhvr>
                                        <p:cTn id="33" dur="500"/>
                                        <p:tgtEl>
                                          <p:spTgt spid="369667">
                                            <p:txEl>
                                              <p:pRg st="8" end="8"/>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69667">
                                            <p:txEl>
                                              <p:pRg st="9" end="9"/>
                                            </p:txEl>
                                          </p:spTgt>
                                        </p:tgtEl>
                                        <p:attrNameLst>
                                          <p:attrName>style.visibility</p:attrName>
                                        </p:attrNameLst>
                                      </p:cBhvr>
                                      <p:to>
                                        <p:strVal val="visible"/>
                                      </p:to>
                                    </p:set>
                                    <p:animEffect transition="in" filter="dissolve">
                                      <p:cBhvr>
                                        <p:cTn id="38" dur="500"/>
                                        <p:tgtEl>
                                          <p:spTgt spid="369667">
                                            <p:txEl>
                                              <p:pRg st="9" end="9"/>
                                            </p:txEl>
                                          </p:spTgt>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69667">
                                            <p:txEl>
                                              <p:pRg st="10" end="10"/>
                                            </p:txEl>
                                          </p:spTgt>
                                        </p:tgtEl>
                                        <p:attrNameLst>
                                          <p:attrName>style.visibility</p:attrName>
                                        </p:attrNameLst>
                                      </p:cBhvr>
                                      <p:to>
                                        <p:strVal val="visible"/>
                                      </p:to>
                                    </p:set>
                                    <p:animEffect transition="in" filter="dissolve">
                                      <p:cBhvr>
                                        <p:cTn id="41" dur="500"/>
                                        <p:tgtEl>
                                          <p:spTgt spid="369667">
                                            <p:txEl>
                                              <p:pRg st="10" end="10"/>
                                            </p:txEl>
                                          </p:spTgt>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369667">
                                            <p:txEl>
                                              <p:pRg st="11" end="11"/>
                                            </p:txEl>
                                          </p:spTgt>
                                        </p:tgtEl>
                                        <p:attrNameLst>
                                          <p:attrName>style.visibility</p:attrName>
                                        </p:attrNameLst>
                                      </p:cBhvr>
                                      <p:to>
                                        <p:strVal val="visible"/>
                                      </p:to>
                                    </p:set>
                                    <p:animEffect transition="in" filter="dissolve">
                                      <p:cBhvr>
                                        <p:cTn id="44" dur="500"/>
                                        <p:tgtEl>
                                          <p:spTgt spid="36966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9667"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67544" y="1124744"/>
            <a:ext cx="7560840" cy="4451619"/>
          </a:xfrm>
        </p:spPr>
        <p:txBody>
          <a:bodyPr>
            <a:noAutofit/>
          </a:bodyPr>
          <a:lstStyle/>
          <a:p>
            <a:pPr marL="0" indent="0">
              <a:buClr>
                <a:schemeClr val="tx2"/>
              </a:buClr>
              <a:buNone/>
            </a:pPr>
            <a:r>
              <a:rPr lang="en-GB" sz="2800" dirty="0">
                <a:solidFill>
                  <a:srgbClr val="FF0000"/>
                </a:solidFill>
              </a:rPr>
              <a:t>Social entrepreneur</a:t>
            </a:r>
          </a:p>
          <a:p>
            <a:pPr marL="0" indent="0">
              <a:spcBef>
                <a:spcPts val="0"/>
              </a:spcBef>
              <a:spcAft>
                <a:spcPts val="1200"/>
              </a:spcAft>
              <a:buClr>
                <a:schemeClr val="tx2"/>
              </a:buClr>
              <a:buNone/>
            </a:pPr>
            <a:r>
              <a:rPr lang="en-GB" sz="2800" dirty="0">
                <a:solidFill>
                  <a:schemeClr val="bg1">
                    <a:lumMod val="50000"/>
                  </a:schemeClr>
                </a:solidFill>
              </a:rPr>
              <a:t>An entrepreneur working in an enterprise with a social purpose (a social enterprise)</a:t>
            </a:r>
          </a:p>
          <a:p>
            <a:pPr marL="0" indent="0">
              <a:spcBef>
                <a:spcPts val="1200"/>
              </a:spcBef>
              <a:buClr>
                <a:schemeClr val="tx2"/>
              </a:buClr>
              <a:buNone/>
            </a:pPr>
            <a:r>
              <a:rPr lang="en-GB" sz="2800" dirty="0">
                <a:solidFill>
                  <a:srgbClr val="FF0000"/>
                </a:solidFill>
              </a:rPr>
              <a:t>Civic entrepreneur</a:t>
            </a:r>
          </a:p>
          <a:p>
            <a:pPr marL="0" indent="0">
              <a:spcBef>
                <a:spcPts val="0"/>
              </a:spcBef>
              <a:spcAft>
                <a:spcPts val="1200"/>
              </a:spcAft>
              <a:buClr>
                <a:schemeClr val="tx2"/>
              </a:buClr>
              <a:buNone/>
            </a:pPr>
            <a:r>
              <a:rPr lang="en-GB" sz="2800" dirty="0">
                <a:solidFill>
                  <a:schemeClr val="bg1">
                    <a:lumMod val="50000"/>
                  </a:schemeClr>
                </a:solidFill>
              </a:rPr>
              <a:t>An entrepreneur in a civic organization</a:t>
            </a:r>
          </a:p>
          <a:p>
            <a:pPr marL="0" indent="0">
              <a:spcBef>
                <a:spcPts val="0"/>
              </a:spcBef>
              <a:buClr>
                <a:schemeClr val="tx2"/>
              </a:buClr>
              <a:buNone/>
            </a:pPr>
            <a:r>
              <a:rPr lang="en-GB" sz="2800" dirty="0" err="1">
                <a:solidFill>
                  <a:srgbClr val="FF0000"/>
                </a:solidFill>
              </a:rPr>
              <a:t>Intrapreneur</a:t>
            </a:r>
            <a:endParaRPr lang="en-GB" sz="2800" dirty="0">
              <a:solidFill>
                <a:srgbClr val="FF0000"/>
              </a:solidFill>
            </a:endParaRPr>
          </a:p>
          <a:p>
            <a:pPr marL="0" indent="0">
              <a:spcBef>
                <a:spcPts val="0"/>
              </a:spcBef>
              <a:spcAft>
                <a:spcPts val="1200"/>
              </a:spcAft>
              <a:buClr>
                <a:schemeClr val="tx2"/>
              </a:buClr>
              <a:buNone/>
            </a:pPr>
            <a:r>
              <a:rPr lang="en-GB" sz="2800" dirty="0">
                <a:solidFill>
                  <a:schemeClr val="bg1">
                    <a:lumMod val="50000"/>
                  </a:schemeClr>
                </a:solidFill>
              </a:rPr>
              <a:t>An entrepreneur working for another commercial organization where the profits go to the organization</a:t>
            </a:r>
          </a:p>
        </p:txBody>
      </p:sp>
      <p:sp>
        <p:nvSpPr>
          <p:cNvPr id="5" name="Title 2"/>
          <p:cNvSpPr txBox="1">
            <a:spLocks/>
          </p:cNvSpPr>
          <p:nvPr/>
        </p:nvSpPr>
        <p:spPr>
          <a:xfrm>
            <a:off x="467544" y="205310"/>
            <a:ext cx="8229600" cy="808112"/>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gn="l">
              <a:lnSpc>
                <a:spcPct val="100000"/>
              </a:lnSpc>
            </a:pPr>
            <a:r>
              <a:rPr lang="en-GB" sz="3200" dirty="0">
                <a:solidFill>
                  <a:schemeClr val="tx1"/>
                </a:solidFill>
                <a:effectLst/>
              </a:rPr>
              <a:t>Other types of entrepreneurs</a:t>
            </a:r>
          </a:p>
        </p:txBody>
      </p:sp>
    </p:spTree>
    <p:extLst>
      <p:ext uri="{BB962C8B-B14F-4D97-AF65-F5344CB8AC3E}">
        <p14:creationId xmlns:p14="http://schemas.microsoft.com/office/powerpoint/2010/main" val="306802811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dissolve">
                                      <p:cBhvr>
                                        <p:cTn id="10" dur="500"/>
                                        <p:tgtEl>
                                          <p:spTgt spid="4">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dissolve">
                                      <p:cBhvr>
                                        <p:cTn id="15" dur="500"/>
                                        <p:tgtEl>
                                          <p:spTgt spid="4">
                                            <p:txEl>
                                              <p:pRg st="2" end="2"/>
                                            </p:txEl>
                                          </p:spTgt>
                                        </p:tgtEl>
                                      </p:cBhvr>
                                    </p:animEffect>
                                  </p:childTnLst>
                                </p:cTn>
                              </p:par>
                              <p:par>
                                <p:cTn id="16" presetID="9" presetClass="entr" presetSubtype="0" fill="hold" nodeType="withEffect">
                                  <p:stCondLst>
                                    <p:cond delay="0"/>
                                  </p:stCondLst>
                                  <p:childTnLst>
                                    <p:set>
                                      <p:cBhvr>
                                        <p:cTn id="17" dur="1" fill="hold">
                                          <p:stCondLst>
                                            <p:cond delay="0"/>
                                          </p:stCondLst>
                                        </p:cTn>
                                        <p:tgtEl>
                                          <p:spTgt spid="4">
                                            <p:txEl>
                                              <p:pRg st="3" end="3"/>
                                            </p:txEl>
                                          </p:spTgt>
                                        </p:tgtEl>
                                        <p:attrNameLst>
                                          <p:attrName>style.visibility</p:attrName>
                                        </p:attrNameLst>
                                      </p:cBhvr>
                                      <p:to>
                                        <p:strVal val="visible"/>
                                      </p:to>
                                    </p:set>
                                    <p:animEffect transition="in" filter="dissolve">
                                      <p:cBhvr>
                                        <p:cTn id="18" dur="500"/>
                                        <p:tgtEl>
                                          <p:spTgt spid="4">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dissolve">
                                      <p:cBhvr>
                                        <p:cTn id="23" dur="500"/>
                                        <p:tgtEl>
                                          <p:spTgt spid="4">
                                            <p:txEl>
                                              <p:pRg st="4" end="4"/>
                                            </p:txEl>
                                          </p:spTgt>
                                        </p:tgtEl>
                                      </p:cBhvr>
                                    </p:animEffect>
                                  </p:childTnLst>
                                </p:cTn>
                              </p:par>
                              <p:par>
                                <p:cTn id="24" presetID="9" presetClass="entr" presetSubtype="0" fill="hold" nodeType="withEffect">
                                  <p:stCondLst>
                                    <p:cond delay="0"/>
                                  </p:stCondLst>
                                  <p:childTnLst>
                                    <p:set>
                                      <p:cBhvr>
                                        <p:cTn id="25" dur="1" fill="hold">
                                          <p:stCondLst>
                                            <p:cond delay="0"/>
                                          </p:stCondLst>
                                        </p:cTn>
                                        <p:tgtEl>
                                          <p:spTgt spid="4">
                                            <p:txEl>
                                              <p:pRg st="5" end="5"/>
                                            </p:txEl>
                                          </p:spTgt>
                                        </p:tgtEl>
                                        <p:attrNameLst>
                                          <p:attrName>style.visibility</p:attrName>
                                        </p:attrNameLst>
                                      </p:cBhvr>
                                      <p:to>
                                        <p:strVal val="visible"/>
                                      </p:to>
                                    </p:set>
                                    <p:animEffect transition="in" filter="dissolve">
                                      <p:cBhvr>
                                        <p:cTn id="26"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27584" y="1124744"/>
            <a:ext cx="6732748" cy="4392488"/>
          </a:xfrm>
        </p:spPr>
        <p:txBody>
          <a:bodyPr>
            <a:noAutofit/>
          </a:bodyPr>
          <a:lstStyle/>
          <a:p>
            <a:pPr marL="0" indent="0">
              <a:spcBef>
                <a:spcPts val="0"/>
              </a:spcBef>
              <a:spcAft>
                <a:spcPts val="600"/>
              </a:spcAft>
              <a:buClr>
                <a:schemeClr val="tx2"/>
              </a:buClr>
              <a:buNone/>
            </a:pPr>
            <a:r>
              <a:rPr lang="en-GB" sz="2000" b="1" dirty="0">
                <a:solidFill>
                  <a:srgbClr val="FF0000"/>
                </a:solidFill>
              </a:rPr>
              <a:t>They have…</a:t>
            </a:r>
          </a:p>
          <a:p>
            <a:pPr>
              <a:spcBef>
                <a:spcPts val="0"/>
              </a:spcBef>
              <a:spcAft>
                <a:spcPts val="1200"/>
              </a:spcAft>
              <a:buClr>
                <a:srgbClr val="007DC3"/>
              </a:buClr>
            </a:pPr>
            <a:r>
              <a:rPr lang="en-GB" sz="2000" dirty="0">
                <a:solidFill>
                  <a:schemeClr val="bg1">
                    <a:lumMod val="50000"/>
                  </a:schemeClr>
                </a:solidFill>
              </a:rPr>
              <a:t>Good ideas and you don’t</a:t>
            </a:r>
          </a:p>
          <a:p>
            <a:pPr>
              <a:spcBef>
                <a:spcPts val="0"/>
              </a:spcBef>
              <a:spcAft>
                <a:spcPts val="1200"/>
              </a:spcAft>
              <a:buClr>
                <a:srgbClr val="007DC3"/>
              </a:buClr>
            </a:pPr>
            <a:r>
              <a:rPr lang="en-GB" sz="2000" dirty="0">
                <a:solidFill>
                  <a:schemeClr val="bg1">
                    <a:lumMod val="50000"/>
                  </a:schemeClr>
                </a:solidFill>
              </a:rPr>
              <a:t>Money and you don’t</a:t>
            </a:r>
          </a:p>
          <a:p>
            <a:pPr marL="0" indent="0">
              <a:spcBef>
                <a:spcPts val="0"/>
              </a:spcBef>
              <a:spcAft>
                <a:spcPts val="600"/>
              </a:spcAft>
              <a:buClr>
                <a:schemeClr val="tx2"/>
              </a:buClr>
              <a:buNone/>
            </a:pPr>
            <a:endParaRPr lang="en-GB" sz="2000" dirty="0">
              <a:solidFill>
                <a:schemeClr val="bg1">
                  <a:lumMod val="50000"/>
                </a:schemeClr>
              </a:solidFill>
            </a:endParaRPr>
          </a:p>
          <a:p>
            <a:pPr marL="0" indent="0">
              <a:spcBef>
                <a:spcPts val="0"/>
              </a:spcBef>
              <a:spcAft>
                <a:spcPts val="600"/>
              </a:spcAft>
              <a:buClr>
                <a:schemeClr val="tx2"/>
              </a:buClr>
              <a:buNone/>
            </a:pPr>
            <a:r>
              <a:rPr lang="en-GB" sz="2000" b="1" dirty="0">
                <a:solidFill>
                  <a:srgbClr val="FF0000"/>
                </a:solidFill>
              </a:rPr>
              <a:t>They are…</a:t>
            </a:r>
          </a:p>
          <a:p>
            <a:pPr>
              <a:spcBef>
                <a:spcPts val="0"/>
              </a:spcBef>
              <a:spcAft>
                <a:spcPts val="1200"/>
              </a:spcAft>
              <a:buClr>
                <a:srgbClr val="007DC3"/>
              </a:buClr>
            </a:pPr>
            <a:r>
              <a:rPr lang="en-GB" sz="2000" dirty="0">
                <a:solidFill>
                  <a:schemeClr val="bg1">
                    <a:lumMod val="50000"/>
                  </a:schemeClr>
                </a:solidFill>
              </a:rPr>
              <a:t>Visionary</a:t>
            </a:r>
          </a:p>
          <a:p>
            <a:pPr>
              <a:spcBef>
                <a:spcPts val="0"/>
              </a:spcBef>
              <a:spcAft>
                <a:spcPts val="1200"/>
              </a:spcAft>
              <a:buClr>
                <a:srgbClr val="007DC3"/>
              </a:buClr>
            </a:pPr>
            <a:r>
              <a:rPr lang="en-GB" sz="2000" dirty="0">
                <a:solidFill>
                  <a:schemeClr val="bg1">
                    <a:lumMod val="50000"/>
                  </a:schemeClr>
                </a:solidFill>
              </a:rPr>
              <a:t>Risk takers</a:t>
            </a:r>
          </a:p>
          <a:p>
            <a:pPr>
              <a:spcBef>
                <a:spcPts val="0"/>
              </a:spcBef>
              <a:spcAft>
                <a:spcPts val="1200"/>
              </a:spcAft>
              <a:buClr>
                <a:srgbClr val="007DC3"/>
              </a:buClr>
            </a:pPr>
            <a:r>
              <a:rPr lang="en-GB" sz="2000" dirty="0">
                <a:solidFill>
                  <a:schemeClr val="bg1">
                    <a:lumMod val="50000"/>
                  </a:schemeClr>
                </a:solidFill>
              </a:rPr>
              <a:t>Extraordinary forecasters</a:t>
            </a:r>
          </a:p>
          <a:p>
            <a:pPr>
              <a:spcBef>
                <a:spcPts val="0"/>
              </a:spcBef>
              <a:spcAft>
                <a:spcPts val="1800"/>
              </a:spcAft>
              <a:buClr>
                <a:srgbClr val="007DC3"/>
              </a:buClr>
            </a:pPr>
            <a:r>
              <a:rPr lang="en-GB" sz="2000" dirty="0">
                <a:solidFill>
                  <a:schemeClr val="bg1">
                    <a:lumMod val="50000"/>
                  </a:schemeClr>
                </a:solidFill>
              </a:rPr>
              <a:t>Not like the rest of us</a:t>
            </a:r>
          </a:p>
          <a:p>
            <a:pPr>
              <a:spcBef>
                <a:spcPts val="0"/>
              </a:spcBef>
              <a:spcAft>
                <a:spcPts val="1800"/>
              </a:spcAft>
              <a:buClr>
                <a:srgbClr val="007DC3"/>
              </a:buClr>
            </a:pPr>
            <a:r>
              <a:rPr lang="en-GB" sz="2000" dirty="0">
                <a:solidFill>
                  <a:schemeClr val="bg1">
                    <a:lumMod val="50000"/>
                  </a:schemeClr>
                </a:solidFill>
              </a:rPr>
              <a:t>And you don’t know how to take the plunge</a:t>
            </a:r>
          </a:p>
        </p:txBody>
      </p:sp>
      <p:sp>
        <p:nvSpPr>
          <p:cNvPr id="2" name="Slide Number Placeholder 1"/>
          <p:cNvSpPr>
            <a:spLocks noGrp="1"/>
          </p:cNvSpPr>
          <p:nvPr>
            <p:ph type="sldNum" sz="quarter" idx="12"/>
          </p:nvPr>
        </p:nvSpPr>
        <p:spPr/>
        <p:txBody>
          <a:bodyPr/>
          <a:lstStyle/>
          <a:p>
            <a:fld id="{C3F65BB1-9206-4D7F-97F9-47DCC7DC6334}" type="slidenum">
              <a:rPr lang="en-GB" smtClean="0"/>
              <a:pPr/>
              <a:t>11</a:t>
            </a:fld>
            <a:endParaRPr lang="en-GB"/>
          </a:p>
        </p:txBody>
      </p:sp>
      <p:sp>
        <p:nvSpPr>
          <p:cNvPr id="5" name="Title 2"/>
          <p:cNvSpPr txBox="1">
            <a:spLocks/>
          </p:cNvSpPr>
          <p:nvPr/>
        </p:nvSpPr>
        <p:spPr>
          <a:xfrm>
            <a:off x="827584" y="191665"/>
            <a:ext cx="6408712" cy="712321"/>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gn="l"/>
            <a:r>
              <a:rPr lang="en-GB" sz="3200" dirty="0">
                <a:solidFill>
                  <a:schemeClr val="tx1"/>
                </a:solidFill>
                <a:effectLst/>
              </a:rPr>
              <a:t>Myths about entrepreneurs</a:t>
            </a:r>
          </a:p>
        </p:txBody>
      </p:sp>
      <p:sp>
        <p:nvSpPr>
          <p:cNvPr id="3" name="Cross 2"/>
          <p:cNvSpPr/>
          <p:nvPr/>
        </p:nvSpPr>
        <p:spPr>
          <a:xfrm rot="2759429">
            <a:off x="7461618" y="291317"/>
            <a:ext cx="876854" cy="802758"/>
          </a:xfrm>
          <a:prstGeom prst="plus">
            <a:avLst>
              <a:gd name="adj" fmla="val 42961"/>
            </a:avLst>
          </a:prstGeom>
          <a:solidFill>
            <a:srgbClr val="007DC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62206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dissolv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ssolv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dissolv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dissolv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dissolve">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Effect transition="in" filter="dissolve">
                                      <p:cBhvr>
                                        <p:cTn id="37" dur="500"/>
                                        <p:tgtEl>
                                          <p:spTgt spid="4">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dissolve">
                                      <p:cBhvr>
                                        <p:cTn id="42" dur="500"/>
                                        <p:tgtEl>
                                          <p:spTgt spid="4">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4">
                                            <p:txEl>
                                              <p:pRg st="9" end="9"/>
                                            </p:txEl>
                                          </p:spTgt>
                                        </p:tgtEl>
                                        <p:attrNameLst>
                                          <p:attrName>style.visibility</p:attrName>
                                        </p:attrNameLst>
                                      </p:cBhvr>
                                      <p:to>
                                        <p:strVal val="visible"/>
                                      </p:to>
                                    </p:set>
                                    <p:animEffect transition="in" filter="dissolve">
                                      <p:cBhvr>
                                        <p:cTn id="4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33"/>
          <p:cNvSpPr txBox="1"/>
          <p:nvPr/>
        </p:nvSpPr>
        <p:spPr>
          <a:xfrm>
            <a:off x="2339752" y="815926"/>
            <a:ext cx="4111798" cy="2660768"/>
          </a:xfrm>
          <a:prstGeom prst="rect">
            <a:avLst/>
          </a:prstGeom>
          <a:ln>
            <a:noFill/>
          </a:ln>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GB" sz="2400" b="1" dirty="0">
                <a:solidFill>
                  <a:srgbClr val="FF0000"/>
                </a:solidFill>
                <a:ea typeface="Calibri"/>
                <a:cs typeface="Times New Roman"/>
              </a:rPr>
              <a:t>Barriers to start-up</a:t>
            </a:r>
          </a:p>
          <a:p>
            <a:pPr algn="ctr">
              <a:lnSpc>
                <a:spcPct val="115000"/>
              </a:lnSpc>
              <a:spcAft>
                <a:spcPts val="600"/>
              </a:spcAft>
            </a:pPr>
            <a:r>
              <a:rPr lang="en-GB" sz="2000" b="1" dirty="0">
                <a:solidFill>
                  <a:schemeClr val="bg1">
                    <a:lumMod val="50000"/>
                  </a:schemeClr>
                </a:solidFill>
                <a:ea typeface="Calibri"/>
                <a:cs typeface="Times New Roman"/>
              </a:rPr>
              <a:t>(situational and psychological)</a:t>
            </a: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a typeface="Calibri"/>
                <a:cs typeface="Times New Roman"/>
              </a:rPr>
              <a:t>Need for regular income</a:t>
            </a:r>
            <a:endParaRPr lang="en-GB" sz="2000" b="1" dirty="0">
              <a:solidFill>
                <a:schemeClr val="bg1">
                  <a:lumMod val="50000"/>
                </a:schemeClr>
              </a:solidFill>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a typeface="Calibri"/>
                <a:cs typeface="Times New Roman"/>
              </a:rPr>
              <a:t>Fear of loss of capital</a:t>
            </a:r>
            <a:endParaRPr lang="en-GB" sz="2000" b="1" dirty="0">
              <a:solidFill>
                <a:schemeClr val="bg1">
                  <a:lumMod val="50000"/>
                </a:schemeClr>
              </a:solidFill>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a typeface="Calibri"/>
                <a:cs typeface="Times New Roman"/>
              </a:rPr>
              <a:t>No capital</a:t>
            </a:r>
            <a:endParaRPr lang="en-GB" sz="2000" b="1" dirty="0">
              <a:solidFill>
                <a:schemeClr val="bg1">
                  <a:lumMod val="50000"/>
                </a:schemeClr>
              </a:solidFill>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a typeface="Calibri"/>
                <a:cs typeface="Times New Roman"/>
              </a:rPr>
              <a:t>Risk averse</a:t>
            </a:r>
            <a:endParaRPr lang="en-GB" sz="2000" b="1" dirty="0">
              <a:solidFill>
                <a:schemeClr val="bg1">
                  <a:lumMod val="50000"/>
                </a:schemeClr>
              </a:solidFill>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a typeface="Calibri"/>
                <a:cs typeface="Times New Roman"/>
              </a:rPr>
              <a:t>Doubts about ability</a:t>
            </a:r>
            <a:endParaRPr lang="en-GB" sz="2000" b="1" dirty="0">
              <a:solidFill>
                <a:schemeClr val="bg1">
                  <a:lumMod val="50000"/>
                </a:schemeClr>
              </a:solidFill>
              <a:ea typeface="Calibri"/>
              <a:cs typeface="Times New Roman"/>
            </a:endParaRPr>
          </a:p>
        </p:txBody>
      </p:sp>
      <p:sp>
        <p:nvSpPr>
          <p:cNvPr id="11" name="Text Box 50"/>
          <p:cNvSpPr txBox="1"/>
          <p:nvPr/>
        </p:nvSpPr>
        <p:spPr>
          <a:xfrm>
            <a:off x="573717" y="3290717"/>
            <a:ext cx="2520280" cy="223224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600"/>
              </a:spcAft>
            </a:pPr>
            <a:r>
              <a:rPr lang="en-GB" sz="2400" b="1" dirty="0">
                <a:solidFill>
                  <a:srgbClr val="FF0000"/>
                </a:solidFill>
                <a:ea typeface="Calibri"/>
                <a:cs typeface="Times New Roman"/>
              </a:rPr>
              <a:t>Push factors</a:t>
            </a:r>
            <a:r>
              <a:rPr lang="en-GB" sz="2400" b="1" dirty="0">
                <a:solidFill>
                  <a:srgbClr val="007BC1"/>
                </a:solidFill>
                <a:ea typeface="Calibri"/>
                <a:cs typeface="Times New Roman"/>
              </a:rPr>
              <a:t> </a:t>
            </a:r>
            <a:r>
              <a:rPr lang="en-GB" sz="2000" b="1" dirty="0">
                <a:solidFill>
                  <a:schemeClr val="bg1">
                    <a:lumMod val="50000"/>
                  </a:schemeClr>
                </a:solidFill>
                <a:effectLst/>
                <a:ea typeface="Calibri"/>
                <a:cs typeface="Times New Roman"/>
              </a:rPr>
              <a:t>(situational) </a:t>
            </a: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ea typeface="Calibri"/>
                <a:cs typeface="Times New Roman"/>
              </a:rPr>
              <a:t>Unemployment</a:t>
            </a:r>
            <a:endParaRPr lang="en-GB" sz="2000" b="1" dirty="0">
              <a:solidFill>
                <a:schemeClr val="bg1">
                  <a:lumMod val="50000"/>
                </a:schemeClr>
              </a:solidFill>
              <a:effectLs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ea typeface="Calibri"/>
                <a:cs typeface="Times New Roman"/>
              </a:rPr>
              <a:t>Disagreements</a:t>
            </a:r>
            <a:endParaRPr lang="en-GB" sz="2000" b="1" dirty="0">
              <a:solidFill>
                <a:schemeClr val="bg1">
                  <a:lumMod val="50000"/>
                </a:schemeClr>
              </a:solidFill>
              <a:effectLs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ea typeface="Calibri"/>
                <a:cs typeface="Times New Roman"/>
              </a:rPr>
              <a:t>‘Misfit’</a:t>
            </a:r>
            <a:endParaRPr lang="en-GB" sz="2000" b="1" dirty="0">
              <a:solidFill>
                <a:schemeClr val="bg1">
                  <a:lumMod val="50000"/>
                </a:schemeClr>
              </a:solidFill>
              <a:effectLs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ea typeface="Calibri"/>
                <a:cs typeface="Times New Roman"/>
              </a:rPr>
              <a:t>No other option</a:t>
            </a:r>
            <a:endParaRPr lang="en-GB" sz="2000" b="1" dirty="0">
              <a:solidFill>
                <a:schemeClr val="bg1">
                  <a:lumMod val="50000"/>
                </a:schemeClr>
              </a:solidFill>
              <a:effectLst/>
              <a:ea typeface="Calibri"/>
              <a:cs typeface="Times New Roman"/>
            </a:endParaRPr>
          </a:p>
        </p:txBody>
      </p:sp>
      <p:sp>
        <p:nvSpPr>
          <p:cNvPr id="12" name="Text Box 51"/>
          <p:cNvSpPr txBox="1"/>
          <p:nvPr/>
        </p:nvSpPr>
        <p:spPr>
          <a:xfrm>
            <a:off x="6049928" y="3195679"/>
            <a:ext cx="2777886" cy="242232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600"/>
              </a:spcAft>
            </a:pPr>
            <a:r>
              <a:rPr lang="en-GB" sz="2400" b="1" dirty="0">
                <a:solidFill>
                  <a:srgbClr val="FF0000"/>
                </a:solidFill>
                <a:latin typeface="+mj-lt"/>
                <a:ea typeface="Calibri"/>
                <a:cs typeface="Times New Roman"/>
              </a:rPr>
              <a:t>Pull factors </a:t>
            </a:r>
            <a:r>
              <a:rPr lang="en-GB" sz="2000" b="1" dirty="0">
                <a:solidFill>
                  <a:schemeClr val="bg1">
                    <a:lumMod val="50000"/>
                  </a:schemeClr>
                </a:solidFill>
                <a:effectLst/>
                <a:latin typeface="+mj-lt"/>
                <a:ea typeface="Calibri"/>
                <a:cs typeface="Times New Roman"/>
              </a:rPr>
              <a:t>(psychological)</a:t>
            </a:r>
            <a:endParaRPr lang="en-GB" sz="2000" dirty="0">
              <a:solidFill>
                <a:schemeClr val="bg1">
                  <a:lumMod val="50000"/>
                </a:schemeClr>
              </a:solidFill>
              <a:effectLst/>
              <a:latin typeface="+mj-l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latin typeface="+mj-lt"/>
                <a:ea typeface="Calibri"/>
                <a:cs typeface="Times New Roman"/>
              </a:rPr>
              <a:t>Independence</a:t>
            </a:r>
            <a:endParaRPr lang="en-GB" sz="2000" b="1" dirty="0">
              <a:solidFill>
                <a:schemeClr val="bg1">
                  <a:lumMod val="50000"/>
                </a:schemeClr>
              </a:solidFill>
              <a:effectLst/>
              <a:latin typeface="+mj-l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latin typeface="+mj-lt"/>
                <a:ea typeface="Calibri"/>
                <a:cs typeface="Times New Roman"/>
              </a:rPr>
              <a:t>Recognition</a:t>
            </a:r>
            <a:endParaRPr lang="en-GB" sz="2000" b="1" dirty="0">
              <a:solidFill>
                <a:schemeClr val="bg1">
                  <a:lumMod val="50000"/>
                </a:schemeClr>
              </a:solidFill>
              <a:effectLst/>
              <a:latin typeface="+mj-l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latin typeface="+mj-lt"/>
                <a:ea typeface="Calibri"/>
                <a:cs typeface="Times New Roman"/>
              </a:rPr>
              <a:t>Personal development</a:t>
            </a:r>
            <a:endParaRPr lang="en-GB" sz="2000" b="1" dirty="0">
              <a:solidFill>
                <a:schemeClr val="bg1">
                  <a:lumMod val="50000"/>
                </a:schemeClr>
              </a:solidFill>
              <a:effectLst/>
              <a:latin typeface="+mj-lt"/>
              <a:ea typeface="Calibri"/>
              <a:cs typeface="Times New Roman"/>
            </a:endParaRPr>
          </a:p>
          <a:p>
            <a:pPr marL="342900" lvl="0" indent="-342900">
              <a:spcAft>
                <a:spcPts val="0"/>
              </a:spcAft>
              <a:buClr>
                <a:srgbClr val="007DC3"/>
              </a:buClr>
              <a:buFont typeface="Arial" panose="020B0604020202020204" pitchFamily="34" charset="0"/>
              <a:buChar char="•"/>
            </a:pPr>
            <a:r>
              <a:rPr lang="en-US" sz="2000" b="1" dirty="0">
                <a:solidFill>
                  <a:schemeClr val="bg1">
                    <a:lumMod val="50000"/>
                  </a:schemeClr>
                </a:solidFill>
                <a:effectLst/>
                <a:latin typeface="+mj-lt"/>
                <a:ea typeface="Calibri"/>
                <a:cs typeface="Times New Roman"/>
              </a:rPr>
              <a:t>Wealth</a:t>
            </a:r>
            <a:endParaRPr lang="en-GB" sz="2000" b="1" dirty="0">
              <a:solidFill>
                <a:schemeClr val="bg1">
                  <a:lumMod val="50000"/>
                </a:schemeClr>
              </a:solidFill>
              <a:effectLst/>
              <a:latin typeface="+mj-lt"/>
              <a:ea typeface="Calibri"/>
              <a:cs typeface="Times New Roman"/>
            </a:endParaRPr>
          </a:p>
        </p:txBody>
      </p:sp>
      <p:sp>
        <p:nvSpPr>
          <p:cNvPr id="16" name="Rectangle 18"/>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100" b="0" i="0" u="none" strike="noStrike" cap="none" normalizeH="0" baseline="0">
                <a:ln>
                  <a:noFill/>
                </a:ln>
                <a:solidFill>
                  <a:schemeClr val="tx1"/>
                </a:solidFill>
                <a:effectLst/>
                <a:latin typeface="Arial" pitchFamily="34" charset="0"/>
                <a:cs typeface="Arial" pitchFamily="34" charset="0"/>
              </a:rPr>
            </a:br>
            <a:endParaRPr kumimoji="0" lang="en-GB" altLang="en-US" sz="18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itchFamily="34" charset="0"/>
              <a:cs typeface="Arial" pitchFamily="34" charset="0"/>
            </a:endParaRPr>
          </a:p>
        </p:txBody>
      </p:sp>
      <p:sp>
        <p:nvSpPr>
          <p:cNvPr id="17" name="Rectangle 22"/>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37" name="Title 2"/>
          <p:cNvSpPr txBox="1">
            <a:spLocks/>
          </p:cNvSpPr>
          <p:nvPr/>
        </p:nvSpPr>
        <p:spPr>
          <a:xfrm>
            <a:off x="0" y="77626"/>
            <a:ext cx="9144000" cy="738300"/>
          </a:xfrm>
          <a:prstGeom prst="rect">
            <a:avLst/>
          </a:prstGeom>
          <a:noFill/>
          <a:ln>
            <a:noFill/>
          </a:ln>
        </p:spPr>
        <p:style>
          <a:lnRef idx="2">
            <a:schemeClr val="dk1"/>
          </a:lnRef>
          <a:fillRef idx="1">
            <a:schemeClr val="lt1"/>
          </a:fillRef>
          <a:effectRef idx="0">
            <a:schemeClr val="dk1"/>
          </a:effectRef>
          <a:fontRef idx="minor">
            <a:schemeClr val="dk1"/>
          </a:fontRef>
        </p:style>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Barriers and triggers to entrepreneurship</a:t>
            </a:r>
          </a:p>
        </p:txBody>
      </p:sp>
      <p:sp>
        <p:nvSpPr>
          <p:cNvPr id="2" name="Slide Number Placeholder 1"/>
          <p:cNvSpPr>
            <a:spLocks noGrp="1"/>
          </p:cNvSpPr>
          <p:nvPr>
            <p:ph type="sldNum" sz="quarter" idx="12"/>
          </p:nvPr>
        </p:nvSpPr>
        <p:spPr/>
        <p:txBody>
          <a:bodyPr/>
          <a:lstStyle/>
          <a:p>
            <a:fld id="{C3F65BB1-9206-4D7F-97F9-47DCC7DC6334}" type="slidenum">
              <a:rPr lang="en-GB" smtClean="0"/>
              <a:pPr/>
              <a:t>12</a:t>
            </a:fld>
            <a:endParaRPr lang="en-GB"/>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57550" y="3592240"/>
            <a:ext cx="2028825" cy="181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827351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dissolve">
                                      <p:cBhvr>
                                        <p:cTn id="7" dur="500"/>
                                        <p:tgtEl>
                                          <p:spTgt spid="9">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dissolve">
                                      <p:cBhvr>
                                        <p:cTn id="10" dur="500"/>
                                        <p:tgtEl>
                                          <p:spTgt spid="9">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dissolve">
                                      <p:cBhvr>
                                        <p:cTn id="13" dur="500"/>
                                        <p:tgtEl>
                                          <p:spTgt spid="9">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dissolve">
                                      <p:cBhvr>
                                        <p:cTn id="16" dur="500"/>
                                        <p:tgtEl>
                                          <p:spTgt spid="9">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dissolve">
                                      <p:cBhvr>
                                        <p:cTn id="19" dur="500"/>
                                        <p:tgtEl>
                                          <p:spTgt spid="9">
                                            <p:txEl>
                                              <p:pRg st="4" end="4"/>
                                            </p:txEl>
                                          </p:spTgt>
                                        </p:tgtEl>
                                      </p:cBhvr>
                                    </p:animEffect>
                                  </p:childTnLst>
                                </p:cTn>
                              </p:par>
                              <p:par>
                                <p:cTn id="20" presetID="9" presetClass="entr" presetSubtype="0" fill="hold" nodeType="with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dissolve">
                                      <p:cBhvr>
                                        <p:cTn id="22" dur="500"/>
                                        <p:tgtEl>
                                          <p:spTgt spid="9">
                                            <p:txEl>
                                              <p:pRg st="5" end="5"/>
                                            </p:txEl>
                                          </p:spTgt>
                                        </p:tgtEl>
                                      </p:cBhvr>
                                    </p:animEffect>
                                  </p:childTnLst>
                                </p:cTn>
                              </p:par>
                              <p:par>
                                <p:cTn id="23" presetID="9" presetClass="entr" presetSubtype="0" fill="hold" nodeType="with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animEffect transition="in" filter="dissolve">
                                      <p:cBhvr>
                                        <p:cTn id="25" dur="500"/>
                                        <p:tgtEl>
                                          <p:spTgt spid="9">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ssolve">
                                      <p:cBhvr>
                                        <p:cTn id="28" dur="500"/>
                                        <p:tgtEl>
                                          <p:spTgt spid="11"/>
                                        </p:tgtEl>
                                      </p:cBhvr>
                                    </p:animEffect>
                                  </p:childTnLst>
                                </p:cTn>
                              </p:par>
                              <p:par>
                                <p:cTn id="29" presetID="9" presetClass="entr" presetSubtype="0" fill="hold" nodeType="with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Effect transition="in" filter="dissolve">
                                      <p:cBhvr>
                                        <p:cTn id="31" dur="500"/>
                                        <p:tgtEl>
                                          <p:spTgt spid="12">
                                            <p:txEl>
                                              <p:pRg st="0" end="0"/>
                                            </p:txEl>
                                          </p:spTgt>
                                        </p:tgtEl>
                                      </p:cBhvr>
                                    </p:animEffect>
                                  </p:childTnLst>
                                </p:cTn>
                              </p:par>
                              <p:par>
                                <p:cTn id="32" presetID="9" presetClass="entr" presetSubtype="0" fill="hold" nodeType="withEffect">
                                  <p:stCondLst>
                                    <p:cond delay="0"/>
                                  </p:stCondLst>
                                  <p:childTnLst>
                                    <p:set>
                                      <p:cBhvr>
                                        <p:cTn id="33" dur="1" fill="hold">
                                          <p:stCondLst>
                                            <p:cond delay="0"/>
                                          </p:stCondLst>
                                        </p:cTn>
                                        <p:tgtEl>
                                          <p:spTgt spid="12">
                                            <p:txEl>
                                              <p:pRg st="1" end="1"/>
                                            </p:txEl>
                                          </p:spTgt>
                                        </p:tgtEl>
                                        <p:attrNameLst>
                                          <p:attrName>style.visibility</p:attrName>
                                        </p:attrNameLst>
                                      </p:cBhvr>
                                      <p:to>
                                        <p:strVal val="visible"/>
                                      </p:to>
                                    </p:set>
                                    <p:animEffect transition="in" filter="dissolve">
                                      <p:cBhvr>
                                        <p:cTn id="34" dur="500"/>
                                        <p:tgtEl>
                                          <p:spTgt spid="12">
                                            <p:txEl>
                                              <p:pRg st="1" end="1"/>
                                            </p:txEl>
                                          </p:spTgt>
                                        </p:tgtEl>
                                      </p:cBhvr>
                                    </p:animEffect>
                                  </p:childTnLst>
                                </p:cTn>
                              </p:par>
                              <p:par>
                                <p:cTn id="35" presetID="9" presetClass="entr" presetSubtype="0" fill="hold" nodeType="withEffect">
                                  <p:stCondLst>
                                    <p:cond delay="0"/>
                                  </p:stCondLst>
                                  <p:childTnLst>
                                    <p:set>
                                      <p:cBhvr>
                                        <p:cTn id="36" dur="1" fill="hold">
                                          <p:stCondLst>
                                            <p:cond delay="0"/>
                                          </p:stCondLst>
                                        </p:cTn>
                                        <p:tgtEl>
                                          <p:spTgt spid="12">
                                            <p:txEl>
                                              <p:pRg st="2" end="2"/>
                                            </p:txEl>
                                          </p:spTgt>
                                        </p:tgtEl>
                                        <p:attrNameLst>
                                          <p:attrName>style.visibility</p:attrName>
                                        </p:attrNameLst>
                                      </p:cBhvr>
                                      <p:to>
                                        <p:strVal val="visible"/>
                                      </p:to>
                                    </p:set>
                                    <p:animEffect transition="in" filter="dissolve">
                                      <p:cBhvr>
                                        <p:cTn id="37" dur="500"/>
                                        <p:tgtEl>
                                          <p:spTgt spid="12">
                                            <p:txEl>
                                              <p:pRg st="2" end="2"/>
                                            </p:txEl>
                                          </p:spTgt>
                                        </p:tgtEl>
                                      </p:cBhvr>
                                    </p:animEffect>
                                  </p:childTnLst>
                                </p:cTn>
                              </p:par>
                              <p:par>
                                <p:cTn id="38" presetID="9" presetClass="entr" presetSubtype="0" fill="hold" nodeType="withEffect">
                                  <p:stCondLst>
                                    <p:cond delay="0"/>
                                  </p:stCondLst>
                                  <p:childTnLst>
                                    <p:set>
                                      <p:cBhvr>
                                        <p:cTn id="39" dur="1" fill="hold">
                                          <p:stCondLst>
                                            <p:cond delay="0"/>
                                          </p:stCondLst>
                                        </p:cTn>
                                        <p:tgtEl>
                                          <p:spTgt spid="12">
                                            <p:txEl>
                                              <p:pRg st="3" end="3"/>
                                            </p:txEl>
                                          </p:spTgt>
                                        </p:tgtEl>
                                        <p:attrNameLst>
                                          <p:attrName>style.visibility</p:attrName>
                                        </p:attrNameLst>
                                      </p:cBhvr>
                                      <p:to>
                                        <p:strVal val="visible"/>
                                      </p:to>
                                    </p:set>
                                    <p:animEffect transition="in" filter="dissolve">
                                      <p:cBhvr>
                                        <p:cTn id="40" dur="500"/>
                                        <p:tgtEl>
                                          <p:spTgt spid="12">
                                            <p:txEl>
                                              <p:pRg st="3" end="3"/>
                                            </p:txEl>
                                          </p:spTgt>
                                        </p:tgtEl>
                                      </p:cBhvr>
                                    </p:animEffect>
                                  </p:childTnLst>
                                </p:cTn>
                              </p:par>
                              <p:par>
                                <p:cTn id="41" presetID="9" presetClass="entr" presetSubtype="0" fill="hold" nodeType="withEffect">
                                  <p:stCondLst>
                                    <p:cond delay="0"/>
                                  </p:stCondLst>
                                  <p:childTnLst>
                                    <p:set>
                                      <p:cBhvr>
                                        <p:cTn id="42" dur="1" fill="hold">
                                          <p:stCondLst>
                                            <p:cond delay="0"/>
                                          </p:stCondLst>
                                        </p:cTn>
                                        <p:tgtEl>
                                          <p:spTgt spid="12">
                                            <p:txEl>
                                              <p:pRg st="4" end="4"/>
                                            </p:txEl>
                                          </p:spTgt>
                                        </p:tgtEl>
                                        <p:attrNameLst>
                                          <p:attrName>style.visibility</p:attrName>
                                        </p:attrNameLst>
                                      </p:cBhvr>
                                      <p:to>
                                        <p:strVal val="visible"/>
                                      </p:to>
                                    </p:set>
                                    <p:animEffect transition="in" filter="dissolve">
                                      <p:cBhvr>
                                        <p:cTn id="43" dur="500"/>
                                        <p:tgtEl>
                                          <p:spTgt spid="12">
                                            <p:txEl>
                                              <p:pRg st="4" end="4"/>
                                            </p:txEl>
                                          </p:spTgt>
                                        </p:tgtEl>
                                      </p:cBhvr>
                                    </p:animEffect>
                                  </p:childTnLst>
                                </p:cTn>
                              </p:par>
                              <p:par>
                                <p:cTn id="44" presetID="9" presetClass="entr" presetSubtype="0" fill="hold" nodeType="withEffect">
                                  <p:stCondLst>
                                    <p:cond delay="0"/>
                                  </p:stCondLst>
                                  <p:childTnLst>
                                    <p:set>
                                      <p:cBhvr>
                                        <p:cTn id="45" dur="1" fill="hold">
                                          <p:stCondLst>
                                            <p:cond delay="0"/>
                                          </p:stCondLst>
                                        </p:cTn>
                                        <p:tgtEl>
                                          <p:spTgt spid="2050"/>
                                        </p:tgtEl>
                                        <p:attrNameLst>
                                          <p:attrName>style.visibility</p:attrName>
                                        </p:attrNameLst>
                                      </p:cBhvr>
                                      <p:to>
                                        <p:strVal val="visible"/>
                                      </p:to>
                                    </p:set>
                                    <p:animEffect transition="in" filter="dissolve">
                                      <p:cBhvr>
                                        <p:cTn id="46"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1520" y="116632"/>
            <a:ext cx="8568952" cy="1302593"/>
          </a:xfrm>
          <a:prstGeom prst="rect">
            <a:avLst/>
          </a:prstGeom>
          <a:solidFill>
            <a:schemeClr val="bg1"/>
          </a:solidFill>
          <a:ln>
            <a:solidFill>
              <a:srgbClr val="007DC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8"/>
          <p:cNvSpPr>
            <a:spLocks noChangeArrowheads="1"/>
          </p:cNvSpPr>
          <p:nvPr/>
        </p:nvSpPr>
        <p:spPr bwMode="auto">
          <a:xfrm>
            <a:off x="0" y="1419225"/>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en-GB"/>
          </a:p>
        </p:txBody>
      </p:sp>
      <p:sp>
        <p:nvSpPr>
          <p:cNvPr id="14" name="Content Placeholder 13"/>
          <p:cNvSpPr>
            <a:spLocks noGrp="1"/>
          </p:cNvSpPr>
          <p:nvPr>
            <p:ph idx="1"/>
          </p:nvPr>
        </p:nvSpPr>
        <p:spPr>
          <a:xfrm>
            <a:off x="683568" y="1934839"/>
            <a:ext cx="6696744" cy="3654401"/>
          </a:xfrm>
        </p:spPr>
        <p:txBody>
          <a:bodyPr>
            <a:normAutofit fontScale="92500" lnSpcReduction="10000"/>
          </a:bodyPr>
          <a:lstStyle/>
          <a:p>
            <a:pPr marL="514350" lvl="0" indent="-514350">
              <a:spcAft>
                <a:spcPts val="1200"/>
              </a:spcAft>
              <a:buClr>
                <a:schemeClr val="bg1">
                  <a:lumMod val="50000"/>
                </a:schemeClr>
              </a:buClr>
              <a:buFont typeface="+mj-lt"/>
              <a:buAutoNum type="arabicPeriod"/>
            </a:pPr>
            <a:r>
              <a:rPr lang="en-US" dirty="0">
                <a:solidFill>
                  <a:schemeClr val="bg1">
                    <a:lumMod val="50000"/>
                  </a:schemeClr>
                </a:solidFill>
              </a:rPr>
              <a:t>What were Angie’s motivations in starting up Monkey Music?</a:t>
            </a:r>
            <a:endParaRPr lang="en-GB" dirty="0">
              <a:solidFill>
                <a:schemeClr val="bg1">
                  <a:lumMod val="50000"/>
                </a:schemeClr>
              </a:solidFill>
            </a:endParaRPr>
          </a:p>
          <a:p>
            <a:pPr marL="514350" lvl="0" indent="-514350">
              <a:spcAft>
                <a:spcPts val="1200"/>
              </a:spcAft>
              <a:buClr>
                <a:schemeClr val="bg1">
                  <a:lumMod val="50000"/>
                </a:schemeClr>
              </a:buClr>
              <a:buFont typeface="+mj-lt"/>
              <a:buAutoNum type="arabicPeriod"/>
            </a:pPr>
            <a:r>
              <a:rPr lang="en-US" dirty="0">
                <a:solidFill>
                  <a:schemeClr val="bg1">
                    <a:lumMod val="50000"/>
                  </a:schemeClr>
                </a:solidFill>
              </a:rPr>
              <a:t>How did she keep the costs of starting the business down?</a:t>
            </a:r>
            <a:endParaRPr lang="en-GB" dirty="0">
              <a:solidFill>
                <a:schemeClr val="bg1">
                  <a:lumMod val="50000"/>
                </a:schemeClr>
              </a:solidFill>
            </a:endParaRPr>
          </a:p>
          <a:p>
            <a:pPr marL="514350" indent="-514350">
              <a:spcAft>
                <a:spcPts val="1200"/>
              </a:spcAft>
              <a:buClr>
                <a:schemeClr val="bg1">
                  <a:lumMod val="50000"/>
                </a:schemeClr>
              </a:buClr>
              <a:buFont typeface="+mj-lt"/>
              <a:buAutoNum type="arabicPeriod"/>
            </a:pPr>
            <a:r>
              <a:rPr lang="en-GB" dirty="0">
                <a:solidFill>
                  <a:schemeClr val="bg1">
                    <a:lumMod val="50000"/>
                  </a:schemeClr>
                </a:solidFill>
              </a:rPr>
              <a:t>How much of a risk did she face in starting and then growing the business?</a:t>
            </a:r>
          </a:p>
        </p:txBody>
      </p:sp>
      <p:sp>
        <p:nvSpPr>
          <p:cNvPr id="2" name="Slide Number Placeholder 1"/>
          <p:cNvSpPr>
            <a:spLocks noGrp="1"/>
          </p:cNvSpPr>
          <p:nvPr>
            <p:ph type="sldNum" sz="quarter" idx="12"/>
          </p:nvPr>
        </p:nvSpPr>
        <p:spPr/>
        <p:txBody>
          <a:bodyPr/>
          <a:lstStyle/>
          <a:p>
            <a:fld id="{C3F65BB1-9206-4D7F-97F9-47DCC7DC6334}" type="slidenum">
              <a:rPr lang="en-GB" smtClean="0"/>
              <a:pPr/>
              <a:t>13</a:t>
            </a:fld>
            <a:endParaRPr lang="en-GB"/>
          </a:p>
        </p:txBody>
      </p:sp>
      <p:pic>
        <p:nvPicPr>
          <p:cNvPr id="8" name="Picture 2" descr="C:\Users\pburns\AppData\Local\Microsoft\Windows\Temporary Internet Files\Content.IE5\9MWAM7LW\MC900433865[1].p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52" y="6165352"/>
            <a:ext cx="432000" cy="432000"/>
          </a:xfrm>
          <a:prstGeom prst="rect">
            <a:avLst/>
          </a:prstGeom>
          <a:noFill/>
          <a:effectLst>
            <a:softEdge rad="1270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6221" y="6572272"/>
            <a:ext cx="1800200" cy="276999"/>
          </a:xfrm>
          <a:prstGeom prst="rect">
            <a:avLst/>
          </a:prstGeom>
          <a:noFill/>
        </p:spPr>
        <p:txBody>
          <a:bodyPr wrap="square" rtlCol="0">
            <a:spAutoFit/>
          </a:bodyPr>
          <a:lstStyle/>
          <a:p>
            <a:pPr algn="ctr"/>
            <a:r>
              <a:rPr lang="en-GB" sz="1200" b="1" dirty="0">
                <a:solidFill>
                  <a:schemeClr val="bg1">
                    <a:lumMod val="50000"/>
                  </a:schemeClr>
                </a:solidFill>
              </a:rPr>
              <a:t>Monkey Music promo</a:t>
            </a:r>
          </a:p>
        </p:txBody>
      </p:sp>
      <p:sp>
        <p:nvSpPr>
          <p:cNvPr id="16" name="Title 2"/>
          <p:cNvSpPr txBox="1">
            <a:spLocks/>
          </p:cNvSpPr>
          <p:nvPr/>
        </p:nvSpPr>
        <p:spPr>
          <a:xfrm>
            <a:off x="251520" y="299876"/>
            <a:ext cx="8568952" cy="936104"/>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pPr algn="l">
              <a:spcBef>
                <a:spcPts val="600"/>
              </a:spcBef>
            </a:pPr>
            <a:r>
              <a:rPr lang="en-GB" sz="3200" dirty="0">
                <a:solidFill>
                  <a:schemeClr val="tx1"/>
                </a:solidFill>
                <a:effectLst/>
              </a:rPr>
              <a:t>Activity - Monkey Music</a:t>
            </a:r>
          </a:p>
        </p:txBody>
      </p:sp>
      <p:sp>
        <p:nvSpPr>
          <p:cNvPr id="3" name="TextBox 2"/>
          <p:cNvSpPr txBox="1"/>
          <p:nvPr/>
        </p:nvSpPr>
        <p:spPr>
          <a:xfrm>
            <a:off x="7740351" y="4031819"/>
            <a:ext cx="1620019" cy="461665"/>
          </a:xfrm>
          <a:prstGeom prst="rect">
            <a:avLst/>
          </a:prstGeom>
          <a:noFill/>
        </p:spPr>
        <p:txBody>
          <a:bodyPr wrap="square" rtlCol="0">
            <a:spAutoFit/>
          </a:bodyPr>
          <a:lstStyle/>
          <a:p>
            <a:r>
              <a:rPr lang="en-GB" sz="1200" i="1" dirty="0">
                <a:solidFill>
                  <a:srgbClr val="8A8AA3"/>
                </a:solidFill>
              </a:rPr>
              <a:t>Logo courtesy of Monkey Music Ltd</a:t>
            </a:r>
          </a:p>
        </p:txBody>
      </p:sp>
      <p:pic>
        <p:nvPicPr>
          <p:cNvPr id="1027" name="Picture 3" descr="C:\Users\isabel.berwick.MPL\AppData\Local\Microsoft\Windows\Temporary Internet Files\Content.Outlook\AIXE4Y6X\MM logo with transparent background.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49408" y="1963527"/>
            <a:ext cx="1894592" cy="1885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58131"/>
      </p:ext>
    </p:extLst>
  </p:cSld>
  <p:clrMapOvr>
    <a:masterClrMapping/>
  </p:clrMapOvr>
  <p:transition>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Editorial\BCSE\610 Business &amp; Management\Burns - New Venture Creation\2e\Website\FINAL Website materials\powerpoints and workbook january\formatted\photoshop\3919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20639" y="2254920"/>
            <a:ext cx="2541425" cy="2943177"/>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58"/>
          <p:cNvSpPr txBox="1"/>
          <p:nvPr/>
        </p:nvSpPr>
        <p:spPr>
          <a:xfrm>
            <a:off x="151306" y="1443602"/>
            <a:ext cx="2448559" cy="104697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GB" sz="1100" b="1" dirty="0">
                <a:solidFill>
                  <a:srgbClr val="FFFFFF"/>
                </a:solidFill>
                <a:effectLst/>
                <a:latin typeface="Arial"/>
                <a:ea typeface="Calibri"/>
                <a:cs typeface="Times New Roman"/>
              </a:rPr>
              <a:t>Inputs </a:t>
            </a:r>
            <a:endParaRPr lang="en-GB" sz="1100" dirty="0">
              <a:effectLst/>
              <a:ea typeface="Calibri"/>
              <a:cs typeface="Times New Roman"/>
            </a:endParaRPr>
          </a:p>
          <a:p>
            <a:pPr algn="ctr">
              <a:lnSpc>
                <a:spcPct val="115000"/>
              </a:lnSpc>
              <a:spcAft>
                <a:spcPts val="0"/>
              </a:spcAft>
            </a:pPr>
            <a:r>
              <a:rPr lang="en-GB" sz="2000" b="1" dirty="0">
                <a:solidFill>
                  <a:srgbClr val="FF0000"/>
                </a:solidFill>
                <a:latin typeface="Arial"/>
                <a:ea typeface="Calibri"/>
                <a:cs typeface="Times New Roman"/>
              </a:rPr>
              <a:t>Entrepreneurial c</a:t>
            </a:r>
            <a:r>
              <a:rPr lang="en-GB" sz="2000" b="1" dirty="0">
                <a:solidFill>
                  <a:srgbClr val="FF0000"/>
                </a:solidFill>
                <a:effectLst/>
                <a:latin typeface="Arial"/>
                <a:ea typeface="Calibri"/>
                <a:cs typeface="Times New Roman"/>
              </a:rPr>
              <a:t>haracter </a:t>
            </a:r>
            <a:endParaRPr lang="en-GB" sz="2000" dirty="0">
              <a:solidFill>
                <a:srgbClr val="FF0000"/>
              </a:solidFill>
              <a:effectLst/>
              <a:ea typeface="Calibri"/>
              <a:cs typeface="Times New Roman"/>
            </a:endParaRPr>
          </a:p>
        </p:txBody>
      </p:sp>
      <p:sp>
        <p:nvSpPr>
          <p:cNvPr id="6" name="Text Box 59"/>
          <p:cNvSpPr txBox="1"/>
          <p:nvPr/>
        </p:nvSpPr>
        <p:spPr>
          <a:xfrm>
            <a:off x="5802408" y="1430842"/>
            <a:ext cx="3117032" cy="75429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GB" sz="1100" b="1" dirty="0">
                <a:solidFill>
                  <a:srgbClr val="FFFFFF"/>
                </a:solidFill>
                <a:effectLst/>
                <a:latin typeface="Arial"/>
                <a:ea typeface="Calibri"/>
                <a:cs typeface="Times New Roman"/>
              </a:rPr>
              <a:t> </a:t>
            </a:r>
            <a:endParaRPr lang="en-GB" sz="1100" dirty="0">
              <a:effectLst/>
              <a:ea typeface="Calibri"/>
              <a:cs typeface="Times New Roman"/>
            </a:endParaRPr>
          </a:p>
          <a:p>
            <a:pPr algn="ctr">
              <a:lnSpc>
                <a:spcPct val="115000"/>
              </a:lnSpc>
              <a:spcBef>
                <a:spcPts val="3000"/>
              </a:spcBef>
              <a:spcAft>
                <a:spcPts val="0"/>
              </a:spcAft>
            </a:pPr>
            <a:r>
              <a:rPr lang="en-GB" sz="2000" b="1" dirty="0">
                <a:solidFill>
                  <a:srgbClr val="FF0000"/>
                </a:solidFill>
                <a:effectLst/>
                <a:latin typeface="Arial"/>
                <a:ea typeface="Calibri"/>
                <a:cs typeface="Times New Roman"/>
              </a:rPr>
              <a:t>A good business idea</a:t>
            </a:r>
            <a:endParaRPr lang="en-GB" sz="2000" dirty="0">
              <a:solidFill>
                <a:srgbClr val="FF0000"/>
              </a:solidFill>
              <a:effectLst/>
              <a:ea typeface="Calibri"/>
              <a:cs typeface="Times New Roman"/>
            </a:endParaRPr>
          </a:p>
        </p:txBody>
      </p:sp>
      <p:sp>
        <p:nvSpPr>
          <p:cNvPr id="8" name="Right Arrow 7"/>
          <p:cNvSpPr/>
          <p:nvPr/>
        </p:nvSpPr>
        <p:spPr>
          <a:xfrm rot="2136019">
            <a:off x="2132902" y="2449139"/>
            <a:ext cx="1553125" cy="285750"/>
          </a:xfrm>
          <a:prstGeom prst="rightArrow">
            <a:avLst/>
          </a:prstGeom>
          <a:solidFill>
            <a:srgbClr val="007DC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ight Arrow 8"/>
          <p:cNvSpPr/>
          <p:nvPr/>
        </p:nvSpPr>
        <p:spPr>
          <a:xfrm rot="8805129">
            <a:off x="5834454" y="2746802"/>
            <a:ext cx="1024034" cy="285750"/>
          </a:xfrm>
          <a:prstGeom prst="rightArrow">
            <a:avLst/>
          </a:prstGeom>
          <a:solidFill>
            <a:srgbClr val="007DC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1" name="Right Arrow 10"/>
          <p:cNvSpPr/>
          <p:nvPr/>
        </p:nvSpPr>
        <p:spPr>
          <a:xfrm rot="19852498">
            <a:off x="2962216" y="4087615"/>
            <a:ext cx="718381" cy="224473"/>
          </a:xfrm>
          <a:prstGeom prst="rightArrow">
            <a:avLst>
              <a:gd name="adj1" fmla="val 86683"/>
              <a:gd name="adj2" fmla="val 50000"/>
            </a:avLst>
          </a:prstGeom>
          <a:solidFill>
            <a:srgbClr val="007DC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2" name="Text Box 66"/>
          <p:cNvSpPr txBox="1"/>
          <p:nvPr/>
        </p:nvSpPr>
        <p:spPr>
          <a:xfrm>
            <a:off x="4009281" y="2768966"/>
            <a:ext cx="1592614" cy="73759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GB" sz="2400" b="1" dirty="0">
                <a:solidFill>
                  <a:schemeClr val="bg1"/>
                </a:solidFill>
                <a:effectLst>
                  <a:outerShdw blurRad="38100" dist="38100" dir="2700000" algn="tl">
                    <a:srgbClr val="000000">
                      <a:alpha val="43137"/>
                    </a:srgbClr>
                  </a:outerShdw>
                </a:effectLst>
                <a:latin typeface="+mj-lt"/>
                <a:ea typeface="Calibri"/>
                <a:cs typeface="Times New Roman"/>
              </a:rPr>
              <a:t>Start-up</a:t>
            </a:r>
          </a:p>
        </p:txBody>
      </p:sp>
      <p:sp>
        <p:nvSpPr>
          <p:cNvPr id="13" name="Text Box 6"/>
          <p:cNvSpPr txBox="1"/>
          <p:nvPr/>
        </p:nvSpPr>
        <p:spPr>
          <a:xfrm>
            <a:off x="6797329" y="4454833"/>
            <a:ext cx="1664123" cy="100811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GB" sz="1100" b="1" dirty="0">
                <a:solidFill>
                  <a:srgbClr val="FFFFFF"/>
                </a:solidFill>
                <a:effectLst/>
                <a:latin typeface="Arial"/>
                <a:ea typeface="Calibri"/>
                <a:cs typeface="Times New Roman"/>
              </a:rPr>
              <a:t> </a:t>
            </a:r>
            <a:endParaRPr lang="en-GB" sz="1100" dirty="0">
              <a:effectLst/>
              <a:ea typeface="Calibri"/>
              <a:cs typeface="Times New Roman"/>
            </a:endParaRPr>
          </a:p>
          <a:p>
            <a:pPr algn="ctr">
              <a:lnSpc>
                <a:spcPct val="115000"/>
              </a:lnSpc>
              <a:spcAft>
                <a:spcPts val="0"/>
              </a:spcAft>
            </a:pPr>
            <a:r>
              <a:rPr lang="en-GB" sz="2000" b="1" dirty="0">
                <a:solidFill>
                  <a:srgbClr val="FF0000"/>
                </a:solidFill>
                <a:latin typeface="Arial"/>
                <a:ea typeface="Calibri"/>
                <a:cs typeface="Times New Roman"/>
              </a:rPr>
              <a:t>A p</a:t>
            </a:r>
            <a:r>
              <a:rPr lang="en-GB" sz="2000" b="1" dirty="0">
                <a:solidFill>
                  <a:srgbClr val="FF0000"/>
                </a:solidFill>
                <a:effectLst/>
                <a:latin typeface="Arial"/>
                <a:ea typeface="Calibri"/>
                <a:cs typeface="Times New Roman"/>
              </a:rPr>
              <a:t>lan</a:t>
            </a:r>
            <a:endParaRPr lang="en-GB" sz="2000" b="1" dirty="0">
              <a:solidFill>
                <a:srgbClr val="FF0000"/>
              </a:solidFill>
              <a:effectLst/>
              <a:ea typeface="Calibri"/>
              <a:cs typeface="Times New Roman"/>
            </a:endParaRPr>
          </a:p>
        </p:txBody>
      </p:sp>
      <p:sp>
        <p:nvSpPr>
          <p:cNvPr id="14" name="Right Arrow 13"/>
          <p:cNvSpPr/>
          <p:nvPr/>
        </p:nvSpPr>
        <p:spPr>
          <a:xfrm rot="12921022">
            <a:off x="5666296" y="4184458"/>
            <a:ext cx="1400574" cy="285231"/>
          </a:xfrm>
          <a:prstGeom prst="rightArrow">
            <a:avLst/>
          </a:prstGeom>
          <a:solidFill>
            <a:srgbClr val="007DC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 name="Rectangle 14"/>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4" name="Rectangle 16"/>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16" name="Rectangle 19"/>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100" b="0" i="0" u="none" strike="noStrike" cap="none" normalizeH="0" baseline="0">
                <a:ln>
                  <a:noFill/>
                </a:ln>
                <a:solidFill>
                  <a:schemeClr val="tx1"/>
                </a:solidFill>
                <a:effectLst/>
                <a:latin typeface="Arial" pitchFamily="34" charset="0"/>
                <a:cs typeface="Arial" pitchFamily="34" charset="0"/>
              </a:rPr>
            </a:br>
            <a:endParaRPr kumimoji="0" lang="en-GB" altLang="en-US" sz="1800" b="0" i="0" u="none" strike="noStrike" cap="none" normalizeH="0" baseline="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itchFamily="34" charset="0"/>
              <a:cs typeface="Arial" pitchFamily="34" charset="0"/>
            </a:endParaRPr>
          </a:p>
        </p:txBody>
      </p:sp>
      <p:sp>
        <p:nvSpPr>
          <p:cNvPr id="17" name="Rectangle 23"/>
          <p:cNvSpPr>
            <a:spLocks noChangeArrowheads="1"/>
          </p:cNvSpPr>
          <p:nvPr/>
        </p:nvSpPr>
        <p:spPr bwMode="auto">
          <a:xfrm>
            <a:off x="15240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0" name="Title 2"/>
          <p:cNvSpPr txBox="1">
            <a:spLocks/>
          </p:cNvSpPr>
          <p:nvPr/>
        </p:nvSpPr>
        <p:spPr>
          <a:xfrm>
            <a:off x="467544" y="152400"/>
            <a:ext cx="8229600" cy="1046975"/>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New venture creation</a:t>
            </a:r>
          </a:p>
        </p:txBody>
      </p:sp>
      <p:graphicFrame>
        <p:nvGraphicFramePr>
          <p:cNvPr id="22" name="Diagram 21"/>
          <p:cNvGraphicFramePr/>
          <p:nvPr>
            <p:extLst>
              <p:ext uri="{D42A27DB-BD31-4B8C-83A1-F6EECF244321}">
                <p14:modId xmlns:p14="http://schemas.microsoft.com/office/powerpoint/2010/main" val="1953055549"/>
              </p:ext>
            </p:extLst>
          </p:nvPr>
        </p:nvGraphicFramePr>
        <p:xfrm>
          <a:off x="-217128" y="3130753"/>
          <a:ext cx="3241680" cy="2537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Slide Number Placeholder 1"/>
          <p:cNvSpPr>
            <a:spLocks noGrp="1"/>
          </p:cNvSpPr>
          <p:nvPr>
            <p:ph type="sldNum" sz="quarter" idx="12"/>
          </p:nvPr>
        </p:nvSpPr>
        <p:spPr/>
        <p:txBody>
          <a:bodyPr/>
          <a:lstStyle/>
          <a:p>
            <a:fld id="{C3F65BB1-9206-4D7F-97F9-47DCC7DC6334}" type="slidenum">
              <a:rPr lang="en-GB" smtClean="0"/>
              <a:pPr/>
              <a:t>14</a:t>
            </a:fld>
            <a:endParaRPr lang="en-GB"/>
          </a:p>
        </p:txBody>
      </p:sp>
      <p:sp>
        <p:nvSpPr>
          <p:cNvPr id="7" name="Rectangle 6"/>
          <p:cNvSpPr/>
          <p:nvPr/>
        </p:nvSpPr>
        <p:spPr>
          <a:xfrm rot="10800000" flipV="1">
            <a:off x="4245801" y="5395282"/>
            <a:ext cx="1064214" cy="553998"/>
          </a:xfrm>
          <a:prstGeom prst="rect">
            <a:avLst/>
          </a:prstGeom>
        </p:spPr>
        <p:txBody>
          <a:bodyPr wrap="square">
            <a:spAutoFit/>
          </a:bodyPr>
          <a:lstStyle/>
          <a:p>
            <a:r>
              <a:rPr lang="en-GB" sz="1000" i="1" dirty="0">
                <a:solidFill>
                  <a:srgbClr val="8A8AA3"/>
                </a:solidFill>
              </a:rPr>
              <a:t>MACMILLAN NEW ZEALAND</a:t>
            </a:r>
          </a:p>
        </p:txBody>
      </p:sp>
      <p:sp>
        <p:nvSpPr>
          <p:cNvPr id="10" name="TextBox 9">
            <a:extLst>
              <a:ext uri="{FF2B5EF4-FFF2-40B4-BE49-F238E27FC236}">
                <a16:creationId xmlns:a16="http://schemas.microsoft.com/office/drawing/2014/main" id="{6C0B5F5E-6586-40DB-932D-2B3DEBD399DE}"/>
              </a:ext>
            </a:extLst>
          </p:cNvPr>
          <p:cNvSpPr txBox="1"/>
          <p:nvPr/>
        </p:nvSpPr>
        <p:spPr>
          <a:xfrm>
            <a:off x="394876" y="980728"/>
            <a:ext cx="1800860" cy="584775"/>
          </a:xfrm>
          <a:prstGeom prst="rect">
            <a:avLst/>
          </a:prstGeom>
          <a:noFill/>
        </p:spPr>
        <p:txBody>
          <a:bodyPr wrap="square" rtlCol="0">
            <a:spAutoFit/>
          </a:bodyPr>
          <a:lstStyle/>
          <a:p>
            <a:pPr algn="ctr"/>
            <a:r>
              <a:rPr lang="en-GB" sz="3200" b="1" dirty="0"/>
              <a:t>Inputs</a:t>
            </a:r>
          </a:p>
        </p:txBody>
      </p:sp>
      <p:sp>
        <p:nvSpPr>
          <p:cNvPr id="21" name="TextBox 20">
            <a:extLst>
              <a:ext uri="{FF2B5EF4-FFF2-40B4-BE49-F238E27FC236}">
                <a16:creationId xmlns:a16="http://schemas.microsoft.com/office/drawing/2014/main" id="{2C4B6F06-532C-426A-BD4D-4F0F7CA348C9}"/>
              </a:ext>
            </a:extLst>
          </p:cNvPr>
          <p:cNvSpPr txBox="1"/>
          <p:nvPr/>
        </p:nvSpPr>
        <p:spPr>
          <a:xfrm>
            <a:off x="6295482" y="1044156"/>
            <a:ext cx="2165970" cy="584775"/>
          </a:xfrm>
          <a:prstGeom prst="rect">
            <a:avLst/>
          </a:prstGeom>
          <a:noFill/>
        </p:spPr>
        <p:txBody>
          <a:bodyPr wrap="square" rtlCol="0">
            <a:spAutoFit/>
          </a:bodyPr>
          <a:lstStyle/>
          <a:p>
            <a:pPr algn="ctr"/>
            <a:r>
              <a:rPr lang="en-GB" sz="3200" b="1" dirty="0"/>
              <a:t>Outputs</a:t>
            </a:r>
          </a:p>
        </p:txBody>
      </p:sp>
      <p:sp>
        <p:nvSpPr>
          <p:cNvPr id="23" name="Text Box 58">
            <a:extLst>
              <a:ext uri="{FF2B5EF4-FFF2-40B4-BE49-F238E27FC236}">
                <a16:creationId xmlns:a16="http://schemas.microsoft.com/office/drawing/2014/main" id="{8DAAF6B7-EF34-48C0-B3E9-D4CF887B056B}"/>
              </a:ext>
            </a:extLst>
          </p:cNvPr>
          <p:cNvSpPr txBox="1"/>
          <p:nvPr/>
        </p:nvSpPr>
        <p:spPr>
          <a:xfrm>
            <a:off x="-120493" y="2470998"/>
            <a:ext cx="2448559" cy="104697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1001">
            <a:schemeClr val="dk2"/>
          </a:fillRef>
          <a:effectRef idx="3">
            <a:schemeClr val="accent1"/>
          </a:effectRef>
          <a:fontRef idx="minor">
            <a:schemeClr val="lt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5000"/>
              </a:lnSpc>
              <a:spcAft>
                <a:spcPts val="0"/>
              </a:spcAft>
            </a:pPr>
            <a:r>
              <a:rPr lang="en-GB" sz="1100" b="1" dirty="0">
                <a:solidFill>
                  <a:srgbClr val="FFFFFF"/>
                </a:solidFill>
                <a:effectLst/>
                <a:latin typeface="Arial"/>
                <a:ea typeface="Calibri"/>
                <a:cs typeface="Times New Roman"/>
              </a:rPr>
              <a:t>Inputs </a:t>
            </a:r>
            <a:endParaRPr lang="en-GB" sz="1100" dirty="0">
              <a:effectLst/>
              <a:ea typeface="Calibri"/>
              <a:cs typeface="Times New Roman"/>
            </a:endParaRPr>
          </a:p>
          <a:p>
            <a:pPr algn="ctr">
              <a:lnSpc>
                <a:spcPct val="115000"/>
              </a:lnSpc>
              <a:spcAft>
                <a:spcPts val="0"/>
              </a:spcAft>
            </a:pPr>
            <a:r>
              <a:rPr lang="en-GB" sz="2000" b="1" dirty="0">
                <a:solidFill>
                  <a:srgbClr val="FF0000"/>
                </a:solidFill>
                <a:latin typeface="Arial"/>
                <a:ea typeface="Calibri"/>
                <a:cs typeface="Times New Roman"/>
              </a:rPr>
              <a:t>Capital</a:t>
            </a:r>
            <a:endParaRPr lang="en-GB" sz="2000" dirty="0">
              <a:solidFill>
                <a:srgbClr val="FF0000"/>
              </a:solidFill>
              <a:effectLst/>
              <a:ea typeface="Calibri"/>
              <a:cs typeface="Times New Roman"/>
            </a:endParaRPr>
          </a:p>
        </p:txBody>
      </p:sp>
    </p:spTree>
    <p:extLst>
      <p:ext uri="{BB962C8B-B14F-4D97-AF65-F5344CB8AC3E}">
        <p14:creationId xmlns:p14="http://schemas.microsoft.com/office/powerpoint/2010/main" val="2204373444"/>
      </p:ext>
    </p:extLst>
  </p:cSld>
  <p:clrMapOvr>
    <a:masterClrMapping/>
  </p:clrMapOvr>
  <p:transition>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txBox="1">
            <a:spLocks/>
          </p:cNvSpPr>
          <p:nvPr/>
        </p:nvSpPr>
        <p:spPr>
          <a:xfrm>
            <a:off x="511237" y="75469"/>
            <a:ext cx="8229600" cy="8001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Entrepreneurial character</a:t>
            </a:r>
          </a:p>
        </p:txBody>
      </p:sp>
      <p:sp>
        <p:nvSpPr>
          <p:cNvPr id="2" name="TextBox 1"/>
          <p:cNvSpPr txBox="1"/>
          <p:nvPr/>
        </p:nvSpPr>
        <p:spPr>
          <a:xfrm>
            <a:off x="3563888" y="4460919"/>
            <a:ext cx="2265581" cy="1200329"/>
          </a:xfrm>
          <a:prstGeom prst="rect">
            <a:avLst/>
          </a:prstGeom>
          <a:noFill/>
        </p:spPr>
        <p:txBody>
          <a:bodyPr wrap="square" rtlCol="0">
            <a:spAutoFit/>
          </a:bodyPr>
          <a:lstStyle/>
          <a:p>
            <a:pPr algn="ctr"/>
            <a:r>
              <a:rPr lang="en-GB" sz="2400" b="1" dirty="0">
                <a:solidFill>
                  <a:schemeClr val="bg1">
                    <a:lumMod val="50000"/>
                  </a:schemeClr>
                </a:solidFill>
              </a:rPr>
              <a:t>High internal locus of control</a:t>
            </a:r>
          </a:p>
        </p:txBody>
      </p:sp>
      <p:sp>
        <p:nvSpPr>
          <p:cNvPr id="7" name="TextBox 6"/>
          <p:cNvSpPr txBox="1"/>
          <p:nvPr/>
        </p:nvSpPr>
        <p:spPr>
          <a:xfrm>
            <a:off x="577787" y="1301189"/>
            <a:ext cx="2728917" cy="830997"/>
          </a:xfrm>
          <a:prstGeom prst="rect">
            <a:avLst/>
          </a:prstGeom>
          <a:noFill/>
        </p:spPr>
        <p:txBody>
          <a:bodyPr wrap="square" rtlCol="0">
            <a:spAutoFit/>
          </a:bodyPr>
          <a:lstStyle/>
          <a:p>
            <a:pPr algn="ctr"/>
            <a:r>
              <a:rPr lang="en-GB" sz="2400" b="1" dirty="0">
                <a:solidFill>
                  <a:srgbClr val="FF0000"/>
                </a:solidFill>
              </a:rPr>
              <a:t>Need for achievement</a:t>
            </a:r>
          </a:p>
        </p:txBody>
      </p:sp>
      <p:sp>
        <p:nvSpPr>
          <p:cNvPr id="8" name="TextBox 7"/>
          <p:cNvSpPr txBox="1"/>
          <p:nvPr/>
        </p:nvSpPr>
        <p:spPr>
          <a:xfrm>
            <a:off x="6052714" y="1488067"/>
            <a:ext cx="2891038" cy="830997"/>
          </a:xfrm>
          <a:prstGeom prst="rect">
            <a:avLst/>
          </a:prstGeom>
          <a:noFill/>
        </p:spPr>
        <p:txBody>
          <a:bodyPr wrap="square" rtlCol="0">
            <a:spAutoFit/>
          </a:bodyPr>
          <a:lstStyle/>
          <a:p>
            <a:pPr algn="ctr"/>
            <a:r>
              <a:rPr lang="en-GB" sz="2400" b="1" dirty="0">
                <a:solidFill>
                  <a:srgbClr val="FF0000"/>
                </a:solidFill>
              </a:rPr>
              <a:t>High need for independence</a:t>
            </a:r>
          </a:p>
        </p:txBody>
      </p:sp>
      <p:sp>
        <p:nvSpPr>
          <p:cNvPr id="9" name="TextBox 8"/>
          <p:cNvSpPr txBox="1"/>
          <p:nvPr/>
        </p:nvSpPr>
        <p:spPr>
          <a:xfrm>
            <a:off x="5984492" y="3260590"/>
            <a:ext cx="3225859" cy="1200329"/>
          </a:xfrm>
          <a:prstGeom prst="rect">
            <a:avLst/>
          </a:prstGeom>
          <a:noFill/>
        </p:spPr>
        <p:txBody>
          <a:bodyPr wrap="square" rtlCol="0">
            <a:spAutoFit/>
          </a:bodyPr>
          <a:lstStyle/>
          <a:p>
            <a:pPr algn="ctr"/>
            <a:r>
              <a:rPr lang="en-GB" sz="2400" b="1" dirty="0">
                <a:solidFill>
                  <a:srgbClr val="FF0000"/>
                </a:solidFill>
              </a:rPr>
              <a:t>High creativity, innovation and opportunism</a:t>
            </a:r>
          </a:p>
        </p:txBody>
      </p:sp>
      <p:sp>
        <p:nvSpPr>
          <p:cNvPr id="10" name="TextBox 9"/>
          <p:cNvSpPr txBox="1"/>
          <p:nvPr/>
        </p:nvSpPr>
        <p:spPr>
          <a:xfrm>
            <a:off x="208788" y="3272808"/>
            <a:ext cx="3018793" cy="1200329"/>
          </a:xfrm>
          <a:prstGeom prst="rect">
            <a:avLst/>
          </a:prstGeom>
          <a:noFill/>
        </p:spPr>
        <p:txBody>
          <a:bodyPr wrap="square" rtlCol="0">
            <a:spAutoFit/>
          </a:bodyPr>
          <a:lstStyle/>
          <a:p>
            <a:pPr algn="ctr"/>
            <a:r>
              <a:rPr lang="en-GB" sz="2400" b="1" dirty="0">
                <a:solidFill>
                  <a:srgbClr val="FF0000"/>
                </a:solidFill>
              </a:rPr>
              <a:t>Acceptance of measured risk and uncertainty</a:t>
            </a:r>
          </a:p>
        </p:txBody>
      </p:sp>
      <p:sp>
        <p:nvSpPr>
          <p:cNvPr id="13" name="Right Arrow 12"/>
          <p:cNvSpPr/>
          <p:nvPr/>
        </p:nvSpPr>
        <p:spPr>
          <a:xfrm rot="730918">
            <a:off x="3062344" y="2025822"/>
            <a:ext cx="381000" cy="285750"/>
          </a:xfrm>
          <a:prstGeom prst="rightArrow">
            <a:avLst/>
          </a:prstGeom>
          <a:solidFill>
            <a:srgbClr val="007DC3"/>
          </a:solidFill>
        </p:spPr>
        <p:style>
          <a:lnRef idx="0">
            <a:schemeClr val="accent1"/>
          </a:lnRef>
          <a:fillRef idx="3">
            <a:schemeClr val="accent1"/>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ight Arrow 13"/>
          <p:cNvSpPr/>
          <p:nvPr/>
        </p:nvSpPr>
        <p:spPr>
          <a:xfrm rot="19261645">
            <a:off x="3097408" y="3549843"/>
            <a:ext cx="381000" cy="285750"/>
          </a:xfrm>
          <a:prstGeom prst="rightArrow">
            <a:avLst/>
          </a:prstGeom>
          <a:solidFill>
            <a:srgbClr val="007DC3"/>
          </a:solidFill>
        </p:spPr>
        <p:style>
          <a:lnRef idx="0">
            <a:schemeClr val="accent1"/>
          </a:lnRef>
          <a:fillRef idx="3">
            <a:schemeClr val="accent1"/>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 name="Right Arrow 14"/>
          <p:cNvSpPr/>
          <p:nvPr/>
        </p:nvSpPr>
        <p:spPr>
          <a:xfrm rot="13290596">
            <a:off x="5876313" y="3484635"/>
            <a:ext cx="381000" cy="285750"/>
          </a:xfrm>
          <a:prstGeom prst="rightArrow">
            <a:avLst/>
          </a:prstGeom>
          <a:solidFill>
            <a:srgbClr val="007DC3"/>
          </a:solidFill>
        </p:spPr>
        <p:style>
          <a:lnRef idx="0">
            <a:schemeClr val="accent1"/>
          </a:lnRef>
          <a:fillRef idx="3">
            <a:schemeClr val="accent1"/>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 name="Right Arrow 15"/>
          <p:cNvSpPr/>
          <p:nvPr/>
        </p:nvSpPr>
        <p:spPr>
          <a:xfrm rot="9127859">
            <a:off x="5815403" y="1989311"/>
            <a:ext cx="381000" cy="285750"/>
          </a:xfrm>
          <a:prstGeom prst="rightArrow">
            <a:avLst/>
          </a:prstGeom>
          <a:solidFill>
            <a:srgbClr val="007DC3"/>
          </a:solidFill>
        </p:spPr>
        <p:style>
          <a:lnRef idx="0">
            <a:schemeClr val="accent1"/>
          </a:lnRef>
          <a:fillRef idx="3">
            <a:schemeClr val="accent1"/>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Right Arrow 18"/>
          <p:cNvSpPr/>
          <p:nvPr/>
        </p:nvSpPr>
        <p:spPr>
          <a:xfrm rot="16200000">
            <a:off x="4410326" y="4204039"/>
            <a:ext cx="393141" cy="283225"/>
          </a:xfrm>
          <a:prstGeom prst="rightArrow">
            <a:avLst/>
          </a:prstGeom>
          <a:solidFill>
            <a:srgbClr val="007DC3"/>
          </a:solidFill>
        </p:spPr>
        <p:style>
          <a:lnRef idx="0">
            <a:schemeClr val="accent1"/>
          </a:lnRef>
          <a:fillRef idx="3">
            <a:schemeClr val="accent1"/>
          </a:fillRef>
          <a:effectRef idx="3">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 name="Slide Number Placeholder 2"/>
          <p:cNvSpPr>
            <a:spLocks noGrp="1"/>
          </p:cNvSpPr>
          <p:nvPr>
            <p:ph type="sldNum" sz="quarter" idx="12"/>
          </p:nvPr>
        </p:nvSpPr>
        <p:spPr/>
        <p:txBody>
          <a:bodyPr/>
          <a:lstStyle/>
          <a:p>
            <a:fld id="{C3F65BB1-9206-4D7F-97F9-47DCC7DC6334}" type="slidenum">
              <a:rPr lang="en-GB" smtClean="0"/>
              <a:pPr/>
              <a:t>15</a:t>
            </a:fld>
            <a:endParaRPr lang="en-GB"/>
          </a:p>
        </p:txBody>
      </p:sp>
      <p:sp>
        <p:nvSpPr>
          <p:cNvPr id="4" name="TextBox 3"/>
          <p:cNvSpPr txBox="1"/>
          <p:nvPr/>
        </p:nvSpPr>
        <p:spPr>
          <a:xfrm>
            <a:off x="0" y="6597352"/>
            <a:ext cx="971600" cy="276999"/>
          </a:xfrm>
          <a:prstGeom prst="rect">
            <a:avLst/>
          </a:prstGeom>
          <a:noFill/>
        </p:spPr>
        <p:txBody>
          <a:bodyPr wrap="square" rtlCol="0">
            <a:spAutoFit/>
          </a:bodyPr>
          <a:lstStyle/>
          <a:p>
            <a:r>
              <a:rPr lang="en-GB" sz="1200" b="1" dirty="0">
                <a:solidFill>
                  <a:schemeClr val="bg1">
                    <a:lumMod val="50000"/>
                  </a:schemeClr>
                </a:solidFill>
              </a:rPr>
              <a:t>Get2 test</a:t>
            </a:r>
            <a:endParaRPr lang="en-US" sz="1200" b="1" dirty="0">
              <a:solidFill>
                <a:schemeClr val="bg1">
                  <a:lumMod val="50000"/>
                </a:schemeClr>
              </a:solidFill>
            </a:endParaRPr>
          </a:p>
        </p:txBody>
      </p:sp>
      <p:pic>
        <p:nvPicPr>
          <p:cNvPr id="18" name="Picture 2">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459" y="6040402"/>
            <a:ext cx="504825" cy="5334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descr="K:\Editorial\BCSE\610 Business &amp; Management\Burns - New Venture Creation\2e\Website\FINAL Website materials\powerpoints and workbook january\formatted\85797.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4918"/>
          <a:stretch/>
        </p:blipFill>
        <p:spPr bwMode="auto">
          <a:xfrm>
            <a:off x="3582539" y="1778252"/>
            <a:ext cx="2095632" cy="222836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949684" y="4005064"/>
            <a:ext cx="702436" cy="307777"/>
          </a:xfrm>
          <a:prstGeom prst="rect">
            <a:avLst/>
          </a:prstGeom>
        </p:spPr>
        <p:txBody>
          <a:bodyPr wrap="none">
            <a:spAutoFit/>
          </a:bodyPr>
          <a:lstStyle/>
          <a:p>
            <a:r>
              <a:rPr lang="en-GB" sz="1400" i="1" dirty="0">
                <a:solidFill>
                  <a:srgbClr val="8A8AA3"/>
                </a:solidFill>
              </a:rPr>
              <a:t>Corbis</a:t>
            </a:r>
          </a:p>
        </p:txBody>
      </p:sp>
    </p:spTree>
    <p:extLst>
      <p:ext uri="{BB962C8B-B14F-4D97-AF65-F5344CB8AC3E}">
        <p14:creationId xmlns:p14="http://schemas.microsoft.com/office/powerpoint/2010/main" val="362296133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dissolv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ssolve">
                                      <p:cBhvr>
                                        <p:cTn id="15" dur="500"/>
                                        <p:tgtEl>
                                          <p:spTgt spid="7"/>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dissolv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dissolve">
                                      <p:cBhvr>
                                        <p:cTn id="23" dur="500"/>
                                        <p:tgtEl>
                                          <p:spTgt spid="2"/>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dissolv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dissolve">
                                      <p:cBhvr>
                                        <p:cTn id="31" dur="500"/>
                                        <p:tgtEl>
                                          <p:spTgt spid="10"/>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dissolv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dissolve">
                                      <p:cBhvr>
                                        <p:cTn id="39" dur="500"/>
                                        <p:tgtEl>
                                          <p:spTgt spid="9"/>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dissolve">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3" grpId="0" animBg="1"/>
      <p:bldP spid="14" grpId="0" animBg="1"/>
      <p:bldP spid="15" grpId="0" animBg="1"/>
      <p:bldP spid="16" grpId="0"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27583" y="1412776"/>
            <a:ext cx="7997011" cy="4104456"/>
          </a:xfrm>
        </p:spPr>
        <p:txBody>
          <a:bodyPr>
            <a:noAutofit/>
          </a:bodyPr>
          <a:lstStyle/>
          <a:p>
            <a:pPr marL="0" indent="0">
              <a:buNone/>
            </a:pPr>
            <a:r>
              <a:rPr lang="en-US" sz="2800" dirty="0">
                <a:solidFill>
                  <a:srgbClr val="FF0000"/>
                </a:solidFill>
              </a:rPr>
              <a:t>You are likely to be a person who…</a:t>
            </a:r>
          </a:p>
          <a:p>
            <a:pPr marL="0" indent="0">
              <a:buNone/>
            </a:pPr>
            <a:endParaRPr lang="en-GB" sz="2800" dirty="0">
              <a:solidFill>
                <a:srgbClr val="FF0000"/>
              </a:solidFill>
            </a:endParaRPr>
          </a:p>
          <a:p>
            <a:pPr lvl="0">
              <a:buClr>
                <a:srgbClr val="007DC3"/>
              </a:buClr>
            </a:pPr>
            <a:r>
              <a:rPr lang="en-US" sz="2800" dirty="0">
                <a:solidFill>
                  <a:schemeClr val="bg1">
                    <a:lumMod val="50000"/>
                  </a:schemeClr>
                </a:solidFill>
              </a:rPr>
              <a:t>Dislikes taking orders</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Prefers to work alone &amp; ‘do their own thing’</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Likes to make up their own mind &amp; not bow to pressure</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Can be seen as stubborn and determined</a:t>
            </a:r>
            <a:endParaRPr lang="en-GB" sz="2800" dirty="0">
              <a:solidFill>
                <a:schemeClr val="bg1">
                  <a:lumMod val="50000"/>
                </a:schemeClr>
              </a:solidFill>
            </a:endParaRPr>
          </a:p>
          <a:p>
            <a:pPr>
              <a:buClr>
                <a:srgbClr val="007DC3"/>
              </a:buClr>
            </a:pPr>
            <a:r>
              <a:rPr lang="en-US" sz="2800" dirty="0">
                <a:solidFill>
                  <a:schemeClr val="bg1">
                    <a:lumMod val="50000"/>
                  </a:schemeClr>
                </a:solidFill>
              </a:rPr>
              <a:t>Prefers to do unconventional things</a:t>
            </a:r>
            <a:endParaRPr lang="en-GB" sz="2800" dirty="0">
              <a:solidFill>
                <a:schemeClr val="bg1">
                  <a:lumMod val="50000"/>
                </a:schemeClr>
              </a:solidFill>
            </a:endParaRPr>
          </a:p>
        </p:txBody>
      </p:sp>
      <p:sp>
        <p:nvSpPr>
          <p:cNvPr id="2" name="Slide Number Placeholder 1"/>
          <p:cNvSpPr>
            <a:spLocks noGrp="1"/>
          </p:cNvSpPr>
          <p:nvPr>
            <p:ph type="sldNum" sz="quarter" idx="12"/>
          </p:nvPr>
        </p:nvSpPr>
        <p:spPr/>
        <p:txBody>
          <a:bodyPr/>
          <a:lstStyle/>
          <a:p>
            <a:fld id="{C3F65BB1-9206-4D7F-97F9-47DCC7DC6334}" type="slidenum">
              <a:rPr lang="en-GB" smtClean="0"/>
              <a:pPr/>
              <a:t>16</a:t>
            </a:fld>
            <a:endParaRPr lang="en-GB"/>
          </a:p>
        </p:txBody>
      </p:sp>
      <p:sp>
        <p:nvSpPr>
          <p:cNvPr id="5" name="Title 2"/>
          <p:cNvSpPr txBox="1">
            <a:spLocks/>
          </p:cNvSpPr>
          <p:nvPr/>
        </p:nvSpPr>
        <p:spPr>
          <a:xfrm>
            <a:off x="319405" y="188021"/>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b="0" dirty="0">
                <a:solidFill>
                  <a:schemeClr val="tx1"/>
                </a:solidFill>
                <a:effectLst/>
              </a:rPr>
              <a:t>Need for independence</a:t>
            </a:r>
          </a:p>
        </p:txBody>
      </p:sp>
    </p:spTree>
    <p:extLst>
      <p:ext uri="{BB962C8B-B14F-4D97-AF65-F5344CB8AC3E}">
        <p14:creationId xmlns:p14="http://schemas.microsoft.com/office/powerpoint/2010/main" val="2479796027"/>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19572" y="1196392"/>
            <a:ext cx="7704856" cy="4465215"/>
          </a:xfrm>
        </p:spPr>
        <p:txBody>
          <a:bodyPr>
            <a:noAutofit/>
          </a:bodyPr>
          <a:lstStyle/>
          <a:p>
            <a:pPr marL="0" indent="0">
              <a:buNone/>
            </a:pPr>
            <a:r>
              <a:rPr lang="en-US" sz="2400" dirty="0">
                <a:solidFill>
                  <a:srgbClr val="FF0000"/>
                </a:solidFill>
              </a:rPr>
              <a:t>You are likely to be a person who is…</a:t>
            </a:r>
            <a:endParaRPr lang="en-GB" sz="2400" dirty="0">
              <a:solidFill>
                <a:srgbClr val="FF0000"/>
              </a:solidFill>
            </a:endParaRPr>
          </a:p>
          <a:p>
            <a:pPr lvl="0">
              <a:buClr>
                <a:srgbClr val="007DC3"/>
              </a:buClr>
            </a:pPr>
            <a:r>
              <a:rPr lang="en-US" sz="2400" dirty="0">
                <a:solidFill>
                  <a:schemeClr val="bg1">
                    <a:lumMod val="50000"/>
                  </a:schemeClr>
                </a:solidFill>
              </a:rPr>
              <a:t>Restless and energetic</a:t>
            </a:r>
          </a:p>
          <a:p>
            <a:pPr lvl="0">
              <a:buClr>
                <a:srgbClr val="007DC3"/>
              </a:buClr>
            </a:pPr>
            <a:r>
              <a:rPr lang="en-US" sz="2400" dirty="0">
                <a:solidFill>
                  <a:schemeClr val="bg1">
                    <a:lumMod val="50000"/>
                  </a:schemeClr>
                </a:solidFill>
              </a:rPr>
              <a:t>Proactive rather than reactive</a:t>
            </a:r>
          </a:p>
          <a:p>
            <a:pPr lvl="0">
              <a:buClr>
                <a:srgbClr val="007DC3"/>
              </a:buClr>
            </a:pPr>
            <a:r>
              <a:rPr lang="en-US" sz="2400" dirty="0">
                <a:solidFill>
                  <a:schemeClr val="bg1">
                    <a:lumMod val="50000"/>
                  </a:schemeClr>
                </a:solidFill>
              </a:rPr>
              <a:t>Decisive and quick acting</a:t>
            </a:r>
          </a:p>
          <a:p>
            <a:pPr lvl="0">
              <a:buClr>
                <a:srgbClr val="007DC3"/>
              </a:buClr>
            </a:pPr>
            <a:r>
              <a:rPr lang="en-US" sz="2400" dirty="0">
                <a:solidFill>
                  <a:schemeClr val="bg1">
                    <a:lumMod val="50000"/>
                  </a:schemeClr>
                </a:solidFill>
              </a:rPr>
              <a:t>Goal orientated</a:t>
            </a:r>
            <a:endParaRPr lang="en-GB" sz="2400" dirty="0">
              <a:solidFill>
                <a:schemeClr val="bg1">
                  <a:lumMod val="50000"/>
                </a:schemeClr>
              </a:solidFill>
            </a:endParaRPr>
          </a:p>
          <a:p>
            <a:pPr lvl="0">
              <a:buClr>
                <a:srgbClr val="007DC3"/>
              </a:buClr>
            </a:pPr>
            <a:r>
              <a:rPr lang="en-US" sz="2400" dirty="0">
                <a:solidFill>
                  <a:schemeClr val="bg1">
                    <a:lumMod val="50000"/>
                  </a:schemeClr>
                </a:solidFill>
              </a:rPr>
              <a:t>Task and results orientated </a:t>
            </a:r>
            <a:endParaRPr lang="en-GB" sz="2400" dirty="0">
              <a:solidFill>
                <a:schemeClr val="bg1">
                  <a:lumMod val="50000"/>
                </a:schemeClr>
              </a:solidFill>
            </a:endParaRPr>
          </a:p>
          <a:p>
            <a:pPr lvl="0">
              <a:buClr>
                <a:srgbClr val="007DC3"/>
              </a:buClr>
            </a:pPr>
            <a:r>
              <a:rPr lang="en-US" sz="2400" dirty="0">
                <a:solidFill>
                  <a:schemeClr val="bg1">
                    <a:lumMod val="50000"/>
                  </a:schemeClr>
                </a:solidFill>
              </a:rPr>
              <a:t>Persistent and determined</a:t>
            </a:r>
            <a:endParaRPr lang="en-GB" sz="2400" dirty="0">
              <a:solidFill>
                <a:schemeClr val="bg1">
                  <a:lumMod val="50000"/>
                </a:schemeClr>
              </a:solidFill>
            </a:endParaRPr>
          </a:p>
          <a:p>
            <a:pPr lvl="0">
              <a:buClr>
                <a:srgbClr val="007DC3"/>
              </a:buClr>
            </a:pPr>
            <a:r>
              <a:rPr lang="en-US" sz="2400" dirty="0">
                <a:solidFill>
                  <a:schemeClr val="bg1">
                    <a:lumMod val="50000"/>
                  </a:schemeClr>
                </a:solidFill>
              </a:rPr>
              <a:t>Forward looking and self-sufficient</a:t>
            </a:r>
            <a:endParaRPr lang="en-GB" sz="2400" dirty="0">
              <a:solidFill>
                <a:schemeClr val="bg1">
                  <a:lumMod val="50000"/>
                </a:schemeClr>
              </a:solidFill>
            </a:endParaRPr>
          </a:p>
          <a:p>
            <a:pPr>
              <a:buClr>
                <a:srgbClr val="007DC3"/>
              </a:buClr>
            </a:pPr>
            <a:r>
              <a:rPr lang="en-US" sz="2400" dirty="0">
                <a:solidFill>
                  <a:schemeClr val="bg1">
                    <a:lumMod val="50000"/>
                  </a:schemeClr>
                </a:solidFill>
              </a:rPr>
              <a:t>Optimistic rather than pessimistic</a:t>
            </a:r>
          </a:p>
          <a:p>
            <a:pPr>
              <a:buClr>
                <a:srgbClr val="007DC3"/>
              </a:buClr>
            </a:pPr>
            <a:r>
              <a:rPr lang="en-US" sz="2400" dirty="0">
                <a:solidFill>
                  <a:schemeClr val="bg1">
                    <a:lumMod val="50000"/>
                  </a:schemeClr>
                </a:solidFill>
              </a:rPr>
              <a:t>‘On the go’ all the time</a:t>
            </a:r>
            <a:endParaRPr lang="en-GB" sz="2400" dirty="0">
              <a:solidFill>
                <a:schemeClr val="bg1">
                  <a:lumMod val="50000"/>
                </a:schemeClr>
              </a:solidFill>
            </a:endParaRPr>
          </a:p>
        </p:txBody>
      </p:sp>
      <p:sp>
        <p:nvSpPr>
          <p:cNvPr id="5" name="Title 2"/>
          <p:cNvSpPr txBox="1">
            <a:spLocks/>
          </p:cNvSpPr>
          <p:nvPr/>
        </p:nvSpPr>
        <p:spPr>
          <a:xfrm>
            <a:off x="467544" y="152400"/>
            <a:ext cx="82296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High need for achievement</a:t>
            </a:r>
          </a:p>
        </p:txBody>
      </p:sp>
    </p:spTree>
    <p:extLst>
      <p:ext uri="{BB962C8B-B14F-4D97-AF65-F5344CB8AC3E}">
        <p14:creationId xmlns:p14="http://schemas.microsoft.com/office/powerpoint/2010/main" val="3178306047"/>
      </p:ext>
    </p:extLst>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946267" y="1218642"/>
            <a:ext cx="7704856" cy="4420716"/>
          </a:xfrm>
        </p:spPr>
        <p:txBody>
          <a:bodyPr>
            <a:noAutofit/>
          </a:bodyPr>
          <a:lstStyle/>
          <a:p>
            <a:pPr marL="0" indent="0">
              <a:buNone/>
            </a:pPr>
            <a:r>
              <a:rPr lang="en-US" sz="2800" dirty="0">
                <a:solidFill>
                  <a:srgbClr val="FF0000"/>
                </a:solidFill>
              </a:rPr>
              <a:t>You are likely to be a person who…</a:t>
            </a:r>
            <a:endParaRPr lang="en-GB" sz="2800" dirty="0">
              <a:solidFill>
                <a:srgbClr val="FF0000"/>
              </a:solidFill>
            </a:endParaRPr>
          </a:p>
          <a:p>
            <a:pPr lvl="0">
              <a:buClr>
                <a:srgbClr val="007DC3"/>
              </a:buClr>
            </a:pPr>
            <a:r>
              <a:rPr lang="en-US" sz="2800" dirty="0">
                <a:solidFill>
                  <a:schemeClr val="bg1">
                    <a:lumMod val="50000"/>
                  </a:schemeClr>
                </a:solidFill>
              </a:rPr>
              <a:t>Believes they control their own destiny &amp; discounts fate </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Believes they create their own luck by hard work and effort</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Is self-confident &amp; shows considerable determination</a:t>
            </a:r>
            <a:endParaRPr lang="en-GB" sz="2800" dirty="0">
              <a:solidFill>
                <a:schemeClr val="bg1">
                  <a:lumMod val="50000"/>
                </a:schemeClr>
              </a:solidFill>
            </a:endParaRPr>
          </a:p>
          <a:p>
            <a:pPr>
              <a:buClr>
                <a:srgbClr val="007DC3"/>
              </a:buClr>
            </a:pPr>
            <a:r>
              <a:rPr lang="en-US" sz="2800" dirty="0">
                <a:solidFill>
                  <a:schemeClr val="bg1">
                    <a:lumMod val="50000"/>
                  </a:schemeClr>
                </a:solidFill>
              </a:rPr>
              <a:t>Is willing to take advantages of opportunities that present themselves</a:t>
            </a:r>
            <a:endParaRPr lang="en-GB" sz="2800" b="1" dirty="0">
              <a:solidFill>
                <a:schemeClr val="bg1">
                  <a:lumMod val="50000"/>
                </a:schemeClr>
              </a:solidFill>
            </a:endParaRPr>
          </a:p>
        </p:txBody>
      </p:sp>
      <p:sp>
        <p:nvSpPr>
          <p:cNvPr id="5" name="Title 2"/>
          <p:cNvSpPr txBox="1">
            <a:spLocks/>
          </p:cNvSpPr>
          <p:nvPr/>
        </p:nvSpPr>
        <p:spPr>
          <a:xfrm>
            <a:off x="456710" y="191665"/>
            <a:ext cx="82296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High internal locus of control</a:t>
            </a:r>
          </a:p>
        </p:txBody>
      </p:sp>
    </p:spTree>
    <p:extLst>
      <p:ext uri="{BB962C8B-B14F-4D97-AF65-F5344CB8AC3E}">
        <p14:creationId xmlns:p14="http://schemas.microsoft.com/office/powerpoint/2010/main" val="564493551"/>
      </p:ext>
    </p:extLst>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19572" y="980728"/>
            <a:ext cx="7704856" cy="3888432"/>
          </a:xfrm>
        </p:spPr>
        <p:txBody>
          <a:bodyPr>
            <a:noAutofit/>
          </a:bodyPr>
          <a:lstStyle/>
          <a:p>
            <a:pPr marL="0" indent="0">
              <a:buNone/>
            </a:pPr>
            <a:r>
              <a:rPr lang="en-US" sz="2800" dirty="0">
                <a:solidFill>
                  <a:srgbClr val="FF0000"/>
                </a:solidFill>
              </a:rPr>
              <a:t>You are likely to be a person who…</a:t>
            </a:r>
          </a:p>
          <a:p>
            <a:pPr marL="0" indent="0">
              <a:buNone/>
            </a:pPr>
            <a:endParaRPr lang="en-GB" sz="2800" dirty="0">
              <a:solidFill>
                <a:srgbClr val="FF0000"/>
              </a:solidFill>
            </a:endParaRPr>
          </a:p>
          <a:p>
            <a:pPr lvl="0">
              <a:buClr>
                <a:srgbClr val="007DC3"/>
              </a:buClr>
            </a:pPr>
            <a:r>
              <a:rPr lang="en-US" sz="2800" dirty="0">
                <a:solidFill>
                  <a:schemeClr val="bg1">
                    <a:lumMod val="50000"/>
                  </a:schemeClr>
                </a:solidFill>
              </a:rPr>
              <a:t>Is curious and questioning</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Is intuitive and imaginative </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Is innovative with an abundance of ideas</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Is a bit of a daydreamer </a:t>
            </a:r>
            <a:endParaRPr lang="en-GB" sz="2800" dirty="0">
              <a:solidFill>
                <a:schemeClr val="bg1">
                  <a:lumMod val="50000"/>
                </a:schemeClr>
              </a:solidFill>
            </a:endParaRPr>
          </a:p>
          <a:p>
            <a:pPr>
              <a:buClr>
                <a:srgbClr val="007DC3"/>
              </a:buClr>
            </a:pPr>
            <a:r>
              <a:rPr lang="en-US" sz="2800" dirty="0">
                <a:solidFill>
                  <a:schemeClr val="bg1">
                    <a:lumMod val="50000"/>
                  </a:schemeClr>
                </a:solidFill>
              </a:rPr>
              <a:t>Enjoys change and the challenges it poses</a:t>
            </a:r>
            <a:endParaRPr lang="en-GB" sz="2800" b="1" dirty="0">
              <a:solidFill>
                <a:schemeClr val="bg1">
                  <a:lumMod val="50000"/>
                </a:schemeClr>
              </a:solidFill>
            </a:endParaRPr>
          </a:p>
        </p:txBody>
      </p:sp>
      <p:sp>
        <p:nvSpPr>
          <p:cNvPr id="5" name="Title 2"/>
          <p:cNvSpPr txBox="1">
            <a:spLocks/>
          </p:cNvSpPr>
          <p:nvPr/>
        </p:nvSpPr>
        <p:spPr>
          <a:xfrm>
            <a:off x="467544" y="152400"/>
            <a:ext cx="8229600" cy="828328"/>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Creative and</a:t>
            </a:r>
            <a:r>
              <a:rPr lang="en-GB" sz="3200" dirty="0">
                <a:solidFill>
                  <a:schemeClr val="tx1"/>
                </a:solidFill>
              </a:rPr>
              <a:t> </a:t>
            </a:r>
            <a:r>
              <a:rPr lang="en-GB" sz="3200" dirty="0">
                <a:solidFill>
                  <a:schemeClr val="tx1"/>
                </a:solidFill>
                <a:effectLst/>
              </a:rPr>
              <a:t>innovative</a:t>
            </a:r>
          </a:p>
        </p:txBody>
      </p:sp>
      <p:pic>
        <p:nvPicPr>
          <p:cNvPr id="6146" name="Picture 2" descr="K:\Editorial\BCSE\610 Business &amp; Management\Burns - New Venture Creation\2e\Website\FINAL Website materials\powerpoints and workbook january\formatted\13825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4032"/>
          <a:stretch/>
        </p:blipFill>
        <p:spPr bwMode="auto">
          <a:xfrm>
            <a:off x="7712636" y="4077072"/>
            <a:ext cx="1423583" cy="16288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051720" y="6599615"/>
            <a:ext cx="2088166" cy="276999"/>
          </a:xfrm>
          <a:prstGeom prst="rect">
            <a:avLst/>
          </a:prstGeom>
          <a:noFill/>
        </p:spPr>
        <p:txBody>
          <a:bodyPr wrap="square" rtlCol="0">
            <a:spAutoFit/>
          </a:bodyPr>
          <a:lstStyle/>
          <a:p>
            <a:r>
              <a:rPr lang="en-GB" sz="1200" i="1" dirty="0" err="1">
                <a:solidFill>
                  <a:srgbClr val="8A8AA3"/>
                </a:solidFill>
              </a:rPr>
              <a:t>Hemera</a:t>
            </a:r>
            <a:r>
              <a:rPr lang="en-GB" sz="1200" i="1" dirty="0">
                <a:solidFill>
                  <a:srgbClr val="8A8AA3"/>
                </a:solidFill>
              </a:rPr>
              <a:t> / Larisa </a:t>
            </a:r>
            <a:r>
              <a:rPr lang="en-GB" sz="1200" i="1" dirty="0" err="1">
                <a:solidFill>
                  <a:srgbClr val="8A8AA3"/>
                </a:solidFill>
              </a:rPr>
              <a:t>Lofitskaya</a:t>
            </a:r>
            <a:endParaRPr lang="en-GB" sz="1200" i="1" dirty="0">
              <a:solidFill>
                <a:srgbClr val="8A8AA3"/>
              </a:solidFill>
            </a:endParaRPr>
          </a:p>
        </p:txBody>
      </p:sp>
    </p:spTree>
    <p:extLst>
      <p:ext uri="{BB962C8B-B14F-4D97-AF65-F5344CB8AC3E}">
        <p14:creationId xmlns:p14="http://schemas.microsoft.com/office/powerpoint/2010/main" val="389527585"/>
      </p:ext>
    </p:extLst>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719572" y="1664804"/>
            <a:ext cx="7704856" cy="3996444"/>
          </a:xfrm>
        </p:spPr>
        <p:txBody>
          <a:bodyPr>
            <a:noAutofit/>
          </a:bodyPr>
          <a:lstStyle/>
          <a:p>
            <a:pPr marL="0" indent="0">
              <a:buNone/>
            </a:pPr>
            <a:r>
              <a:rPr lang="en-US" sz="2800" dirty="0">
                <a:solidFill>
                  <a:srgbClr val="FF0000"/>
                </a:solidFill>
              </a:rPr>
              <a:t>You are likely to be a person who…</a:t>
            </a:r>
          </a:p>
          <a:p>
            <a:pPr marL="0" indent="0">
              <a:buNone/>
            </a:pPr>
            <a:endParaRPr lang="en-GB" sz="2800" dirty="0">
              <a:solidFill>
                <a:srgbClr val="FF0000"/>
              </a:solidFill>
            </a:endParaRPr>
          </a:p>
          <a:p>
            <a:pPr lvl="0">
              <a:buClr>
                <a:srgbClr val="007DC3"/>
              </a:buClr>
            </a:pPr>
            <a:r>
              <a:rPr lang="en-US" sz="2800" dirty="0">
                <a:solidFill>
                  <a:schemeClr val="bg1">
                    <a:lumMod val="50000"/>
                  </a:schemeClr>
                </a:solidFill>
              </a:rPr>
              <a:t>Makes decisions quickly</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Can act on incomplete information, evaluating likely costs against benefits</a:t>
            </a:r>
            <a:endParaRPr lang="en-GB" sz="2800" dirty="0">
              <a:solidFill>
                <a:schemeClr val="bg1">
                  <a:lumMod val="50000"/>
                </a:schemeClr>
              </a:solidFill>
            </a:endParaRPr>
          </a:p>
          <a:p>
            <a:pPr lvl="0">
              <a:buClr>
                <a:srgbClr val="007DC3"/>
              </a:buClr>
            </a:pPr>
            <a:r>
              <a:rPr lang="en-US" sz="2800" dirty="0">
                <a:solidFill>
                  <a:schemeClr val="bg1">
                    <a:lumMod val="50000"/>
                  </a:schemeClr>
                </a:solidFill>
              </a:rPr>
              <a:t>Accurately assesses their capabilities and then sets challenging but attainable goals</a:t>
            </a:r>
            <a:endParaRPr lang="en-GB" sz="2800" dirty="0">
              <a:solidFill>
                <a:schemeClr val="bg1">
                  <a:lumMod val="50000"/>
                </a:schemeClr>
              </a:solidFill>
            </a:endParaRPr>
          </a:p>
          <a:p>
            <a:pPr>
              <a:buClr>
                <a:srgbClr val="007DC3"/>
              </a:buClr>
            </a:pPr>
            <a:r>
              <a:rPr lang="en-US" sz="2800" dirty="0">
                <a:solidFill>
                  <a:schemeClr val="bg1">
                    <a:lumMod val="50000"/>
                  </a:schemeClr>
                </a:solidFill>
              </a:rPr>
              <a:t>Is neither over nor under ambitious</a:t>
            </a:r>
            <a:endParaRPr lang="en-GB" sz="2800" b="1" dirty="0">
              <a:solidFill>
                <a:schemeClr val="bg1">
                  <a:lumMod val="50000"/>
                </a:schemeClr>
              </a:solidFill>
            </a:endParaRPr>
          </a:p>
        </p:txBody>
      </p:sp>
      <p:sp>
        <p:nvSpPr>
          <p:cNvPr id="5" name="Title 2"/>
          <p:cNvSpPr txBox="1">
            <a:spLocks/>
          </p:cNvSpPr>
          <p:nvPr/>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Acceptance of risk and uncertainty</a:t>
            </a:r>
          </a:p>
        </p:txBody>
      </p:sp>
    </p:spTree>
    <p:extLst>
      <p:ext uri="{BB962C8B-B14F-4D97-AF65-F5344CB8AC3E}">
        <p14:creationId xmlns:p14="http://schemas.microsoft.com/office/powerpoint/2010/main" val="1197891016"/>
      </p:ext>
    </p:extLst>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899592" y="1412875"/>
            <a:ext cx="6120679" cy="424815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000" b="1"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2800" b="1"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2400" b="1"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2000" b="1"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800" b="1"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a:lnSpc>
                <a:spcPct val="150000"/>
              </a:lnSpc>
              <a:spcBef>
                <a:spcPts val="600"/>
              </a:spcBef>
              <a:buClr>
                <a:srgbClr val="007DC3"/>
              </a:buClr>
              <a:defRPr/>
            </a:pPr>
            <a:r>
              <a:rPr lang="en-GB" sz="2800" dirty="0">
                <a:solidFill>
                  <a:schemeClr val="bg1">
                    <a:lumMod val="50000"/>
                  </a:schemeClr>
                </a:solidFill>
              </a:rPr>
              <a:t>Need for achievement  </a:t>
            </a:r>
          </a:p>
          <a:p>
            <a:pPr>
              <a:lnSpc>
                <a:spcPct val="150000"/>
              </a:lnSpc>
              <a:spcBef>
                <a:spcPts val="600"/>
              </a:spcBef>
              <a:buClr>
                <a:srgbClr val="007DC3"/>
              </a:buClr>
              <a:defRPr/>
            </a:pPr>
            <a:r>
              <a:rPr lang="en-GB" sz="2800" dirty="0">
                <a:solidFill>
                  <a:schemeClr val="bg1">
                    <a:lumMod val="50000"/>
                  </a:schemeClr>
                </a:solidFill>
              </a:rPr>
              <a:t>Need for autonomy </a:t>
            </a:r>
          </a:p>
          <a:p>
            <a:pPr>
              <a:lnSpc>
                <a:spcPct val="150000"/>
              </a:lnSpc>
              <a:spcBef>
                <a:spcPts val="600"/>
              </a:spcBef>
              <a:buClr>
                <a:srgbClr val="007DC3"/>
              </a:buClr>
              <a:defRPr/>
            </a:pPr>
            <a:r>
              <a:rPr lang="en-GB" sz="2800" dirty="0">
                <a:solidFill>
                  <a:schemeClr val="bg1">
                    <a:lumMod val="50000"/>
                  </a:schemeClr>
                </a:solidFill>
              </a:rPr>
              <a:t>Creativity </a:t>
            </a:r>
          </a:p>
          <a:p>
            <a:pPr>
              <a:lnSpc>
                <a:spcPct val="150000"/>
              </a:lnSpc>
              <a:spcBef>
                <a:spcPts val="600"/>
              </a:spcBef>
              <a:buClr>
                <a:srgbClr val="007DC3"/>
              </a:buClr>
              <a:defRPr/>
            </a:pPr>
            <a:r>
              <a:rPr lang="en-GB" sz="2800" dirty="0">
                <a:solidFill>
                  <a:schemeClr val="bg1">
                    <a:lumMod val="50000"/>
                  </a:schemeClr>
                </a:solidFill>
              </a:rPr>
              <a:t>Risk taking</a:t>
            </a:r>
          </a:p>
          <a:p>
            <a:pPr>
              <a:lnSpc>
                <a:spcPct val="150000"/>
              </a:lnSpc>
              <a:buClr>
                <a:srgbClr val="007DC3"/>
              </a:buClr>
              <a:defRPr/>
            </a:pPr>
            <a:r>
              <a:rPr lang="en-GB" sz="2800" dirty="0">
                <a:solidFill>
                  <a:schemeClr val="bg1">
                    <a:lumMod val="50000"/>
                  </a:schemeClr>
                </a:solidFill>
              </a:rPr>
              <a:t>Internal locus of contro</a:t>
            </a:r>
            <a:r>
              <a:rPr lang="en-GB" sz="2800" dirty="0">
                <a:solidFill>
                  <a:schemeClr val="bg1">
                    <a:lumMod val="50000"/>
                  </a:schemeClr>
                </a:solidFill>
                <a:effectLst>
                  <a:outerShdw blurRad="38100" dist="38100" dir="2700000" algn="tl">
                    <a:srgbClr val="000000">
                      <a:alpha val="43137"/>
                    </a:srgbClr>
                  </a:outerShdw>
                </a:effectLst>
              </a:rPr>
              <a:t>l</a:t>
            </a:r>
            <a:endParaRPr lang="en-GB" sz="2800" dirty="0">
              <a:solidFill>
                <a:schemeClr val="bg1">
                  <a:lumMod val="50000"/>
                </a:schemeClr>
              </a:solidFill>
            </a:endParaRPr>
          </a:p>
          <a:p>
            <a:pPr marL="0" indent="0">
              <a:spcBef>
                <a:spcPts val="0"/>
              </a:spcBef>
              <a:buClr>
                <a:schemeClr val="tx2"/>
              </a:buClr>
              <a:buNone/>
              <a:defRPr/>
            </a:pPr>
            <a:r>
              <a:rPr lang="en-GB" sz="2600" dirty="0">
                <a:solidFill>
                  <a:schemeClr val="bg1">
                    <a:lumMod val="50000"/>
                  </a:schemeClr>
                </a:solidFill>
              </a:rPr>
              <a:t>     </a:t>
            </a:r>
          </a:p>
        </p:txBody>
      </p:sp>
      <p:sp>
        <p:nvSpPr>
          <p:cNvPr id="5" name="Title 2"/>
          <p:cNvSpPr txBox="1">
            <a:spLocks/>
          </p:cNvSpPr>
          <p:nvPr/>
        </p:nvSpPr>
        <p:spPr>
          <a:xfrm>
            <a:off x="0" y="152400"/>
            <a:ext cx="91440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General Enterprise Tendency (GET) test</a:t>
            </a:r>
          </a:p>
        </p:txBody>
      </p:sp>
      <p:sp>
        <p:nvSpPr>
          <p:cNvPr id="6" name="TextBox 5"/>
          <p:cNvSpPr txBox="1"/>
          <p:nvPr/>
        </p:nvSpPr>
        <p:spPr>
          <a:xfrm>
            <a:off x="0" y="6597352"/>
            <a:ext cx="899592" cy="276999"/>
          </a:xfrm>
          <a:prstGeom prst="rect">
            <a:avLst/>
          </a:prstGeom>
          <a:noFill/>
        </p:spPr>
        <p:txBody>
          <a:bodyPr wrap="square" rtlCol="0">
            <a:spAutoFit/>
          </a:bodyPr>
          <a:lstStyle/>
          <a:p>
            <a:pPr algn="ctr"/>
            <a:r>
              <a:rPr lang="en-GB" sz="1200" b="1" dirty="0">
                <a:solidFill>
                  <a:schemeClr val="tx1">
                    <a:lumMod val="50000"/>
                    <a:lumOff val="50000"/>
                  </a:schemeClr>
                </a:solidFill>
              </a:rPr>
              <a:t> </a:t>
            </a:r>
            <a:r>
              <a:rPr lang="en-GB" sz="1200" b="1" dirty="0">
                <a:solidFill>
                  <a:schemeClr val="bg1">
                    <a:lumMod val="50000"/>
                  </a:schemeClr>
                </a:solidFill>
              </a:rPr>
              <a:t>GET test</a:t>
            </a:r>
          </a:p>
        </p:txBody>
      </p:sp>
      <p:sp>
        <p:nvSpPr>
          <p:cNvPr id="3" name="Slide Number Placeholder 2"/>
          <p:cNvSpPr>
            <a:spLocks noGrp="1"/>
          </p:cNvSpPr>
          <p:nvPr>
            <p:ph type="sldNum" sz="quarter" idx="12"/>
          </p:nvPr>
        </p:nvSpPr>
        <p:spPr/>
        <p:txBody>
          <a:bodyPr/>
          <a:lstStyle/>
          <a:p>
            <a:fld id="{C3F65BB1-9206-4D7F-97F9-47DCC7DC6334}" type="slidenum">
              <a:rPr lang="en-GB" smtClean="0"/>
              <a:pPr/>
              <a:t>21</a:t>
            </a:fld>
            <a:endParaRPr lang="en-GB"/>
          </a:p>
        </p:txBody>
      </p:sp>
      <p:pic>
        <p:nvPicPr>
          <p:cNvPr id="8" name="Picture 2">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405" y="6174856"/>
            <a:ext cx="374781" cy="39599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3478066"/>
      </p:ext>
    </p:extLst>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txBox="1">
            <a:spLocks/>
          </p:cNvSpPr>
          <p:nvPr/>
        </p:nvSpPr>
        <p:spPr>
          <a:xfrm>
            <a:off x="539552" y="50387"/>
            <a:ext cx="8229600" cy="828328"/>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200" dirty="0">
                <a:solidFill>
                  <a:schemeClr val="tx1"/>
                </a:solidFill>
                <a:effectLst/>
              </a:rPr>
              <a:t>Influences on our character traits</a:t>
            </a:r>
          </a:p>
        </p:txBody>
      </p:sp>
      <p:graphicFrame>
        <p:nvGraphicFramePr>
          <p:cNvPr id="2" name="Diagram 1"/>
          <p:cNvGraphicFramePr/>
          <p:nvPr>
            <p:extLst>
              <p:ext uri="{D42A27DB-BD31-4B8C-83A1-F6EECF244321}">
                <p14:modId xmlns:p14="http://schemas.microsoft.com/office/powerpoint/2010/main" val="2065182883"/>
              </p:ext>
            </p:extLst>
          </p:nvPr>
        </p:nvGraphicFramePr>
        <p:xfrm>
          <a:off x="4139952" y="980728"/>
          <a:ext cx="4176464" cy="5056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C:\Users\pburns\AppData\Local\Microsoft\Windows\Temporary Internet Files\Content.IE5\9MWAM7LW\MC900433865[1].png">
            <a:hlinkClick r:id="rId7"/>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7552" y="6165352"/>
            <a:ext cx="432000" cy="432000"/>
          </a:xfrm>
          <a:prstGeom prst="rect">
            <a:avLst/>
          </a:prstGeom>
          <a:noFill/>
          <a:effectLst>
            <a:softEdge rad="12700"/>
          </a:effectLst>
          <a:extLst/>
        </p:spPr>
      </p:pic>
      <p:sp>
        <p:nvSpPr>
          <p:cNvPr id="5" name="TextBox 4"/>
          <p:cNvSpPr txBox="1"/>
          <p:nvPr/>
        </p:nvSpPr>
        <p:spPr>
          <a:xfrm>
            <a:off x="-36512" y="6597352"/>
            <a:ext cx="864096" cy="276999"/>
          </a:xfrm>
          <a:prstGeom prst="rect">
            <a:avLst/>
          </a:prstGeom>
          <a:noFill/>
        </p:spPr>
        <p:txBody>
          <a:bodyPr wrap="square" rtlCol="0">
            <a:spAutoFit/>
          </a:bodyPr>
          <a:lstStyle/>
          <a:p>
            <a:pPr algn="ctr"/>
            <a:r>
              <a:rPr lang="en-GB" sz="1200" b="1" dirty="0">
                <a:solidFill>
                  <a:schemeClr val="bg1">
                    <a:lumMod val="50000"/>
                  </a:schemeClr>
                </a:solidFill>
              </a:rPr>
              <a:t>Burns</a:t>
            </a:r>
          </a:p>
        </p:txBody>
      </p:sp>
      <p:sp>
        <p:nvSpPr>
          <p:cNvPr id="3" name="TextBox 2"/>
          <p:cNvSpPr txBox="1"/>
          <p:nvPr/>
        </p:nvSpPr>
        <p:spPr>
          <a:xfrm>
            <a:off x="827584" y="1305341"/>
            <a:ext cx="2736304" cy="4247317"/>
          </a:xfrm>
          <a:prstGeom prst="rect">
            <a:avLst/>
          </a:prstGeom>
          <a:noFill/>
        </p:spPr>
        <p:txBody>
          <a:bodyPr wrap="square" rtlCol="0">
            <a:spAutoFit/>
          </a:bodyPr>
          <a:lstStyle/>
          <a:p>
            <a:pPr marL="342900" indent="-342900">
              <a:lnSpc>
                <a:spcPct val="150000"/>
              </a:lnSpc>
              <a:buClr>
                <a:srgbClr val="007DC3"/>
              </a:buClr>
              <a:buFont typeface="Arial" panose="020B0604020202020204" pitchFamily="34" charset="0"/>
              <a:buChar char="•"/>
            </a:pPr>
            <a:r>
              <a:rPr lang="en-GB" sz="2000" b="1" dirty="0">
                <a:solidFill>
                  <a:schemeClr val="bg1">
                    <a:lumMod val="50000"/>
                  </a:schemeClr>
                </a:solidFill>
              </a:rPr>
              <a:t>Nationality</a:t>
            </a:r>
          </a:p>
          <a:p>
            <a:pPr marL="342900" indent="-342900">
              <a:lnSpc>
                <a:spcPct val="150000"/>
              </a:lnSpc>
              <a:buClr>
                <a:srgbClr val="007DC3"/>
              </a:buClr>
              <a:buFont typeface="Arial" panose="020B0604020202020204" pitchFamily="34" charset="0"/>
              <a:buChar char="•"/>
            </a:pPr>
            <a:r>
              <a:rPr lang="en-GB" sz="2000" b="1" dirty="0">
                <a:solidFill>
                  <a:schemeClr val="bg1">
                    <a:lumMod val="50000"/>
                  </a:schemeClr>
                </a:solidFill>
              </a:rPr>
              <a:t>Education</a:t>
            </a:r>
          </a:p>
          <a:p>
            <a:pPr marL="342900" indent="-342900">
              <a:lnSpc>
                <a:spcPct val="150000"/>
              </a:lnSpc>
              <a:buClr>
                <a:srgbClr val="007DC3"/>
              </a:buClr>
              <a:buFont typeface="Arial" panose="020B0604020202020204" pitchFamily="34" charset="0"/>
              <a:buChar char="•"/>
            </a:pPr>
            <a:r>
              <a:rPr lang="en-GB" sz="2000" b="1" dirty="0">
                <a:solidFill>
                  <a:schemeClr val="bg1">
                    <a:lumMod val="50000"/>
                  </a:schemeClr>
                </a:solidFill>
              </a:rPr>
              <a:t>Age</a:t>
            </a:r>
          </a:p>
          <a:p>
            <a:pPr marL="342900" indent="-342900">
              <a:lnSpc>
                <a:spcPct val="150000"/>
              </a:lnSpc>
              <a:buClr>
                <a:srgbClr val="007DC3"/>
              </a:buClr>
              <a:buFont typeface="Arial" panose="020B0604020202020204" pitchFamily="34" charset="0"/>
              <a:buChar char="•"/>
            </a:pPr>
            <a:r>
              <a:rPr lang="en-GB" sz="2000" b="1" dirty="0">
                <a:solidFill>
                  <a:schemeClr val="bg1">
                    <a:lumMod val="50000"/>
                  </a:schemeClr>
                </a:solidFill>
              </a:rPr>
              <a:t>Family</a:t>
            </a:r>
          </a:p>
          <a:p>
            <a:pPr marL="342900" indent="-342900">
              <a:lnSpc>
                <a:spcPct val="150000"/>
              </a:lnSpc>
              <a:buClr>
                <a:srgbClr val="007DC3"/>
              </a:buClr>
              <a:buFont typeface="Arial" panose="020B0604020202020204" pitchFamily="34" charset="0"/>
              <a:buChar char="•"/>
            </a:pPr>
            <a:r>
              <a:rPr lang="en-GB" sz="2000" b="1" dirty="0">
                <a:solidFill>
                  <a:schemeClr val="bg1">
                    <a:lumMod val="50000"/>
                  </a:schemeClr>
                </a:solidFill>
              </a:rPr>
              <a:t>Partnering</a:t>
            </a:r>
          </a:p>
          <a:p>
            <a:pPr marL="342900" indent="-342900">
              <a:lnSpc>
                <a:spcPct val="150000"/>
              </a:lnSpc>
              <a:buClr>
                <a:srgbClr val="007DC3"/>
              </a:buClr>
              <a:buFont typeface="Arial" panose="020B0604020202020204" pitchFamily="34" charset="0"/>
              <a:buChar char="•"/>
            </a:pPr>
            <a:r>
              <a:rPr lang="en-GB" sz="2000" b="1" dirty="0">
                <a:solidFill>
                  <a:schemeClr val="bg1">
                    <a:lumMod val="50000"/>
                  </a:schemeClr>
                </a:solidFill>
              </a:rPr>
              <a:t>Gender</a:t>
            </a:r>
          </a:p>
          <a:p>
            <a:pPr marL="342900" indent="-342900">
              <a:lnSpc>
                <a:spcPct val="150000"/>
              </a:lnSpc>
              <a:buClr>
                <a:srgbClr val="007DC3"/>
              </a:buClr>
              <a:buFont typeface="Arial" panose="020B0604020202020204" pitchFamily="34" charset="0"/>
              <a:buChar char="•"/>
            </a:pPr>
            <a:r>
              <a:rPr lang="en-GB" sz="2000" b="1">
                <a:solidFill>
                  <a:schemeClr val="bg1">
                    <a:lumMod val="50000"/>
                  </a:schemeClr>
                </a:solidFill>
              </a:rPr>
              <a:t>Immigration and </a:t>
            </a:r>
            <a:r>
              <a:rPr lang="en-GB" sz="2000" b="1" dirty="0">
                <a:solidFill>
                  <a:schemeClr val="bg1">
                    <a:lumMod val="50000"/>
                  </a:schemeClr>
                </a:solidFill>
              </a:rPr>
              <a:t>ethnicity</a:t>
            </a:r>
          </a:p>
          <a:p>
            <a:pPr marL="342900" indent="-342900">
              <a:lnSpc>
                <a:spcPct val="150000"/>
              </a:lnSpc>
              <a:buClr>
                <a:schemeClr val="tx2"/>
              </a:buClr>
              <a:buFont typeface="Wingdings" panose="05000000000000000000" pitchFamily="2" charset="2"/>
              <a:buChar char="Ø"/>
            </a:pPr>
            <a:endParaRPr lang="en-GB" sz="2000" b="1" dirty="0">
              <a:solidFill>
                <a:schemeClr val="bg1">
                  <a:lumMod val="50000"/>
                </a:schemeClr>
              </a:solidFill>
            </a:endParaRPr>
          </a:p>
        </p:txBody>
      </p:sp>
      <p:sp>
        <p:nvSpPr>
          <p:cNvPr id="6" name="Slide Number Placeholder 5"/>
          <p:cNvSpPr>
            <a:spLocks noGrp="1"/>
          </p:cNvSpPr>
          <p:nvPr>
            <p:ph type="sldNum" sz="quarter" idx="12"/>
          </p:nvPr>
        </p:nvSpPr>
        <p:spPr/>
        <p:txBody>
          <a:bodyPr/>
          <a:lstStyle/>
          <a:p>
            <a:fld id="{C3F65BB1-9206-4D7F-97F9-47DCC7DC6334}" type="slidenum">
              <a:rPr lang="en-GB" smtClean="0"/>
              <a:pPr/>
              <a:t>22</a:t>
            </a:fld>
            <a:endParaRPr lang="en-GB"/>
          </a:p>
        </p:txBody>
      </p:sp>
    </p:spTree>
    <p:extLst>
      <p:ext uri="{BB962C8B-B14F-4D97-AF65-F5344CB8AC3E}">
        <p14:creationId xmlns:p14="http://schemas.microsoft.com/office/powerpoint/2010/main" val="199135535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5769</TotalTime>
  <Words>856</Words>
  <Application>Microsoft Office PowerPoint</Application>
  <PresentationFormat>On-screen Show (4:3)</PresentationFormat>
  <Paragraphs>213</Paragraphs>
  <Slides>22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Myriad Pro</vt:lpstr>
      <vt:lpstr>Wingdings</vt:lpstr>
      <vt:lpstr>20140311PresentationUWTSDTemplate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David Jenkins</cp:lastModifiedBy>
  <cp:revision>246</cp:revision>
  <dcterms:created xsi:type="dcterms:W3CDTF">2013-10-11T12:05:37Z</dcterms:created>
  <dcterms:modified xsi:type="dcterms:W3CDTF">2020-01-12T11:44:46Z</dcterms:modified>
</cp:coreProperties>
</file>