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A3F86-42E9-4A2C-B013-E1265B85E1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1C88B-EF1D-42AD-9CCD-E593E813A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97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1C88B-EF1D-42AD-9CCD-E593E813A3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94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1C88B-EF1D-42AD-9CCD-E593E813A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166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geeksforgeeks.org/wp-content/uploads/20240404151959/Diagram-of-Respiratory-System-768.png" TargetMode="External"/><Relationship Id="rId2" Type="http://schemas.openxmlformats.org/officeDocument/2006/relationships/hyperlink" Target="https://alpine-biomedical.ch/wp-content/uploads/copd-en-720x40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Laima-Taraseviciene-Stewart/publication/5606383/figure/fig1/AS:264417568882689@1440053469794/Normal-versus-emphysematous-alveoli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FA9A2-6061-DC0F-8538-B1A8C42BE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1099" y="1154390"/>
            <a:ext cx="7989802" cy="1658083"/>
          </a:xfrm>
        </p:spPr>
        <p:txBody>
          <a:bodyPr/>
          <a:lstStyle/>
          <a:p>
            <a:r>
              <a:rPr lang="en-GB" sz="3600" dirty="0"/>
              <a:t>Comprehensive Care Plan for a Patient with Chronic Obstructive Pulmonary Disease (COPD).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405F39-34BD-F3C2-73AA-6E978AD84D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35390" y="3251096"/>
            <a:ext cx="6831673" cy="22907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Applying Anatomy, Physiology, and Evidence-Based </a:t>
            </a:r>
            <a:r>
              <a:rPr lang="en-GB" dirty="0" smtClean="0"/>
              <a:t>Practice</a:t>
            </a:r>
          </a:p>
          <a:p>
            <a:r>
              <a:rPr lang="en-GB" dirty="0" smtClean="0"/>
              <a:t>Individual Presentation</a:t>
            </a:r>
          </a:p>
          <a:p>
            <a:r>
              <a:rPr lang="en-GB" dirty="0" smtClean="0"/>
              <a:t>Student Name: </a:t>
            </a:r>
            <a:r>
              <a:rPr lang="en-GB" dirty="0" err="1" smtClean="0"/>
              <a:t>Maira</a:t>
            </a:r>
            <a:r>
              <a:rPr lang="en-GB" dirty="0" smtClean="0"/>
              <a:t> Rashid</a:t>
            </a:r>
          </a:p>
          <a:p>
            <a:r>
              <a:rPr lang="en-GB" dirty="0" smtClean="0"/>
              <a:t>Student ID: 2426855</a:t>
            </a:r>
          </a:p>
          <a:p>
            <a:r>
              <a:rPr lang="en-GB" dirty="0" smtClean="0"/>
              <a:t>Module Name: Introduction to Physiology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4" name="Slide 1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36182" y="1061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78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05E13-71F9-2CE7-86F1-1DA87D269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37516"/>
            <a:ext cx="9601200" cy="582217"/>
          </a:xfrm>
        </p:spPr>
        <p:txBody>
          <a:bodyPr>
            <a:normAutofit/>
          </a:bodyPr>
          <a:lstStyle/>
          <a:p>
            <a:r>
              <a:rPr lang="en-GB" sz="3600" dirty="0"/>
              <a:t>COPD: A Brief Overview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EE260-417F-711C-3E67-F00FEF178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277" y="785476"/>
            <a:ext cx="11403723" cy="247814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Chronic Obstructive Pulmonary Disease (COPD) is a lung illness that gets worse over time. It includes two main conditions: emphysema and chronic bronchitis.</a:t>
            </a:r>
          </a:p>
          <a:p>
            <a:r>
              <a:rPr lang="en-US" dirty="0"/>
              <a:t>It is marked by trouble breathing and limited airflow.</a:t>
            </a:r>
          </a:p>
          <a:p>
            <a:r>
              <a:rPr lang="en-US" dirty="0"/>
              <a:t>COP is the main reason for sickness and death in the UK.</a:t>
            </a:r>
          </a:p>
          <a:p>
            <a:r>
              <a:rPr lang="en-US" dirty="0"/>
              <a:t>COPD leads to early death, high rates of death, and </a:t>
            </a:r>
            <a:r>
              <a:rPr lang="en-US" dirty="0" smtClean="0"/>
              <a:t>high </a:t>
            </a:r>
            <a:r>
              <a:rPr lang="en-US" dirty="0"/>
              <a:t>costs for healthcare systems (</a:t>
            </a:r>
            <a:r>
              <a:rPr lang="en-US" dirty="0" err="1"/>
              <a:t>Raherison</a:t>
            </a:r>
            <a:r>
              <a:rPr lang="en-US" dirty="0"/>
              <a:t> and </a:t>
            </a:r>
            <a:r>
              <a:rPr lang="en-US" dirty="0" err="1"/>
              <a:t>Girodet</a:t>
            </a:r>
            <a:r>
              <a:rPr lang="en-US" dirty="0"/>
              <a:t>, 2009).</a:t>
            </a:r>
          </a:p>
          <a:p>
            <a:r>
              <a:rPr lang="en-US" dirty="0"/>
              <a:t>In this </a:t>
            </a:r>
            <a:r>
              <a:rPr lang="en-US" dirty="0" smtClean="0"/>
              <a:t>presentation, I </a:t>
            </a:r>
            <a:r>
              <a:rPr lang="en-US" dirty="0"/>
              <a:t>will discuss how to manage COPD symptoms and improve quality of life.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7D5BCD-712C-F11C-B529-9B299681C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867" y="3329366"/>
            <a:ext cx="8282530" cy="302781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89867" y="6488668"/>
            <a:ext cx="53755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1: Healthy VS COPD Alpine </a:t>
            </a:r>
            <a:r>
              <a:rPr lang="en-GB" dirty="0"/>
              <a:t>Biomedical 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2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33018" y="57820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477A3-A112-CA85-5EDC-B2BAB4BCC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0163"/>
            <a:ext cx="9601200" cy="1485900"/>
          </a:xfrm>
        </p:spPr>
        <p:txBody>
          <a:bodyPr/>
          <a:lstStyle/>
          <a:p>
            <a:r>
              <a:rPr lang="en-GB" b="1" dirty="0"/>
              <a:t>Anatomy and Physiology of the Respiratory System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024A4-A4AF-509E-DDD6-EFEF4993D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9257"/>
            <a:ext cx="9601200" cy="1586561"/>
          </a:xfrm>
        </p:spPr>
        <p:txBody>
          <a:bodyPr/>
          <a:lstStyle/>
          <a:p>
            <a:r>
              <a:rPr lang="en-US" dirty="0"/>
              <a:t>The upper respiratory tract </a:t>
            </a:r>
            <a:r>
              <a:rPr lang="en-US" dirty="0" smtClean="0"/>
              <a:t>makes the air warm, moist and clean.</a:t>
            </a:r>
            <a:endParaRPr lang="en-US" dirty="0"/>
          </a:p>
          <a:p>
            <a:r>
              <a:rPr lang="en-US" dirty="0"/>
              <a:t>The </a:t>
            </a:r>
            <a:r>
              <a:rPr lang="en-US" dirty="0" smtClean="0"/>
              <a:t>alveoli of the lower respiratory tract </a:t>
            </a:r>
            <a:r>
              <a:rPr lang="en-US" dirty="0"/>
              <a:t>are where gas exchange takes place.</a:t>
            </a:r>
          </a:p>
          <a:p>
            <a:r>
              <a:rPr lang="en-US" dirty="0"/>
              <a:t>The main respiratory muscle that facilitates breathing is the diaphragm.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69EBD2-B358-408E-1FDA-893E6DE188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3047569"/>
            <a:ext cx="9772331" cy="32146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482902" y="6262255"/>
            <a:ext cx="48134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2: Diagram of the Respiratory System</a:t>
            </a:r>
          </a:p>
          <a:p>
            <a:r>
              <a:rPr lang="en-GB" dirty="0" err="1" smtClean="0"/>
              <a:t>GeeksforGeeks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3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9891" y="4035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5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CE97-4133-ED5B-15C4-D4927497D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3909"/>
            <a:ext cx="5472545" cy="1324840"/>
          </a:xfrm>
        </p:spPr>
        <p:txBody>
          <a:bodyPr>
            <a:normAutofit/>
          </a:bodyPr>
          <a:lstStyle/>
          <a:p>
            <a:r>
              <a:rPr lang="en-GB" b="1" dirty="0"/>
              <a:t>How COPD Affects the Respiratory System</a:t>
            </a:r>
            <a:endParaRPr lang="en-US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972DBEE-34CF-DC8E-23BE-7BB50351D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140282" y="1219350"/>
            <a:ext cx="3546636" cy="489346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92389" y="6112819"/>
            <a:ext cx="48996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Figure 3: Normal versus emphysematous alveoli </a:t>
            </a:r>
            <a:endParaRPr lang="en-GB" dirty="0" smtClean="0"/>
          </a:p>
          <a:p>
            <a:r>
              <a:rPr lang="en-GB" dirty="0" err="1" smtClean="0"/>
              <a:t>Taraseviciene</a:t>
            </a:r>
            <a:r>
              <a:rPr lang="en-GB" dirty="0" smtClean="0"/>
              <a:t>-Stewart </a:t>
            </a:r>
            <a:r>
              <a:rPr lang="en-GB" dirty="0"/>
              <a:t>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4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44414" y="13854"/>
            <a:ext cx="609600" cy="609600"/>
          </a:xfrm>
          <a:prstGeom prst="rect">
            <a:avLst/>
          </a:prstGeom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1371599" y="1537855"/>
            <a:ext cx="5777345" cy="52212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Inflammation and mucus production constrict airways.</a:t>
            </a:r>
          </a:p>
          <a:p>
            <a:r>
              <a:rPr lang="en-US" dirty="0" smtClean="0"/>
              <a:t>When alveoli are damaged (e.g., in emphysema), gas exchange is decreased.</a:t>
            </a:r>
          </a:p>
          <a:p>
            <a:r>
              <a:rPr lang="en-US" dirty="0" smtClean="0"/>
              <a:t>Air trapping and lung hyperinflation.</a:t>
            </a:r>
          </a:p>
          <a:p>
            <a:r>
              <a:rPr lang="en-US" dirty="0" smtClean="0"/>
              <a:t>Increased respiratory effort and respiratory muscle exhaustion.</a:t>
            </a:r>
          </a:p>
          <a:p>
            <a:r>
              <a:rPr lang="en-US" dirty="0" smtClean="0"/>
              <a:t>Chronic obstructive pulmonary disease (COPD) is </a:t>
            </a:r>
            <a:r>
              <a:rPr lang="en-US" dirty="0" smtClean="0"/>
              <a:t>a condition  that affects the lungs. It causes breathin</a:t>
            </a:r>
            <a:r>
              <a:rPr lang="en-US" dirty="0" smtClean="0"/>
              <a:t>g problems because the small airways in the lungs become damaged and cannot function properly. This leads to swelling, problems with tiny hair-like structures that help clear mucus, and increased mucus production </a:t>
            </a:r>
            <a:r>
              <a:rPr lang="en-US" dirty="0" smtClean="0"/>
              <a:t>(</a:t>
            </a:r>
            <a:r>
              <a:rPr lang="en-US" dirty="0" err="1" smtClean="0"/>
              <a:t>Decramer</a:t>
            </a:r>
            <a:r>
              <a:rPr lang="en-US" dirty="0" smtClean="0"/>
              <a:t> </a:t>
            </a:r>
            <a:r>
              <a:rPr lang="en-US" dirty="0" smtClean="0"/>
              <a:t>et al., 2005).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37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4A3F-73E0-E554-A1FD-EA4571A2C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57645"/>
            <a:ext cx="6968836" cy="796636"/>
          </a:xfrm>
        </p:spPr>
        <p:txBody>
          <a:bodyPr/>
          <a:lstStyle/>
          <a:p>
            <a:r>
              <a:rPr lang="en-GB" b="1" dirty="0"/>
              <a:t>John: A Fictional Case Study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A2F81-5469-E6E9-4A93-0FEB0C148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45673"/>
            <a:ext cx="9601200" cy="4475018"/>
          </a:xfrm>
        </p:spPr>
        <p:txBody>
          <a:bodyPr>
            <a:noAutofit/>
          </a:bodyPr>
          <a:lstStyle/>
          <a:p>
            <a:r>
              <a:rPr lang="en-GB" sz="3200" dirty="0"/>
              <a:t>Name: John Smith</a:t>
            </a:r>
          </a:p>
          <a:p>
            <a:r>
              <a:rPr lang="en-GB" sz="3200" dirty="0" smtClean="0"/>
              <a:t>Age</a:t>
            </a:r>
            <a:r>
              <a:rPr lang="en-GB" sz="3200" dirty="0"/>
              <a:t>: 70 years old
</a:t>
            </a:r>
            <a:r>
              <a:rPr lang="en-GB" sz="3200" dirty="0" smtClean="0"/>
              <a:t>Diagnosis</a:t>
            </a:r>
            <a:r>
              <a:rPr lang="en-GB" sz="3200" dirty="0"/>
              <a:t>: COPD (moderate to severe)
</a:t>
            </a:r>
            <a:r>
              <a:rPr lang="en-GB" sz="3200" dirty="0" smtClean="0"/>
              <a:t>Lives </a:t>
            </a:r>
            <a:r>
              <a:rPr lang="en-GB" sz="3200" dirty="0"/>
              <a:t>alone, retired factory worker.</a:t>
            </a:r>
          </a:p>
          <a:p>
            <a:r>
              <a:rPr lang="en-GB" sz="3200" dirty="0" smtClean="0"/>
              <a:t>Shortness </a:t>
            </a:r>
            <a:r>
              <a:rPr lang="en-GB" sz="3200" dirty="0"/>
              <a:t>of breath, chronic cough, fatigue, sputum production, </a:t>
            </a:r>
            <a:r>
              <a:rPr lang="en-GB" sz="3200" dirty="0" smtClean="0"/>
              <a:t>wheeze, and chest </a:t>
            </a:r>
            <a:r>
              <a:rPr lang="en-GB" sz="3200" dirty="0"/>
              <a:t>tightness are the symptoms of </a:t>
            </a:r>
            <a:r>
              <a:rPr lang="en-GB" sz="3200" dirty="0" smtClean="0"/>
              <a:t>COPD </a:t>
            </a:r>
            <a:r>
              <a:rPr lang="en-GB" sz="3200" dirty="0"/>
              <a:t>(</a:t>
            </a:r>
            <a:r>
              <a:rPr lang="en-GB" sz="3200" dirty="0" err="1"/>
              <a:t>Miravitlles</a:t>
            </a:r>
            <a:r>
              <a:rPr lang="en-GB" sz="3200" dirty="0"/>
              <a:t> and Ribera</a:t>
            </a:r>
            <a:r>
              <a:rPr lang="en-GB" sz="3200" dirty="0" smtClean="0"/>
              <a:t>, 2017</a:t>
            </a:r>
            <a:r>
              <a:rPr lang="en-GB" sz="3200" dirty="0"/>
              <a:t>). </a:t>
            </a:r>
            <a:endParaRPr lang="en-US" sz="3200" dirty="0"/>
          </a:p>
        </p:txBody>
      </p:sp>
      <p:pic>
        <p:nvPicPr>
          <p:cNvPr id="4" name="Slide 5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2528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4A556-C710-B527-01CE-971824A2C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835" y="810491"/>
            <a:ext cx="8534400" cy="685800"/>
          </a:xfrm>
        </p:spPr>
        <p:txBody>
          <a:bodyPr>
            <a:normAutofit/>
          </a:bodyPr>
          <a:lstStyle/>
          <a:p>
            <a:r>
              <a:rPr lang="en-GB" sz="3600" b="1" dirty="0"/>
              <a:t>Risk Factors Contributing to John’s COPD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EEA74-339D-EFA2-5D0C-D9C7E55A5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4835" y="1856510"/>
            <a:ext cx="9601200" cy="4419599"/>
          </a:xfrm>
        </p:spPr>
        <p:txBody>
          <a:bodyPr>
            <a:noAutofit/>
          </a:bodyPr>
          <a:lstStyle/>
          <a:p>
            <a:r>
              <a:rPr lang="en-GB" sz="3200" dirty="0"/>
              <a:t>Smoking history (40 pack-years). Smoking is known as the most important factor for causing COPD. (Marsh, et,al.,2026)
</a:t>
            </a:r>
            <a:r>
              <a:rPr lang="en-GB" sz="3200" dirty="0" smtClean="0"/>
              <a:t>Occupational </a:t>
            </a:r>
            <a:r>
              <a:rPr lang="en-GB" sz="3200" dirty="0"/>
              <a:t>exposure to dust and fumes.
</a:t>
            </a:r>
            <a:r>
              <a:rPr lang="en-GB" sz="3200" dirty="0" smtClean="0"/>
              <a:t>Age </a:t>
            </a:r>
            <a:r>
              <a:rPr lang="en-GB" sz="3200" dirty="0"/>
              <a:t>and genetics (family history of respiratory illness).
</a:t>
            </a:r>
            <a:r>
              <a:rPr lang="en-GB" sz="3200" dirty="0" smtClean="0"/>
              <a:t>Potential </a:t>
            </a:r>
            <a:r>
              <a:rPr lang="en-GB" sz="3200" dirty="0"/>
              <a:t>history of childhood respiratory infections.</a:t>
            </a:r>
            <a:endParaRPr lang="en-US" sz="3200" dirty="0"/>
          </a:p>
        </p:txBody>
      </p:sp>
      <p:pic>
        <p:nvPicPr>
          <p:cNvPr id="4" name="Slide 6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87891" y="2008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49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ADA8-53DF-D2AE-226C-0998CC72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862446"/>
            <a:ext cx="9601200" cy="921327"/>
          </a:xfrm>
        </p:spPr>
        <p:txBody>
          <a:bodyPr/>
          <a:lstStyle/>
          <a:p>
            <a:r>
              <a:rPr lang="en-GB" b="1" dirty="0"/>
              <a:t>Goals of John’s Care Plan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BF226-994A-28F3-B430-8BC82928E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0146" y="2102426"/>
            <a:ext cx="9601200" cy="4339937"/>
          </a:xfrm>
        </p:spPr>
        <p:txBody>
          <a:bodyPr>
            <a:noAutofit/>
          </a:bodyPr>
          <a:lstStyle/>
          <a:p>
            <a:r>
              <a:rPr lang="en-GB" sz="3200" dirty="0"/>
              <a:t>To reduce shortness of breath and improve breathing. </a:t>
            </a:r>
          </a:p>
          <a:p>
            <a:r>
              <a:rPr lang="en-GB" sz="3200" dirty="0"/>
              <a:t>To manage cough and mucus production.</a:t>
            </a:r>
          </a:p>
          <a:p>
            <a:r>
              <a:rPr lang="en-GB" sz="3200" dirty="0"/>
              <a:t>To </a:t>
            </a:r>
            <a:r>
              <a:rPr lang="en-GB" sz="3200" dirty="0" smtClean="0"/>
              <a:t>prevent </a:t>
            </a:r>
            <a:r>
              <a:rPr lang="en-GB" sz="3200" dirty="0"/>
              <a:t>exacerbations (flare-ups).</a:t>
            </a:r>
          </a:p>
          <a:p>
            <a:r>
              <a:rPr lang="en-GB" sz="3200" dirty="0"/>
              <a:t>To improve and maintain the quality of life and activity levels.</a:t>
            </a:r>
          </a:p>
          <a:p>
            <a:r>
              <a:rPr lang="en-GB" sz="3200" dirty="0"/>
              <a:t>To educate John on self- management strategies.</a:t>
            </a:r>
          </a:p>
          <a:p>
            <a:endParaRPr lang="en-US" sz="3200" dirty="0"/>
          </a:p>
        </p:txBody>
      </p:sp>
      <p:pic>
        <p:nvPicPr>
          <p:cNvPr id="4" name="Slide 7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0" y="2528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06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4EE94-ECCA-CBEA-A60A-C22791366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90600"/>
            <a:ext cx="9601200" cy="1004455"/>
          </a:xfrm>
        </p:spPr>
        <p:txBody>
          <a:bodyPr/>
          <a:lstStyle/>
          <a:p>
            <a:r>
              <a:rPr lang="en-GB" b="1" dirty="0"/>
              <a:t>Medication Management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4AA87-91EE-CFE1-EEB7-8FC02E5F4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Bronchodilators (e.g., Salbutamol, </a:t>
            </a:r>
            <a:r>
              <a:rPr lang="en-GB" sz="2800" dirty="0" err="1"/>
              <a:t>Tiotropium</a:t>
            </a:r>
            <a:r>
              <a:rPr lang="en-GB" sz="2800" dirty="0"/>
              <a:t>):  Relax airway muscles.
Inhaled Corticosteroids (e.g., Fluticasone): Reduce inflammation.
Combination Inhalers: Bronchodilator and corticosteroid.
 Adherence to prescribed medications:  Importance of correct inhaler technique.</a:t>
            </a:r>
            <a:endParaRPr lang="en-US" sz="2800" dirty="0"/>
          </a:p>
        </p:txBody>
      </p:sp>
      <p:pic>
        <p:nvPicPr>
          <p:cNvPr id="4" name="Slide 8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0" y="381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61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8FB10-CFD6-BDBF-879C-FB4B4A7CE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763" y="791441"/>
            <a:ext cx="9601200" cy="865909"/>
          </a:xfrm>
        </p:spPr>
        <p:txBody>
          <a:bodyPr/>
          <a:lstStyle/>
          <a:p>
            <a:r>
              <a:rPr lang="en-GB" b="1" dirty="0"/>
              <a:t>Pulmonary Rehabilitation and Exercise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C0355-734D-073A-25D8-CD770D061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36172"/>
            <a:ext cx="9601200" cy="4561609"/>
          </a:xfrm>
        </p:spPr>
        <p:txBody>
          <a:bodyPr>
            <a:noAutofit/>
          </a:bodyPr>
          <a:lstStyle/>
          <a:p>
            <a:r>
              <a:rPr lang="en-GB" sz="2800" dirty="0"/>
              <a:t>A structured fitness and exercise routine </a:t>
            </a:r>
            <a:r>
              <a:rPr lang="en-GB" sz="2800" dirty="0" smtClean="0"/>
              <a:t>customised </a:t>
            </a:r>
            <a:r>
              <a:rPr lang="en-GB" sz="2800" dirty="0"/>
              <a:t>to meet John’s needs.</a:t>
            </a:r>
          </a:p>
          <a:p>
            <a:r>
              <a:rPr lang="en-GB" sz="2800" dirty="0" smtClean="0"/>
              <a:t>Pay attention to cardiovascular health, strength training and breathing technique. Breathing exercises can </a:t>
            </a:r>
            <a:r>
              <a:rPr lang="en-GB" sz="2800" dirty="0" smtClean="0"/>
              <a:t>help people with COPD feel less short of breath, exercise</a:t>
            </a:r>
            <a:r>
              <a:rPr lang="en-US" sz="2800" dirty="0"/>
              <a:t> more effectively, strengthen their breathing muscles, improve lung function, and enhance </a:t>
            </a:r>
            <a:r>
              <a:rPr lang="en-GB" sz="2800" dirty="0" smtClean="0"/>
              <a:t>overall quality of life (Lu et al., </a:t>
            </a:r>
            <a:r>
              <a:rPr lang="en-GB" sz="2800" dirty="0" smtClean="0"/>
              <a:t>2020).</a:t>
            </a:r>
            <a:r>
              <a:rPr lang="en-GB" sz="2800" dirty="0"/>
              <a:t>
Improves exercise tolerance and reduces breathlessness.
Referral to a pulmonary rehabilitation program.</a:t>
            </a:r>
            <a:endParaRPr lang="en-US" sz="2800" dirty="0"/>
          </a:p>
        </p:txBody>
      </p:sp>
      <p:pic>
        <p:nvPicPr>
          <p:cNvPr id="4" name="Slide 9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1818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12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C04D-21F2-162C-EB3B-43D4027BE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54" y="347663"/>
            <a:ext cx="9601200" cy="742949"/>
          </a:xfrm>
        </p:spPr>
        <p:txBody>
          <a:bodyPr/>
          <a:lstStyle/>
          <a:p>
            <a:r>
              <a:rPr lang="en-GB" b="1" dirty="0"/>
              <a:t>Nutritional Support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127CA-83B2-7392-B7EE-FE83BF2BE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295400"/>
            <a:ext cx="9601200" cy="5747906"/>
          </a:xfrm>
        </p:spPr>
        <p:txBody>
          <a:bodyPr>
            <a:noAutofit/>
          </a:bodyPr>
          <a:lstStyle/>
          <a:p>
            <a:r>
              <a:rPr lang="en-GB" sz="2800" dirty="0"/>
              <a:t>Assess nutritional status and address any deficiencies. Although the lungs are the </a:t>
            </a:r>
            <a:r>
              <a:rPr lang="en-US" sz="2800" dirty="0"/>
              <a:t>primary organ affected by chronic obstructive pulmonary disease (COPD), </a:t>
            </a:r>
            <a:r>
              <a:rPr lang="en-US" sz="2800" dirty="0" smtClean="0"/>
              <a:t>COPD also has extra-pulmonary effects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Increased nutritional requirements, changed metabolic processes, low food intake, and chronic systemic inflammation have all been associated with decreased exercise capacity </a:t>
            </a:r>
            <a:r>
              <a:rPr lang="en-GB" sz="2800" dirty="0"/>
              <a:t>(</a:t>
            </a:r>
            <a:r>
              <a:rPr lang="en-GB" sz="2800" dirty="0" smtClean="0"/>
              <a:t>Collins et al</a:t>
            </a:r>
            <a:r>
              <a:rPr lang="en-GB" sz="2800" dirty="0"/>
              <a:t>., 2019).</a:t>
            </a:r>
          </a:p>
          <a:p>
            <a:r>
              <a:rPr lang="en-GB" sz="2800" dirty="0" smtClean="0"/>
              <a:t>A high-calorie, </a:t>
            </a:r>
            <a:r>
              <a:rPr lang="en-GB" sz="2800" dirty="0"/>
              <a:t>high-protein diet to maintain muscle mass.
 Small, frequent meals to reduce breathlessness during eating.
 Hydration to thin mucus secretions.</a:t>
            </a:r>
            <a:endParaRPr lang="en-US" sz="2800" dirty="0"/>
          </a:p>
        </p:txBody>
      </p:sp>
      <p:pic>
        <p:nvPicPr>
          <p:cNvPr id="4" name="Slide 10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34254" y="142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4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201E-23D2-585E-D343-18AED7F4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13509"/>
          </a:xfrm>
        </p:spPr>
        <p:txBody>
          <a:bodyPr/>
          <a:lstStyle/>
          <a:p>
            <a:r>
              <a:rPr lang="en-GB" b="1" dirty="0"/>
              <a:t>Oxygen Therapy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FAF4B-3AA8-80F8-E2A0-9BB02C9D4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38299"/>
            <a:ext cx="9774382" cy="4748645"/>
          </a:xfrm>
        </p:spPr>
        <p:txBody>
          <a:bodyPr>
            <a:normAutofit/>
          </a:bodyPr>
          <a:lstStyle/>
          <a:p>
            <a:r>
              <a:rPr lang="en-GB" sz="2800" dirty="0"/>
              <a:t>Oxygen therapy is considered for patients with low blood oxygen levels.</a:t>
            </a:r>
          </a:p>
          <a:p>
            <a:r>
              <a:rPr lang="en-GB" sz="2800" dirty="0"/>
              <a:t>Patients with severe resting hypoxemia and COPD have been shown to have better survival rates while receiving long-term oxygen treatment (LTOT) at </a:t>
            </a:r>
            <a:r>
              <a:rPr lang="en-GB" sz="2800" dirty="0" smtClean="0"/>
              <a:t>home</a:t>
            </a:r>
            <a:r>
              <a:rPr lang="en-GB" sz="2800" dirty="0"/>
              <a:t> </a:t>
            </a:r>
            <a:r>
              <a:rPr lang="en-GB" sz="2800" dirty="0" smtClean="0"/>
              <a:t>(Branson, 2018).</a:t>
            </a:r>
            <a:endParaRPr lang="en-GB" sz="2800" dirty="0"/>
          </a:p>
          <a:p>
            <a:r>
              <a:rPr lang="en-GB" sz="2800" dirty="0"/>
              <a:t>Long-term oxygen therapy can improve and increase the chances of survival.</a:t>
            </a:r>
          </a:p>
          <a:p>
            <a:r>
              <a:rPr lang="en-GB" sz="2800" dirty="0"/>
              <a:t> Educate John on safe oxygen use and storage.
 Regular monitoring of oxygen saturation levels.</a:t>
            </a:r>
            <a:endParaRPr lang="en-US" sz="2800" dirty="0"/>
          </a:p>
        </p:txBody>
      </p:sp>
      <p:pic>
        <p:nvPicPr>
          <p:cNvPr id="4" name="Slide 11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63200" y="1420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08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5D35-0C5E-78CE-08F9-45613FA36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Monitoring and Assessment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C2309-06ED-0230-86BF-748FC119C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85999"/>
            <a:ext cx="10022681" cy="414337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j-lt"/>
              </a:rPr>
              <a:t>Regular monitoring of symptoms (breathlessness, cough, sputum).
Pulmonary function tests (spirometry) to assess </a:t>
            </a:r>
            <a:r>
              <a:rPr lang="en-GB" sz="3200" dirty="0" smtClean="0">
                <a:latin typeface="+mj-lt"/>
              </a:rPr>
              <a:t>airflow (Wang et al., 2022).</a:t>
            </a:r>
            <a:r>
              <a:rPr lang="en-GB" sz="3200" dirty="0">
                <a:latin typeface="+mj-lt"/>
              </a:rPr>
              <a:t>
Assessment of activity levels and quality of life.
Regular review of medication and treatment plan.</a:t>
            </a:r>
            <a:endParaRPr lang="en-US" sz="3200" dirty="0">
              <a:latin typeface="+mj-lt"/>
            </a:endParaRPr>
          </a:p>
        </p:txBody>
      </p:sp>
      <p:pic>
        <p:nvPicPr>
          <p:cNvPr id="4" name="Slide 12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89480" y="8191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2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C192-6FB5-7B3F-CDB7-421C43390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12719"/>
            <a:ext cx="9601200" cy="890155"/>
          </a:xfrm>
        </p:spPr>
        <p:txBody>
          <a:bodyPr/>
          <a:lstStyle/>
          <a:p>
            <a:r>
              <a:rPr lang="en-GB" b="1" dirty="0"/>
              <a:t>Communication Strategies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B4DBB-A7A6-B9CF-6DFD-8BDDF04AD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535383"/>
            <a:ext cx="9601200" cy="3200400"/>
          </a:xfrm>
        </p:spPr>
        <p:txBody>
          <a:bodyPr>
            <a:normAutofit/>
          </a:bodyPr>
          <a:lstStyle/>
          <a:p>
            <a:r>
              <a:rPr lang="en-GB" sz="3200" dirty="0"/>
              <a:t>Clear and empathetic communication with John.
Active listening to understand his concerns and preferences.
 Involve John in decision-making regarding his care.
 Provide written information and resources.</a:t>
            </a:r>
            <a:endParaRPr lang="en-US" sz="3200" dirty="0"/>
          </a:p>
        </p:txBody>
      </p:sp>
      <p:pic>
        <p:nvPicPr>
          <p:cNvPr id="4" name="Slide 13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2320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28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9824C-208C-FE16-1B3A-3231629B0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5915891" cy="1018309"/>
          </a:xfrm>
        </p:spPr>
        <p:txBody>
          <a:bodyPr/>
          <a:lstStyle/>
          <a:p>
            <a:r>
              <a:rPr lang="en-GB" b="1" dirty="0"/>
              <a:t>Ethical</a:t>
            </a:r>
            <a:r>
              <a:rPr lang="en-GB" dirty="0"/>
              <a:t> </a:t>
            </a:r>
            <a:r>
              <a:rPr lang="en-GB" b="1" dirty="0"/>
              <a:t>Considerations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A7850-F900-9EE9-8387-90AD57C60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437967"/>
            <a:ext cx="10629900" cy="4032105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John's independence and freedom to make </a:t>
            </a:r>
            <a:r>
              <a:rPr lang="en-US" sz="3600" dirty="0" smtClean="0"/>
              <a:t>informed decisions should </a:t>
            </a:r>
            <a:r>
              <a:rPr lang="en-US" sz="3600" dirty="0"/>
              <a:t>be respected.</a:t>
            </a:r>
          </a:p>
          <a:p>
            <a:r>
              <a:rPr lang="en-US" sz="3600" dirty="0"/>
              <a:t>Beneficence: Taking care of John's needs.</a:t>
            </a:r>
          </a:p>
          <a:p>
            <a:r>
              <a:rPr lang="en-US" sz="3600" dirty="0"/>
              <a:t>Non-maleficence: Preventing any kind of harm to John.</a:t>
            </a:r>
          </a:p>
          <a:p>
            <a:r>
              <a:rPr lang="en-US" sz="3600" dirty="0"/>
              <a:t>Justice: Guaranteeing fair access to medical treatment</a:t>
            </a:r>
          </a:p>
        </p:txBody>
      </p:sp>
      <p:pic>
        <p:nvPicPr>
          <p:cNvPr id="4" name="Slide 14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0400" y="685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6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7ADD-37D3-EC54-6573-67DC36DBF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264" y="692727"/>
            <a:ext cx="4421008" cy="689372"/>
          </a:xfrm>
        </p:spPr>
        <p:txBody>
          <a:bodyPr/>
          <a:lstStyle/>
          <a:p>
            <a:r>
              <a:rPr lang="en-GB" b="1" dirty="0"/>
              <a:t>Conclusion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89D79-B7A3-F3BE-A1EA-16BA6530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264" y="1828798"/>
            <a:ext cx="10599645" cy="4807528"/>
          </a:xfrm>
        </p:spPr>
        <p:txBody>
          <a:bodyPr>
            <a:noAutofit/>
          </a:bodyPr>
          <a:lstStyle/>
          <a:p>
            <a:r>
              <a:rPr lang="en-US" sz="2200" dirty="0" smtClean="0"/>
              <a:t>A comprehensive </a:t>
            </a:r>
            <a:r>
              <a:rPr lang="en-US" sz="2200" dirty="0"/>
              <a:t>care plan is crucial for managing COPD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Focus </a:t>
            </a:r>
            <a:r>
              <a:rPr lang="en-US" sz="2200" dirty="0"/>
              <a:t>on symptom management, prevention of exacerbations, and improved quality of life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Customize </a:t>
            </a:r>
            <a:r>
              <a:rPr lang="en-US" sz="2200" dirty="0"/>
              <a:t>treatments to individual patient needs and disease severity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Incorporate </a:t>
            </a:r>
            <a:r>
              <a:rPr lang="en-US" sz="2200" dirty="0"/>
              <a:t>pharmacologic therapies such as bronchodilators and corticosteroids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Emphasize </a:t>
            </a:r>
            <a:r>
              <a:rPr lang="en-US" sz="2200" dirty="0"/>
              <a:t>smoking </a:t>
            </a:r>
            <a:r>
              <a:rPr lang="en-US" sz="2200" dirty="0" smtClean="0"/>
              <a:t>cessation </a:t>
            </a:r>
            <a:r>
              <a:rPr lang="en-US" sz="2200" dirty="0"/>
              <a:t>completely and avoidance of environmental triggers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Encourage </a:t>
            </a:r>
            <a:r>
              <a:rPr lang="en-US" sz="2200" dirty="0"/>
              <a:t>pulmonary rehabilitation to enhance physical endurance and breathing techniques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Educate </a:t>
            </a:r>
            <a:r>
              <a:rPr lang="en-US" sz="2200" dirty="0"/>
              <a:t>patients and caregivers about self-management strategies and recognizing warning signs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Utilize </a:t>
            </a:r>
            <a:r>
              <a:rPr lang="en-US" sz="2200" dirty="0"/>
              <a:t>regular follow-ups to monitor treatment capability and adjust plans as needed.</a:t>
            </a:r>
            <a:endParaRPr lang="en-GB" sz="2200" dirty="0"/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Slide 15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77055" y="4278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34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BF0AA-F7D9-C9B3-1136-2DFCFE1CF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574" y="1163782"/>
            <a:ext cx="11105716" cy="5379838"/>
          </a:xfrm>
        </p:spPr>
        <p:txBody>
          <a:bodyPr>
            <a:noAutofit/>
          </a:bodyPr>
          <a:lstStyle/>
          <a:p>
            <a:r>
              <a:rPr lang="en-US" sz="1900" dirty="0" smtClean="0"/>
              <a:t>Branson </a:t>
            </a:r>
            <a:r>
              <a:rPr lang="en-US" sz="1900" dirty="0"/>
              <a:t>R. D. (2018</a:t>
            </a:r>
            <a:r>
              <a:rPr lang="en-US" sz="1900" dirty="0" smtClean="0"/>
              <a:t>) ‘Oxygen </a:t>
            </a:r>
            <a:r>
              <a:rPr lang="en-US" sz="1900" dirty="0"/>
              <a:t>Therapy in </a:t>
            </a:r>
            <a:r>
              <a:rPr lang="en-US" sz="1900" dirty="0" smtClean="0"/>
              <a:t>COPD’, </a:t>
            </a:r>
            <a:r>
              <a:rPr lang="en-US" sz="1900" i="1" dirty="0"/>
              <a:t>Respiratory care</a:t>
            </a:r>
            <a:r>
              <a:rPr lang="en-US" sz="1900" dirty="0"/>
              <a:t>, 63(6), 734–748</a:t>
            </a:r>
            <a:r>
              <a:rPr lang="en-US" sz="1900" dirty="0" smtClean="0"/>
              <a:t>.</a:t>
            </a:r>
            <a:endParaRPr lang="en-GB" sz="1900" dirty="0"/>
          </a:p>
          <a:p>
            <a:r>
              <a:rPr lang="en-US" sz="1900" dirty="0"/>
              <a:t>Collins, P. F</a:t>
            </a:r>
            <a:r>
              <a:rPr lang="en-US" sz="1900" dirty="0" smtClean="0"/>
              <a:t>. et al. (</a:t>
            </a:r>
            <a:r>
              <a:rPr lang="en-US" sz="1900" dirty="0"/>
              <a:t>2019</a:t>
            </a:r>
            <a:r>
              <a:rPr lang="en-US" sz="1900" dirty="0" smtClean="0"/>
              <a:t>) ‘Nutritional </a:t>
            </a:r>
            <a:r>
              <a:rPr lang="en-US" sz="1900" dirty="0"/>
              <a:t>support in chronic obstructive pulmonary disease (COPD): an evidence </a:t>
            </a:r>
            <a:r>
              <a:rPr lang="en-US" sz="1900" dirty="0" smtClean="0"/>
              <a:t>update’, </a:t>
            </a:r>
            <a:r>
              <a:rPr lang="en-US" sz="1900" i="1" dirty="0"/>
              <a:t>Journal of thoracic disease</a:t>
            </a:r>
            <a:r>
              <a:rPr lang="en-US" sz="1900" dirty="0"/>
              <a:t>, </a:t>
            </a:r>
            <a:r>
              <a:rPr lang="en-US" sz="1900" dirty="0" smtClean="0"/>
              <a:t>11 (</a:t>
            </a:r>
            <a:r>
              <a:rPr lang="en-US" sz="1900" dirty="0" err="1"/>
              <a:t>Suppl</a:t>
            </a:r>
            <a:r>
              <a:rPr lang="en-US" sz="1900" dirty="0"/>
              <a:t> 17), S2230–S2237</a:t>
            </a:r>
            <a:r>
              <a:rPr lang="en-US" sz="1900" dirty="0" smtClean="0"/>
              <a:t>.</a:t>
            </a:r>
            <a:endParaRPr lang="en-GB" sz="1900" dirty="0"/>
          </a:p>
          <a:p>
            <a:r>
              <a:rPr lang="en-US" sz="1900" dirty="0" err="1"/>
              <a:t>Decramer</a:t>
            </a:r>
            <a:r>
              <a:rPr lang="en-US" sz="1900" dirty="0"/>
              <a:t>, M. et al. (2005) ‘Systemic effects of COPD’, </a:t>
            </a:r>
            <a:r>
              <a:rPr lang="en-US" sz="1900" i="1" dirty="0"/>
              <a:t>Respiratory medicine</a:t>
            </a:r>
            <a:r>
              <a:rPr lang="en-US" sz="1900" dirty="0"/>
              <a:t>, 99 </a:t>
            </a:r>
            <a:r>
              <a:rPr lang="en-US" sz="1900" dirty="0" err="1"/>
              <a:t>Suppl</a:t>
            </a:r>
            <a:r>
              <a:rPr lang="en-US" sz="1900" dirty="0"/>
              <a:t> B, S3–S10. </a:t>
            </a:r>
          </a:p>
          <a:p>
            <a:r>
              <a:rPr lang="en-US" sz="1900" dirty="0"/>
              <a:t>Lu, Y. et al. (2020) ‘Effects of Home-Based Breathing Exercises in Subjects With COPD’, </a:t>
            </a:r>
            <a:r>
              <a:rPr lang="en-US" sz="1900" i="1" dirty="0"/>
              <a:t>Respiratory care</a:t>
            </a:r>
            <a:r>
              <a:rPr lang="en-US" sz="1900" dirty="0"/>
              <a:t>, 65(3), 377–387.</a:t>
            </a:r>
            <a:endParaRPr lang="en-GB" sz="1900" dirty="0"/>
          </a:p>
          <a:p>
            <a:r>
              <a:rPr lang="en-US" sz="1900" dirty="0"/>
              <a:t>Marsh, S. et al. (2006) ‘Smoking and COPD: What really are the risks?’, </a:t>
            </a:r>
            <a:r>
              <a:rPr lang="en-US" sz="1900" i="1" dirty="0"/>
              <a:t>The European respiratory journal</a:t>
            </a:r>
            <a:r>
              <a:rPr lang="en-US" sz="1900" dirty="0"/>
              <a:t>, 28(4), 883–884.</a:t>
            </a:r>
            <a:endParaRPr lang="en-GB" sz="1900" dirty="0"/>
          </a:p>
          <a:p>
            <a:r>
              <a:rPr lang="en-US" sz="1900" dirty="0" err="1"/>
              <a:t>Miravitlles</a:t>
            </a:r>
            <a:r>
              <a:rPr lang="en-US" sz="1900" dirty="0"/>
              <a:t>, M</a:t>
            </a:r>
            <a:r>
              <a:rPr lang="en-US" sz="1900" dirty="0" smtClean="0"/>
              <a:t>. and </a:t>
            </a:r>
            <a:r>
              <a:rPr lang="en-US" sz="1900" dirty="0"/>
              <a:t>Ribera, A. (2017</a:t>
            </a:r>
            <a:r>
              <a:rPr lang="en-US" sz="1900" dirty="0" smtClean="0"/>
              <a:t>) ‘Understanding </a:t>
            </a:r>
            <a:r>
              <a:rPr lang="en-US" sz="1900" dirty="0"/>
              <a:t>the impact of symptoms on the burden of </a:t>
            </a:r>
            <a:r>
              <a:rPr lang="en-US" sz="1900" dirty="0" smtClean="0"/>
              <a:t>COPD’, </a:t>
            </a:r>
            <a:r>
              <a:rPr lang="en-US" sz="1900" i="1" dirty="0"/>
              <a:t>Respiratory research</a:t>
            </a:r>
            <a:r>
              <a:rPr lang="en-US" sz="1900" dirty="0"/>
              <a:t>, 18(1), 67</a:t>
            </a:r>
            <a:r>
              <a:rPr lang="en-US" sz="1900" dirty="0" smtClean="0"/>
              <a:t>.</a:t>
            </a:r>
            <a:endParaRPr lang="en-GB" sz="1900" dirty="0" smtClean="0"/>
          </a:p>
          <a:p>
            <a:r>
              <a:rPr lang="en-US" sz="1900" dirty="0" err="1" smtClean="0"/>
              <a:t>Raherison</a:t>
            </a:r>
            <a:r>
              <a:rPr lang="en-US" sz="1900" dirty="0"/>
              <a:t>, C., and </a:t>
            </a:r>
            <a:r>
              <a:rPr lang="en-US" sz="1900" dirty="0" err="1"/>
              <a:t>Girodet</a:t>
            </a:r>
            <a:r>
              <a:rPr lang="en-US" sz="1900" dirty="0"/>
              <a:t>, P. O. (2009) ‘Epidemiology of COPD’, </a:t>
            </a:r>
            <a:r>
              <a:rPr lang="en-US" sz="1900" i="1" dirty="0"/>
              <a:t>European respiratory review: an official journal of the European Respiratory Society</a:t>
            </a:r>
            <a:r>
              <a:rPr lang="en-US" sz="1900" dirty="0"/>
              <a:t>, 18(114), 213–221.</a:t>
            </a:r>
            <a:r>
              <a:rPr lang="en-GB" sz="1900" dirty="0"/>
              <a:t> </a:t>
            </a:r>
            <a:endParaRPr lang="en-GB" sz="1900" dirty="0" smtClean="0"/>
          </a:p>
          <a:p>
            <a:r>
              <a:rPr lang="en-US" sz="1900" dirty="0"/>
              <a:t>Wang, J. M</a:t>
            </a:r>
            <a:r>
              <a:rPr lang="en-US" sz="1900" dirty="0" smtClean="0"/>
              <a:t>. et al. (2022) ‘Chronic </a:t>
            </a:r>
            <a:r>
              <a:rPr lang="en-US" sz="1900" dirty="0"/>
              <a:t>obstructive pulmonary disease risk assessment tools: is one better than the others</a:t>
            </a:r>
            <a:r>
              <a:rPr lang="en-US" sz="1900" dirty="0" smtClean="0"/>
              <a:t>?’,</a:t>
            </a:r>
            <a:r>
              <a:rPr lang="en-US" sz="1900" dirty="0"/>
              <a:t> </a:t>
            </a:r>
            <a:r>
              <a:rPr lang="en-US" sz="1900" i="1" dirty="0"/>
              <a:t>Current opinion in pulmonary medicine</a:t>
            </a:r>
            <a:r>
              <a:rPr lang="en-US" sz="1900" dirty="0"/>
              <a:t>, </a:t>
            </a:r>
            <a:r>
              <a:rPr lang="en-US" sz="1900" i="1" dirty="0"/>
              <a:t>28</a:t>
            </a:r>
            <a:r>
              <a:rPr lang="en-US" sz="1900" dirty="0"/>
              <a:t>(2), 99–108.</a:t>
            </a: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600" y="311727"/>
            <a:ext cx="9601200" cy="852055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934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11727"/>
            <a:ext cx="9601200" cy="852055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330037"/>
            <a:ext cx="10307782" cy="5195454"/>
          </a:xfrm>
        </p:spPr>
        <p:txBody>
          <a:bodyPr>
            <a:noAutofit/>
          </a:bodyPr>
          <a:lstStyle/>
          <a:p>
            <a:r>
              <a:rPr lang="en-GB" sz="2400" dirty="0"/>
              <a:t>Alpine Biomedical 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COPD illustration</a:t>
            </a:r>
            <a:r>
              <a:rPr lang="en-GB" sz="2400" dirty="0"/>
              <a:t> [Image]. Available at: </a:t>
            </a:r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alpine-biomedical.ch/wp-content/uploads/copd-en-720x405.jpg</a:t>
            </a:r>
            <a:r>
              <a:rPr lang="en-GB" sz="2400" dirty="0" smtClean="0"/>
              <a:t> (</a:t>
            </a:r>
            <a:r>
              <a:rPr lang="en-GB" sz="2400" dirty="0"/>
              <a:t>Accessed: </a:t>
            </a:r>
            <a:r>
              <a:rPr lang="en-GB" sz="2400" dirty="0" smtClean="0"/>
              <a:t>12 </a:t>
            </a:r>
            <a:r>
              <a:rPr lang="en-GB" sz="2400" dirty="0"/>
              <a:t>March 2026</a:t>
            </a:r>
            <a:r>
              <a:rPr lang="en-GB" sz="2400" dirty="0" smtClean="0"/>
              <a:t>).</a:t>
            </a:r>
          </a:p>
          <a:p>
            <a:r>
              <a:rPr lang="en-GB" sz="2400" dirty="0" err="1" smtClean="0"/>
              <a:t>GeeksforGeeks</a:t>
            </a:r>
            <a:r>
              <a:rPr lang="en-GB" sz="2400" dirty="0" smtClean="0"/>
              <a:t> </a:t>
            </a:r>
            <a:r>
              <a:rPr lang="en-GB" sz="2400" dirty="0"/>
              <a:t>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Diagram of respiratory system</a:t>
            </a:r>
            <a:r>
              <a:rPr lang="en-GB" sz="2400" dirty="0"/>
              <a:t> [Image]. Available at: </a:t>
            </a:r>
            <a:r>
              <a:rPr lang="en-GB" sz="2400" dirty="0">
                <a:hlinkClick r:id="rId3"/>
              </a:rPr>
              <a:t>https://</a:t>
            </a:r>
            <a:r>
              <a:rPr lang="en-GB" sz="2400" dirty="0" smtClean="0">
                <a:hlinkClick r:id="rId3"/>
              </a:rPr>
              <a:t>media.geeksforgeeks.org/wp-content/uploads/20240404151959/Diagram-of-Respiratory-System-768.png</a:t>
            </a:r>
            <a:r>
              <a:rPr lang="en-GB" sz="2400" dirty="0" smtClean="0"/>
              <a:t> (</a:t>
            </a:r>
            <a:r>
              <a:rPr lang="en-GB" sz="2400" dirty="0"/>
              <a:t>Accessed: </a:t>
            </a:r>
            <a:r>
              <a:rPr lang="en-GB" sz="2400" dirty="0" smtClean="0"/>
              <a:t>13 </a:t>
            </a:r>
            <a:r>
              <a:rPr lang="en-GB" sz="2400" dirty="0"/>
              <a:t>March 2026</a:t>
            </a:r>
            <a:r>
              <a:rPr lang="en-GB" sz="2400" dirty="0" smtClean="0"/>
              <a:t>).</a:t>
            </a:r>
          </a:p>
          <a:p>
            <a:r>
              <a:rPr lang="en-GB" sz="2400" dirty="0" err="1" smtClean="0"/>
              <a:t>Taraseviciene</a:t>
            </a:r>
            <a:r>
              <a:rPr lang="en-GB" sz="2400" dirty="0" smtClean="0"/>
              <a:t>-Stewart</a:t>
            </a:r>
            <a:r>
              <a:rPr lang="en-GB" sz="2400" dirty="0"/>
              <a:t>, L. 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Normal versus emphysematous alveoli </a:t>
            </a:r>
            <a:r>
              <a:rPr lang="en-GB" sz="2400" dirty="0"/>
              <a:t>[Image]. Available at: </a:t>
            </a:r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www.researchgate.net/profile/Laima-Taraseviciene-Stewart/publication/5606383/figure/fig1/AS:264417568882689@1440053469794/Normal-versus-emphysematous-alveoli.png</a:t>
            </a:r>
            <a:r>
              <a:rPr lang="en-GB" sz="2400" dirty="0" smtClean="0"/>
              <a:t> (</a:t>
            </a:r>
            <a:r>
              <a:rPr lang="en-GB" sz="2400" dirty="0"/>
              <a:t>Accessed: 14 March 2026).</a:t>
            </a:r>
          </a:p>
        </p:txBody>
      </p:sp>
    </p:spTree>
    <p:extLst>
      <p:ext uri="{BB962C8B-B14F-4D97-AF65-F5344CB8AC3E}">
        <p14:creationId xmlns:p14="http://schemas.microsoft.com/office/powerpoint/2010/main" val="189290648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880</Words>
  <Application>Microsoft Office PowerPoint</Application>
  <PresentationFormat>Widescreen</PresentationFormat>
  <Paragraphs>86</Paragraphs>
  <Slides>17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Calibri</vt:lpstr>
      <vt:lpstr>Franklin Gothic Book</vt:lpstr>
      <vt:lpstr>Crop</vt:lpstr>
      <vt:lpstr>Comprehensive Care Plan for a Patient with Chronic Obstructive Pulmonary Disease (COPD).</vt:lpstr>
      <vt:lpstr>COPD: A Brief Overview</vt:lpstr>
      <vt:lpstr>Anatomy and Physiology of the Respiratory System</vt:lpstr>
      <vt:lpstr>How COPD Affects the Respiratory System</vt:lpstr>
      <vt:lpstr>John: A Fictional Case Study</vt:lpstr>
      <vt:lpstr>Risk Factors Contributing to John’s COPD</vt:lpstr>
      <vt:lpstr>Goals of John’s Care Plan</vt:lpstr>
      <vt:lpstr>Medication Management</vt:lpstr>
      <vt:lpstr>Pulmonary Rehabilitation and Exercise</vt:lpstr>
      <vt:lpstr>Nutritional Support</vt:lpstr>
      <vt:lpstr>Oxygen Therapy </vt:lpstr>
      <vt:lpstr>Monitoring and Assessment</vt:lpstr>
      <vt:lpstr>Communication Strategies</vt:lpstr>
      <vt:lpstr>Ethical Considerations</vt:lpstr>
      <vt:lpstr>Conclusion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Maira Rashid</dc:creator>
  <cp:lastModifiedBy>Dell</cp:lastModifiedBy>
  <cp:revision>45</cp:revision>
  <dcterms:created xsi:type="dcterms:W3CDTF">2026-03-13T04:25:52Z</dcterms:created>
  <dcterms:modified xsi:type="dcterms:W3CDTF">2026-03-18T10:56:37Z</dcterms:modified>
</cp:coreProperties>
</file>