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handoutMasterIdLst>
    <p:handoutMasterId r:id="rId37"/>
  </p:handoutMasterIdLst>
  <p:sldIdLst>
    <p:sldId id="256" r:id="rId2"/>
    <p:sldId id="259" r:id="rId3"/>
    <p:sldId id="260" r:id="rId4"/>
    <p:sldId id="357" r:id="rId5"/>
    <p:sldId id="257" r:id="rId6"/>
    <p:sldId id="267" r:id="rId7"/>
    <p:sldId id="265" r:id="rId8"/>
    <p:sldId id="261" r:id="rId9"/>
    <p:sldId id="264" r:id="rId10"/>
    <p:sldId id="266" r:id="rId11"/>
    <p:sldId id="268" r:id="rId12"/>
    <p:sldId id="271" r:id="rId13"/>
    <p:sldId id="273" r:id="rId14"/>
    <p:sldId id="352" r:id="rId15"/>
    <p:sldId id="276" r:id="rId16"/>
    <p:sldId id="272" r:id="rId17"/>
    <p:sldId id="283" r:id="rId18"/>
    <p:sldId id="286" r:id="rId19"/>
    <p:sldId id="287" r:id="rId20"/>
    <p:sldId id="295" r:id="rId21"/>
    <p:sldId id="290" r:id="rId22"/>
    <p:sldId id="292" r:id="rId23"/>
    <p:sldId id="291" r:id="rId24"/>
    <p:sldId id="296" r:id="rId25"/>
    <p:sldId id="351" r:id="rId26"/>
    <p:sldId id="304" r:id="rId27"/>
    <p:sldId id="293" r:id="rId28"/>
    <p:sldId id="306" r:id="rId29"/>
    <p:sldId id="308" r:id="rId30"/>
    <p:sldId id="307" r:id="rId31"/>
    <p:sldId id="358" r:id="rId32"/>
    <p:sldId id="316" r:id="rId33"/>
    <p:sldId id="315" r:id="rId34"/>
    <p:sldId id="359" r:id="rId35"/>
    <p:sldId id="340" r:id="rId3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0" autoAdjust="0"/>
    <p:restoredTop sz="94660"/>
  </p:normalViewPr>
  <p:slideViewPr>
    <p:cSldViewPr snapToGrid="0">
      <p:cViewPr varScale="1">
        <p:scale>
          <a:sx n="62" d="100"/>
          <a:sy n="62" d="100"/>
        </p:scale>
        <p:origin x="84" y="1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5FFA0DF-49F7-44B6-A19F-638A306CBD36}" type="datetimeFigureOut">
              <a:rPr lang="en-GB" smtClean="0"/>
              <a:t>02/11/2018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A4A38DD9-E18E-49F9-B39E-0EECBFF42624}" type="slidenum">
              <a:rPr lang="en-GB" smtClean="0"/>
              <a:t>‹#›</a:t>
            </a:fld>
            <a:endParaRPr lang="en-GB"/>
          </a:p>
        </p:txBody>
      </p:sp>
    </p:spTree>
    <p:extLst>
      <p:ext uri="{BB962C8B-B14F-4D97-AF65-F5344CB8AC3E}">
        <p14:creationId xmlns:p14="http://schemas.microsoft.com/office/powerpoint/2010/main" val="4940150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11/2/2018</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11/2/2018</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11/2/2018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11/2/2018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11/2/2018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11/2/2018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11/2/2018</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11/2/2018</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11/2/2018</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t.com/content/a32dda78-8c01-11e8-bf9e-8771d5404543" TargetMode="External"/><Relationship Id="rId2" Type="http://schemas.openxmlformats.org/officeDocument/2006/relationships/hyperlink" Target="https://youtu.be/znq46xf26mQ"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youtu.be/8-AglXi8nHc"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d1DndVz9dAs" TargetMode="External"/><Relationship Id="rId2" Type="http://schemas.openxmlformats.org/officeDocument/2006/relationships/hyperlink" Target="https://www.ginzvelo.co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9.xml"/><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Byk8LcPovOQ&amp;feature=youtu.be"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ToLmRbjeqEU&amp;feature=youtu.be"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6T1ELu1NBss" TargetMode="External"/><Relationship Id="rId2" Type="http://schemas.openxmlformats.org/officeDocument/2006/relationships/hyperlink" Target="http://responsibletourismpartnership.org/2018/11/01/responsible-tourism-developments-october-2018/" TargetMode="Externa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smart-transportation.org/" TargetMode="External"/><Relationship Id="rId2" Type="http://schemas.openxmlformats.org/officeDocument/2006/relationships/hyperlink" Target="https://youtu.be/7MGfYJLLjp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9600" dirty="0"/>
              <a:t>Sustainable </a:t>
            </a:r>
            <a:br>
              <a:rPr lang="en-GB" sz="9600" dirty="0"/>
            </a:br>
            <a:r>
              <a:rPr lang="en-GB" sz="9600" dirty="0"/>
              <a:t>transportation</a:t>
            </a:r>
          </a:p>
        </p:txBody>
      </p:sp>
    </p:spTree>
    <p:extLst>
      <p:ext uri="{BB962C8B-B14F-4D97-AF65-F5344CB8AC3E}">
        <p14:creationId xmlns:p14="http://schemas.microsoft.com/office/powerpoint/2010/main" val="11893450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11824" y="2278251"/>
            <a:ext cx="9903417" cy="2308324"/>
          </a:xfrm>
          <a:prstGeom prst="rect">
            <a:avLst/>
          </a:prstGeom>
          <a:noFill/>
        </p:spPr>
        <p:txBody>
          <a:bodyPr wrap="square" rtlCol="0">
            <a:spAutoFit/>
          </a:bodyPr>
          <a:lstStyle/>
          <a:p>
            <a:pPr marL="685800" indent="-685800">
              <a:buFont typeface="Arial" panose="020B0604020202020204" pitchFamily="34" charset="0"/>
              <a:buChar char="•"/>
            </a:pPr>
            <a:r>
              <a:rPr lang="en-GB" sz="4800" dirty="0" smtClean="0"/>
              <a:t>How did you travel to campus today?</a:t>
            </a:r>
          </a:p>
          <a:p>
            <a:pPr marL="685800" indent="-685800">
              <a:buFont typeface="Arial" panose="020B0604020202020204" pitchFamily="34" charset="0"/>
              <a:buChar char="•"/>
            </a:pPr>
            <a:r>
              <a:rPr lang="en-GB" sz="4800" dirty="0" smtClean="0"/>
              <a:t>How could you have travelled?</a:t>
            </a:r>
            <a:endParaRPr lang="en-GB" sz="4800" dirty="0"/>
          </a:p>
        </p:txBody>
      </p:sp>
    </p:spTree>
    <p:extLst>
      <p:ext uri="{BB962C8B-B14F-4D97-AF65-F5344CB8AC3E}">
        <p14:creationId xmlns:p14="http://schemas.microsoft.com/office/powerpoint/2010/main" val="428875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Cars</a:t>
            </a:r>
          </a:p>
        </p:txBody>
      </p:sp>
      <p:sp>
        <p:nvSpPr>
          <p:cNvPr id="3" name="Content Placeholder 2"/>
          <p:cNvSpPr>
            <a:spLocks noGrp="1"/>
          </p:cNvSpPr>
          <p:nvPr>
            <p:ph idx="1"/>
          </p:nvPr>
        </p:nvSpPr>
        <p:spPr>
          <a:xfrm>
            <a:off x="1251678" y="1450109"/>
            <a:ext cx="10178322" cy="5006109"/>
          </a:xfrm>
        </p:spPr>
        <p:txBody>
          <a:bodyPr>
            <a:normAutofit/>
          </a:bodyPr>
          <a:lstStyle/>
          <a:p>
            <a:r>
              <a:rPr lang="en-GB" sz="2400" dirty="0">
                <a:latin typeface="Arial" panose="020B0604020202020204" pitchFamily="34" charset="0"/>
                <a:cs typeface="Arial" panose="020B0604020202020204" pitchFamily="34" charset="0"/>
              </a:rPr>
              <a:t>Drive?</a:t>
            </a:r>
          </a:p>
          <a:p>
            <a:r>
              <a:rPr lang="en-GB" sz="2400" dirty="0">
                <a:latin typeface="Arial" panose="020B0604020202020204" pitchFamily="34" charset="0"/>
                <a:cs typeface="Arial" panose="020B0604020202020204" pitchFamily="34" charset="0"/>
              </a:rPr>
              <a:t>Most Efficient way to get around in most places</a:t>
            </a:r>
          </a:p>
          <a:p>
            <a:r>
              <a:rPr lang="en-GB" sz="2400" dirty="0">
                <a:latin typeface="Arial" panose="020B0604020202020204" pitchFamily="34" charset="0"/>
                <a:cs typeface="Arial" panose="020B0604020202020204" pitchFamily="34" charset="0"/>
              </a:rPr>
              <a:t>Cities are often built around Cars which means we have no choice?</a:t>
            </a:r>
          </a:p>
          <a:p>
            <a:r>
              <a:rPr lang="en-GB" sz="2400" dirty="0">
                <a:latin typeface="Arial" panose="020B0604020202020204" pitchFamily="34" charset="0"/>
                <a:cs typeface="Arial" panose="020B0604020202020204" pitchFamily="34" charset="0"/>
              </a:rPr>
              <a:t>Public Transportation unreliable?</a:t>
            </a:r>
          </a:p>
          <a:p>
            <a:r>
              <a:rPr lang="en-GB" sz="2400" dirty="0">
                <a:latin typeface="Arial" panose="020B0604020202020204" pitchFamily="34" charset="0"/>
                <a:cs typeface="Arial" panose="020B0604020202020204" pitchFamily="34" charset="0"/>
              </a:rPr>
              <a:t>Remote places.. Driving is the only option to get to work/school?</a:t>
            </a:r>
          </a:p>
          <a:p>
            <a:r>
              <a:rPr lang="en-GB" sz="2400" dirty="0">
                <a:latin typeface="Arial" panose="020B0604020202020204" pitchFamily="34" charset="0"/>
                <a:cs typeface="Arial" panose="020B0604020202020204" pitchFamily="34" charset="0"/>
              </a:rPr>
              <a:t>Why do we care so much about Cars?</a:t>
            </a:r>
          </a:p>
          <a:p>
            <a:r>
              <a:rPr lang="en-GB" sz="2400" dirty="0">
                <a:latin typeface="Arial" panose="020B0604020202020204" pitchFamily="34" charset="0"/>
                <a:cs typeface="Arial" panose="020B0604020202020204" pitchFamily="34" charset="0"/>
              </a:rPr>
              <a:t>Fuel Efficient Cars</a:t>
            </a:r>
          </a:p>
          <a:p>
            <a:r>
              <a:rPr lang="en-GB" sz="2400" dirty="0">
                <a:latin typeface="Arial" panose="020B0604020202020204" pitchFamily="34" charset="0"/>
                <a:cs typeface="Arial" panose="020B0604020202020204" pitchFamily="34" charset="0"/>
              </a:rPr>
              <a:t>Fuel is a finite resource</a:t>
            </a:r>
          </a:p>
          <a:p>
            <a:r>
              <a:rPr lang="en-GB" sz="2400" dirty="0">
                <a:latin typeface="Arial" panose="020B0604020202020204" pitchFamily="34" charset="0"/>
                <a:cs typeface="Arial" panose="020B0604020202020204" pitchFamily="34" charset="0"/>
              </a:rPr>
              <a:t>Best Option?</a:t>
            </a:r>
          </a:p>
        </p:txBody>
      </p:sp>
    </p:spTree>
    <p:extLst>
      <p:ext uri="{BB962C8B-B14F-4D97-AF65-F5344CB8AC3E}">
        <p14:creationId xmlns:p14="http://schemas.microsoft.com/office/powerpoint/2010/main" val="29766900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545216"/>
            <a:ext cx="10178322" cy="1492132"/>
          </a:xfrm>
        </p:spPr>
        <p:txBody>
          <a:bodyPr/>
          <a:lstStyle/>
          <a:p>
            <a:r>
              <a:rPr lang="en-GB" dirty="0"/>
              <a:t>Mobility in the city of </a:t>
            </a:r>
            <a:r>
              <a:rPr lang="en-GB" dirty="0" smtClean="0"/>
              <a:t>tomorrow?</a:t>
            </a:r>
            <a:endParaRPr lang="en-GB" dirty="0"/>
          </a:p>
        </p:txBody>
      </p:sp>
      <p:sp>
        <p:nvSpPr>
          <p:cNvPr id="3" name="Content Placeholder 2"/>
          <p:cNvSpPr>
            <a:spLocks noGrp="1"/>
          </p:cNvSpPr>
          <p:nvPr>
            <p:ph idx="1"/>
          </p:nvPr>
        </p:nvSpPr>
        <p:spPr>
          <a:xfrm>
            <a:off x="1251678" y="2286001"/>
            <a:ext cx="10178322" cy="926431"/>
          </a:xfrm>
        </p:spPr>
        <p:txBody>
          <a:bodyPr/>
          <a:lstStyle/>
          <a:p>
            <a:r>
              <a:rPr lang="en-GB" dirty="0">
                <a:hlinkClick r:id="rId2"/>
              </a:rPr>
              <a:t>https://</a:t>
            </a:r>
            <a:r>
              <a:rPr lang="en-GB" dirty="0" smtClean="0">
                <a:hlinkClick r:id="rId2"/>
              </a:rPr>
              <a:t>youtu.be/znq46xf26mQ</a:t>
            </a:r>
            <a:endParaRPr lang="en-GB" dirty="0" smtClean="0"/>
          </a:p>
          <a:p>
            <a:r>
              <a:rPr lang="en-GB" dirty="0" smtClean="0"/>
              <a:t>Science fiction becomes science fact?</a:t>
            </a:r>
            <a:endParaRPr lang="en-GB" dirty="0"/>
          </a:p>
        </p:txBody>
      </p:sp>
      <p:sp>
        <p:nvSpPr>
          <p:cNvPr id="6" name="Content Placeholder 2"/>
          <p:cNvSpPr txBox="1">
            <a:spLocks/>
          </p:cNvSpPr>
          <p:nvPr/>
        </p:nvSpPr>
        <p:spPr>
          <a:xfrm>
            <a:off x="1251678" y="3461085"/>
            <a:ext cx="10178322" cy="926431"/>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dirty="0" smtClean="0"/>
              <a:t>£56bn for a new railway?</a:t>
            </a:r>
          </a:p>
          <a:p>
            <a:r>
              <a:rPr lang="en-GB" dirty="0" smtClean="0">
                <a:hlinkClick r:id="rId3"/>
              </a:rPr>
              <a:t>Financial Times 25 July 2018</a:t>
            </a:r>
            <a:endParaRPr lang="en-GB" dirty="0"/>
          </a:p>
        </p:txBody>
      </p:sp>
    </p:spTree>
    <p:extLst>
      <p:ext uri="{BB962C8B-B14F-4D97-AF65-F5344CB8AC3E}">
        <p14:creationId xmlns:p14="http://schemas.microsoft.com/office/powerpoint/2010/main" val="7028022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903616"/>
          </a:xfrm>
        </p:spPr>
        <p:txBody>
          <a:bodyPr>
            <a:normAutofit/>
          </a:bodyPr>
          <a:lstStyle/>
          <a:p>
            <a:r>
              <a:rPr lang="en-GB" sz="4000" dirty="0"/>
              <a:t>What types of sustainable transport are the most appropriate for your tourism business</a:t>
            </a:r>
            <a:r>
              <a:rPr lang="en-GB" dirty="0"/>
              <a:t>?</a:t>
            </a:r>
          </a:p>
        </p:txBody>
      </p:sp>
      <p:sp>
        <p:nvSpPr>
          <p:cNvPr id="3" name="Content Placeholder 2"/>
          <p:cNvSpPr>
            <a:spLocks noGrp="1"/>
          </p:cNvSpPr>
          <p:nvPr>
            <p:ph idx="1"/>
          </p:nvPr>
        </p:nvSpPr>
        <p:spPr/>
        <p:txBody>
          <a:bodyPr/>
          <a:lstStyle/>
          <a:p>
            <a:r>
              <a:rPr lang="en-GB" dirty="0">
                <a:hlinkClick r:id="rId2"/>
              </a:rPr>
              <a:t>https://youtu.be/8-AglXi8nHc</a:t>
            </a:r>
            <a:endParaRPr lang="en-GB" dirty="0"/>
          </a:p>
        </p:txBody>
      </p:sp>
    </p:spTree>
    <p:extLst>
      <p:ext uri="{BB962C8B-B14F-4D97-AF65-F5344CB8AC3E}">
        <p14:creationId xmlns:p14="http://schemas.microsoft.com/office/powerpoint/2010/main" val="9177007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8000" dirty="0"/>
              <a:t>How </a:t>
            </a:r>
            <a:r>
              <a:rPr lang="en-GB" sz="8000" dirty="0" smtClean="0"/>
              <a:t>differently do people </a:t>
            </a:r>
            <a:r>
              <a:rPr lang="en-GB" sz="8000" dirty="0"/>
              <a:t>move around in Spain?</a:t>
            </a:r>
          </a:p>
        </p:txBody>
      </p:sp>
      <p:sp>
        <p:nvSpPr>
          <p:cNvPr id="3" name="Subtitle 2"/>
          <p:cNvSpPr>
            <a:spLocks noGrp="1"/>
          </p:cNvSpPr>
          <p:nvPr>
            <p:ph type="subTitle" idx="1"/>
          </p:nvPr>
        </p:nvSpPr>
        <p:spPr/>
        <p:txBody>
          <a:bodyPr/>
          <a:lstStyle/>
          <a:p>
            <a:r>
              <a:rPr lang="en-GB" dirty="0"/>
              <a:t>Madrid</a:t>
            </a:r>
          </a:p>
        </p:txBody>
      </p:sp>
    </p:spTree>
    <p:extLst>
      <p:ext uri="{BB962C8B-B14F-4D97-AF65-F5344CB8AC3E}">
        <p14:creationId xmlns:p14="http://schemas.microsoft.com/office/powerpoint/2010/main" val="40753486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4157" y="844951"/>
            <a:ext cx="8542115" cy="4988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4751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sustainable and liveable communities - Madrid</a:t>
            </a:r>
          </a:p>
        </p:txBody>
      </p:sp>
      <p:sp>
        <p:nvSpPr>
          <p:cNvPr id="3" name="Content Placeholder 2"/>
          <p:cNvSpPr>
            <a:spLocks noGrp="1"/>
          </p:cNvSpPr>
          <p:nvPr>
            <p:ph idx="1"/>
          </p:nvPr>
        </p:nvSpPr>
        <p:spPr>
          <a:xfrm>
            <a:off x="1251678" y="2286001"/>
            <a:ext cx="10178322" cy="4114799"/>
          </a:xfrm>
        </p:spPr>
        <p:txBody>
          <a:bodyPr>
            <a:noAutofit/>
          </a:bodyPr>
          <a:lstStyle/>
          <a:p>
            <a:r>
              <a:rPr lang="en-GB" sz="2400" dirty="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ncreasing </a:t>
            </a:r>
            <a:r>
              <a:rPr lang="en-GB" sz="2400" dirty="0">
                <a:latin typeface="Arial" panose="020B0604020202020204" pitchFamily="34" charset="0"/>
                <a:cs typeface="Arial" panose="020B0604020202020204" pitchFamily="34" charset="0"/>
              </a:rPr>
              <a:t>population of </a:t>
            </a:r>
            <a:r>
              <a:rPr lang="en-GB" sz="2400" dirty="0" smtClean="0">
                <a:latin typeface="Arial" panose="020B0604020202020204" pitchFamily="34" charset="0"/>
                <a:cs typeface="Arial" panose="020B0604020202020204" pitchFamily="34" charset="0"/>
              </a:rPr>
              <a:t>Madrid's metropolitan area</a:t>
            </a:r>
          </a:p>
          <a:p>
            <a:r>
              <a:rPr lang="en-GB" sz="2400" dirty="0" smtClean="0">
                <a:latin typeface="Arial" panose="020B0604020202020204" pitchFamily="34" charset="0"/>
                <a:cs typeface="Arial" panose="020B0604020202020204" pitchFamily="34" charset="0"/>
              </a:rPr>
              <a:t>Commuters</a:t>
            </a:r>
          </a:p>
          <a:p>
            <a:r>
              <a:rPr lang="en-GB" sz="2400" dirty="0">
                <a:latin typeface="Arial" panose="020B0604020202020204" pitchFamily="34" charset="0"/>
                <a:cs typeface="Arial" panose="020B0604020202020204" pitchFamily="34" charset="0"/>
              </a:rPr>
              <a:t>M</a:t>
            </a:r>
            <a:r>
              <a:rPr lang="en-GB" sz="2400" dirty="0" smtClean="0">
                <a:latin typeface="Arial" panose="020B0604020202020204" pitchFamily="34" charset="0"/>
                <a:cs typeface="Arial" panose="020B0604020202020204" pitchFamily="34" charset="0"/>
              </a:rPr>
              <a:t>etro system</a:t>
            </a:r>
          </a:p>
          <a:p>
            <a:r>
              <a:rPr lang="en-GB" sz="2400" dirty="0" smtClean="0">
                <a:latin typeface="Arial" panose="020B0604020202020204" pitchFamily="34" charset="0"/>
                <a:cs typeface="Arial" panose="020B0604020202020204" pitchFamily="34" charset="0"/>
              </a:rPr>
              <a:t>Carpools and Congested Highways</a:t>
            </a:r>
          </a:p>
          <a:p>
            <a:r>
              <a:rPr lang="en-GB" sz="2400" dirty="0" smtClean="0">
                <a:latin typeface="Arial" panose="020B0604020202020204" pitchFamily="34" charset="0"/>
                <a:cs typeface="Arial" panose="020B0604020202020204" pitchFamily="34" charset="0"/>
              </a:rPr>
              <a:t>High Occupancy Vehicle </a:t>
            </a:r>
          </a:p>
          <a:p>
            <a:r>
              <a:rPr lang="en-GB" sz="2400" dirty="0" smtClean="0">
                <a:latin typeface="Arial" panose="020B0604020202020204" pitchFamily="34" charset="0"/>
                <a:cs typeface="Arial" panose="020B0604020202020204" pitchFamily="34" charset="0"/>
              </a:rPr>
              <a:t>Public transportation links and HOV lanes (High Occupancy Vehicle)</a:t>
            </a:r>
          </a:p>
          <a:p>
            <a:r>
              <a:rPr lang="en-GB" sz="2400" dirty="0" smtClean="0">
                <a:latin typeface="Arial" panose="020B0604020202020204" pitchFamily="34" charset="0"/>
                <a:cs typeface="Arial" panose="020B0604020202020204" pitchFamily="34" charset="0"/>
              </a:rPr>
              <a:t>Reduction in Congestion</a:t>
            </a:r>
          </a:p>
          <a:p>
            <a:endParaRPr lang="en-GB" sz="2400" dirty="0" smtClean="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40463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pictures of madrid cong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5017" y="1088019"/>
            <a:ext cx="7974957" cy="4653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05868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walking</a:t>
            </a:r>
          </a:p>
        </p:txBody>
      </p:sp>
      <p:sp>
        <p:nvSpPr>
          <p:cNvPr id="3" name="Content Placeholder 2"/>
          <p:cNvSpPr>
            <a:spLocks noGrp="1"/>
          </p:cNvSpPr>
          <p:nvPr>
            <p:ph idx="1"/>
          </p:nvPr>
        </p:nvSpPr>
        <p:spPr>
          <a:xfrm>
            <a:off x="1251678" y="1551709"/>
            <a:ext cx="10178322" cy="4327883"/>
          </a:xfrm>
        </p:spPr>
        <p:txBody>
          <a:bodyPr>
            <a:normAutofit lnSpcReduction="10000"/>
          </a:bodyPr>
          <a:lstStyle/>
          <a:p>
            <a:r>
              <a:rPr lang="en-GB" sz="2400" dirty="0">
                <a:latin typeface="Arial" panose="020B0604020202020204" pitchFamily="34" charset="0"/>
                <a:cs typeface="Arial" panose="020B0604020202020204" pitchFamily="34" charset="0"/>
              </a:rPr>
              <a:t>How is the </a:t>
            </a:r>
            <a:r>
              <a:rPr lang="en-GB" sz="2400" dirty="0" smtClean="0">
                <a:latin typeface="Arial" panose="020B0604020202020204" pitchFamily="34" charset="0"/>
                <a:cs typeface="Arial" panose="020B0604020202020204" pitchFamily="34" charset="0"/>
              </a:rPr>
              <a:t>City </a:t>
            </a:r>
            <a:r>
              <a:rPr lang="en-GB" sz="2400" dirty="0">
                <a:latin typeface="Arial" panose="020B0604020202020204" pitchFamily="34" charset="0"/>
                <a:cs typeface="Arial" panose="020B0604020202020204" pitchFamily="34" charset="0"/>
              </a:rPr>
              <a:t>Built?</a:t>
            </a:r>
          </a:p>
          <a:p>
            <a:r>
              <a:rPr lang="en-GB" sz="2400" dirty="0">
                <a:latin typeface="Arial" panose="020B0604020202020204" pitchFamily="34" charset="0"/>
                <a:cs typeface="Arial" panose="020B0604020202020204" pitchFamily="34" charset="0"/>
              </a:rPr>
              <a:t>3 million People living in Madrid</a:t>
            </a:r>
          </a:p>
          <a:p>
            <a:r>
              <a:rPr lang="en-GB" sz="2400" dirty="0">
                <a:latin typeface="Arial" panose="020B0604020202020204" pitchFamily="34" charset="0"/>
                <a:cs typeface="Arial" panose="020B0604020202020204" pitchFamily="34" charset="0"/>
              </a:rPr>
              <a:t>Built for People not just Cars </a:t>
            </a:r>
          </a:p>
          <a:p>
            <a:r>
              <a:rPr lang="en-GB" sz="2400" dirty="0">
                <a:latin typeface="Arial" panose="020B0604020202020204" pitchFamily="34" charset="0"/>
                <a:cs typeface="Arial" panose="020B0604020202020204" pitchFamily="34" charset="0"/>
              </a:rPr>
              <a:t>Pedestrianisation </a:t>
            </a:r>
          </a:p>
          <a:p>
            <a:r>
              <a:rPr lang="en-GB" sz="2400" dirty="0">
                <a:latin typeface="Arial" panose="020B0604020202020204" pitchFamily="34" charset="0"/>
                <a:cs typeface="Arial" panose="020B0604020202020204" pitchFamily="34" charset="0"/>
              </a:rPr>
              <a:t>Squares to Socialize</a:t>
            </a:r>
          </a:p>
          <a:p>
            <a:r>
              <a:rPr lang="en-GB" sz="2400" dirty="0">
                <a:latin typeface="Arial" panose="020B0604020202020204" pitchFamily="34" charset="0"/>
                <a:cs typeface="Arial" panose="020B0604020202020204" pitchFamily="34" charset="0"/>
              </a:rPr>
              <a:t>Wide Medians with Restaurants &amp; Cafes – “built with people in mind”</a:t>
            </a:r>
          </a:p>
          <a:p>
            <a:r>
              <a:rPr lang="en-GB" sz="2400" dirty="0">
                <a:latin typeface="Arial" panose="020B0604020202020204" pitchFamily="34" charset="0"/>
                <a:cs typeface="Arial" panose="020B0604020202020204" pitchFamily="34" charset="0"/>
              </a:rPr>
              <a:t>Shared Spaces – Cars.. People.. Bikes using same Space Together</a:t>
            </a:r>
          </a:p>
          <a:p>
            <a:r>
              <a:rPr lang="en-GB" sz="2400" dirty="0">
                <a:latin typeface="Arial" panose="020B0604020202020204" pitchFamily="34" charset="0"/>
                <a:cs typeface="Arial" panose="020B0604020202020204" pitchFamily="34" charset="0"/>
              </a:rPr>
              <a:t>Exclusive Lanes for Bikes and </a:t>
            </a:r>
            <a:r>
              <a:rPr lang="en-GB" sz="2400" dirty="0" smtClean="0">
                <a:latin typeface="Arial" panose="020B0604020202020204" pitchFamily="34" charset="0"/>
                <a:cs typeface="Arial" panose="020B0604020202020204" pitchFamily="34" charset="0"/>
              </a:rPr>
              <a:t>Taxis</a:t>
            </a:r>
          </a:p>
          <a:p>
            <a:r>
              <a:rPr lang="en-GB" sz="2400" dirty="0" smtClean="0">
                <a:latin typeface="Arial" panose="020B0604020202020204" pitchFamily="34" charset="0"/>
                <a:cs typeface="Arial" panose="020B0604020202020204" pitchFamily="34" charset="0"/>
              </a:rPr>
              <a:t>Electric taxis and buses</a:t>
            </a:r>
            <a:endParaRPr lang="en-GB"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6912245" y="542742"/>
            <a:ext cx="3995324" cy="2663550"/>
          </a:xfrm>
          <a:prstGeom prst="rect">
            <a:avLst/>
          </a:prstGeom>
        </p:spPr>
      </p:pic>
    </p:spTree>
    <p:extLst>
      <p:ext uri="{BB962C8B-B14F-4D97-AF65-F5344CB8AC3E}">
        <p14:creationId xmlns:p14="http://schemas.microsoft.com/office/powerpoint/2010/main" val="22734606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squares in madri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0" y="1123950"/>
            <a:ext cx="6181111" cy="332406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3"/>
          <a:stretch>
            <a:fillRect/>
          </a:stretch>
        </p:blipFill>
        <p:spPr>
          <a:xfrm>
            <a:off x="8224399" y="2424977"/>
            <a:ext cx="3182388" cy="3340898"/>
          </a:xfrm>
          <a:prstGeom prst="rect">
            <a:avLst/>
          </a:prstGeom>
        </p:spPr>
      </p:pic>
    </p:spTree>
    <p:extLst>
      <p:ext uri="{BB962C8B-B14F-4D97-AF65-F5344CB8AC3E}">
        <p14:creationId xmlns:p14="http://schemas.microsoft.com/office/powerpoint/2010/main" val="301857589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bikeshare</a:t>
            </a:r>
          </a:p>
        </p:txBody>
      </p:sp>
    </p:spTree>
    <p:extLst>
      <p:ext uri="{BB962C8B-B14F-4D97-AF65-F5344CB8AC3E}">
        <p14:creationId xmlns:p14="http://schemas.microsoft.com/office/powerpoint/2010/main" val="30020240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upload.wikimedia.org/wikipedia/commons/5/54/Capital_Bikeshare_station_outside_Eastern_Market_Metr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2111" y="0"/>
            <a:ext cx="1017414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58780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50231" t="7813" r="-99" b="-1727"/>
          <a:stretch/>
        </p:blipFill>
        <p:spPr>
          <a:xfrm>
            <a:off x="0" y="0"/>
            <a:ext cx="9240253" cy="6960665"/>
          </a:xfrm>
          <a:prstGeom prst="rect">
            <a:avLst/>
          </a:prstGeom>
        </p:spPr>
      </p:pic>
    </p:spTree>
    <p:extLst>
      <p:ext uri="{BB962C8B-B14F-4D97-AF65-F5344CB8AC3E}">
        <p14:creationId xmlns:p14="http://schemas.microsoft.com/office/powerpoint/2010/main" val="3983557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pictures of citysegway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7387" y="613458"/>
            <a:ext cx="10104699" cy="5648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16826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Future of sustainable transport??</a:t>
            </a:r>
          </a:p>
        </p:txBody>
      </p:sp>
      <p:sp>
        <p:nvSpPr>
          <p:cNvPr id="3" name="Content Placeholder 2"/>
          <p:cNvSpPr>
            <a:spLocks noGrp="1"/>
          </p:cNvSpPr>
          <p:nvPr>
            <p:ph idx="1"/>
          </p:nvPr>
        </p:nvSpPr>
        <p:spPr/>
        <p:txBody>
          <a:bodyPr/>
          <a:lstStyle/>
          <a:p>
            <a:pPr marL="0" indent="0">
              <a:buNone/>
            </a:pPr>
            <a:r>
              <a:rPr lang="en-GB" dirty="0">
                <a:hlinkClick r:id="rId2"/>
              </a:rPr>
              <a:t>https://www.ginzvelo.com</a:t>
            </a:r>
            <a:r>
              <a:rPr lang="en-GB" dirty="0" smtClean="0">
                <a:hlinkClick r:id="rId2"/>
              </a:rPr>
              <a:t>/</a:t>
            </a:r>
            <a:r>
              <a:rPr lang="en-GB" dirty="0" smtClean="0"/>
              <a:t> </a:t>
            </a:r>
          </a:p>
          <a:p>
            <a:pPr marL="0" indent="0">
              <a:buNone/>
            </a:pPr>
            <a:r>
              <a:rPr lang="en-GB" dirty="0" smtClean="0">
                <a:hlinkClick r:id="rId3"/>
              </a:rPr>
              <a:t>Volvo smart cities</a:t>
            </a:r>
            <a:endParaRPr lang="en-GB" dirty="0" smtClean="0"/>
          </a:p>
          <a:p>
            <a:pPr marL="0" indent="0">
              <a:buNone/>
            </a:pPr>
            <a:endParaRPr lang="en-GB" dirty="0"/>
          </a:p>
        </p:txBody>
      </p:sp>
    </p:spTree>
    <p:extLst>
      <p:ext uri="{BB962C8B-B14F-4D97-AF65-F5344CB8AC3E}">
        <p14:creationId xmlns:p14="http://schemas.microsoft.com/office/powerpoint/2010/main" val="1529709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Public transport </a:t>
            </a:r>
          </a:p>
        </p:txBody>
      </p:sp>
      <p:sp>
        <p:nvSpPr>
          <p:cNvPr id="3" name="Subtitle 2"/>
          <p:cNvSpPr>
            <a:spLocks noGrp="1"/>
          </p:cNvSpPr>
          <p:nvPr>
            <p:ph type="subTitle" idx="1"/>
          </p:nvPr>
        </p:nvSpPr>
        <p:spPr>
          <a:xfrm>
            <a:off x="2215045" y="5809674"/>
            <a:ext cx="8045373" cy="911802"/>
          </a:xfrm>
        </p:spPr>
        <p:txBody>
          <a:bodyPr>
            <a:normAutofit fontScale="85000" lnSpcReduction="20000"/>
          </a:bodyPr>
          <a:lstStyle/>
          <a:p>
            <a:r>
              <a:rPr lang="en-GB" dirty="0"/>
              <a:t>Buses, Trams, Trolleys,trains</a:t>
            </a:r>
          </a:p>
          <a:p>
            <a:r>
              <a:rPr lang="en-GB" dirty="0"/>
              <a:t>&amp; </a:t>
            </a:r>
          </a:p>
          <a:p>
            <a:r>
              <a:rPr lang="en-GB" dirty="0"/>
              <a:t>the underground</a:t>
            </a:r>
          </a:p>
        </p:txBody>
      </p:sp>
    </p:spTree>
    <p:extLst>
      <p:ext uri="{BB962C8B-B14F-4D97-AF65-F5344CB8AC3E}">
        <p14:creationId xmlns:p14="http://schemas.microsoft.com/office/powerpoint/2010/main" val="42718084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3894"/>
          <a:stretch/>
        </p:blipFill>
        <p:spPr>
          <a:xfrm>
            <a:off x="1082841" y="487279"/>
            <a:ext cx="6561221" cy="5715000"/>
          </a:xfrm>
          <a:prstGeom prst="rect">
            <a:avLst/>
          </a:prstGeom>
        </p:spPr>
      </p:pic>
      <p:pic>
        <p:nvPicPr>
          <p:cNvPr id="3" name="Picture 2"/>
          <p:cNvPicPr>
            <a:picLocks noChangeAspect="1"/>
          </p:cNvPicPr>
          <p:nvPr/>
        </p:nvPicPr>
        <p:blipFill>
          <a:blip r:embed="rId3"/>
          <a:stretch>
            <a:fillRect/>
          </a:stretch>
        </p:blipFill>
        <p:spPr>
          <a:xfrm>
            <a:off x="7819522" y="523373"/>
            <a:ext cx="4135855" cy="2316079"/>
          </a:xfrm>
          <a:prstGeom prst="rect">
            <a:avLst/>
          </a:prstGeom>
        </p:spPr>
      </p:pic>
      <p:pic>
        <p:nvPicPr>
          <p:cNvPr id="4" name="Picture 3"/>
          <p:cNvPicPr>
            <a:picLocks noChangeAspect="1"/>
          </p:cNvPicPr>
          <p:nvPr/>
        </p:nvPicPr>
        <p:blipFill>
          <a:blip r:embed="rId4"/>
          <a:stretch>
            <a:fillRect/>
          </a:stretch>
        </p:blipFill>
        <p:spPr>
          <a:xfrm>
            <a:off x="7819521" y="3099385"/>
            <a:ext cx="4135855" cy="3058314"/>
          </a:xfrm>
          <a:prstGeom prst="rect">
            <a:avLst/>
          </a:prstGeom>
        </p:spPr>
      </p:pic>
    </p:spTree>
    <p:extLst>
      <p:ext uri="{BB962C8B-B14F-4D97-AF65-F5344CB8AC3E}">
        <p14:creationId xmlns:p14="http://schemas.microsoft.com/office/powerpoint/2010/main" val="15393624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34717" y="282978"/>
            <a:ext cx="4698317" cy="3531033"/>
          </a:xfrm>
          <a:prstGeom prst="rect">
            <a:avLst/>
          </a:prstGeom>
        </p:spPr>
      </p:pic>
      <p:pic>
        <p:nvPicPr>
          <p:cNvPr id="4" name="Picture 3"/>
          <p:cNvPicPr>
            <a:picLocks noChangeAspect="1"/>
          </p:cNvPicPr>
          <p:nvPr/>
        </p:nvPicPr>
        <p:blipFill>
          <a:blip r:embed="rId3"/>
          <a:stretch>
            <a:fillRect/>
          </a:stretch>
        </p:blipFill>
        <p:spPr>
          <a:xfrm>
            <a:off x="4927525" y="3212431"/>
            <a:ext cx="3823840" cy="3009732"/>
          </a:xfrm>
          <a:prstGeom prst="rect">
            <a:avLst/>
          </a:prstGeom>
        </p:spPr>
      </p:pic>
      <p:pic>
        <p:nvPicPr>
          <p:cNvPr id="5" name="Picture 4"/>
          <p:cNvPicPr>
            <a:picLocks noChangeAspect="1"/>
          </p:cNvPicPr>
          <p:nvPr/>
        </p:nvPicPr>
        <p:blipFill>
          <a:blip r:embed="rId4"/>
          <a:stretch>
            <a:fillRect/>
          </a:stretch>
        </p:blipFill>
        <p:spPr>
          <a:xfrm>
            <a:off x="7528757" y="499309"/>
            <a:ext cx="3744832" cy="2496554"/>
          </a:xfrm>
          <a:prstGeom prst="rect">
            <a:avLst/>
          </a:prstGeom>
        </p:spPr>
      </p:pic>
    </p:spTree>
    <p:extLst>
      <p:ext uri="{BB962C8B-B14F-4D97-AF65-F5344CB8AC3E}">
        <p14:creationId xmlns:p14="http://schemas.microsoft.com/office/powerpoint/2010/main" val="10186459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Image result for london underground tra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8962" y="300941"/>
            <a:ext cx="9271322" cy="6169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37079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Bus service in wales </a:t>
            </a:r>
          </a:p>
        </p:txBody>
      </p:sp>
      <p:sp>
        <p:nvSpPr>
          <p:cNvPr id="4" name="Text Placeholder 3"/>
          <p:cNvSpPr>
            <a:spLocks noGrp="1"/>
          </p:cNvSpPr>
          <p:nvPr>
            <p:ph type="body" sz="half" idx="2"/>
          </p:nvPr>
        </p:nvSpPr>
        <p:spPr/>
        <p:txBody>
          <a:bodyPr>
            <a:normAutofit/>
          </a:bodyPr>
          <a:lstStyle/>
          <a:p>
            <a:r>
              <a:rPr lang="en-GB" sz="3200" dirty="0">
                <a:latin typeface="Arial" panose="020B0604020202020204" pitchFamily="34" charset="0"/>
                <a:cs typeface="Arial" panose="020B0604020202020204" pitchFamily="34" charset="0"/>
              </a:rPr>
              <a:t>How Sustainable and Reliable is our Bus Transportation? </a:t>
            </a:r>
          </a:p>
        </p:txBody>
      </p:sp>
      <p:pic>
        <p:nvPicPr>
          <p:cNvPr id="14338" name="Picture 2" descr="Image result for buses in swansea wales"/>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9942" r="1994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343599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909708" y="318364"/>
            <a:ext cx="3092117" cy="757990"/>
          </a:xfrm>
        </p:spPr>
        <p:txBody>
          <a:bodyPr/>
          <a:lstStyle/>
          <a:p>
            <a:r>
              <a:rPr lang="en-GB" dirty="0"/>
              <a:t>Train service in wales</a:t>
            </a:r>
          </a:p>
        </p:txBody>
      </p:sp>
      <p:sp>
        <p:nvSpPr>
          <p:cNvPr id="4" name="Text Placeholder 3"/>
          <p:cNvSpPr>
            <a:spLocks noGrp="1"/>
          </p:cNvSpPr>
          <p:nvPr>
            <p:ph type="body" sz="half" idx="2"/>
          </p:nvPr>
        </p:nvSpPr>
        <p:spPr>
          <a:xfrm>
            <a:off x="7909707" y="1144034"/>
            <a:ext cx="4001556" cy="2994829"/>
          </a:xfrm>
        </p:spPr>
        <p:txBody>
          <a:bodyPr>
            <a:normAutofit/>
          </a:bodyPr>
          <a:lstStyle/>
          <a:p>
            <a:r>
              <a:rPr lang="en-GB" sz="2800" dirty="0" smtClean="0">
                <a:latin typeface="Arial" panose="020B0604020202020204" pitchFamily="34" charset="0"/>
                <a:cs typeface="Arial" panose="020B0604020202020204" pitchFamily="34" charset="0"/>
              </a:rPr>
              <a:t>- How </a:t>
            </a:r>
            <a:r>
              <a:rPr lang="en-GB" sz="2800" dirty="0">
                <a:latin typeface="Arial" panose="020B0604020202020204" pitchFamily="34" charset="0"/>
                <a:cs typeface="Arial" panose="020B0604020202020204" pitchFamily="34" charset="0"/>
              </a:rPr>
              <a:t>Sustainable and Reliable is our Train Service </a:t>
            </a:r>
            <a:r>
              <a:rPr lang="en-GB" sz="2800" dirty="0" smtClean="0">
                <a:latin typeface="Arial" panose="020B0604020202020204" pitchFamily="34" charset="0"/>
                <a:cs typeface="Arial" panose="020B0604020202020204" pitchFamily="34" charset="0"/>
              </a:rPr>
              <a:t>?</a:t>
            </a:r>
          </a:p>
          <a:p>
            <a:r>
              <a:rPr lang="en-GB" sz="2800" dirty="0" smtClean="0">
                <a:latin typeface="Arial" panose="020B0604020202020204" pitchFamily="34" charset="0"/>
                <a:cs typeface="Arial" panose="020B0604020202020204" pitchFamily="34" charset="0"/>
              </a:rPr>
              <a:t>- What are the Welsh Government’s plans?</a:t>
            </a:r>
            <a:endParaRPr lang="en-GB" sz="2800"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2"/>
          <a:stretch>
            <a:fillRect/>
          </a:stretch>
        </p:blipFill>
        <p:spPr>
          <a:xfrm>
            <a:off x="312320" y="0"/>
            <a:ext cx="5834947" cy="3068053"/>
          </a:xfrm>
          <a:prstGeom prst="rect">
            <a:avLst/>
          </a:prstGeom>
        </p:spPr>
      </p:pic>
      <p:pic>
        <p:nvPicPr>
          <p:cNvPr id="6" name="Picture 5"/>
          <p:cNvPicPr>
            <a:picLocks noChangeAspect="1"/>
          </p:cNvPicPr>
          <p:nvPr/>
        </p:nvPicPr>
        <p:blipFill>
          <a:blip r:embed="rId3"/>
          <a:stretch>
            <a:fillRect/>
          </a:stretch>
        </p:blipFill>
        <p:spPr>
          <a:xfrm>
            <a:off x="1206749" y="3312936"/>
            <a:ext cx="4584026" cy="3438020"/>
          </a:xfrm>
          <a:prstGeom prst="rect">
            <a:avLst/>
          </a:prstGeom>
        </p:spPr>
      </p:pic>
      <p:pic>
        <p:nvPicPr>
          <p:cNvPr id="7" name="Picture 6"/>
          <p:cNvPicPr>
            <a:picLocks noChangeAspect="1"/>
          </p:cNvPicPr>
          <p:nvPr/>
        </p:nvPicPr>
        <p:blipFill>
          <a:blip r:embed="rId4"/>
          <a:stretch>
            <a:fillRect/>
          </a:stretch>
        </p:blipFill>
        <p:spPr>
          <a:xfrm>
            <a:off x="6291645" y="4469541"/>
            <a:ext cx="5391017" cy="2281415"/>
          </a:xfrm>
          <a:prstGeom prst="rect">
            <a:avLst/>
          </a:prstGeom>
        </p:spPr>
      </p:pic>
    </p:spTree>
    <p:extLst>
      <p:ext uri="{BB962C8B-B14F-4D97-AF65-F5344CB8AC3E}">
        <p14:creationId xmlns:p14="http://schemas.microsoft.com/office/powerpoint/2010/main" val="26272063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Image result for trains in wa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1008" y="520861"/>
            <a:ext cx="9873205" cy="5926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43474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wales transport strategy </a:t>
            </a:r>
          </a:p>
        </p:txBody>
      </p:sp>
      <p:sp>
        <p:nvSpPr>
          <p:cNvPr id="3" name="Content Placeholder 2"/>
          <p:cNvSpPr>
            <a:spLocks noGrp="1"/>
          </p:cNvSpPr>
          <p:nvPr>
            <p:ph idx="1"/>
          </p:nvPr>
        </p:nvSpPr>
        <p:spPr>
          <a:xfrm>
            <a:off x="1251678" y="1145310"/>
            <a:ext cx="10178322" cy="5588000"/>
          </a:xfrm>
        </p:spPr>
        <p:txBody>
          <a:bodyPr>
            <a:normAutofit lnSpcReduction="10000"/>
          </a:bodyPr>
          <a:lstStyle/>
          <a:p>
            <a:r>
              <a:rPr lang="en-GB" sz="2400" b="1" dirty="0">
                <a:latin typeface="Arial" panose="020B0604020202020204" pitchFamily="34" charset="0"/>
                <a:cs typeface="Arial" panose="020B0604020202020204" pitchFamily="34" charset="0"/>
              </a:rPr>
              <a:t>According to Ieuan Wyn Jones AM Deputy First Minister and Minister for the Economy and Transport:-</a:t>
            </a:r>
          </a:p>
          <a:p>
            <a:endParaRPr lang="en-GB" b="1" dirty="0">
              <a:latin typeface="Arial" panose="020B0604020202020204" pitchFamily="34" charset="0"/>
              <a:cs typeface="Arial" panose="020B0604020202020204" pitchFamily="34" charset="0"/>
            </a:endParaRPr>
          </a:p>
          <a:p>
            <a:r>
              <a:rPr lang="en-GB" sz="2400" dirty="0"/>
              <a:t>“</a:t>
            </a:r>
            <a:r>
              <a:rPr lang="en-GB" sz="2400" i="1" dirty="0">
                <a:latin typeface="Arial" panose="020B0604020202020204" pitchFamily="34" charset="0"/>
                <a:cs typeface="Arial" panose="020B0604020202020204" pitchFamily="34" charset="0"/>
              </a:rPr>
              <a:t>We face similar problems to many other countries – how to ensure a proper balance between protecting our environment and improving our economic performance. We can introduce innovative solutions to ensure that there should be no conflict between the two”</a:t>
            </a:r>
          </a:p>
          <a:p>
            <a:endParaRPr lang="en-GB" sz="2400" i="1" dirty="0">
              <a:latin typeface="Arial" panose="020B0604020202020204" pitchFamily="34" charset="0"/>
              <a:cs typeface="Arial" panose="020B0604020202020204" pitchFamily="34" charset="0"/>
            </a:endParaRPr>
          </a:p>
          <a:p>
            <a:r>
              <a:rPr lang="en-GB" sz="2400" i="1" dirty="0">
                <a:latin typeface="Arial" panose="020B0604020202020204" pitchFamily="34" charset="0"/>
                <a:cs typeface="Arial" panose="020B0604020202020204" pitchFamily="34" charset="0"/>
              </a:rPr>
              <a:t>“We also have to accept that a more mobile lifestyle increases the demand on our transport system, and this demand is currently being met largely by the increased use of cars. Transport needs to play its part in reducing CO2 emissions and reducing car dependency is a key part of meeting our targets. This will call for better quality and more reliable public transport and better integration between the modes”</a:t>
            </a:r>
          </a:p>
          <a:p>
            <a:endParaRPr lang="en-GB" dirty="0"/>
          </a:p>
        </p:txBody>
      </p:sp>
    </p:spTree>
    <p:extLst>
      <p:ext uri="{BB962C8B-B14F-4D97-AF65-F5344CB8AC3E}">
        <p14:creationId xmlns:p14="http://schemas.microsoft.com/office/powerpoint/2010/main" val="46663041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pillars </a:t>
            </a:r>
            <a:endParaRPr lang="en-GB" dirty="0"/>
          </a:p>
        </p:txBody>
      </p:sp>
      <p:sp>
        <p:nvSpPr>
          <p:cNvPr id="3" name="Content Placeholder 2"/>
          <p:cNvSpPr>
            <a:spLocks noGrp="1"/>
          </p:cNvSpPr>
          <p:nvPr>
            <p:ph idx="1"/>
          </p:nvPr>
        </p:nvSpPr>
        <p:spPr/>
        <p:txBody>
          <a:bodyPr>
            <a:normAutofit/>
          </a:bodyPr>
          <a:lstStyle/>
          <a:p>
            <a:r>
              <a:rPr lang="en-GB" sz="2400" dirty="0" smtClean="0">
                <a:latin typeface="Arial" panose="020B0604020202020204" pitchFamily="34" charset="0"/>
                <a:cs typeface="Arial" panose="020B0604020202020204" pitchFamily="34" charset="0"/>
              </a:rPr>
              <a:t>Relate the Transport Strategy to :</a:t>
            </a:r>
          </a:p>
          <a:p>
            <a:r>
              <a:rPr lang="en-GB" sz="2400" dirty="0" smtClean="0">
                <a:latin typeface="Arial" panose="020B0604020202020204" pitchFamily="34" charset="0"/>
                <a:cs typeface="Arial" panose="020B0604020202020204" pitchFamily="34" charset="0"/>
              </a:rPr>
              <a:t>Social</a:t>
            </a:r>
          </a:p>
          <a:p>
            <a:r>
              <a:rPr lang="en-GB" sz="2400" dirty="0" smtClean="0">
                <a:latin typeface="Arial" panose="020B0604020202020204" pitchFamily="34" charset="0"/>
                <a:cs typeface="Arial" panose="020B0604020202020204" pitchFamily="34" charset="0"/>
              </a:rPr>
              <a:t>Economic</a:t>
            </a:r>
          </a:p>
          <a:p>
            <a:r>
              <a:rPr lang="en-GB" sz="2400" dirty="0" smtClean="0">
                <a:latin typeface="Arial" panose="020B0604020202020204" pitchFamily="34" charset="0"/>
                <a:cs typeface="Arial" panose="020B0604020202020204" pitchFamily="34" charset="0"/>
              </a:rPr>
              <a:t>Environment</a:t>
            </a:r>
          </a:p>
        </p:txBody>
      </p:sp>
    </p:spTree>
    <p:extLst>
      <p:ext uri="{BB962C8B-B14F-4D97-AF65-F5344CB8AC3E}">
        <p14:creationId xmlns:p14="http://schemas.microsoft.com/office/powerpoint/2010/main" val="7837107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Transportation used in wales</a:t>
            </a:r>
          </a:p>
        </p:txBody>
      </p:sp>
      <p:sp>
        <p:nvSpPr>
          <p:cNvPr id="3" name="Content Placeholder 2"/>
          <p:cNvSpPr>
            <a:spLocks noGrp="1"/>
          </p:cNvSpPr>
          <p:nvPr>
            <p:ph idx="1"/>
          </p:nvPr>
        </p:nvSpPr>
        <p:spPr>
          <a:xfrm>
            <a:off x="1251678" y="1339273"/>
            <a:ext cx="10178322" cy="5384800"/>
          </a:xfrm>
        </p:spPr>
        <p:txBody>
          <a:bodyPr>
            <a:noAutofit/>
          </a:bodyPr>
          <a:lstStyle/>
          <a:p>
            <a:r>
              <a:rPr lang="en-GB" dirty="0">
                <a:latin typeface="Arial" panose="020B0604020202020204" pitchFamily="34" charset="0"/>
                <a:cs typeface="Arial" panose="020B0604020202020204" pitchFamily="34" charset="0"/>
              </a:rPr>
              <a:t>According to the Wales Strategy Report..</a:t>
            </a:r>
          </a:p>
          <a:p>
            <a:r>
              <a:rPr lang="en-GB" dirty="0">
                <a:latin typeface="Arial" panose="020B0604020202020204" pitchFamily="34" charset="0"/>
                <a:cs typeface="Arial" panose="020B0604020202020204" pitchFamily="34" charset="0"/>
              </a:rPr>
              <a:t>Private Car dominates transportation mode</a:t>
            </a:r>
          </a:p>
          <a:p>
            <a:r>
              <a:rPr lang="en-GB" dirty="0">
                <a:latin typeface="Arial" panose="020B0604020202020204" pitchFamily="34" charset="0"/>
                <a:cs typeface="Arial" panose="020B0604020202020204" pitchFamily="34" charset="0"/>
              </a:rPr>
              <a:t>Buses and Coaches have seen a decline but in recent years have witnessed an upswing</a:t>
            </a:r>
          </a:p>
          <a:p>
            <a:r>
              <a:rPr lang="en-GB" dirty="0">
                <a:latin typeface="Arial" panose="020B0604020202020204" pitchFamily="34" charset="0"/>
                <a:cs typeface="Arial" panose="020B0604020202020204" pitchFamily="34" charset="0"/>
              </a:rPr>
              <a:t>Walking and Cycling remain underused</a:t>
            </a:r>
          </a:p>
          <a:p>
            <a:r>
              <a:rPr lang="en-GB" dirty="0">
                <a:latin typeface="Arial" panose="020B0604020202020204" pitchFamily="34" charset="0"/>
                <a:cs typeface="Arial" panose="020B0604020202020204" pitchFamily="34" charset="0"/>
              </a:rPr>
              <a:t>The Rural Communities are virtually cut off in some locations without a car</a:t>
            </a:r>
          </a:p>
          <a:p>
            <a:r>
              <a:rPr lang="en-GB" dirty="0">
                <a:latin typeface="Arial" panose="020B0604020202020204" pitchFamily="34" charset="0"/>
                <a:cs typeface="Arial" panose="020B0604020202020204" pitchFamily="34" charset="0"/>
              </a:rPr>
              <a:t>Post Offices closing</a:t>
            </a:r>
          </a:p>
          <a:p>
            <a:r>
              <a:rPr lang="en-GB" dirty="0">
                <a:latin typeface="Arial" panose="020B0604020202020204" pitchFamily="34" charset="0"/>
                <a:cs typeface="Arial" panose="020B0604020202020204" pitchFamily="34" charset="0"/>
              </a:rPr>
              <a:t>Pay more for Public Transport than Urban Residents</a:t>
            </a:r>
          </a:p>
          <a:p>
            <a:r>
              <a:rPr lang="en-GB" dirty="0">
                <a:latin typeface="Arial" panose="020B0604020202020204" pitchFamily="34" charset="0"/>
                <a:cs typeface="Arial" panose="020B0604020202020204" pitchFamily="34" charset="0"/>
              </a:rPr>
              <a:t>Despite many improvements over the years, the existing network of roads and railways do not always suit travel needs</a:t>
            </a:r>
          </a:p>
          <a:p>
            <a:r>
              <a:rPr lang="en-GB" dirty="0">
                <a:latin typeface="Arial" panose="020B0604020202020204" pitchFamily="34" charset="0"/>
                <a:cs typeface="Arial" panose="020B0604020202020204" pitchFamily="34" charset="0"/>
              </a:rPr>
              <a:t>There are relatively few airports in </a:t>
            </a:r>
            <a:r>
              <a:rPr lang="en-GB" dirty="0" smtClean="0">
                <a:latin typeface="Arial" panose="020B0604020202020204" pitchFamily="34" charset="0"/>
                <a:cs typeface="Arial" panose="020B0604020202020204" pitchFamily="34" charset="0"/>
              </a:rPr>
              <a:t>Wales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Cardiff International Airport serves much of South Wales, although passengers travelling to and from Wales make extensive use of airports across the border</a:t>
            </a:r>
          </a:p>
        </p:txBody>
      </p:sp>
    </p:spTree>
    <p:extLst>
      <p:ext uri="{BB962C8B-B14F-4D97-AF65-F5344CB8AC3E}">
        <p14:creationId xmlns:p14="http://schemas.microsoft.com/office/powerpoint/2010/main" val="395566058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air transport </a:t>
            </a:r>
            <a:br>
              <a:rPr lang="en-GB" dirty="0" smtClean="0"/>
            </a:br>
            <a:r>
              <a:rPr lang="en-GB" dirty="0" smtClean="0"/>
              <a:t>issues</a:t>
            </a:r>
            <a:endParaRPr lang="en-GB" dirty="0"/>
          </a:p>
        </p:txBody>
      </p:sp>
    </p:spTree>
    <p:extLst>
      <p:ext uri="{BB962C8B-B14F-4D97-AF65-F5344CB8AC3E}">
        <p14:creationId xmlns:p14="http://schemas.microsoft.com/office/powerpoint/2010/main" val="317764649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Heathrow Pods</a:t>
            </a:r>
          </a:p>
        </p:txBody>
      </p:sp>
      <p:sp>
        <p:nvSpPr>
          <p:cNvPr id="3" name="Content Placeholder 2"/>
          <p:cNvSpPr>
            <a:spLocks noGrp="1"/>
          </p:cNvSpPr>
          <p:nvPr>
            <p:ph idx="1"/>
          </p:nvPr>
        </p:nvSpPr>
        <p:spPr/>
        <p:txBody>
          <a:bodyPr/>
          <a:lstStyle/>
          <a:p>
            <a:r>
              <a:rPr lang="en-GB" dirty="0" smtClean="0">
                <a:hlinkClick r:id="rId2"/>
              </a:rPr>
              <a:t>Heathrow Pods</a:t>
            </a:r>
            <a:endParaRPr lang="en-GB" dirty="0"/>
          </a:p>
        </p:txBody>
      </p:sp>
    </p:spTree>
    <p:extLst>
      <p:ext uri="{BB962C8B-B14F-4D97-AF65-F5344CB8AC3E}">
        <p14:creationId xmlns:p14="http://schemas.microsoft.com/office/powerpoint/2010/main" val="274769842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Air pollution </a:t>
            </a:r>
          </a:p>
        </p:txBody>
      </p:sp>
      <p:sp>
        <p:nvSpPr>
          <p:cNvPr id="3" name="Content Placeholder 2"/>
          <p:cNvSpPr>
            <a:spLocks noGrp="1"/>
          </p:cNvSpPr>
          <p:nvPr>
            <p:ph idx="1"/>
          </p:nvPr>
        </p:nvSpPr>
        <p:spPr>
          <a:xfrm>
            <a:off x="1251678" y="1431636"/>
            <a:ext cx="10178322" cy="5426363"/>
          </a:xfrm>
        </p:spPr>
        <p:txBody>
          <a:bodyPr>
            <a:normAutofit/>
          </a:bodyPr>
          <a:lstStyle/>
          <a:p>
            <a:r>
              <a:rPr lang="en-GB" dirty="0">
                <a:latin typeface="Arial" panose="020B0604020202020204" pitchFamily="34" charset="0"/>
                <a:cs typeface="Arial" panose="020B0604020202020204" pitchFamily="34" charset="0"/>
              </a:rPr>
              <a:t>Air pollution from planes in Europe </a:t>
            </a:r>
            <a:r>
              <a:rPr lang="en-GB" dirty="0" smtClean="0">
                <a:latin typeface="Arial" panose="020B0604020202020204" pitchFamily="34" charset="0"/>
                <a:cs typeface="Arial" panose="020B0604020202020204" pitchFamily="34" charset="0"/>
              </a:rPr>
              <a:t>on the rise</a:t>
            </a:r>
          </a:p>
          <a:p>
            <a:r>
              <a:rPr lang="en-GB" dirty="0" smtClean="0">
                <a:latin typeface="Arial" panose="020B0604020202020204" pitchFamily="34" charset="0"/>
                <a:cs typeface="Arial" panose="020B0604020202020204" pitchFamily="34" charset="0"/>
              </a:rPr>
              <a:t>Aircraft </a:t>
            </a:r>
            <a:r>
              <a:rPr lang="en-GB" dirty="0">
                <a:latin typeface="Arial" panose="020B0604020202020204" pitchFamily="34" charset="0"/>
                <a:cs typeface="Arial" panose="020B0604020202020204" pitchFamily="34" charset="0"/>
              </a:rPr>
              <a:t>emissions of nitrogen oxides (NOx</a:t>
            </a:r>
            <a:r>
              <a:rPr lang="en-GB" dirty="0" smtClean="0">
                <a:latin typeface="Arial" panose="020B0604020202020204" pitchFamily="34" charset="0"/>
                <a:cs typeface="Arial" panose="020B0604020202020204" pitchFamily="34" charset="0"/>
              </a:rPr>
              <a:t>)</a:t>
            </a:r>
          </a:p>
          <a:p>
            <a:r>
              <a:rPr lang="en-GB" dirty="0" smtClean="0">
                <a:latin typeface="Arial" panose="020B0604020202020204" pitchFamily="34" charset="0"/>
                <a:cs typeface="Arial" panose="020B0604020202020204" pitchFamily="34" charset="0"/>
              </a:rPr>
              <a:t>Rise </a:t>
            </a:r>
            <a:r>
              <a:rPr lang="en-GB" dirty="0">
                <a:latin typeface="Arial" panose="020B0604020202020204" pitchFamily="34" charset="0"/>
                <a:cs typeface="Arial" panose="020B0604020202020204" pitchFamily="34" charset="0"/>
              </a:rPr>
              <a:t>in the number of flights over the last 25 </a:t>
            </a:r>
            <a:r>
              <a:rPr lang="en-GB" dirty="0" smtClean="0">
                <a:latin typeface="Arial" panose="020B0604020202020204" pitchFamily="34" charset="0"/>
                <a:cs typeface="Arial" panose="020B0604020202020204" pitchFamily="34" charset="0"/>
              </a:rPr>
              <a:t>years</a:t>
            </a:r>
          </a:p>
          <a:p>
            <a:r>
              <a:rPr lang="en-GB" dirty="0" smtClean="0">
                <a:latin typeface="Arial" panose="020B0604020202020204" pitchFamily="34" charset="0"/>
                <a:cs typeface="Arial" panose="020B0604020202020204" pitchFamily="34" charset="0"/>
              </a:rPr>
              <a:t>NOx </a:t>
            </a:r>
            <a:r>
              <a:rPr lang="en-GB" dirty="0">
                <a:latin typeface="Arial" panose="020B0604020202020204" pitchFamily="34" charset="0"/>
                <a:cs typeface="Arial" panose="020B0604020202020204" pitchFamily="34" charset="0"/>
              </a:rPr>
              <a:t>is an indirect greenhouse gas created by fuel combustion, that can lead to the formation of health-damaging air pollutants </a:t>
            </a:r>
          </a:p>
          <a:p>
            <a:r>
              <a:rPr lang="en-GB" dirty="0">
                <a:latin typeface="Arial" panose="020B0604020202020204" pitchFamily="34" charset="0"/>
                <a:cs typeface="Arial" panose="020B0604020202020204" pitchFamily="34" charset="0"/>
              </a:rPr>
              <a:t>“The doubling of NOx emissions from aviation since 1990 is having a huge impact on our health and climate,” said Andrew Murphy, the aviation and shipping officer for Transport and Environment. “EU and international policies need to be urgently strengthened to reverse this trend, and that must include tighter emissions standards.”</a:t>
            </a:r>
          </a:p>
          <a:p>
            <a:r>
              <a:rPr lang="en-GB" dirty="0">
                <a:latin typeface="Arial" panose="020B0604020202020204" pitchFamily="34" charset="0"/>
                <a:cs typeface="Arial" panose="020B0604020202020204" pitchFamily="34" charset="0"/>
              </a:rPr>
              <a:t>(The Guardian, January 29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104575849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Can Planes Ever Be Environmentally Friendly?</a:t>
            </a:r>
          </a:p>
        </p:txBody>
      </p:sp>
      <p:sp>
        <p:nvSpPr>
          <p:cNvPr id="3" name="Content Placeholder 2"/>
          <p:cNvSpPr>
            <a:spLocks noGrp="1"/>
          </p:cNvSpPr>
          <p:nvPr>
            <p:ph idx="1"/>
          </p:nvPr>
        </p:nvSpPr>
        <p:spPr/>
        <p:txBody>
          <a:bodyPr/>
          <a:lstStyle/>
          <a:p>
            <a:pPr marL="0" indent="0">
              <a:buNone/>
            </a:pPr>
            <a:endParaRPr lang="en-GB" dirty="0" smtClean="0"/>
          </a:p>
          <a:p>
            <a:r>
              <a:rPr lang="en-GB" dirty="0" smtClean="0">
                <a:hlinkClick r:id="rId2"/>
              </a:rPr>
              <a:t>Can planes ever be environmentally friendly?</a:t>
            </a:r>
            <a:endParaRPr lang="en-GB" dirty="0"/>
          </a:p>
        </p:txBody>
      </p:sp>
    </p:spTree>
    <p:extLst>
      <p:ext uri="{BB962C8B-B14F-4D97-AF65-F5344CB8AC3E}">
        <p14:creationId xmlns:p14="http://schemas.microsoft.com/office/powerpoint/2010/main" val="105861479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513221" y="1221394"/>
            <a:ext cx="8349916" cy="5232202"/>
          </a:xfrm>
          <a:prstGeom prst="rect">
            <a:avLst/>
          </a:prstGeom>
        </p:spPr>
        <p:txBody>
          <a:bodyPr wrap="square">
            <a:spAutoFit/>
          </a:bodyPr>
          <a:lstStyle/>
          <a:p>
            <a:endParaRPr lang="en-GB" dirty="0"/>
          </a:p>
          <a:p>
            <a:pPr marL="285750" indent="-285750">
              <a:buFont typeface="Arial" panose="020B0604020202020204" pitchFamily="34" charset="0"/>
              <a:buChar char="•"/>
            </a:pPr>
            <a:r>
              <a:rPr lang="en-GB" dirty="0"/>
              <a:t>EasyJet has pledged to develop a fleet of electric planes to cover short-haul routes by 2030, which would effectively reduce carbon emissions and noise from its operations.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err="1" smtClean="0"/>
              <a:t>Easyjet</a:t>
            </a:r>
            <a:r>
              <a:rPr lang="en-GB" dirty="0" smtClean="0"/>
              <a:t> </a:t>
            </a:r>
            <a:r>
              <a:rPr lang="en-GB" dirty="0"/>
              <a:t>is beginning to develop electric “flyways,” as </a:t>
            </a:r>
            <a:r>
              <a:rPr lang="en-GB" dirty="0" err="1"/>
              <a:t>easyJet</a:t>
            </a:r>
            <a:r>
              <a:rPr lang="en-GB" dirty="0"/>
              <a:t> refers to them — such as London to Amsterdam.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Johan </a:t>
            </a:r>
            <a:r>
              <a:rPr lang="en-GB" dirty="0"/>
              <a:t>Lundgren speaking </a:t>
            </a:r>
            <a:r>
              <a:rPr lang="en-GB" dirty="0" smtClean="0"/>
              <a:t>at </a:t>
            </a:r>
            <a:r>
              <a:rPr lang="en-GB" dirty="0" err="1"/>
              <a:t>Schipol</a:t>
            </a:r>
            <a:r>
              <a:rPr lang="en-GB" dirty="0"/>
              <a:t> airport said: “From the two-seater aircraft, which is already flying, to the nine-seater, which will fly next year, electric flying is becoming a reality and we can now foresee a future that is not exclusively dependent on jet fuel.”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Wright </a:t>
            </a:r>
            <a:r>
              <a:rPr lang="en-GB" dirty="0"/>
              <a:t>Electric predicts electric planes will be up to 50% quieter and 10% cheaper than traditional aircraft for airlines to buy and operate</a:t>
            </a:r>
            <a:r>
              <a:rPr lang="en-GB" dirty="0" smtClean="0"/>
              <a:t>.</a:t>
            </a:r>
          </a:p>
          <a:p>
            <a:endParaRPr lang="en-GB" dirty="0"/>
          </a:p>
          <a:p>
            <a:r>
              <a:rPr lang="en-GB" sz="1600" dirty="0">
                <a:hlinkClick r:id="rId2"/>
              </a:rPr>
              <a:t>http://responsibletourismpartnership.org/2018/11/01/responsible-tourism-developments-october-2018</a:t>
            </a:r>
            <a:r>
              <a:rPr lang="en-GB" sz="1600" dirty="0" smtClean="0">
                <a:hlinkClick r:id="rId2"/>
              </a:rPr>
              <a:t>/</a:t>
            </a:r>
            <a:r>
              <a:rPr lang="en-GB" sz="1600" dirty="0" smtClean="0"/>
              <a:t> accessed 2/11/18</a:t>
            </a:r>
          </a:p>
          <a:p>
            <a:endParaRPr lang="en-GB" sz="1600" dirty="0"/>
          </a:p>
          <a:p>
            <a:r>
              <a:rPr lang="en-GB" sz="1600" dirty="0" err="1" smtClean="0">
                <a:hlinkClick r:id="rId3"/>
              </a:rPr>
              <a:t>Easyjet</a:t>
            </a:r>
            <a:r>
              <a:rPr lang="en-GB" sz="1600" dirty="0" smtClean="0">
                <a:hlinkClick r:id="rId3"/>
              </a:rPr>
              <a:t> all electric plane</a:t>
            </a:r>
            <a:endParaRPr lang="en-GB" sz="1600" dirty="0"/>
          </a:p>
        </p:txBody>
      </p:sp>
      <p:pic>
        <p:nvPicPr>
          <p:cNvPr id="6" name="Picture 5"/>
          <p:cNvPicPr>
            <a:picLocks noChangeAspect="1"/>
          </p:cNvPicPr>
          <p:nvPr/>
        </p:nvPicPr>
        <p:blipFill>
          <a:blip r:embed="rId4"/>
          <a:stretch>
            <a:fillRect/>
          </a:stretch>
        </p:blipFill>
        <p:spPr>
          <a:xfrm>
            <a:off x="20278" y="1553992"/>
            <a:ext cx="3258640" cy="3258640"/>
          </a:xfrm>
          <a:prstGeom prst="rect">
            <a:avLst/>
          </a:prstGeom>
        </p:spPr>
      </p:pic>
      <p:sp>
        <p:nvSpPr>
          <p:cNvPr id="2" name="TextBox 1"/>
          <p:cNvSpPr txBox="1"/>
          <p:nvPr/>
        </p:nvSpPr>
        <p:spPr>
          <a:xfrm>
            <a:off x="1515978" y="715013"/>
            <a:ext cx="6424863" cy="584775"/>
          </a:xfrm>
          <a:prstGeom prst="rect">
            <a:avLst/>
          </a:prstGeom>
          <a:noFill/>
        </p:spPr>
        <p:txBody>
          <a:bodyPr wrap="square" rtlCol="0">
            <a:spAutoFit/>
          </a:bodyPr>
          <a:lstStyle/>
          <a:p>
            <a:r>
              <a:rPr lang="en-GB" sz="3200" dirty="0"/>
              <a:t>EasyJet plans electric planes by </a:t>
            </a:r>
            <a:r>
              <a:rPr lang="en-GB" sz="3200" dirty="0" smtClean="0"/>
              <a:t>2030</a:t>
            </a:r>
            <a:endParaRPr lang="en-GB" sz="3200" dirty="0"/>
          </a:p>
        </p:txBody>
      </p:sp>
    </p:spTree>
    <p:extLst>
      <p:ext uri="{BB962C8B-B14F-4D97-AF65-F5344CB8AC3E}">
        <p14:creationId xmlns:p14="http://schemas.microsoft.com/office/powerpoint/2010/main" val="27391738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Cardiff named UK’s fastest growing airport</a:t>
            </a:r>
            <a:endParaRPr lang="en-GB" dirty="0"/>
          </a:p>
        </p:txBody>
      </p:sp>
      <p:sp>
        <p:nvSpPr>
          <p:cNvPr id="3" name="Content Placeholder 2"/>
          <p:cNvSpPr>
            <a:spLocks noGrp="1"/>
          </p:cNvSpPr>
          <p:nvPr>
            <p:ph idx="1"/>
          </p:nvPr>
        </p:nvSpPr>
        <p:spPr>
          <a:xfrm>
            <a:off x="1251678" y="1874517"/>
            <a:ext cx="10178322" cy="4872272"/>
          </a:xfrm>
        </p:spPr>
        <p:txBody>
          <a:bodyPr>
            <a:normAutofit fontScale="70000" lnSpcReduction="20000"/>
          </a:bodyPr>
          <a:lstStyle/>
          <a:p>
            <a:pPr fontAlgn="base"/>
            <a:r>
              <a:rPr lang="en-GB" sz="3200" dirty="0" smtClean="0">
                <a:latin typeface="Arial" panose="020B0604020202020204" pitchFamily="34" charset="0"/>
                <a:cs typeface="Arial" panose="020B0604020202020204" pitchFamily="34" charset="0"/>
              </a:rPr>
              <a:t>1.5m passengers per annum – aim to increase to 3m</a:t>
            </a:r>
            <a:endParaRPr lang="en-GB" sz="3200" dirty="0">
              <a:latin typeface="Arial" panose="020B0604020202020204" pitchFamily="34" charset="0"/>
              <a:cs typeface="Arial" panose="020B0604020202020204" pitchFamily="34" charset="0"/>
            </a:endParaRPr>
          </a:p>
          <a:p>
            <a:pPr fontAlgn="base"/>
            <a:r>
              <a:rPr lang="en-GB" sz="3200" dirty="0">
                <a:latin typeface="Arial" panose="020B0604020202020204" pitchFamily="34" charset="0"/>
                <a:cs typeface="Arial" panose="020B0604020202020204" pitchFamily="34" charset="0"/>
              </a:rPr>
              <a:t>The airport's 2016 annual report shows:</a:t>
            </a:r>
          </a:p>
          <a:p>
            <a:pPr fontAlgn="base"/>
            <a:r>
              <a:rPr lang="en-GB" sz="3200" dirty="0">
                <a:latin typeface="Arial" panose="020B0604020202020204" pitchFamily="34" charset="0"/>
                <a:cs typeface="Arial" panose="020B0604020202020204" pitchFamily="34" charset="0"/>
              </a:rPr>
              <a:t>16% year on year passenger growth</a:t>
            </a:r>
          </a:p>
          <a:p>
            <a:pPr fontAlgn="base"/>
            <a:r>
              <a:rPr lang="en-GB" sz="3200" dirty="0">
                <a:latin typeface="Arial" panose="020B0604020202020204" pitchFamily="34" charset="0"/>
                <a:cs typeface="Arial" panose="020B0604020202020204" pitchFamily="34" charset="0"/>
              </a:rPr>
              <a:t>25% of passengers are visitors to Wales</a:t>
            </a:r>
          </a:p>
          <a:p>
            <a:pPr fontAlgn="base"/>
            <a:r>
              <a:rPr lang="en-GB" sz="3200" dirty="0">
                <a:latin typeface="Arial" panose="020B0604020202020204" pitchFamily="34" charset="0"/>
                <a:cs typeface="Arial" panose="020B0604020202020204" pitchFamily="34" charset="0"/>
              </a:rPr>
              <a:t>2,600 people employed</a:t>
            </a:r>
          </a:p>
          <a:p>
            <a:pPr fontAlgn="base"/>
            <a:r>
              <a:rPr lang="en-GB" sz="3200" dirty="0">
                <a:latin typeface="Arial" panose="020B0604020202020204" pitchFamily="34" charset="0"/>
                <a:cs typeface="Arial" panose="020B0604020202020204" pitchFamily="34" charset="0"/>
              </a:rPr>
              <a:t>Cardiff Airport is worth over £100m to the local economy</a:t>
            </a:r>
          </a:p>
          <a:p>
            <a:pPr fontAlgn="base"/>
            <a:r>
              <a:rPr lang="en-GB" sz="3200" dirty="0">
                <a:latin typeface="Arial" panose="020B0604020202020204" pitchFamily="34" charset="0"/>
                <a:cs typeface="Arial" panose="020B0604020202020204" pitchFamily="34" charset="0"/>
              </a:rPr>
              <a:t>Airlines fly direct to over 50 destinations</a:t>
            </a:r>
          </a:p>
          <a:p>
            <a:pPr fontAlgn="base"/>
            <a:r>
              <a:rPr lang="en-GB" sz="3200" dirty="0">
                <a:latin typeface="Arial" panose="020B0604020202020204" pitchFamily="34" charset="0"/>
                <a:cs typeface="Arial" panose="020B0604020202020204" pitchFamily="34" charset="0"/>
              </a:rPr>
              <a:t>Airlines fly to over 900 destinations via 11 hub airports</a:t>
            </a:r>
          </a:p>
          <a:p>
            <a:pPr fontAlgn="base"/>
            <a:r>
              <a:rPr lang="en-GB" sz="3200" dirty="0">
                <a:latin typeface="Arial" panose="020B0604020202020204" pitchFamily="34" charset="0"/>
                <a:cs typeface="Arial" panose="020B0604020202020204" pitchFamily="34" charset="0"/>
              </a:rPr>
              <a:t>The Airport has been boosted by Wales’ success in Euro 2016 with over 6,000 passengers travelling on charter flights to watch Wales compete in France, and an exciting welcome home event for the team when they flew into Cardiff on 8 July</a:t>
            </a:r>
          </a:p>
          <a:p>
            <a:pPr fontAlgn="base"/>
            <a:endParaRPr lang="en-GB" dirty="0"/>
          </a:p>
          <a:p>
            <a:endParaRPr lang="en-GB" dirty="0"/>
          </a:p>
        </p:txBody>
      </p:sp>
    </p:spTree>
    <p:extLst>
      <p:ext uri="{BB962C8B-B14F-4D97-AF65-F5344CB8AC3E}">
        <p14:creationId xmlns:p14="http://schemas.microsoft.com/office/powerpoint/2010/main" val="154155621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664362"/>
          </a:xfrm>
        </p:spPr>
        <p:txBody>
          <a:bodyPr>
            <a:normAutofit/>
          </a:bodyPr>
          <a:lstStyle/>
          <a:p>
            <a:r>
              <a:rPr lang="en-GB" sz="4000" cap="none" dirty="0"/>
              <a:t>O</a:t>
            </a:r>
            <a:r>
              <a:rPr lang="en-GB" sz="4000" cap="none" dirty="0" smtClean="0"/>
              <a:t>ne of the UK’</a:t>
            </a:r>
            <a:r>
              <a:rPr lang="en-GB" sz="4000" cap="none" dirty="0" smtClean="0"/>
              <a:t>s </a:t>
            </a:r>
            <a:r>
              <a:rPr lang="en-GB" sz="4000" cap="none" dirty="0" smtClean="0"/>
              <a:t>fastest growing airports… </a:t>
            </a:r>
            <a:endParaRPr lang="en-GB" sz="4000" cap="none" dirty="0"/>
          </a:p>
        </p:txBody>
      </p:sp>
      <p:sp>
        <p:nvSpPr>
          <p:cNvPr id="3" name="Content Placeholder 2"/>
          <p:cNvSpPr>
            <a:spLocks noGrp="1"/>
          </p:cNvSpPr>
          <p:nvPr>
            <p:ph idx="1"/>
          </p:nvPr>
        </p:nvSpPr>
        <p:spPr>
          <a:xfrm>
            <a:off x="1251678" y="1293342"/>
            <a:ext cx="10178322" cy="2604890"/>
          </a:xfrm>
        </p:spPr>
        <p:txBody>
          <a:bodyPr>
            <a:normAutofit/>
          </a:bodyPr>
          <a:lstStyle/>
          <a:p>
            <a:r>
              <a:rPr lang="en-GB" dirty="0">
                <a:latin typeface="Arial" panose="020B0604020202020204" pitchFamily="34" charset="0"/>
                <a:cs typeface="Arial" panose="020B0604020202020204" pitchFamily="34" charset="0"/>
              </a:rPr>
              <a:t>Cardiff Airport was </a:t>
            </a:r>
            <a:r>
              <a:rPr lang="en-GB" b="1" dirty="0">
                <a:latin typeface="Arial" panose="020B0604020202020204" pitchFamily="34" charset="0"/>
                <a:cs typeface="Arial" panose="020B0604020202020204" pitchFamily="34" charset="0"/>
              </a:rPr>
              <a:t>bought by the Welsh Government</a:t>
            </a:r>
            <a:r>
              <a:rPr lang="en-GB" dirty="0">
                <a:latin typeface="Arial" panose="020B0604020202020204" pitchFamily="34" charset="0"/>
                <a:cs typeface="Arial" panose="020B0604020202020204" pitchFamily="34" charset="0"/>
              </a:rPr>
              <a:t> in 2013 for £52m following a slump in passenger numbers</a:t>
            </a:r>
          </a:p>
          <a:p>
            <a:r>
              <a:rPr lang="en-GB" dirty="0">
                <a:latin typeface="Arial" panose="020B0604020202020204" pitchFamily="34" charset="0"/>
                <a:cs typeface="Arial" panose="020B0604020202020204" pitchFamily="34" charset="0"/>
              </a:rPr>
              <a:t>Target continued </a:t>
            </a:r>
            <a:r>
              <a:rPr lang="en-GB" dirty="0" smtClean="0">
                <a:latin typeface="Arial" panose="020B0604020202020204" pitchFamily="34" charset="0"/>
                <a:cs typeface="Arial" panose="020B0604020202020204" pitchFamily="34" charset="0"/>
              </a:rPr>
              <a:t>growth </a:t>
            </a:r>
            <a:r>
              <a:rPr lang="en-GB" dirty="0">
                <a:latin typeface="Arial" panose="020B0604020202020204" pitchFamily="34" charset="0"/>
                <a:cs typeface="Arial" panose="020B0604020202020204" pitchFamily="34" charset="0"/>
              </a:rPr>
              <a:t>with more routes "at better prices" and at "better times“</a:t>
            </a:r>
          </a:p>
          <a:p>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new terminal could be built at Cardiff Airport over the next 10 years to replace the current </a:t>
            </a:r>
            <a:r>
              <a:rPr lang="en-GB" dirty="0" smtClean="0">
                <a:latin typeface="Arial" panose="020B0604020202020204" pitchFamily="34" charset="0"/>
                <a:cs typeface="Arial" panose="020B0604020202020204" pitchFamily="34" charset="0"/>
              </a:rPr>
              <a:t>building</a:t>
            </a:r>
          </a:p>
          <a:p>
            <a:r>
              <a:rPr lang="en-GB" dirty="0" smtClean="0">
                <a:latin typeface="Arial" panose="020B0604020202020204" pitchFamily="34" charset="0"/>
                <a:cs typeface="Arial" panose="020B0604020202020204" pitchFamily="34" charset="0"/>
              </a:rPr>
              <a:t>What is the UK &amp; Welsh </a:t>
            </a:r>
            <a:r>
              <a:rPr lang="en-GB" dirty="0" err="1" smtClean="0">
                <a:latin typeface="Arial" panose="020B0604020202020204" pitchFamily="34" charset="0"/>
                <a:cs typeface="Arial" panose="020B0604020202020204" pitchFamily="34" charset="0"/>
              </a:rPr>
              <a:t>Govt</a:t>
            </a:r>
            <a:r>
              <a:rPr lang="en-GB" dirty="0" smtClean="0">
                <a:latin typeface="Arial" panose="020B0604020202020204" pitchFamily="34" charset="0"/>
                <a:cs typeface="Arial" panose="020B0604020202020204" pitchFamily="34" charset="0"/>
              </a:rPr>
              <a:t> policy on air transport?</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2"/>
          <a:srcRect l="54276" t="39638" r="14835" b="9786"/>
          <a:stretch/>
        </p:blipFill>
        <p:spPr>
          <a:xfrm>
            <a:off x="7842959" y="3290128"/>
            <a:ext cx="3986327" cy="261085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93247156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34716" y="360182"/>
            <a:ext cx="10166683" cy="6278642"/>
          </a:xfrm>
          <a:prstGeom prst="rect">
            <a:avLst/>
          </a:prstGeom>
        </p:spPr>
        <p:txBody>
          <a:bodyPr wrap="square">
            <a:spAutoFit/>
          </a:bodyPr>
          <a:lstStyle/>
          <a:p>
            <a:r>
              <a:rPr lang="en-GB" sz="2400" b="1" dirty="0" smtClean="0"/>
              <a:t>Vision for 2040</a:t>
            </a:r>
          </a:p>
          <a:p>
            <a:endParaRPr lang="en-GB" b="1" dirty="0" smtClean="0"/>
          </a:p>
          <a:p>
            <a:r>
              <a:rPr lang="en-GB" b="1" dirty="0" smtClean="0"/>
              <a:t>New </a:t>
            </a:r>
            <a:r>
              <a:rPr lang="en-GB" b="1" dirty="0"/>
              <a:t>Terminal</a:t>
            </a:r>
            <a:r>
              <a:rPr lang="en-GB" b="1" dirty="0" smtClean="0"/>
              <a:t>:</a:t>
            </a:r>
            <a:endParaRPr lang="en-GB" dirty="0"/>
          </a:p>
          <a:p>
            <a:pPr>
              <a:buFont typeface="Arial" panose="020B0604020202020204" pitchFamily="34" charset="0"/>
              <a:buChar char="•"/>
            </a:pPr>
            <a:r>
              <a:rPr lang="en-GB" dirty="0"/>
              <a:t>Enhance our unique identity as the gateway to Wales, creating a memorable first and last impression</a:t>
            </a:r>
          </a:p>
          <a:p>
            <a:pPr>
              <a:buFont typeface="Arial" panose="020B0604020202020204" pitchFamily="34" charset="0"/>
              <a:buChar char="•"/>
            </a:pPr>
            <a:r>
              <a:rPr lang="en-GB" dirty="0"/>
              <a:t>Ensure ease of access for all</a:t>
            </a:r>
          </a:p>
          <a:p>
            <a:pPr>
              <a:buFont typeface="Arial" panose="020B0604020202020204" pitchFamily="34" charset="0"/>
              <a:buChar char="•"/>
            </a:pPr>
            <a:r>
              <a:rPr lang="en-GB" dirty="0"/>
              <a:t>Enhance our customer experience with best in class facilities, including SMART technology</a:t>
            </a:r>
          </a:p>
          <a:p>
            <a:pPr>
              <a:buFont typeface="Arial" panose="020B0604020202020204" pitchFamily="34" charset="0"/>
              <a:buChar char="•"/>
            </a:pPr>
            <a:r>
              <a:rPr lang="en-GB" dirty="0"/>
              <a:t>Develop our ‘green’ credentials to meet our environmental and social commitments.</a:t>
            </a:r>
          </a:p>
          <a:p>
            <a:endParaRPr lang="en-GB" b="1" dirty="0" smtClean="0"/>
          </a:p>
          <a:p>
            <a:r>
              <a:rPr lang="en-GB" b="1" dirty="0" smtClean="0"/>
              <a:t>New </a:t>
            </a:r>
            <a:r>
              <a:rPr lang="en-GB" b="1" dirty="0"/>
              <a:t>4* Hotel</a:t>
            </a:r>
            <a:r>
              <a:rPr lang="en-GB" b="1" dirty="0" smtClean="0"/>
              <a:t>:</a:t>
            </a:r>
            <a:endParaRPr lang="en-GB" dirty="0"/>
          </a:p>
          <a:p>
            <a:pPr>
              <a:buFont typeface="Arial" panose="020B0604020202020204" pitchFamily="34" charset="0"/>
              <a:buChar char="•"/>
            </a:pPr>
            <a:r>
              <a:rPr lang="en-GB" dirty="0"/>
              <a:t>Develop the first on site hotel</a:t>
            </a:r>
          </a:p>
          <a:p>
            <a:pPr>
              <a:buFont typeface="Arial" panose="020B0604020202020204" pitchFamily="34" charset="0"/>
              <a:buChar char="•"/>
            </a:pPr>
            <a:r>
              <a:rPr lang="en-GB" dirty="0"/>
              <a:t>Offer more choice in local accommodation for customers</a:t>
            </a:r>
          </a:p>
          <a:p>
            <a:pPr>
              <a:buFont typeface="Arial" panose="020B0604020202020204" pitchFamily="34" charset="0"/>
              <a:buChar char="•"/>
            </a:pPr>
            <a:r>
              <a:rPr lang="en-GB" dirty="0"/>
              <a:t>Offer business meeting and conference facilities</a:t>
            </a:r>
          </a:p>
          <a:p>
            <a:pPr>
              <a:buFont typeface="Arial" panose="020B0604020202020204" pitchFamily="34" charset="0"/>
              <a:buChar char="•"/>
            </a:pPr>
            <a:r>
              <a:rPr lang="en-GB" dirty="0"/>
              <a:t>Provide a convenient base for visitors to explore the region.</a:t>
            </a:r>
          </a:p>
          <a:p>
            <a:endParaRPr lang="en-GB" b="1" dirty="0" smtClean="0"/>
          </a:p>
          <a:p>
            <a:r>
              <a:rPr lang="en-GB" b="1" dirty="0" smtClean="0"/>
              <a:t>New </a:t>
            </a:r>
            <a:r>
              <a:rPr lang="en-GB" b="1" dirty="0"/>
              <a:t>Transport Hub &amp; Car Park:</a:t>
            </a:r>
            <a:endParaRPr lang="en-GB" dirty="0"/>
          </a:p>
          <a:p>
            <a:pPr>
              <a:buFont typeface="Arial" panose="020B0604020202020204" pitchFamily="34" charset="0"/>
              <a:buChar char="•"/>
            </a:pPr>
            <a:r>
              <a:rPr lang="en-GB" dirty="0"/>
              <a:t>Offer greater travel choice for customers, the community and the Airport team; car, bus, rail, taxi, car hire and active travel</a:t>
            </a:r>
          </a:p>
          <a:p>
            <a:pPr>
              <a:buFont typeface="Arial" panose="020B0604020202020204" pitchFamily="34" charset="0"/>
              <a:buChar char="•"/>
            </a:pPr>
            <a:r>
              <a:rPr lang="en-GB" dirty="0"/>
              <a:t>Offer an improved integrated transport facility</a:t>
            </a:r>
          </a:p>
          <a:p>
            <a:pPr>
              <a:buFont typeface="Arial" panose="020B0604020202020204" pitchFamily="34" charset="0"/>
              <a:buChar char="•"/>
            </a:pPr>
            <a:r>
              <a:rPr lang="en-GB" dirty="0"/>
              <a:t>Develop a new multi storey car park close to the terminal building</a:t>
            </a:r>
          </a:p>
          <a:p>
            <a:pPr>
              <a:buFont typeface="Arial" panose="020B0604020202020204" pitchFamily="34" charset="0"/>
              <a:buChar char="•"/>
            </a:pPr>
            <a:r>
              <a:rPr lang="en-GB" dirty="0"/>
              <a:t>Offer new services to enhance the customer experience</a:t>
            </a:r>
            <a:r>
              <a:rPr lang="en-GB" dirty="0" smtClean="0"/>
              <a:t>.</a:t>
            </a:r>
          </a:p>
          <a:p>
            <a:pPr>
              <a:buFont typeface="Arial" panose="020B0604020202020204" pitchFamily="34" charset="0"/>
              <a:buChar char="•"/>
            </a:pPr>
            <a:endParaRPr lang="en-GB" dirty="0"/>
          </a:p>
          <a:p>
            <a:r>
              <a:rPr lang="en-GB" dirty="0"/>
              <a:t>https://www.cardiff-airport.com/news/2018/07/18/our-vision-for-2040/</a:t>
            </a:r>
          </a:p>
        </p:txBody>
      </p:sp>
    </p:spTree>
    <p:extLst>
      <p:ext uri="{BB962C8B-B14F-4D97-AF65-F5344CB8AC3E}">
        <p14:creationId xmlns:p14="http://schemas.microsoft.com/office/powerpoint/2010/main" val="1646469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903616"/>
          </a:xfrm>
        </p:spPr>
        <p:txBody>
          <a:bodyPr>
            <a:normAutofit fontScale="90000"/>
          </a:bodyPr>
          <a:lstStyle/>
          <a:p>
            <a:r>
              <a:rPr lang="en-GB" dirty="0"/>
              <a:t>Smart Transportation Infrastructures: A Look into the Future</a:t>
            </a:r>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youtu.be/7MGfYJLLjps</a:t>
            </a:r>
            <a:endParaRPr lang="en-GB" dirty="0" smtClean="0"/>
          </a:p>
          <a:p>
            <a:r>
              <a:rPr lang="en-GB" dirty="0" smtClean="0"/>
              <a:t>Smart Transportation Alliance  </a:t>
            </a:r>
            <a:r>
              <a:rPr lang="en-GB" dirty="0" smtClean="0">
                <a:hlinkClick r:id="rId3"/>
              </a:rPr>
              <a:t>www.smart-transportation.org</a:t>
            </a:r>
            <a:r>
              <a:rPr lang="en-GB" dirty="0" smtClean="0"/>
              <a:t> </a:t>
            </a:r>
            <a:endParaRPr lang="en-GB" dirty="0"/>
          </a:p>
        </p:txBody>
      </p:sp>
    </p:spTree>
    <p:extLst>
      <p:ext uri="{BB962C8B-B14F-4D97-AF65-F5344CB8AC3E}">
        <p14:creationId xmlns:p14="http://schemas.microsoft.com/office/powerpoint/2010/main" val="3912963283"/>
      </p:ext>
    </p:extLst>
  </p:cSld>
  <p:clrMapOvr>
    <a:masterClrMapping/>
  </p:clrMapOvr>
  <p:timing>
    <p:tnLst>
      <p:par>
        <p:cTn id="1" dur="indefinite" restart="never" nodeType="tmRoot"/>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Badge</Template>
  <TotalTime>944</TotalTime>
  <Words>1059</Words>
  <Application>Microsoft Office PowerPoint</Application>
  <PresentationFormat>Widescreen</PresentationFormat>
  <Paragraphs>140</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Gill Sans MT</vt:lpstr>
      <vt:lpstr>Impact</vt:lpstr>
      <vt:lpstr>Badge</vt:lpstr>
      <vt:lpstr>Sustainable  transportation</vt:lpstr>
      <vt:lpstr>PowerPoint Presentation</vt:lpstr>
      <vt:lpstr>Cars</vt:lpstr>
      <vt:lpstr>Mobility in the city of tomorrow?</vt:lpstr>
      <vt:lpstr>What types of sustainable transport are the most appropriate for your tourism business?</vt:lpstr>
      <vt:lpstr>How differently do people move around in Spain?</vt:lpstr>
      <vt:lpstr>PowerPoint Presentation</vt:lpstr>
      <vt:lpstr>Building sustainable and liveable communities - Madrid</vt:lpstr>
      <vt:lpstr>PowerPoint Presentation</vt:lpstr>
      <vt:lpstr>walking</vt:lpstr>
      <vt:lpstr>PowerPoint Presentation</vt:lpstr>
      <vt:lpstr>bikeshare</vt:lpstr>
      <vt:lpstr>PowerPoint Presentation</vt:lpstr>
      <vt:lpstr>PowerPoint Presentation</vt:lpstr>
      <vt:lpstr>PowerPoint Presentation</vt:lpstr>
      <vt:lpstr>Future of sustainable transport??</vt:lpstr>
      <vt:lpstr>Public transport </vt:lpstr>
      <vt:lpstr>PowerPoint Presentation</vt:lpstr>
      <vt:lpstr>PowerPoint Presentation</vt:lpstr>
      <vt:lpstr>PowerPoint Presentation</vt:lpstr>
      <vt:lpstr>Bus service in wales </vt:lpstr>
      <vt:lpstr>Train service in wales</vt:lpstr>
      <vt:lpstr>PowerPoint Presentation</vt:lpstr>
      <vt:lpstr>The wales transport strategy </vt:lpstr>
      <vt:lpstr>3 pillars </vt:lpstr>
      <vt:lpstr>Transportation used in wales</vt:lpstr>
      <vt:lpstr> air transport  issues</vt:lpstr>
      <vt:lpstr>Heathrow Pods</vt:lpstr>
      <vt:lpstr>Air pollution </vt:lpstr>
      <vt:lpstr>Can Planes Ever Be Environmentally Friendly?</vt:lpstr>
      <vt:lpstr>PowerPoint Presentation</vt:lpstr>
      <vt:lpstr>Cardiff named UK’s fastest growing airport</vt:lpstr>
      <vt:lpstr>One of the UK’s fastest growing airports… </vt:lpstr>
      <vt:lpstr>PowerPoint Presentation</vt:lpstr>
      <vt:lpstr>Smart Transportation Infrastructures: A Look into the Future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transportation</dc:title>
  <dc:creator>Samantha Birdsell</dc:creator>
  <cp:lastModifiedBy>Huw Thomas (Business &amp; Management)</cp:lastModifiedBy>
  <cp:revision>52</cp:revision>
  <cp:lastPrinted>2017-11-02T11:31:05Z</cp:lastPrinted>
  <dcterms:created xsi:type="dcterms:W3CDTF">2017-03-07T14:48:00Z</dcterms:created>
  <dcterms:modified xsi:type="dcterms:W3CDTF">2018-11-02T12:24:44Z</dcterms:modified>
</cp:coreProperties>
</file>