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FF9D8"/>
    <a:srgbClr val="16EA3E"/>
    <a:srgbClr val="0F8F4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188" autoAdjust="0"/>
    <p:restoredTop sz="94660"/>
  </p:normalViewPr>
  <p:slideViewPr>
    <p:cSldViewPr snapToGrid="0">
      <p:cViewPr>
        <p:scale>
          <a:sx n="72" d="100"/>
          <a:sy n="72" d="100"/>
        </p:scale>
        <p:origin x="640" y="1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09E74F2-9259-4441-861E-0DD9DF65672D}"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E43DE-1E36-426C-A788-46D59F246A96}" type="slidenum">
              <a:rPr lang="en-GB" smtClean="0"/>
              <a:t>‹#›</a:t>
            </a:fld>
            <a:endParaRPr lang="en-GB"/>
          </a:p>
        </p:txBody>
      </p:sp>
    </p:spTree>
    <p:extLst>
      <p:ext uri="{BB962C8B-B14F-4D97-AF65-F5344CB8AC3E}">
        <p14:creationId xmlns:p14="http://schemas.microsoft.com/office/powerpoint/2010/main" val="39605217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09E74F2-9259-4441-861E-0DD9DF65672D}"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E43DE-1E36-426C-A788-46D59F246A96}" type="slidenum">
              <a:rPr lang="en-GB" smtClean="0"/>
              <a:t>‹#›</a:t>
            </a:fld>
            <a:endParaRPr lang="en-GB"/>
          </a:p>
        </p:txBody>
      </p:sp>
    </p:spTree>
    <p:extLst>
      <p:ext uri="{BB962C8B-B14F-4D97-AF65-F5344CB8AC3E}">
        <p14:creationId xmlns:p14="http://schemas.microsoft.com/office/powerpoint/2010/main" val="1592988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9E74F2-9259-4441-861E-0DD9DF65672D}"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E43DE-1E36-426C-A788-46D59F246A96}" type="slidenum">
              <a:rPr lang="en-GB" smtClean="0"/>
              <a:t>‹#›</a:t>
            </a:fld>
            <a:endParaRPr lang="en-GB"/>
          </a:p>
        </p:txBody>
      </p:sp>
    </p:spTree>
    <p:extLst>
      <p:ext uri="{BB962C8B-B14F-4D97-AF65-F5344CB8AC3E}">
        <p14:creationId xmlns:p14="http://schemas.microsoft.com/office/powerpoint/2010/main" val="3070430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09E74F2-9259-4441-861E-0DD9DF65672D}" type="datetimeFigureOut">
              <a:rPr lang="en-GB" smtClean="0"/>
              <a:t>05/12/2017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0E43DE-1E36-426C-A788-46D59F246A96}" type="slidenum">
              <a:rPr lang="en-GB" smtClean="0"/>
              <a:t>‹#›</a:t>
            </a:fld>
            <a:endParaRPr lang="en-GB"/>
          </a:p>
        </p:txBody>
      </p:sp>
    </p:spTree>
    <p:extLst>
      <p:ext uri="{BB962C8B-B14F-4D97-AF65-F5344CB8AC3E}">
        <p14:creationId xmlns:p14="http://schemas.microsoft.com/office/powerpoint/2010/main" val="3987518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09E74F2-9259-4441-861E-0DD9DF65672D}" type="datetimeFigureOut">
              <a:rPr lang="en-GB" smtClean="0"/>
              <a:t>05/12/2017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0E43DE-1E36-426C-A788-46D59F246A96}" type="slidenum">
              <a:rPr lang="en-GB" smtClean="0"/>
              <a:t>‹#›</a:t>
            </a:fld>
            <a:endParaRPr lang="en-GB"/>
          </a:p>
        </p:txBody>
      </p:sp>
    </p:spTree>
    <p:extLst>
      <p:ext uri="{BB962C8B-B14F-4D97-AF65-F5344CB8AC3E}">
        <p14:creationId xmlns:p14="http://schemas.microsoft.com/office/powerpoint/2010/main" val="233663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09E74F2-9259-4441-861E-0DD9DF65672D}" type="datetimeFigureOut">
              <a:rPr lang="en-GB" smtClean="0"/>
              <a:t>05/12/2017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0E43DE-1E36-426C-A788-46D59F246A96}" type="slidenum">
              <a:rPr lang="en-GB" smtClean="0"/>
              <a:t>‹#›</a:t>
            </a:fld>
            <a:endParaRPr lang="en-GB"/>
          </a:p>
        </p:txBody>
      </p:sp>
    </p:spTree>
    <p:extLst>
      <p:ext uri="{BB962C8B-B14F-4D97-AF65-F5344CB8AC3E}">
        <p14:creationId xmlns:p14="http://schemas.microsoft.com/office/powerpoint/2010/main" val="3648251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9E74F2-9259-4441-861E-0DD9DF65672D}" type="datetimeFigureOut">
              <a:rPr lang="en-GB" smtClean="0"/>
              <a:t>05/12/2017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0E43DE-1E36-426C-A788-46D59F246A96}" type="slidenum">
              <a:rPr lang="en-GB" smtClean="0"/>
              <a:t>‹#›</a:t>
            </a:fld>
            <a:endParaRPr lang="en-GB"/>
          </a:p>
        </p:txBody>
      </p:sp>
    </p:spTree>
    <p:extLst>
      <p:ext uri="{BB962C8B-B14F-4D97-AF65-F5344CB8AC3E}">
        <p14:creationId xmlns:p14="http://schemas.microsoft.com/office/powerpoint/2010/main" val="40781759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09E74F2-9259-4441-861E-0DD9DF65672D}" type="datetimeFigureOut">
              <a:rPr lang="en-GB" smtClean="0"/>
              <a:t>05/12/2017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0E43DE-1E36-426C-A788-46D59F246A96}" type="slidenum">
              <a:rPr lang="en-GB" smtClean="0"/>
              <a:t>‹#›</a:t>
            </a:fld>
            <a:endParaRPr lang="en-GB"/>
          </a:p>
        </p:txBody>
      </p:sp>
    </p:spTree>
    <p:extLst>
      <p:ext uri="{BB962C8B-B14F-4D97-AF65-F5344CB8AC3E}">
        <p14:creationId xmlns:p14="http://schemas.microsoft.com/office/powerpoint/2010/main" val="38387621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09E74F2-9259-4441-861E-0DD9DF65672D}" type="datetimeFigureOut">
              <a:rPr lang="en-GB" smtClean="0"/>
              <a:t>05/12/2017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0E43DE-1E36-426C-A788-46D59F246A96}" type="slidenum">
              <a:rPr lang="en-GB" smtClean="0"/>
              <a:t>‹#›</a:t>
            </a:fld>
            <a:endParaRPr lang="en-GB"/>
          </a:p>
        </p:txBody>
      </p:sp>
    </p:spTree>
    <p:extLst>
      <p:ext uri="{BB962C8B-B14F-4D97-AF65-F5344CB8AC3E}">
        <p14:creationId xmlns:p14="http://schemas.microsoft.com/office/powerpoint/2010/main" val="41535627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09E74F2-9259-4441-861E-0DD9DF65672D}"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E43DE-1E36-426C-A788-46D59F246A96}" type="slidenum">
              <a:rPr lang="en-GB" smtClean="0"/>
              <a:t>‹#›</a:t>
            </a:fld>
            <a:endParaRPr lang="en-GB"/>
          </a:p>
        </p:txBody>
      </p:sp>
    </p:spTree>
    <p:extLst>
      <p:ext uri="{BB962C8B-B14F-4D97-AF65-F5344CB8AC3E}">
        <p14:creationId xmlns:p14="http://schemas.microsoft.com/office/powerpoint/2010/main" val="551390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09E74F2-9259-4441-861E-0DD9DF65672D}"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E43DE-1E36-426C-A788-46D59F246A96}" type="slidenum">
              <a:rPr lang="en-GB" smtClean="0"/>
              <a:t>‹#›</a:t>
            </a:fld>
            <a:endParaRPr lang="en-GB"/>
          </a:p>
        </p:txBody>
      </p:sp>
    </p:spTree>
    <p:extLst>
      <p:ext uri="{BB962C8B-B14F-4D97-AF65-F5344CB8AC3E}">
        <p14:creationId xmlns:p14="http://schemas.microsoft.com/office/powerpoint/2010/main" val="29140389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09E74F2-9259-4441-861E-0DD9DF65672D}" type="datetimeFigureOut">
              <a:rPr lang="en-GB" smtClean="0"/>
              <a:t>05/12/2017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0E43DE-1E36-426C-A788-46D59F246A96}" type="slidenum">
              <a:rPr lang="en-GB" smtClean="0"/>
              <a:t>‹#›</a:t>
            </a:fld>
            <a:endParaRPr lang="en-GB"/>
          </a:p>
        </p:txBody>
      </p:sp>
    </p:spTree>
    <p:extLst>
      <p:ext uri="{BB962C8B-B14F-4D97-AF65-F5344CB8AC3E}">
        <p14:creationId xmlns:p14="http://schemas.microsoft.com/office/powerpoint/2010/main" val="34239758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p:nvPr/>
        </p:nvPicPr>
        <p:blipFill>
          <a:blip r:embed="rId2">
            <a:extLst>
              <a:ext uri="{28A0092B-C50C-407E-A947-70E740481C1C}">
                <a14:useLocalDpi xmlns:a14="http://schemas.microsoft.com/office/drawing/2010/main" val="0"/>
              </a:ext>
            </a:extLst>
          </a:blip>
          <a:stretch>
            <a:fillRect/>
          </a:stretch>
        </p:blipFill>
        <p:spPr>
          <a:xfrm>
            <a:off x="0" y="0"/>
            <a:ext cx="12191999" cy="6858000"/>
          </a:xfrm>
          <a:prstGeom prst="rect">
            <a:avLst/>
          </a:prstGeom>
        </p:spPr>
      </p:pic>
      <p:sp>
        <p:nvSpPr>
          <p:cNvPr id="5" name="Title 1"/>
          <p:cNvSpPr>
            <a:spLocks noGrp="1"/>
          </p:cNvSpPr>
          <p:nvPr>
            <p:ph type="title"/>
          </p:nvPr>
        </p:nvSpPr>
        <p:spPr>
          <a:xfrm>
            <a:off x="925512" y="-277683"/>
            <a:ext cx="10515600" cy="1325563"/>
          </a:xfrm>
        </p:spPr>
        <p:txBody>
          <a:bodyPr/>
          <a:lstStyle/>
          <a:p>
            <a:pPr algn="ctr"/>
            <a:r>
              <a:rPr lang="en-GB" b="1" dirty="0">
                <a:solidFill>
                  <a:schemeClr val="bg1">
                    <a:lumMod val="85000"/>
                  </a:schemeClr>
                </a:solidFill>
                <a:effectLst>
                  <a:outerShdw blurRad="38100" dist="38100" dir="2700000" algn="tl">
                    <a:srgbClr val="000000">
                      <a:alpha val="43137"/>
                    </a:srgbClr>
                  </a:outerShdw>
                </a:effectLst>
              </a:rPr>
              <a:t>What did Medusa really look like?</a:t>
            </a:r>
          </a:p>
        </p:txBody>
      </p:sp>
      <p:pic>
        <p:nvPicPr>
          <p:cNvPr id="6" name="Content Placeholder 6"/>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5101794" y="732700"/>
            <a:ext cx="1988405" cy="2029545"/>
          </a:xfrm>
          <a:prstGeom prst="flowChartConnector">
            <a:avLst/>
          </a:prstGeom>
        </p:spPr>
      </p:pic>
      <p:pic>
        <p:nvPicPr>
          <p:cNvPr id="7" name="Content Placeholder 7"/>
          <p:cNvPicPr>
            <a:picLocks noChangeAspect="1"/>
          </p:cNvPicPr>
          <p:nvPr/>
        </p:nvPicPr>
        <p:blipFill rotWithShape="1">
          <a:blip r:embed="rId4">
            <a:extLst>
              <a:ext uri="{28A0092B-C50C-407E-A947-70E740481C1C}">
                <a14:useLocalDpi xmlns:a14="http://schemas.microsoft.com/office/drawing/2010/main" val="0"/>
              </a:ext>
            </a:extLst>
          </a:blip>
          <a:srcRect t="5214" b="9848"/>
          <a:stretch/>
        </p:blipFill>
        <p:spPr>
          <a:xfrm>
            <a:off x="5182480" y="2762245"/>
            <a:ext cx="1827034" cy="2103175"/>
          </a:xfrm>
          <a:prstGeom prst="ellipse">
            <a:avLst/>
          </a:prstGeom>
        </p:spPr>
      </p:pic>
      <p:sp>
        <p:nvSpPr>
          <p:cNvPr id="10" name="Content Placeholder 2"/>
          <p:cNvSpPr txBox="1">
            <a:spLocks/>
          </p:cNvSpPr>
          <p:nvPr/>
        </p:nvSpPr>
        <p:spPr>
          <a:xfrm>
            <a:off x="126420" y="972475"/>
            <a:ext cx="4991185" cy="574932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100" b="1" dirty="0">
                <a:solidFill>
                  <a:srgbClr val="BFF9D8"/>
                </a:solidFill>
                <a:effectLst>
                  <a:outerShdw blurRad="38100" dist="38100" dir="2700000" algn="tl">
                    <a:srgbClr val="000000">
                      <a:alpha val="43137"/>
                    </a:srgbClr>
                  </a:outerShdw>
                </a:effectLst>
              </a:rPr>
              <a:t>Introduction </a:t>
            </a:r>
          </a:p>
          <a:p>
            <a:pPr marL="0" indent="0">
              <a:buFont typeface="Arial" panose="020B0604020202020204" pitchFamily="34" charset="0"/>
              <a:buNone/>
            </a:pPr>
            <a:r>
              <a:rPr lang="en-GB" sz="1000" dirty="0">
                <a:solidFill>
                  <a:srgbClr val="BFF9D8"/>
                </a:solidFill>
                <a:effectLst>
                  <a:outerShdw blurRad="38100" dist="38100" dir="2700000" algn="tl">
                    <a:srgbClr val="000000">
                      <a:alpha val="43137"/>
                    </a:srgbClr>
                  </a:outerShdw>
                </a:effectLst>
              </a:rPr>
              <a:t>The Gorgon Medusa is know today for her snake hair, her beauty and her ability to turn any onlooker to stone. However, this is not how she is always portrayed throughout history. If the Ancient Greeks really did believe her to be real, then she must have had one true form in which to exist. </a:t>
            </a:r>
          </a:p>
          <a:p>
            <a:pPr marL="0" indent="0">
              <a:buFont typeface="Arial" panose="020B0604020202020204" pitchFamily="34" charset="0"/>
              <a:buNone/>
            </a:pPr>
            <a:r>
              <a:rPr lang="en-GB" sz="1100" b="1" dirty="0">
                <a:solidFill>
                  <a:srgbClr val="BFF9D8"/>
                </a:solidFill>
                <a:effectLst>
                  <a:outerShdw blurRad="38100" dist="38100" dir="2700000" algn="tl">
                    <a:srgbClr val="000000">
                      <a:alpha val="43137"/>
                    </a:srgbClr>
                  </a:outerShdw>
                </a:effectLst>
              </a:rPr>
              <a:t>Aims And Objectives</a:t>
            </a:r>
          </a:p>
          <a:p>
            <a:pPr marL="0" indent="0">
              <a:buFont typeface="Arial" panose="020B0604020202020204" pitchFamily="34" charset="0"/>
              <a:buNone/>
            </a:pPr>
            <a:r>
              <a:rPr lang="en-GB" sz="1000" dirty="0">
                <a:solidFill>
                  <a:srgbClr val="BFF9D8"/>
                </a:solidFill>
                <a:effectLst>
                  <a:outerShdw blurRad="38100" dist="38100" dir="2700000" algn="tl">
                    <a:srgbClr val="000000">
                      <a:alpha val="43137"/>
                    </a:srgbClr>
                  </a:outerShdw>
                </a:effectLst>
              </a:rPr>
              <a:t>The aim of this research:</a:t>
            </a:r>
          </a:p>
          <a:p>
            <a:pPr marL="0" indent="0">
              <a:buFont typeface="Arial" panose="020B0604020202020204" pitchFamily="34" charset="0"/>
              <a:buNone/>
            </a:pPr>
            <a:r>
              <a:rPr lang="en-GB" sz="1000" dirty="0">
                <a:solidFill>
                  <a:srgbClr val="BFF9D8"/>
                </a:solidFill>
                <a:effectLst>
                  <a:outerShdw blurRad="38100" dist="38100" dir="2700000" algn="tl">
                    <a:srgbClr val="000000">
                      <a:alpha val="43137"/>
                    </a:srgbClr>
                  </a:outerShdw>
                </a:effectLst>
              </a:rPr>
              <a:t> </a:t>
            </a:r>
            <a:r>
              <a:rPr lang="en-GB" sz="1000" dirty="0">
                <a:solidFill>
                  <a:srgbClr val="BFF9D8"/>
                </a:solidFill>
                <a:effectLst>
                  <a:outerShdw blurRad="38100" dist="38100" dir="2700000" algn="tl">
                    <a:srgbClr val="000000">
                      <a:alpha val="43137"/>
                    </a:srgbClr>
                  </a:outerShdw>
                </a:effectLst>
              </a:rPr>
              <a:t> </a:t>
            </a:r>
            <a:r>
              <a:rPr lang="en-GB" sz="1000" dirty="0" smtClean="0">
                <a:solidFill>
                  <a:srgbClr val="BFF9D8"/>
                </a:solidFill>
                <a:effectLst>
                  <a:outerShdw blurRad="38100" dist="38100" dir="2700000" algn="tl">
                    <a:srgbClr val="000000">
                      <a:alpha val="43137"/>
                    </a:srgbClr>
                  </a:outerShdw>
                </a:effectLst>
              </a:rPr>
              <a:t>      </a:t>
            </a:r>
            <a:r>
              <a:rPr lang="en-GB" sz="1000" dirty="0" smtClean="0">
                <a:solidFill>
                  <a:srgbClr val="BFF9D8"/>
                </a:solidFill>
                <a:effectLst>
                  <a:outerShdw blurRad="38100" dist="38100" dir="2700000" algn="tl">
                    <a:srgbClr val="000000">
                      <a:alpha val="43137"/>
                    </a:srgbClr>
                  </a:outerShdw>
                </a:effectLst>
              </a:rPr>
              <a:t>- </a:t>
            </a:r>
            <a:r>
              <a:rPr lang="en-GB" sz="1000" dirty="0">
                <a:solidFill>
                  <a:srgbClr val="BFF9D8"/>
                </a:solidFill>
                <a:effectLst>
                  <a:outerShdw blurRad="38100" dist="38100" dir="2700000" algn="tl">
                    <a:srgbClr val="000000">
                      <a:alpha val="43137"/>
                    </a:srgbClr>
                  </a:outerShdw>
                </a:effectLst>
              </a:rPr>
              <a:t>to establish what Medusa really looked like</a:t>
            </a:r>
          </a:p>
          <a:p>
            <a:pPr marL="0" indent="0">
              <a:buFont typeface="Arial" panose="020B0604020202020204" pitchFamily="34" charset="0"/>
              <a:buNone/>
            </a:pPr>
            <a:r>
              <a:rPr lang="en-GB" sz="1000" dirty="0">
                <a:solidFill>
                  <a:srgbClr val="BFF9D8"/>
                </a:solidFill>
                <a:effectLst>
                  <a:outerShdw blurRad="38100" dist="38100" dir="2700000" algn="tl">
                    <a:srgbClr val="000000">
                      <a:alpha val="43137"/>
                    </a:srgbClr>
                  </a:outerShdw>
                </a:effectLst>
              </a:rPr>
              <a:t>The objectives of this research:</a:t>
            </a:r>
          </a:p>
          <a:p>
            <a:pPr marL="0" indent="0">
              <a:buFont typeface="Arial" panose="020B0604020202020204" pitchFamily="34" charset="0"/>
              <a:buNone/>
            </a:pPr>
            <a:r>
              <a:rPr lang="en-GB" sz="1000" dirty="0">
                <a:solidFill>
                  <a:srgbClr val="BFF9D8"/>
                </a:solidFill>
                <a:effectLst>
                  <a:outerShdw blurRad="38100" dist="38100" dir="2700000" algn="tl">
                    <a:srgbClr val="000000">
                      <a:alpha val="43137"/>
                    </a:srgbClr>
                  </a:outerShdw>
                </a:effectLst>
              </a:rPr>
              <a:t> </a:t>
            </a:r>
            <a:r>
              <a:rPr lang="en-GB" sz="1000" dirty="0" smtClean="0">
                <a:solidFill>
                  <a:srgbClr val="BFF9D8"/>
                </a:solidFill>
                <a:effectLst>
                  <a:outerShdw blurRad="38100" dist="38100" dir="2700000" algn="tl">
                    <a:srgbClr val="000000">
                      <a:alpha val="43137"/>
                    </a:srgbClr>
                  </a:outerShdw>
                </a:effectLst>
              </a:rPr>
              <a:t>       - </a:t>
            </a:r>
            <a:r>
              <a:rPr lang="en-GB" sz="1000" dirty="0">
                <a:solidFill>
                  <a:srgbClr val="BFF9D8"/>
                </a:solidFill>
                <a:effectLst>
                  <a:outerShdw blurRad="38100" dist="38100" dir="2700000" algn="tl">
                    <a:srgbClr val="000000">
                      <a:alpha val="43137"/>
                    </a:srgbClr>
                  </a:outerShdw>
                </a:effectLst>
              </a:rPr>
              <a:t>to analyse depictions of Medusa in iconography and myth</a:t>
            </a:r>
          </a:p>
          <a:p>
            <a:pPr marL="0" indent="0">
              <a:buFont typeface="Arial" panose="020B0604020202020204" pitchFamily="34" charset="0"/>
              <a:buNone/>
            </a:pPr>
            <a:r>
              <a:rPr lang="en-GB" sz="1000" dirty="0" smtClean="0">
                <a:solidFill>
                  <a:srgbClr val="BFF9D8"/>
                </a:solidFill>
                <a:effectLst>
                  <a:outerShdw blurRad="38100" dist="38100" dir="2700000" algn="tl">
                    <a:srgbClr val="000000">
                      <a:alpha val="43137"/>
                    </a:srgbClr>
                  </a:outerShdw>
                </a:effectLst>
              </a:rPr>
              <a:t>        - </a:t>
            </a:r>
            <a:r>
              <a:rPr lang="en-GB" sz="1000" dirty="0">
                <a:solidFill>
                  <a:srgbClr val="BFF9D8"/>
                </a:solidFill>
                <a:effectLst>
                  <a:outerShdw blurRad="38100" dist="38100" dir="2700000" algn="tl">
                    <a:srgbClr val="000000">
                      <a:alpha val="43137"/>
                    </a:srgbClr>
                  </a:outerShdw>
                </a:effectLst>
              </a:rPr>
              <a:t>to find the flaws in both data sets</a:t>
            </a:r>
          </a:p>
          <a:p>
            <a:pPr marL="0" indent="0">
              <a:buFont typeface="Arial" panose="020B0604020202020204" pitchFamily="34" charset="0"/>
              <a:buNone/>
            </a:pPr>
            <a:r>
              <a:rPr lang="en-GB" sz="1000" dirty="0">
                <a:solidFill>
                  <a:srgbClr val="BFF9D8"/>
                </a:solidFill>
                <a:effectLst>
                  <a:outerShdw blurRad="38100" dist="38100" dir="2700000" algn="tl">
                    <a:srgbClr val="000000">
                      <a:alpha val="43137"/>
                    </a:srgbClr>
                  </a:outerShdw>
                </a:effectLst>
              </a:rPr>
              <a:t> </a:t>
            </a:r>
            <a:r>
              <a:rPr lang="en-GB" sz="1000" dirty="0" smtClean="0">
                <a:solidFill>
                  <a:srgbClr val="BFF9D8"/>
                </a:solidFill>
                <a:effectLst>
                  <a:outerShdw blurRad="38100" dist="38100" dir="2700000" algn="tl">
                    <a:srgbClr val="000000">
                      <a:alpha val="43137"/>
                    </a:srgbClr>
                  </a:outerShdw>
                </a:effectLst>
              </a:rPr>
              <a:t>       - </a:t>
            </a:r>
            <a:r>
              <a:rPr lang="en-GB" sz="1000" dirty="0">
                <a:solidFill>
                  <a:srgbClr val="BFF9D8"/>
                </a:solidFill>
                <a:effectLst>
                  <a:outerShdw blurRad="38100" dist="38100" dir="2700000" algn="tl">
                    <a:srgbClr val="000000">
                      <a:alpha val="43137"/>
                    </a:srgbClr>
                  </a:outerShdw>
                </a:effectLst>
              </a:rPr>
              <a:t>create an image of what the Gorgon should look like</a:t>
            </a:r>
          </a:p>
          <a:p>
            <a:pPr marL="0" indent="0">
              <a:buNone/>
            </a:pPr>
            <a:r>
              <a:rPr lang="en-GB" sz="1100" b="1" dirty="0">
                <a:solidFill>
                  <a:srgbClr val="BFF9D8"/>
                </a:solidFill>
                <a:effectLst>
                  <a:outerShdw blurRad="38100" dist="38100" dir="2700000" algn="tl">
                    <a:srgbClr val="000000">
                      <a:alpha val="43137"/>
                    </a:srgbClr>
                  </a:outerShdw>
                </a:effectLst>
              </a:rPr>
              <a:t>Data Set 1: Medusa In Iconography </a:t>
            </a:r>
          </a:p>
          <a:p>
            <a:pPr marL="0" indent="0">
              <a:buNone/>
            </a:pPr>
            <a:r>
              <a:rPr lang="en-GB" sz="1000" dirty="0">
                <a:solidFill>
                  <a:srgbClr val="BFF9D8"/>
                </a:solidFill>
                <a:effectLst>
                  <a:outerShdw blurRad="38100" dist="38100" dir="2700000" algn="tl">
                    <a:srgbClr val="000000">
                      <a:alpha val="43137"/>
                    </a:srgbClr>
                  </a:outerShdw>
                </a:effectLst>
              </a:rPr>
              <a:t>Medusa is represented in iconography throughout history, she appears on vases, statues and well as in modern paintings. However, there does seem to be many more depictions of her as the </a:t>
            </a:r>
            <a:r>
              <a:rPr lang="en-GB" sz="1000" dirty="0" err="1">
                <a:solidFill>
                  <a:srgbClr val="BFF9D8"/>
                </a:solidFill>
                <a:effectLst>
                  <a:outerShdw blurRad="38100" dist="38100" dir="2700000" algn="tl">
                    <a:srgbClr val="000000">
                      <a:alpha val="43137"/>
                    </a:srgbClr>
                  </a:outerShdw>
                </a:effectLst>
              </a:rPr>
              <a:t>gorgonia</a:t>
            </a:r>
            <a:r>
              <a:rPr lang="en-GB" sz="1000" dirty="0">
                <a:solidFill>
                  <a:srgbClr val="BFF9D8"/>
                </a:solidFill>
                <a:effectLst>
                  <a:outerShdw blurRad="38100" dist="38100" dir="2700000" algn="tl">
                    <a:srgbClr val="000000">
                      <a:alpha val="43137"/>
                    </a:srgbClr>
                  </a:outerShdw>
                </a:effectLst>
              </a:rPr>
              <a:t> than there are of her as alive. </a:t>
            </a:r>
          </a:p>
          <a:p>
            <a:pPr marL="0" indent="0">
              <a:buNone/>
            </a:pPr>
            <a:r>
              <a:rPr lang="en-GB" sz="1000" dirty="0">
                <a:solidFill>
                  <a:srgbClr val="BFF9D8"/>
                </a:solidFill>
                <a:effectLst>
                  <a:outerShdw blurRad="38100" dist="38100" dir="2700000" algn="tl">
                    <a:srgbClr val="000000">
                      <a:alpha val="43137"/>
                    </a:srgbClr>
                  </a:outerShdw>
                </a:effectLst>
              </a:rPr>
              <a:t>The examples presented here are representative of Medusa in three different mediums, all dated hundreds of years apart. Figure. 1 (at the top) depicts the decapitated Gorgon with blood still dripping from her neck. Here Medusa seems to be a beautiful woman with snake hair, but no other indication that she is a monster. Figure. 2 is a rare depiction of her as alive. This depiction is very different from the first; here not only does she have snake hair but she also has wings and what appear to be fangs and a beard. This is reflected again in Figure. 3 where she has snakes and fangs, the difference being that this depiction is taken from the breastplate of Athena. After her death she became much more a symbol of protection, this is seen first in her use on the Aegis and after that when she starts to appear on the outside of temples and on coins.</a:t>
            </a:r>
          </a:p>
          <a:p>
            <a:pPr marL="0" indent="0">
              <a:buFont typeface="Arial" panose="020B0604020202020204" pitchFamily="34" charset="0"/>
              <a:buNone/>
            </a:pPr>
            <a:endParaRPr lang="en-GB" sz="1000" b="1" dirty="0">
              <a:solidFill>
                <a:srgbClr val="BFF9D8"/>
              </a:solidFill>
              <a:effectLst>
                <a:outerShdw blurRad="38100" dist="38100" dir="2700000" algn="tl">
                  <a:srgbClr val="000000">
                    <a:alpha val="43137"/>
                  </a:srgbClr>
                </a:outerShdw>
              </a:effectLst>
            </a:endParaRPr>
          </a:p>
        </p:txBody>
      </p:sp>
      <p:sp>
        <p:nvSpPr>
          <p:cNvPr id="11" name="Content Placeholder 2"/>
          <p:cNvSpPr txBox="1">
            <a:spLocks/>
          </p:cNvSpPr>
          <p:nvPr/>
        </p:nvSpPr>
        <p:spPr>
          <a:xfrm>
            <a:off x="7211426" y="801109"/>
            <a:ext cx="4930883" cy="590156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100" b="1" dirty="0">
                <a:solidFill>
                  <a:srgbClr val="BFF9D8"/>
                </a:solidFill>
                <a:effectLst>
                  <a:outerShdw blurRad="38100" dist="38100" dir="2700000" algn="tl">
                    <a:srgbClr val="000000">
                      <a:alpha val="43137"/>
                    </a:srgbClr>
                  </a:outerShdw>
                </a:effectLst>
              </a:rPr>
              <a:t>Data </a:t>
            </a:r>
            <a:r>
              <a:rPr lang="en-GB" sz="1100" b="1" dirty="0" smtClean="0">
                <a:solidFill>
                  <a:srgbClr val="BFF9D8"/>
                </a:solidFill>
                <a:effectLst>
                  <a:outerShdw blurRad="38100" dist="38100" dir="2700000" algn="tl">
                    <a:srgbClr val="000000">
                      <a:alpha val="43137"/>
                    </a:srgbClr>
                  </a:outerShdw>
                </a:effectLst>
              </a:rPr>
              <a:t>Set </a:t>
            </a:r>
            <a:r>
              <a:rPr lang="en-GB" sz="1100" b="1" dirty="0">
                <a:solidFill>
                  <a:srgbClr val="BFF9D8"/>
                </a:solidFill>
                <a:effectLst>
                  <a:outerShdw blurRad="38100" dist="38100" dir="2700000" algn="tl">
                    <a:srgbClr val="000000">
                      <a:alpha val="43137"/>
                    </a:srgbClr>
                  </a:outerShdw>
                </a:effectLst>
              </a:rPr>
              <a:t>2: Medusa </a:t>
            </a:r>
            <a:r>
              <a:rPr lang="en-GB" sz="1100" b="1" dirty="0">
                <a:solidFill>
                  <a:srgbClr val="BFF9D8"/>
                </a:solidFill>
                <a:effectLst>
                  <a:outerShdw blurRad="38100" dist="38100" dir="2700000" algn="tl">
                    <a:srgbClr val="000000">
                      <a:alpha val="43137"/>
                    </a:srgbClr>
                  </a:outerShdw>
                </a:effectLst>
              </a:rPr>
              <a:t>I</a:t>
            </a:r>
            <a:r>
              <a:rPr lang="en-GB" sz="1100" b="1" dirty="0" smtClean="0">
                <a:solidFill>
                  <a:srgbClr val="BFF9D8"/>
                </a:solidFill>
                <a:effectLst>
                  <a:outerShdw blurRad="38100" dist="38100" dir="2700000" algn="tl">
                    <a:srgbClr val="000000">
                      <a:alpha val="43137"/>
                    </a:srgbClr>
                  </a:outerShdw>
                </a:effectLst>
              </a:rPr>
              <a:t>n </a:t>
            </a:r>
            <a:r>
              <a:rPr lang="en-GB" sz="1100" b="1" dirty="0">
                <a:solidFill>
                  <a:srgbClr val="BFF9D8"/>
                </a:solidFill>
                <a:effectLst>
                  <a:outerShdw blurRad="38100" dist="38100" dir="2700000" algn="tl">
                    <a:srgbClr val="000000">
                      <a:alpha val="43137"/>
                    </a:srgbClr>
                  </a:outerShdw>
                </a:effectLst>
              </a:rPr>
              <a:t>M</a:t>
            </a:r>
            <a:r>
              <a:rPr lang="en-GB" sz="1100" b="1" dirty="0" smtClean="0">
                <a:solidFill>
                  <a:srgbClr val="BFF9D8"/>
                </a:solidFill>
                <a:effectLst>
                  <a:outerShdw blurRad="38100" dist="38100" dir="2700000" algn="tl">
                    <a:srgbClr val="000000">
                      <a:alpha val="43137"/>
                    </a:srgbClr>
                  </a:outerShdw>
                </a:effectLst>
              </a:rPr>
              <a:t>ythology </a:t>
            </a:r>
            <a:endParaRPr lang="en-GB" sz="1100" b="1" dirty="0">
              <a:solidFill>
                <a:srgbClr val="BFF9D8"/>
              </a:solidFill>
              <a:effectLst>
                <a:outerShdw blurRad="38100" dist="38100" dir="2700000" algn="tl">
                  <a:srgbClr val="000000">
                    <a:alpha val="43137"/>
                  </a:srgbClr>
                </a:outerShdw>
              </a:effectLst>
            </a:endParaRPr>
          </a:p>
          <a:p>
            <a:pPr marL="0" indent="0">
              <a:buNone/>
            </a:pPr>
            <a:r>
              <a:rPr lang="en-GB" sz="1000" dirty="0">
                <a:solidFill>
                  <a:srgbClr val="BFF9D8"/>
                </a:solidFill>
                <a:effectLst>
                  <a:outerShdw blurRad="38100" dist="38100" dir="2700000" algn="tl">
                    <a:srgbClr val="000000">
                      <a:alpha val="43137"/>
                    </a:srgbClr>
                  </a:outerShdw>
                </a:effectLst>
              </a:rPr>
              <a:t>The iconography alone is not enough to create an accurate picture as it is too much a narrow data set and far too varied. The myths surrounding Medusa should help to create an image once compared to the iconography. </a:t>
            </a:r>
            <a:r>
              <a:rPr lang="en-GB" sz="1000" dirty="0" smtClean="0">
                <a:solidFill>
                  <a:srgbClr val="BFF9D8"/>
                </a:solidFill>
                <a:effectLst>
                  <a:outerShdw blurRad="38100" dist="38100" dir="2700000" algn="tl">
                    <a:srgbClr val="000000">
                      <a:alpha val="43137"/>
                    </a:srgbClr>
                  </a:outerShdw>
                </a:effectLst>
              </a:rPr>
              <a:t>There </a:t>
            </a:r>
            <a:r>
              <a:rPr lang="en-GB" sz="1000" dirty="0">
                <a:solidFill>
                  <a:srgbClr val="BFF9D8"/>
                </a:solidFill>
                <a:effectLst>
                  <a:outerShdw blurRad="38100" dist="38100" dir="2700000" algn="tl">
                    <a:srgbClr val="000000">
                      <a:alpha val="43137"/>
                    </a:srgbClr>
                  </a:outerShdw>
                </a:effectLst>
              </a:rPr>
              <a:t>are several myths that centre around the Gorgon Medusa. The two noted in Hesiod’s </a:t>
            </a:r>
            <a:r>
              <a:rPr lang="en-GB" sz="1000" i="1" dirty="0">
                <a:solidFill>
                  <a:srgbClr val="BFF9D8"/>
                </a:solidFill>
                <a:effectLst>
                  <a:outerShdw blurRad="38100" dist="38100" dir="2700000" algn="tl">
                    <a:srgbClr val="000000">
                      <a:alpha val="43137"/>
                    </a:srgbClr>
                  </a:outerShdw>
                </a:effectLst>
              </a:rPr>
              <a:t>Theogony </a:t>
            </a:r>
            <a:r>
              <a:rPr lang="en-GB" sz="1000" dirty="0">
                <a:solidFill>
                  <a:srgbClr val="BFF9D8"/>
                </a:solidFill>
                <a:effectLst>
                  <a:outerShdw blurRad="38100" dist="38100" dir="2700000" algn="tl">
                    <a:srgbClr val="000000">
                      <a:alpha val="43137"/>
                    </a:srgbClr>
                  </a:outerShdw>
                </a:effectLst>
              </a:rPr>
              <a:t>explain her birth and death, her death being the more noted event. Famously Medusa was beheaded by the hero Perseus, a scene depicted quite heavily </a:t>
            </a:r>
            <a:r>
              <a:rPr lang="en-GB" sz="1000" dirty="0" smtClean="0">
                <a:solidFill>
                  <a:srgbClr val="BFF9D8"/>
                </a:solidFill>
                <a:effectLst>
                  <a:outerShdw blurRad="38100" dist="38100" dir="2700000" algn="tl">
                    <a:srgbClr val="000000">
                      <a:alpha val="43137"/>
                    </a:srgbClr>
                  </a:outerShdw>
                </a:effectLst>
              </a:rPr>
              <a:t>in </a:t>
            </a:r>
            <a:r>
              <a:rPr lang="en-GB" sz="1000" dirty="0">
                <a:solidFill>
                  <a:srgbClr val="BFF9D8"/>
                </a:solidFill>
                <a:effectLst>
                  <a:outerShdw blurRad="38100" dist="38100" dir="2700000" algn="tl">
                    <a:srgbClr val="000000">
                      <a:alpha val="43137"/>
                    </a:srgbClr>
                  </a:outerShdw>
                </a:effectLst>
              </a:rPr>
              <a:t>the iconography. In many versions of this myth, upon her death, her children Pegasus and </a:t>
            </a:r>
            <a:r>
              <a:rPr lang="en-GB" sz="1000" dirty="0" err="1">
                <a:solidFill>
                  <a:srgbClr val="BFF9D8"/>
                </a:solidFill>
                <a:effectLst>
                  <a:outerShdw blurRad="38100" dist="38100" dir="2700000" algn="tl">
                    <a:srgbClr val="000000">
                      <a:alpha val="43137"/>
                    </a:srgbClr>
                  </a:outerShdw>
                </a:effectLst>
              </a:rPr>
              <a:t>Chrysaor</a:t>
            </a:r>
            <a:r>
              <a:rPr lang="en-GB" sz="1000" dirty="0">
                <a:solidFill>
                  <a:srgbClr val="BFF9D8"/>
                </a:solidFill>
                <a:effectLst>
                  <a:outerShdw blurRad="38100" dist="38100" dir="2700000" algn="tl">
                    <a:srgbClr val="000000">
                      <a:alpha val="43137"/>
                    </a:srgbClr>
                  </a:outerShdw>
                </a:effectLst>
              </a:rPr>
              <a:t> sprung forth and were born from her decapitated body. Following her decapitation Perseus gifts the head to the goddess Athena who precedes to attach the head to her breastplate , as the severed head was still capable of petrifying her enemies. [</a:t>
            </a:r>
            <a:r>
              <a:rPr lang="en-GB" sz="1000" dirty="0" err="1">
                <a:solidFill>
                  <a:srgbClr val="BFF9D8"/>
                </a:solidFill>
                <a:effectLst>
                  <a:outerShdw blurRad="38100" dist="38100" dir="2700000" algn="tl">
                    <a:srgbClr val="000000">
                      <a:alpha val="43137"/>
                    </a:srgbClr>
                  </a:outerShdw>
                </a:effectLst>
              </a:rPr>
              <a:t>Hes</a:t>
            </a:r>
            <a:r>
              <a:rPr lang="en-GB" sz="1000" dirty="0">
                <a:solidFill>
                  <a:srgbClr val="BFF9D8"/>
                </a:solidFill>
                <a:effectLst>
                  <a:outerShdw blurRad="38100" dist="38100" dir="2700000" algn="tl">
                    <a:srgbClr val="000000">
                      <a:alpha val="43137"/>
                    </a:srgbClr>
                  </a:outerShdw>
                </a:effectLst>
              </a:rPr>
              <a:t>.</a:t>
            </a:r>
            <a:r>
              <a:rPr lang="en-GB" sz="1000" i="1" dirty="0">
                <a:solidFill>
                  <a:srgbClr val="BFF9D8"/>
                </a:solidFill>
                <a:effectLst>
                  <a:outerShdw blurRad="38100" dist="38100" dir="2700000" algn="tl">
                    <a:srgbClr val="000000">
                      <a:alpha val="43137"/>
                    </a:srgbClr>
                  </a:outerShdw>
                </a:effectLst>
              </a:rPr>
              <a:t> Theo</a:t>
            </a:r>
            <a:r>
              <a:rPr lang="en-GB" sz="1000" dirty="0">
                <a:solidFill>
                  <a:srgbClr val="BFF9D8"/>
                </a:solidFill>
                <a:effectLst>
                  <a:outerShdw blurRad="38100" dist="38100" dir="2700000" algn="tl">
                    <a:srgbClr val="000000">
                      <a:alpha val="43137"/>
                    </a:srgbClr>
                  </a:outerShdw>
                </a:effectLst>
              </a:rPr>
              <a:t>.] </a:t>
            </a:r>
          </a:p>
          <a:p>
            <a:pPr marL="0" indent="0">
              <a:buNone/>
            </a:pPr>
            <a:r>
              <a:rPr lang="en-GB" sz="1000" dirty="0">
                <a:solidFill>
                  <a:srgbClr val="BFF9D8"/>
                </a:solidFill>
                <a:effectLst>
                  <a:outerShdw blurRad="38100" dist="38100" dir="2700000" algn="tl">
                    <a:srgbClr val="000000">
                      <a:alpha val="43137"/>
                    </a:srgbClr>
                  </a:outerShdw>
                </a:effectLst>
              </a:rPr>
              <a:t>The father of Medusa’s children is set out in a myth that was not written down until after the </a:t>
            </a:r>
            <a:r>
              <a:rPr lang="en-GB" sz="1000" i="1" dirty="0">
                <a:solidFill>
                  <a:srgbClr val="BFF9D8"/>
                </a:solidFill>
                <a:effectLst>
                  <a:outerShdw blurRad="38100" dist="38100" dir="2700000" algn="tl">
                    <a:srgbClr val="000000">
                      <a:alpha val="43137"/>
                    </a:srgbClr>
                  </a:outerShdw>
                </a:effectLst>
              </a:rPr>
              <a:t>Theogony, </a:t>
            </a:r>
            <a:r>
              <a:rPr lang="en-GB" sz="1000" dirty="0">
                <a:solidFill>
                  <a:srgbClr val="BFF9D8"/>
                </a:solidFill>
                <a:effectLst>
                  <a:outerShdw blurRad="38100" dist="38100" dir="2700000" algn="tl">
                    <a:srgbClr val="000000">
                      <a:alpha val="43137"/>
                    </a:srgbClr>
                  </a:outerShdw>
                </a:effectLst>
              </a:rPr>
              <a:t>leading us to question if it predates the other myths. According to this myth, Medusa was a beautiful woman who attracted the eye of the god Poseidon. Her and the god were supposed to meet in the temple of the goddess of Athena and proceeded to defile the sacred place. The goddess then sent down her wrath and punished Medusa by turning her once luscious locks into snakes and curse her to turn anyone to stone who looked in her eyes. [Ovid. </a:t>
            </a:r>
            <a:r>
              <a:rPr lang="en-GB" sz="1000" i="1" dirty="0">
                <a:solidFill>
                  <a:srgbClr val="BFF9D8"/>
                </a:solidFill>
                <a:effectLst>
                  <a:outerShdw blurRad="38100" dist="38100" dir="2700000" algn="tl">
                    <a:srgbClr val="000000">
                      <a:alpha val="43137"/>
                    </a:srgbClr>
                  </a:outerShdw>
                </a:effectLst>
              </a:rPr>
              <a:t>Meta]</a:t>
            </a:r>
          </a:p>
          <a:p>
            <a:pPr marL="0" indent="0">
              <a:buNone/>
            </a:pPr>
            <a:r>
              <a:rPr lang="en-GB" sz="1000" dirty="0">
                <a:solidFill>
                  <a:srgbClr val="BFF9D8"/>
                </a:solidFill>
                <a:effectLst>
                  <a:outerShdw blurRad="38100" dist="38100" dir="2700000" algn="tl">
                    <a:srgbClr val="000000">
                      <a:alpha val="43137"/>
                    </a:srgbClr>
                  </a:outerShdw>
                </a:effectLst>
              </a:rPr>
              <a:t>This explains why there are differing opinions on what she may have looked like. However, it </a:t>
            </a:r>
            <a:r>
              <a:rPr lang="en-GB" sz="1000" dirty="0" smtClean="0">
                <a:solidFill>
                  <a:srgbClr val="BFF9D8"/>
                </a:solidFill>
                <a:effectLst>
                  <a:outerShdw blurRad="38100" dist="38100" dir="2700000" algn="tl">
                    <a:srgbClr val="000000">
                      <a:alpha val="43137"/>
                    </a:srgbClr>
                  </a:outerShdw>
                </a:effectLst>
              </a:rPr>
              <a:t>is hard </a:t>
            </a:r>
            <a:r>
              <a:rPr lang="en-GB" sz="1000" dirty="0">
                <a:solidFill>
                  <a:srgbClr val="BFF9D8"/>
                </a:solidFill>
                <a:effectLst>
                  <a:outerShdw blurRad="38100" dist="38100" dir="2700000" algn="tl">
                    <a:srgbClr val="000000">
                      <a:alpha val="43137"/>
                    </a:srgbClr>
                  </a:outerShdw>
                </a:effectLst>
              </a:rPr>
              <a:t>to tell </a:t>
            </a:r>
            <a:r>
              <a:rPr lang="en-GB" sz="1000" dirty="0" smtClean="0">
                <a:solidFill>
                  <a:srgbClr val="BFF9D8"/>
                </a:solidFill>
                <a:effectLst>
                  <a:outerShdw blurRad="38100" dist="38100" dir="2700000" algn="tl">
                    <a:srgbClr val="000000">
                      <a:alpha val="43137"/>
                    </a:srgbClr>
                  </a:outerShdw>
                </a:effectLst>
              </a:rPr>
              <a:t>where the myths originated</a:t>
            </a:r>
            <a:r>
              <a:rPr lang="en-GB" sz="1000" dirty="0">
                <a:solidFill>
                  <a:srgbClr val="BFF9D8"/>
                </a:solidFill>
                <a:effectLst>
                  <a:outerShdw blurRad="38100" dist="38100" dir="2700000" algn="tl">
                    <a:srgbClr val="000000">
                      <a:alpha val="43137"/>
                    </a:srgbClr>
                  </a:outerShdw>
                </a:effectLst>
              </a:rPr>
              <a:t>. They would have survived for generations in the oral tradition, </a:t>
            </a:r>
            <a:r>
              <a:rPr lang="en-GB" sz="1000" dirty="0" smtClean="0">
                <a:solidFill>
                  <a:srgbClr val="BFF9D8"/>
                </a:solidFill>
                <a:effectLst>
                  <a:outerShdw blurRad="38100" dist="38100" dir="2700000" algn="tl">
                    <a:srgbClr val="000000">
                      <a:alpha val="43137"/>
                    </a:srgbClr>
                  </a:outerShdw>
                </a:effectLst>
              </a:rPr>
              <a:t>but once committed to paper </a:t>
            </a:r>
            <a:r>
              <a:rPr lang="en-GB" sz="1000" dirty="0">
                <a:solidFill>
                  <a:srgbClr val="BFF9D8"/>
                </a:solidFill>
                <a:effectLst>
                  <a:outerShdw blurRad="38100" dist="38100" dir="2700000" algn="tl">
                    <a:srgbClr val="000000">
                      <a:alpha val="43137"/>
                    </a:srgbClr>
                  </a:outerShdw>
                </a:effectLst>
              </a:rPr>
              <a:t>authors would </a:t>
            </a:r>
            <a:r>
              <a:rPr lang="en-GB" sz="1000" dirty="0" smtClean="0">
                <a:solidFill>
                  <a:srgbClr val="BFF9D8"/>
                </a:solidFill>
                <a:effectLst>
                  <a:outerShdw blurRad="38100" dist="38100" dir="2700000" algn="tl">
                    <a:srgbClr val="000000">
                      <a:alpha val="43137"/>
                    </a:srgbClr>
                  </a:outerShdw>
                </a:effectLst>
              </a:rPr>
              <a:t>have theatrical </a:t>
            </a:r>
            <a:r>
              <a:rPr lang="en-GB" sz="1000" dirty="0">
                <a:solidFill>
                  <a:srgbClr val="BFF9D8"/>
                </a:solidFill>
                <a:effectLst>
                  <a:outerShdw blurRad="38100" dist="38100" dir="2700000" algn="tl">
                    <a:srgbClr val="000000">
                      <a:alpha val="43137"/>
                    </a:srgbClr>
                  </a:outerShdw>
                </a:effectLst>
              </a:rPr>
              <a:t>licence to tweak stories. We therefore also don‘t know whether they were totally made up by authors or if they really did come from the oral tradition. </a:t>
            </a:r>
          </a:p>
          <a:p>
            <a:pPr marL="0" indent="0">
              <a:buNone/>
            </a:pPr>
            <a:r>
              <a:rPr lang="en-GB" sz="1100" b="1" dirty="0">
                <a:solidFill>
                  <a:srgbClr val="BFF9D8"/>
                </a:solidFill>
                <a:effectLst>
                  <a:outerShdw blurRad="38100" dist="38100" dir="2700000" algn="tl">
                    <a:srgbClr val="000000">
                      <a:alpha val="43137"/>
                    </a:srgbClr>
                  </a:outerShdw>
                </a:effectLst>
              </a:rPr>
              <a:t>Conclusion</a:t>
            </a:r>
          </a:p>
          <a:p>
            <a:pPr marL="0" indent="0">
              <a:buNone/>
            </a:pPr>
            <a:r>
              <a:rPr lang="en-GB" sz="1000" dirty="0">
                <a:solidFill>
                  <a:srgbClr val="BFF9D8"/>
                </a:solidFill>
                <a:effectLst>
                  <a:outerShdw blurRad="38100" dist="38100" dir="2700000" algn="tl">
                    <a:srgbClr val="000000">
                      <a:alpha val="43137"/>
                    </a:srgbClr>
                  </a:outerShdw>
                </a:effectLst>
              </a:rPr>
              <a:t>There are many different depictions of the ‘monster’, </a:t>
            </a:r>
            <a:r>
              <a:rPr lang="en-GB" sz="1000" dirty="0" smtClean="0">
                <a:solidFill>
                  <a:srgbClr val="BFF9D8"/>
                </a:solidFill>
                <a:effectLst>
                  <a:outerShdw blurRad="38100" dist="38100" dir="2700000" algn="tl">
                    <a:srgbClr val="000000">
                      <a:alpha val="43137"/>
                    </a:srgbClr>
                  </a:outerShdw>
                </a:effectLst>
              </a:rPr>
              <a:t>but it would </a:t>
            </a:r>
            <a:r>
              <a:rPr lang="en-GB" sz="1000" dirty="0">
                <a:solidFill>
                  <a:srgbClr val="BFF9D8"/>
                </a:solidFill>
                <a:effectLst>
                  <a:outerShdw blurRad="38100" dist="38100" dir="2700000" algn="tl">
                    <a:srgbClr val="000000">
                      <a:alpha val="43137"/>
                    </a:srgbClr>
                  </a:outerShdw>
                </a:effectLst>
              </a:rPr>
              <a:t>seem that time is the biggest factor in the changing </a:t>
            </a:r>
            <a:r>
              <a:rPr lang="en-GB" sz="1000" dirty="0" smtClean="0">
                <a:solidFill>
                  <a:srgbClr val="BFF9D8"/>
                </a:solidFill>
                <a:effectLst>
                  <a:outerShdw blurRad="38100" dist="38100" dir="2700000" algn="tl">
                    <a:srgbClr val="000000">
                      <a:alpha val="43137"/>
                    </a:srgbClr>
                  </a:outerShdw>
                </a:effectLst>
              </a:rPr>
              <a:t>depicting. Even in contemporary </a:t>
            </a:r>
            <a:r>
              <a:rPr lang="en-GB" sz="1000" dirty="0">
                <a:solidFill>
                  <a:srgbClr val="BFF9D8"/>
                </a:solidFill>
                <a:effectLst>
                  <a:outerShdw blurRad="38100" dist="38100" dir="2700000" algn="tl">
                    <a:srgbClr val="000000">
                      <a:alpha val="43137"/>
                    </a:srgbClr>
                  </a:outerShdw>
                </a:effectLst>
              </a:rPr>
              <a:t>depictions there is a difference between the living depictions of Medusa and those of her </a:t>
            </a:r>
            <a:r>
              <a:rPr lang="en-GB" sz="1000" dirty="0" smtClean="0">
                <a:solidFill>
                  <a:srgbClr val="BFF9D8"/>
                </a:solidFill>
                <a:effectLst>
                  <a:outerShdw blurRad="38100" dist="38100" dir="2700000" algn="tl">
                    <a:srgbClr val="000000">
                      <a:alpha val="43137"/>
                    </a:srgbClr>
                  </a:outerShdw>
                </a:effectLst>
              </a:rPr>
              <a:t>as the </a:t>
            </a:r>
            <a:r>
              <a:rPr lang="en-GB" sz="1000" dirty="0" err="1" smtClean="0">
                <a:solidFill>
                  <a:srgbClr val="BFF9D8"/>
                </a:solidFill>
                <a:effectLst>
                  <a:outerShdw blurRad="38100" dist="38100" dir="2700000" algn="tl">
                    <a:srgbClr val="000000">
                      <a:alpha val="43137"/>
                    </a:srgbClr>
                  </a:outerShdw>
                </a:effectLst>
              </a:rPr>
              <a:t>Gorgoneion</a:t>
            </a:r>
            <a:r>
              <a:rPr lang="en-GB" sz="1000" dirty="0" smtClean="0">
                <a:solidFill>
                  <a:srgbClr val="BFF9D8"/>
                </a:solidFill>
                <a:effectLst>
                  <a:outerShdw blurRad="38100" dist="38100" dir="2700000" algn="tl">
                    <a:srgbClr val="000000">
                      <a:alpha val="43137"/>
                    </a:srgbClr>
                  </a:outerShdw>
                </a:effectLst>
              </a:rPr>
              <a:t>. </a:t>
            </a:r>
            <a:r>
              <a:rPr lang="en-GB" sz="1000" dirty="0" smtClean="0">
                <a:solidFill>
                  <a:srgbClr val="BFF9D8"/>
                </a:solidFill>
                <a:effectLst>
                  <a:outerShdw blurRad="38100" dist="38100" dir="2700000" algn="tl">
                    <a:srgbClr val="000000">
                      <a:alpha val="43137"/>
                    </a:srgbClr>
                  </a:outerShdw>
                </a:effectLst>
              </a:rPr>
              <a:t>When depictions of her are for </a:t>
            </a:r>
            <a:r>
              <a:rPr lang="en-GB" sz="1000" dirty="0">
                <a:solidFill>
                  <a:srgbClr val="BFF9D8"/>
                </a:solidFill>
                <a:effectLst>
                  <a:outerShdw blurRad="38100" dist="38100" dir="2700000" algn="tl">
                    <a:srgbClr val="000000">
                      <a:alpha val="43137"/>
                    </a:srgbClr>
                  </a:outerShdw>
                </a:effectLst>
              </a:rPr>
              <a:t>protection the more monstrous </a:t>
            </a:r>
            <a:r>
              <a:rPr lang="en-GB" sz="1000" dirty="0" smtClean="0">
                <a:solidFill>
                  <a:srgbClr val="BFF9D8"/>
                </a:solidFill>
                <a:effectLst>
                  <a:outerShdw blurRad="38100" dist="38100" dir="2700000" algn="tl">
                    <a:srgbClr val="000000">
                      <a:alpha val="43137"/>
                    </a:srgbClr>
                  </a:outerShdw>
                </a:effectLst>
              </a:rPr>
              <a:t>iconography </a:t>
            </a:r>
            <a:r>
              <a:rPr lang="en-GB" sz="1000" dirty="0" smtClean="0">
                <a:solidFill>
                  <a:srgbClr val="BFF9D8"/>
                </a:solidFill>
                <a:effectLst>
                  <a:outerShdw blurRad="38100" dist="38100" dir="2700000" algn="tl">
                    <a:srgbClr val="000000">
                      <a:alpha val="43137"/>
                    </a:srgbClr>
                  </a:outerShdw>
                </a:effectLst>
              </a:rPr>
              <a:t>makes </a:t>
            </a:r>
            <a:r>
              <a:rPr lang="en-GB" sz="1000" dirty="0">
                <a:solidFill>
                  <a:srgbClr val="BFF9D8"/>
                </a:solidFill>
                <a:effectLst>
                  <a:outerShdw blurRad="38100" dist="38100" dir="2700000" algn="tl">
                    <a:srgbClr val="000000">
                      <a:alpha val="43137"/>
                    </a:srgbClr>
                  </a:outerShdw>
                </a:effectLst>
              </a:rPr>
              <a:t>sense. This depiction is also more common as statues and images of Athena are much more common than those depicting the myth of Medusa. </a:t>
            </a:r>
            <a:r>
              <a:rPr lang="en-GB" sz="1000" dirty="0" smtClean="0">
                <a:solidFill>
                  <a:srgbClr val="BFF9D8"/>
                </a:solidFill>
                <a:effectLst>
                  <a:outerShdw blurRad="38100" dist="38100" dir="2700000" algn="tl">
                    <a:srgbClr val="000000">
                      <a:alpha val="43137"/>
                    </a:srgbClr>
                  </a:outerShdw>
                </a:effectLst>
              </a:rPr>
              <a:t>However, especially </a:t>
            </a:r>
            <a:r>
              <a:rPr lang="en-GB" sz="1000" dirty="0">
                <a:solidFill>
                  <a:srgbClr val="BFF9D8"/>
                </a:solidFill>
                <a:effectLst>
                  <a:outerShdw blurRad="38100" dist="38100" dir="2700000" algn="tl">
                    <a:srgbClr val="000000">
                      <a:alpha val="43137"/>
                    </a:srgbClr>
                  </a:outerShdw>
                </a:effectLst>
              </a:rPr>
              <a:t>in modern depictions she is a beautiful woman who has been done wrong by the goddess Athena. This is the preferred myth in modern day it seams because we like to believe monsters are created and not born, also meaning that there is someone to blame, another thing we like in the modern day. </a:t>
            </a:r>
          </a:p>
          <a:p>
            <a:pPr marL="0" indent="0">
              <a:buFont typeface="Arial" panose="020B0604020202020204" pitchFamily="34" charset="0"/>
              <a:buNone/>
            </a:pPr>
            <a:endParaRPr lang="en-GB" sz="1000" dirty="0">
              <a:effectLst>
                <a:outerShdw blurRad="38100" dist="38100" dir="2700000" algn="tl">
                  <a:srgbClr val="000000">
                    <a:alpha val="43137"/>
                  </a:srgbClr>
                </a:outerShdw>
              </a:effectLst>
            </a:endParaRPr>
          </a:p>
        </p:txBody>
      </p:sp>
      <p:sp>
        <p:nvSpPr>
          <p:cNvPr id="12" name="Content Placeholder 2"/>
          <p:cNvSpPr txBox="1">
            <a:spLocks/>
          </p:cNvSpPr>
          <p:nvPr/>
        </p:nvSpPr>
        <p:spPr>
          <a:xfrm>
            <a:off x="126420" y="6019232"/>
            <a:ext cx="12065580" cy="11144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500" b="1" dirty="0">
                <a:solidFill>
                  <a:schemeClr val="bg1">
                    <a:lumMod val="85000"/>
                  </a:schemeClr>
                </a:solidFill>
              </a:rPr>
              <a:t>References:  </a:t>
            </a:r>
            <a:endParaRPr lang="en-GB" sz="500" b="1" dirty="0" smtClean="0">
              <a:solidFill>
                <a:schemeClr val="bg1">
                  <a:lumMod val="85000"/>
                </a:schemeClr>
              </a:solidFill>
            </a:endParaRPr>
          </a:p>
          <a:p>
            <a:pPr marL="0" indent="0">
              <a:buNone/>
            </a:pPr>
            <a:r>
              <a:rPr lang="en-GB" sz="500" b="1" dirty="0" smtClean="0">
                <a:solidFill>
                  <a:schemeClr val="bg1">
                    <a:lumMod val="85000"/>
                  </a:schemeClr>
                </a:solidFill>
              </a:rPr>
              <a:t>Fig.1 </a:t>
            </a:r>
            <a:r>
              <a:rPr lang="en-GB" sz="500" b="1" dirty="0">
                <a:solidFill>
                  <a:schemeClr val="bg1">
                    <a:lumMod val="85000"/>
                  </a:schemeClr>
                </a:solidFill>
              </a:rPr>
              <a:t>– Medusa, by Caravaggio 1595 </a:t>
            </a:r>
            <a:r>
              <a:rPr lang="en-GB" sz="500" b="1" dirty="0">
                <a:solidFill>
                  <a:schemeClr val="bg1">
                    <a:lumMod val="85000"/>
                  </a:schemeClr>
                </a:solidFill>
              </a:rPr>
              <a:t>				</a:t>
            </a:r>
            <a:r>
              <a:rPr lang="en-GB" sz="500" b="1" dirty="0" smtClean="0">
                <a:solidFill>
                  <a:schemeClr val="bg1">
                    <a:lumMod val="85000"/>
                  </a:schemeClr>
                </a:solidFill>
              </a:rPr>
              <a:t>		                                                Hesiod</a:t>
            </a:r>
            <a:r>
              <a:rPr lang="en-GB" sz="500" b="1" dirty="0">
                <a:solidFill>
                  <a:schemeClr val="bg1">
                    <a:lumMod val="85000"/>
                  </a:schemeClr>
                </a:solidFill>
              </a:rPr>
              <a:t>. (Glenn W. Most ed. And trans. 2006). Theogony </a:t>
            </a:r>
            <a:r>
              <a:rPr lang="en-GB" sz="500" dirty="0">
                <a:solidFill>
                  <a:schemeClr val="bg1">
                    <a:lumMod val="85000"/>
                  </a:schemeClr>
                </a:solidFill>
              </a:rPr>
              <a:t>in </a:t>
            </a:r>
            <a:r>
              <a:rPr lang="en-GB" sz="500" i="1" dirty="0">
                <a:solidFill>
                  <a:schemeClr val="bg1">
                    <a:lumMod val="85000"/>
                  </a:schemeClr>
                </a:solidFill>
              </a:rPr>
              <a:t>Hesiod: Theogony, Works and days, </a:t>
            </a:r>
            <a:r>
              <a:rPr lang="en-GB" sz="500" i="1" dirty="0" err="1">
                <a:solidFill>
                  <a:schemeClr val="bg1">
                    <a:lumMod val="85000"/>
                  </a:schemeClr>
                </a:solidFill>
              </a:rPr>
              <a:t>Testimonia</a:t>
            </a:r>
            <a:r>
              <a:rPr lang="en-GB" sz="500" i="1" dirty="0">
                <a:solidFill>
                  <a:schemeClr val="bg1">
                    <a:lumMod val="85000"/>
                  </a:schemeClr>
                </a:solidFill>
              </a:rPr>
              <a:t>.</a:t>
            </a:r>
            <a:r>
              <a:rPr lang="en-GB" sz="500" dirty="0">
                <a:solidFill>
                  <a:schemeClr val="bg1">
                    <a:lumMod val="85000"/>
                  </a:schemeClr>
                </a:solidFill>
              </a:rPr>
              <a:t> Massachusetts: Harvard University Press  </a:t>
            </a:r>
            <a:endParaRPr lang="en-GB" sz="500" dirty="0" smtClean="0">
              <a:solidFill>
                <a:schemeClr val="bg1">
                  <a:lumMod val="85000"/>
                </a:schemeClr>
              </a:solidFill>
            </a:endParaRPr>
          </a:p>
          <a:p>
            <a:pPr marL="0" indent="0">
              <a:buNone/>
            </a:pPr>
            <a:r>
              <a:rPr lang="en-GB" sz="500" b="1" dirty="0" smtClean="0">
                <a:solidFill>
                  <a:schemeClr val="bg1">
                    <a:lumMod val="85000"/>
                  </a:schemeClr>
                </a:solidFill>
              </a:rPr>
              <a:t>Fig.2 </a:t>
            </a:r>
            <a:r>
              <a:rPr lang="en-GB" sz="500" b="1" dirty="0">
                <a:solidFill>
                  <a:schemeClr val="bg1">
                    <a:lumMod val="85000"/>
                  </a:schemeClr>
                </a:solidFill>
              </a:rPr>
              <a:t>– British Museum, item number: 1849,0620.5	  </a:t>
            </a:r>
            <a:r>
              <a:rPr lang="en-GB" sz="500" b="1" dirty="0" smtClean="0">
                <a:solidFill>
                  <a:schemeClr val="bg1">
                    <a:lumMod val="85000"/>
                  </a:schemeClr>
                </a:solidFill>
              </a:rPr>
              <a:t>					                                                </a:t>
            </a:r>
            <a:r>
              <a:rPr lang="en-GB" sz="500" dirty="0" smtClean="0">
                <a:solidFill>
                  <a:schemeClr val="bg1">
                    <a:lumMod val="85000"/>
                  </a:schemeClr>
                </a:solidFill>
              </a:rPr>
              <a:t>Ovid</a:t>
            </a:r>
            <a:r>
              <a:rPr lang="en-GB" sz="500" dirty="0">
                <a:solidFill>
                  <a:schemeClr val="bg1">
                    <a:lumMod val="85000"/>
                  </a:schemeClr>
                </a:solidFill>
              </a:rPr>
              <a:t>. (A.D. Melville trans. 1986, 2008 </a:t>
            </a:r>
            <a:r>
              <a:rPr lang="en-GB" sz="500" dirty="0" err="1">
                <a:solidFill>
                  <a:schemeClr val="bg1">
                    <a:lumMod val="85000"/>
                  </a:schemeClr>
                </a:solidFill>
              </a:rPr>
              <a:t>edt</a:t>
            </a:r>
            <a:r>
              <a:rPr lang="en-GB" sz="500" dirty="0">
                <a:solidFill>
                  <a:schemeClr val="bg1">
                    <a:lumMod val="85000"/>
                  </a:schemeClr>
                </a:solidFill>
              </a:rPr>
              <a:t>.)</a:t>
            </a:r>
            <a:r>
              <a:rPr lang="en-GB" sz="500" i="1" dirty="0">
                <a:solidFill>
                  <a:schemeClr val="bg1">
                    <a:lumMod val="85000"/>
                  </a:schemeClr>
                </a:solidFill>
              </a:rPr>
              <a:t> Metamorphoses</a:t>
            </a:r>
            <a:r>
              <a:rPr lang="en-GB" sz="500" dirty="0">
                <a:solidFill>
                  <a:schemeClr val="bg1">
                    <a:lumMod val="85000"/>
                  </a:schemeClr>
                </a:solidFill>
              </a:rPr>
              <a:t>. Oxford: Oxford World’s </a:t>
            </a:r>
            <a:r>
              <a:rPr lang="en-GB" sz="500" dirty="0" smtClean="0">
                <a:solidFill>
                  <a:schemeClr val="bg1">
                    <a:lumMod val="85000"/>
                  </a:schemeClr>
                </a:solidFill>
              </a:rPr>
              <a:t>Classics</a:t>
            </a:r>
            <a:r>
              <a:rPr lang="en-GB" sz="500" b="1" dirty="0" smtClean="0">
                <a:solidFill>
                  <a:schemeClr val="bg1">
                    <a:lumMod val="85000"/>
                  </a:schemeClr>
                </a:solidFill>
              </a:rPr>
              <a:t> </a:t>
            </a:r>
          </a:p>
          <a:p>
            <a:pPr marL="0" indent="0">
              <a:buNone/>
            </a:pPr>
            <a:r>
              <a:rPr lang="en-GB" sz="500" b="1" dirty="0" smtClean="0">
                <a:solidFill>
                  <a:schemeClr val="bg1">
                    <a:lumMod val="85000"/>
                  </a:schemeClr>
                </a:solidFill>
              </a:rPr>
              <a:t>Fig.3 – </a:t>
            </a:r>
            <a:r>
              <a:rPr lang="en-GB" sz="500" b="1" dirty="0" err="1" smtClean="0">
                <a:solidFill>
                  <a:schemeClr val="bg1">
                    <a:lumMod val="85000"/>
                  </a:schemeClr>
                </a:solidFill>
              </a:rPr>
              <a:t>Gorgoneion</a:t>
            </a:r>
            <a:r>
              <a:rPr lang="en-GB" sz="500" b="1" dirty="0" smtClean="0">
                <a:solidFill>
                  <a:schemeClr val="bg1">
                    <a:lumMod val="85000"/>
                  </a:schemeClr>
                </a:solidFill>
              </a:rPr>
              <a:t> from Aegis of Medusa no. </a:t>
            </a:r>
            <a:r>
              <a:rPr lang="en-GB" sz="500" b="1" dirty="0" err="1" smtClean="0">
                <a:solidFill>
                  <a:schemeClr val="bg1">
                    <a:lumMod val="85000"/>
                  </a:schemeClr>
                </a:solidFill>
              </a:rPr>
              <a:t>Acr</a:t>
            </a:r>
            <a:r>
              <a:rPr lang="en-GB" sz="500" b="1" dirty="0" smtClean="0">
                <a:solidFill>
                  <a:schemeClr val="bg1">
                    <a:lumMod val="85000"/>
                  </a:schemeClr>
                </a:solidFill>
              </a:rPr>
              <a:t>. 142. replica of Parthenon Museum, photograph: Martha Warren 14/11/2017</a:t>
            </a:r>
            <a:r>
              <a:rPr lang="en-GB" sz="600" b="1" dirty="0" smtClean="0">
                <a:solidFill>
                  <a:schemeClr val="bg1">
                    <a:lumMod val="85000"/>
                  </a:schemeClr>
                </a:solidFill>
              </a:rPr>
              <a:t>	</a:t>
            </a:r>
            <a:endParaRPr lang="en-GB" sz="600" b="1" dirty="0">
              <a:solidFill>
                <a:schemeClr val="bg1">
                  <a:lumMod val="85000"/>
                </a:schemeClr>
              </a:solidFill>
            </a:endParaRPr>
          </a:p>
        </p:txBody>
      </p:sp>
      <p:pic>
        <p:nvPicPr>
          <p:cNvPr id="2" name="Picture 1"/>
          <p:cNvPicPr>
            <a:picLocks noChangeAspect="1"/>
          </p:cNvPicPr>
          <p:nvPr/>
        </p:nvPicPr>
        <p:blipFill rotWithShape="1">
          <a:blip r:embed="rId5" cstate="print">
            <a:extLst>
              <a:ext uri="{28A0092B-C50C-407E-A947-70E740481C1C}">
                <a14:useLocalDpi xmlns:a14="http://schemas.microsoft.com/office/drawing/2010/main" val="0"/>
              </a:ext>
            </a:extLst>
          </a:blip>
          <a:srcRect l="2269" t="13551" r="9213" b="7936"/>
          <a:stretch/>
        </p:blipFill>
        <p:spPr>
          <a:xfrm>
            <a:off x="5247356" y="4865420"/>
            <a:ext cx="1697283" cy="1992580"/>
          </a:xfrm>
          <a:prstGeom prst="ellipse">
            <a:avLst/>
          </a:prstGeom>
          <a:ln w="19050">
            <a:solidFill>
              <a:schemeClr val="bg1">
                <a:lumMod val="95000"/>
              </a:schemeClr>
            </a:solidFill>
          </a:ln>
        </p:spPr>
      </p:pic>
      <p:pic>
        <p:nvPicPr>
          <p:cNvPr id="4" name="Picture 3"/>
          <p:cNvPicPr>
            <a:picLocks noChangeAspect="1"/>
          </p:cNvPicPr>
          <p:nvPr/>
        </p:nvPicPr>
        <p:blipFill>
          <a:blip r:embed="rId6"/>
          <a:stretch>
            <a:fillRect/>
          </a:stretch>
        </p:blipFill>
        <p:spPr>
          <a:xfrm>
            <a:off x="224315" y="191753"/>
            <a:ext cx="1302885" cy="505003"/>
          </a:xfrm>
          <a:prstGeom prst="rect">
            <a:avLst/>
          </a:prstGeom>
        </p:spPr>
      </p:pic>
      <p:sp>
        <p:nvSpPr>
          <p:cNvPr id="13" name="TextBox 12"/>
          <p:cNvSpPr txBox="1"/>
          <p:nvPr/>
        </p:nvSpPr>
        <p:spPr>
          <a:xfrm>
            <a:off x="10187709" y="77389"/>
            <a:ext cx="1828800" cy="646331"/>
          </a:xfrm>
          <a:prstGeom prst="rect">
            <a:avLst/>
          </a:prstGeom>
          <a:noFill/>
        </p:spPr>
        <p:txBody>
          <a:bodyPr wrap="square" rtlCol="0" anchor="ctr">
            <a:spAutoFit/>
          </a:bodyPr>
          <a:lstStyle/>
          <a:p>
            <a:pPr algn="r"/>
            <a:r>
              <a:rPr lang="en-US" dirty="0">
                <a:solidFill>
                  <a:srgbClr val="BFF9D8"/>
                </a:solidFill>
              </a:rPr>
              <a:t>Marth Warren</a:t>
            </a:r>
          </a:p>
          <a:p>
            <a:pPr algn="r"/>
            <a:r>
              <a:rPr lang="en-US" sz="1800" kern="1200" dirty="0">
                <a:solidFill>
                  <a:srgbClr val="BFF9D8"/>
                </a:solidFill>
                <a:latin typeface="+mn-lt"/>
                <a:ea typeface="+mn-ea"/>
                <a:cs typeface="+mn-cs"/>
              </a:rPr>
              <a:t>1500054</a:t>
            </a:r>
          </a:p>
        </p:txBody>
      </p:sp>
    </p:spTree>
    <p:extLst>
      <p:ext uri="{BB962C8B-B14F-4D97-AF65-F5344CB8AC3E}">
        <p14:creationId xmlns:p14="http://schemas.microsoft.com/office/powerpoint/2010/main" val="4521445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859</Words>
  <Application>Microsoft Office PowerPoint</Application>
  <PresentationFormat>Widescreen</PresentationFormat>
  <Paragraphs>25</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What did Medusa really look like?</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Martha Warren</dc:creator>
  <cp:lastModifiedBy>Martha Warren</cp:lastModifiedBy>
  <cp:revision>47</cp:revision>
  <dcterms:created xsi:type="dcterms:W3CDTF">2017-11-08T15:50:02Z</dcterms:created>
  <dcterms:modified xsi:type="dcterms:W3CDTF">2017-12-05T22:49:55Z</dcterms:modified>
</cp:coreProperties>
</file>