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248643-84CD-4691-B08E-F0673AFD8429}" type="datetimeFigureOut">
              <a:t>31.03.2023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348364-F609-48B3-8E14-849D1B2A2A8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45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short-term and long-term talent acquisition strategies will be described for PizzaExpress. Monetary and non-monetary methods will also be explained in this presentation for restaurant operations in this Restaurant Group. 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4444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PizzaExpress uses various talent acquisition strategies to attract potential candidates to work in their casual and fine dining restaurant operations.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119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Selecting candidates through different agencies in the UK helps the </a:t>
            </a:r>
            <a:r>
              <a:rPr lang="en-US" dirty="0" err="1"/>
              <a:t>organisation</a:t>
            </a:r>
            <a:r>
              <a:rPr lang="en-US" dirty="0"/>
              <a:t> in reducing the HRM in-house cost. Moreover, this facility helps PizzaExpress to hire employees as per its requirements during high-demand situations. 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9674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They encourage their current employees to refer friends and family members to work at PizzaExpress. It has offered incentives like referral bonuses.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106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PizzaExpress also uses walk-in interviews as a short-term talent acquisition strategy to attract potential candidates for their restaurant operations. PizzaExpress had advertised several walk-in interview opportunities for their various locations in the UK.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333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PizzaExpress usually hire candidates for long-term talent acquisition within 2 weeks. This procedure helps candidates to reduce the time of waiting. </a:t>
            </a:r>
          </a:p>
          <a:p>
            <a:pPr algn="just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683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Another long-term talent acquisition strategy used by PizzaExpress is its apprenticeship program.  They also offer a retention rate of over 90% for their apprentices who complete their programs (Similar Web, 2022).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78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It indicates that many employees stay with the company long-term and have opportunities for career growth.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0648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These monetary methods can help PizzaExpress stand out in a competitive job market to attract high-quality candidates for their casual and fine dining operations.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19475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This process involves offering good payment to new hires upon joining the company, as an incentive to choose PizzaExpress over other job opportunities. Sign-on bonuses can be particularly effective in attracting candidates who are in high demand or have </a:t>
            </a:r>
            <a:r>
              <a:rPr lang="en-US" dirty="0" err="1"/>
              <a:t>specialised</a:t>
            </a:r>
            <a:r>
              <a:rPr lang="en-US" dirty="0"/>
              <a:t> skills, like chefs or managers. It can help to offset any costs associated with joining a new company, like relocation expenses. This method can also help to create a sense of excitement and motivation among new hires. 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887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This can also increase employee retention, as employees are more likely to stay with a company that offers flexible work arrangements.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90233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Henceforth, employees are more likely to be motivated and committed to their work if they feel they are growing in their careers.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266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/>
              <a:t>Monetary and non-monetary methods have also been explained in this presentation for restaurant operations in PizzaExpress.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348364-F609-48B3-8E14-849D1B2A2A82}" type="slidenum"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140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3/31/23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infomatique/5681430516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m.wikipedia.org/wiki/PizzaExpres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www.peoplematters.in/download/talent-management/the-future-of-talent-acquisition-1396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strategic-hr/have-you-hit-talent-acquisition-wall-1219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global.com/blog/recruitment/talent-acquisition-strategies-for-the-real-estate-sector-26601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employer-branding/design-thinking-for-talent-acquisition-retention-and-growth-1590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alwyn_ladell/5261741104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blog/employee-relations/watch-out-your-behaviour-might-affect-your-appraisal-1129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eoplematters.in/article/2015/11/25/compensation-benefits/monetary-vs-non-monetary-incentives-which-ones-actually-work/12535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evegetarianexperience.co.uk/2012/01/pizza-express-launch-new-leggera-pizza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ortfolioticsmoraleda.blogspot.com/2011/04/conclusion_14.html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oominfo.com/c/pizzaexpress/84099770" TargetMode="External"/><Relationship Id="rId3" Type="http://schemas.openxmlformats.org/officeDocument/2006/relationships/hyperlink" Target="https://www.ft.com/content/e9a4c284-33c9-45cf-a4bb-0246ed1a7eac" TargetMode="External"/><Relationship Id="rId7" Type="http://schemas.openxmlformats.org/officeDocument/2006/relationships/hyperlink" Target="https://www.zenefits.com/workest/7-big-statistics-about-the-state-of-flexible-work-arrangements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statistics/758382/pizza-express-group-revenue/" TargetMode="External"/><Relationship Id="rId5" Type="http://schemas.openxmlformats.org/officeDocument/2006/relationships/hyperlink" Target="https://www.similarweb.com/website/pizzaexpress.com/" TargetMode="External"/><Relationship Id="rId4" Type="http://schemas.openxmlformats.org/officeDocument/2006/relationships/hyperlink" Target="https://www.reuters.com/article/uk-pizza-express-redundancies-idUKKBN27E37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068B58-6F94-4AFF-A8A7-18573884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E5B028C-7535-45E5-9D2C-32C50D0E0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1966" y="900622"/>
            <a:ext cx="4997189" cy="1893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b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1966" y="2965593"/>
            <a:ext cx="4997189" cy="294154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800" dirty="0" err="1"/>
              <a:t>Programme</a:t>
            </a:r>
            <a:r>
              <a:rPr lang="en-US" sz="1800" dirty="0"/>
              <a:t>: BA Business Management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Module: Managing People 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Module code: LCBB5004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Student name: Nita Roxana</a:t>
            </a:r>
          </a:p>
          <a:p>
            <a:pPr indent="-228600" algn="l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800" dirty="0"/>
              <a:t>Student ID: </a:t>
            </a:r>
            <a:r>
              <a:rPr lang="en-GB" sz="1800" dirty="0"/>
              <a:t>2111868</a:t>
            </a: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19B1CCE9-7A53-91EE-BD98-51E2C83B18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46" r="4749" b="1"/>
          <a:stretch/>
        </p:blipFill>
        <p:spPr>
          <a:xfrm>
            <a:off x="6575741" y="895610"/>
            <a:ext cx="4890576" cy="2443150"/>
          </a:xfrm>
          <a:prstGeom prst="rect">
            <a:avLst/>
          </a:prstGeom>
        </p:spPr>
      </p:pic>
      <p:pic>
        <p:nvPicPr>
          <p:cNvPr id="5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9F3AB4A-E667-0B2F-38E1-7A99CE8A7E1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4094"/>
          <a:stretch/>
        </p:blipFill>
        <p:spPr>
          <a:xfrm>
            <a:off x="6575741" y="3504974"/>
            <a:ext cx="4890576" cy="2443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2534FCE-5AE6-9819-714A-42C8F32E7633}"/>
              </a:ext>
            </a:extLst>
          </p:cNvPr>
          <p:cNvSpPr txBox="1"/>
          <p:nvPr/>
        </p:nvSpPr>
        <p:spPr>
          <a:xfrm>
            <a:off x="8131834" y="5917721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(Zoominfo, 2022)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82A4507-8AB5-E3B9-9C8E-D3A939FF1CF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7060" r="7303" b="687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B6732-6CA5-5B40-B812-4EF176E2F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 b="1"/>
              <a:t> Introduction </a:t>
            </a:r>
            <a:endParaRPr lang="en-US" sz="2800"/>
          </a:p>
          <a:p>
            <a:endParaRPr lang="en-US" sz="2800">
              <a:cs typeface="Calibri Ligh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A81DC-9FD7-0B1A-1EDD-C631AA6E5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/>
            <a:r>
              <a:rPr lang="en-US" sz="2200" dirty="0">
                <a:cs typeface="Calibri" panose="020F0502020204030204"/>
              </a:rPr>
              <a:t>PizzaExpress has approximately 9000 employees in the UK. </a:t>
            </a:r>
          </a:p>
          <a:p>
            <a:pPr algn="just"/>
            <a:r>
              <a:rPr lang="en-US" sz="2200" dirty="0">
                <a:cs typeface="Calibri" panose="020F0502020204030204"/>
              </a:rPr>
              <a:t>It is a Restaurant Group in the UK.</a:t>
            </a:r>
          </a:p>
          <a:p>
            <a:pPr algn="just"/>
            <a:r>
              <a:rPr lang="en-US" sz="2200" dirty="0">
                <a:cs typeface="Calibri" panose="020F0502020204030204"/>
              </a:rPr>
              <a:t>This study will evaluate talent acquisition strategies for PizzaExpress.</a:t>
            </a:r>
          </a:p>
          <a:p>
            <a:pPr algn="just"/>
            <a:r>
              <a:rPr lang="en-US" sz="2200" dirty="0">
                <a:cs typeface="Calibri" panose="020F0502020204030204"/>
              </a:rPr>
              <a:t>This study will also describe incentive methods.</a:t>
            </a:r>
          </a:p>
          <a:p>
            <a:pPr algn="just"/>
            <a:endParaRPr lang="en-US" sz="2200" dirty="0"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885FE4-6F74-4E43-596B-0D7D3C1A4860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ECB444-C0D0-DAEE-3276-B6FF6DFA2AB9}"/>
              </a:ext>
            </a:extLst>
          </p:cNvPr>
          <p:cNvSpPr txBox="1"/>
          <p:nvPr/>
        </p:nvSpPr>
        <p:spPr>
          <a:xfrm>
            <a:off x="10532853" y="6579079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000000"/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(</a:t>
            </a:r>
            <a:r>
              <a:rPr lang="en-US" sz="1200" dirty="0" err="1">
                <a:solidFill>
                  <a:srgbClr val="000000"/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Zoominfo</a:t>
            </a:r>
            <a:r>
              <a:rPr lang="en-US" sz="1200" dirty="0">
                <a:solidFill>
                  <a:srgbClr val="000000"/>
                </a:solidFill>
                <a:highlight>
                  <a:srgbClr val="C0C0C0"/>
                </a:highlight>
                <a:latin typeface="Times New Roman"/>
                <a:cs typeface="Times New Roman"/>
              </a:rPr>
              <a:t>, 2022)</a:t>
            </a:r>
            <a:endParaRPr lang="en-US" dirty="0">
              <a:highlight>
                <a:srgbClr val="C0C0C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876358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5CF9F0-F8C1-414D-B348-B5FA27CC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C1E318F7-B291-4FDB-985C-DB1629D6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7E06338-E21A-4BCF-BAD5-9E9C1121D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4" descr="A picture containing text, building, outdoor&#10;&#10;Description automatically generated">
            <a:extLst>
              <a:ext uri="{FF2B5EF4-FFF2-40B4-BE49-F238E27FC236}">
                <a16:creationId xmlns:a16="http://schemas.microsoft.com/office/drawing/2014/main" id="{5FFCE88A-D092-A87A-2E3F-C6B08E479D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1" b="2799"/>
          <a:stretch/>
        </p:blipFill>
        <p:spPr>
          <a:xfrm>
            <a:off x="859867" y="2197387"/>
            <a:ext cx="5196543" cy="390316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21CE605-3A03-402B-BB38-A81222A0B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27C7F5-25D6-4030-88D6-FDD42629F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7FFAF58-47B3-4979-854A-961A54F72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90E1CE-5AF7-4666-8A98-695A942CB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352469-6A4A-46CB-A5D7-3FB2CE659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0526BE3-3011-4473-BF37-E41AC2354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EDF85AF-945D-4F82-95F6-BEDCBE6D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FE8AFB9-0F63-4CDE-822A-06D83023D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89F342D-69A5-98FC-E591-DE0D07D4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</a:rPr>
              <a:t>Talent acquisition strategies</a:t>
            </a:r>
            <a:endParaRPr lang="en-US" sz="4800">
              <a:solidFill>
                <a:schemeClr val="bg1"/>
              </a:solidFill>
            </a:endParaRPr>
          </a:p>
          <a:p>
            <a:endParaRPr lang="en-US" sz="480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9074B-972C-384B-3FF6-27F9286B71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PizzaExpress included recruiting through online job portals, social media, employee referrals, and partnerships with educational institutions. </a:t>
            </a:r>
            <a:endParaRPr lang="en-US" sz="170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According to their website, they offer comprehensive training programs and career development opportunities to their employees. </a:t>
            </a:r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As of 2022, PizzaExpress had approximately 9000 employees in the UK (Content, 2022).</a:t>
            </a:r>
            <a:endParaRPr lang="en-US" sz="1700">
              <a:solidFill>
                <a:schemeClr val="bg1"/>
              </a:solidFill>
            </a:endParaRPr>
          </a:p>
          <a:p>
            <a:r>
              <a:rPr lang="en-US" sz="1700">
                <a:solidFill>
                  <a:schemeClr val="bg1"/>
                </a:solidFill>
                <a:ea typeface="+mn-lt"/>
                <a:cs typeface="+mn-lt"/>
              </a:rPr>
              <a:t>Proper talent acquisition strategies of PizzaExpress have helped this organisation with a turnover rate of around 40% (Content, 2022).</a:t>
            </a:r>
            <a:endParaRPr lang="en-US" sz="1700">
              <a:solidFill>
                <a:schemeClr val="bg1"/>
              </a:solidFill>
            </a:endParaRPr>
          </a:p>
          <a:p>
            <a:endParaRPr lang="en-US" sz="1700">
              <a:solidFill>
                <a:schemeClr val="bg1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620137-0D00-6DA5-FA12-0901785E79B2}"/>
              </a:ext>
            </a:extLst>
          </p:cNvPr>
          <p:cNvSpPr txBox="1"/>
          <p:nvPr/>
        </p:nvSpPr>
        <p:spPr>
          <a:xfrm>
            <a:off x="5241763" y="5900494"/>
            <a:ext cx="814647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highlight>
                  <a:srgbClr val="FFFF00"/>
                </a:highlight>
                <a:ea typeface="+mn-lt"/>
                <a:cs typeface="+mn-lt"/>
              </a:rPr>
              <a:t>(</a:t>
            </a:r>
            <a:r>
              <a:rPr lang="en-US" sz="700" dirty="0" err="1">
                <a:highlight>
                  <a:srgbClr val="FFFF00"/>
                </a:highlight>
                <a:ea typeface="+mn-lt"/>
                <a:cs typeface="+mn-lt"/>
              </a:rPr>
              <a:t>Zoominfo</a:t>
            </a:r>
            <a:r>
              <a:rPr lang="en-US" sz="700" dirty="0">
                <a:highlight>
                  <a:srgbClr val="FFFF00"/>
                </a:highlight>
                <a:ea typeface="+mn-lt"/>
                <a:cs typeface="+mn-lt"/>
              </a:rPr>
              <a:t>, 2022)</a:t>
            </a:r>
            <a:endParaRPr lang="en-US">
              <a:highlight>
                <a:srgbClr val="FFFF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215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F5928B83-E1FF-54BE-0B9D-653545DE8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064" r="26748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C6A66D-8895-554F-A269-F40A662D6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2353362"/>
          </a:xfrm>
        </p:spPr>
        <p:txBody>
          <a:bodyPr anchor="b">
            <a:normAutofit/>
          </a:bodyPr>
          <a:lstStyle/>
          <a:p>
            <a:r>
              <a:rPr lang="en-US" sz="4800" b="1">
                <a:solidFill>
                  <a:schemeClr val="bg1"/>
                </a:solidFill>
                <a:ea typeface="+mj-lt"/>
                <a:cs typeface="+mj-lt"/>
              </a:rPr>
              <a:t>Short-term talent acquisition </a:t>
            </a:r>
            <a:endParaRPr lang="en-US" sz="48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A811-394D-DD7F-2450-4619B3F27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4" y="3442089"/>
            <a:ext cx="5821537" cy="2596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One of its short strategies is partnering with recruitment agencies to source candidates for seasonal and temporary positions. </a:t>
            </a:r>
            <a:endParaRPr lang="en-US" sz="180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According to their website, they offer competitive rates of pay and opportunities for career advancement. </a:t>
            </a:r>
            <a:endParaRPr lang="en-US" sz="1800">
              <a:solidFill>
                <a:schemeClr val="bg1"/>
              </a:solidFill>
            </a:endParaRPr>
          </a:p>
          <a:p>
            <a:r>
              <a:rPr lang="en-US" sz="1800">
                <a:solidFill>
                  <a:schemeClr val="bg1"/>
                </a:solidFill>
                <a:ea typeface="+mn-lt"/>
                <a:cs typeface="+mn-lt"/>
              </a:rPr>
              <a:t>In 2022, PizzaExpress had around 150 seasonal job openings across the UK.</a:t>
            </a:r>
            <a:endParaRPr lang="en-US" sz="1800">
              <a:solidFill>
                <a:schemeClr val="bg1"/>
              </a:solidFill>
            </a:endParaRPr>
          </a:p>
          <a:p>
            <a:endParaRPr lang="en-US" sz="1800">
              <a:solidFill>
                <a:schemeClr val="bg1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32769A-93C5-6020-DCE6-C956475E2FFE}"/>
              </a:ext>
            </a:extLst>
          </p:cNvPr>
          <p:cNvSpPr txBox="1"/>
          <p:nvPr/>
        </p:nvSpPr>
        <p:spPr>
          <a:xfrm>
            <a:off x="10306074" y="5827531"/>
            <a:ext cx="942887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highlight>
                  <a:srgbClr val="C0C0C0"/>
                </a:highlight>
                <a:ea typeface="+mn-lt"/>
                <a:cs typeface="+mn-lt"/>
              </a:rPr>
              <a:t>(</a:t>
            </a:r>
            <a:r>
              <a:rPr lang="en-US" sz="700" dirty="0" err="1">
                <a:highlight>
                  <a:srgbClr val="C0C0C0"/>
                </a:highlight>
                <a:ea typeface="+mn-lt"/>
                <a:cs typeface="+mn-lt"/>
              </a:rPr>
              <a:t>Zoominfo</a:t>
            </a:r>
            <a:r>
              <a:rPr lang="en-US" sz="700" dirty="0">
                <a:highlight>
                  <a:srgbClr val="C0C0C0"/>
                </a:highlight>
                <a:ea typeface="+mn-lt"/>
                <a:cs typeface="+mn-lt"/>
              </a:rPr>
              <a:t>, 2022)</a:t>
            </a:r>
            <a:r>
              <a:rPr lang="en-US" sz="700" dirty="0">
                <a:solidFill>
                  <a:srgbClr val="FFFFFF"/>
                </a:solidFill>
                <a:highlight>
                  <a:srgbClr val="C0C0C0"/>
                </a:highlight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NC</a:t>
            </a:r>
            <a:r>
              <a:rPr lang="en-US" sz="700" dirty="0">
                <a:solidFill>
                  <a:srgbClr val="FFFFFF"/>
                </a:solidFill>
                <a:highlight>
                  <a:srgbClr val="C0C0C0"/>
                </a:highlight>
              </a:rPr>
              <a:t>.</a:t>
            </a:r>
            <a:endParaRPr lang="en-US">
              <a:highlight>
                <a:srgbClr val="C0C0C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8527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DEF9BD84-EA3A-E386-A042-9F2B43934D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348E-BD1D-70BB-EB25-9FCFED399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Another short-term talent acquisition strategy used by PizzaExpress is hiring through employee referrals. </a:t>
            </a:r>
            <a:endParaRPr lang="en-US" sz="22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It also offers flexible working arrangements and opportunities for career growth. 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PizzaExpress had around 200 job openings across the UK that were eligible for referral bonuses in October 2022.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B45CE1-A3CC-10FB-F5CB-F32F2358E110}"/>
              </a:ext>
            </a:extLst>
          </p:cNvPr>
          <p:cNvSpPr txBox="1"/>
          <p:nvPr/>
        </p:nvSpPr>
        <p:spPr>
          <a:xfrm>
            <a:off x="10932744" y="6657945"/>
            <a:ext cx="1259255" cy="276999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200" dirty="0">
                <a:ea typeface="+mn-lt"/>
                <a:cs typeface="+mn-lt"/>
              </a:rPr>
              <a:t>(</a:t>
            </a:r>
            <a:r>
              <a:rPr lang="en-US" sz="1200" dirty="0" err="1">
                <a:ea typeface="+mn-lt"/>
                <a:cs typeface="+mn-lt"/>
              </a:rPr>
              <a:t>Zoominfo</a:t>
            </a:r>
            <a:r>
              <a:rPr lang="en-US" sz="1200" dirty="0">
                <a:ea typeface="+mn-lt"/>
                <a:cs typeface="+mn-lt"/>
              </a:rPr>
              <a:t>, 2022)</a:t>
            </a:r>
            <a:endParaRPr lang="en-US" sz="1200">
              <a:cs typeface="Calibri"/>
            </a:endParaRPr>
          </a:p>
        </p:txBody>
      </p:sp>
      <p:sp>
        <p:nvSpPr>
          <p:cNvPr id="7" name="Titlu 6">
            <a:extLst>
              <a:ext uri="{FF2B5EF4-FFF2-40B4-BE49-F238E27FC236}">
                <a16:creationId xmlns:a16="http://schemas.microsoft.com/office/drawing/2014/main" id="{EBE8F579-B448-A138-4A07-93B61EC59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744401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D0790F1-3C05-DD59-1D4E-F3C064E3ABB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0C62D-D224-8140-9DAD-DF76854F9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It advertises these walk-in interviews through its social media channels and job portals.</a:t>
            </a:r>
            <a:endParaRPr lang="en-US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It invites interested candidates to attend on a specific date and time. 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It offers a friendly and supportive working environment during this short-term talent acquisition (Content, 2022).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It also enhances training and development opportunities for talent acquisition. 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CED4A3-A0CD-B390-7501-86800CEBAA12}"/>
              </a:ext>
            </a:extLst>
          </p:cNvPr>
          <p:cNvSpPr txBox="1"/>
          <p:nvPr/>
        </p:nvSpPr>
        <p:spPr>
          <a:xfrm>
            <a:off x="11016677" y="6657945"/>
            <a:ext cx="1175323" cy="261610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100" dirty="0">
                <a:ea typeface="+mn-lt"/>
                <a:cs typeface="+mn-lt"/>
              </a:rPr>
              <a:t>(</a:t>
            </a:r>
            <a:r>
              <a:rPr lang="en-US" sz="1100" dirty="0" err="1">
                <a:ea typeface="+mn-lt"/>
                <a:cs typeface="+mn-lt"/>
              </a:rPr>
              <a:t>Zoominfo</a:t>
            </a:r>
            <a:r>
              <a:rPr lang="en-US" sz="1100" dirty="0">
                <a:ea typeface="+mn-lt"/>
                <a:cs typeface="+mn-lt"/>
              </a:rPr>
              <a:t>, 2022)</a:t>
            </a:r>
            <a:endParaRPr lang="en-US" sz="1100" dirty="0">
              <a:cs typeface="Calibri"/>
            </a:endParaRPr>
          </a:p>
        </p:txBody>
      </p:sp>
      <p:sp>
        <p:nvSpPr>
          <p:cNvPr id="7" name="Titlu 6">
            <a:extLst>
              <a:ext uri="{FF2B5EF4-FFF2-40B4-BE49-F238E27FC236}">
                <a16:creationId xmlns:a16="http://schemas.microsoft.com/office/drawing/2014/main" id="{0F551E9C-F3F1-C3E3-ED41-DF1AC034A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6884248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C1BB8B55-504A-A6FA-326C-F2DF4881B1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B9E41F-DC7E-B7FE-0352-460E5721B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a typeface="+mj-lt"/>
                <a:cs typeface="+mj-lt"/>
              </a:rPr>
              <a:t>Long-Term Talent Acquisition Strategies 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0A4FF-51F1-D48D-60BC-A5FCEC3CAE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One of these strategies is developing partnerships with educational institutions to recruit and train candidates for future management roles. </a:t>
            </a:r>
            <a:endParaRPr lang="en-US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It offers leadership development programs and opportunities to progress into more senior positions. 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PizzaExpress had partnerships with more than 90 universities and colleges across the UK for their management trainee program (Content, 2022).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0936D6-67AC-EF61-3250-EE40CAA64B76}"/>
              </a:ext>
            </a:extLst>
          </p:cNvPr>
          <p:cNvSpPr txBox="1"/>
          <p:nvPr/>
        </p:nvSpPr>
        <p:spPr>
          <a:xfrm>
            <a:off x="10557844" y="6356021"/>
            <a:ext cx="1634156" cy="276999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200" dirty="0">
                <a:ea typeface="+mn-lt"/>
                <a:cs typeface="+mn-lt"/>
              </a:rPr>
              <a:t>(</a:t>
            </a:r>
            <a:r>
              <a:rPr lang="en-US" sz="1200" dirty="0" err="1">
                <a:ea typeface="+mn-lt"/>
                <a:cs typeface="+mn-lt"/>
              </a:rPr>
              <a:t>Zoominfo</a:t>
            </a:r>
            <a:r>
              <a:rPr lang="en-US" sz="1200" dirty="0">
                <a:ea typeface="+mn-lt"/>
                <a:cs typeface="+mn-lt"/>
              </a:rPr>
              <a:t>, 2022)</a:t>
            </a:r>
            <a:endParaRPr lang="en-US" sz="1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942348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usiness Graph Statistics · Free image on Pixabay">
            <a:extLst>
              <a:ext uri="{FF2B5EF4-FFF2-40B4-BE49-F238E27FC236}">
                <a16:creationId xmlns:a16="http://schemas.microsoft.com/office/drawing/2014/main" id="{5AA3DE4C-CDD3-382E-1C9F-92B40E8FC48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4770" b="324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85540-21FC-B61D-7EDC-3448A9370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  <a:ea typeface="+mn-lt"/>
                <a:cs typeface="+mn-lt"/>
              </a:rPr>
              <a:t>It offers candidates the opportunity to train and develop their skills while working in restaurant operations. </a:t>
            </a:r>
            <a:endParaRPr lang="en-US" sz="22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 dirty="0">
                <a:solidFill>
                  <a:srgbClr val="FFFFFF"/>
                </a:solidFill>
                <a:ea typeface="+mn-lt"/>
                <a:cs typeface="+mn-lt"/>
              </a:rPr>
              <a:t>It offers apprenticeships in various areas, including hospitality, leadership, and catering.</a:t>
            </a:r>
            <a:endParaRPr lang="en-US" sz="2200" dirty="0">
              <a:solidFill>
                <a:srgbClr val="FFFFFF"/>
              </a:solidFill>
            </a:endParaRPr>
          </a:p>
          <a:p>
            <a:r>
              <a:rPr lang="en-US" sz="2200" dirty="0">
                <a:solidFill>
                  <a:srgbClr val="FFFFFF"/>
                </a:solidFill>
                <a:ea typeface="+mn-lt"/>
                <a:cs typeface="+mn-lt"/>
              </a:rPr>
              <a:t>PizzaExpress had approximately 400 apprentices across their UK locations, with plans to increase this number in the coming years (Content, 2022). </a:t>
            </a:r>
            <a:endParaRPr lang="en-US" sz="22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796685-2D3B-8314-3E54-9137353D3C29}"/>
              </a:ext>
            </a:extLst>
          </p:cNvPr>
          <p:cNvSpPr txBox="1"/>
          <p:nvPr/>
        </p:nvSpPr>
        <p:spPr>
          <a:xfrm>
            <a:off x="9310777" y="6420928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sz="1200" dirty="0">
                <a:cs typeface="Arial"/>
              </a:rPr>
              <a:t>(</a:t>
            </a:r>
            <a:r>
              <a:rPr lang="en-US" sz="1200" dirty="0" err="1">
                <a:cs typeface="Arial"/>
              </a:rPr>
              <a:t>Zoominfo</a:t>
            </a:r>
            <a:r>
              <a:rPr lang="en-US" sz="1200" dirty="0">
                <a:cs typeface="Arial"/>
              </a:rPr>
              <a:t>, 2022)​</a:t>
            </a:r>
          </a:p>
        </p:txBody>
      </p:sp>
      <p:sp>
        <p:nvSpPr>
          <p:cNvPr id="7" name="Titlu 6">
            <a:extLst>
              <a:ext uri="{FF2B5EF4-FFF2-40B4-BE49-F238E27FC236}">
                <a16:creationId xmlns:a16="http://schemas.microsoft.com/office/drawing/2014/main" id="{826FB4AB-B1B8-D636-AAD4-1954FB8B1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65083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building, outdoor, sky&#10;&#10;Description automatically generated">
            <a:extLst>
              <a:ext uri="{FF2B5EF4-FFF2-40B4-BE49-F238E27FC236}">
                <a16:creationId xmlns:a16="http://schemas.microsoft.com/office/drawing/2014/main" id="{6EA5C9C9-B616-5336-4AD3-589507EAEFD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500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17FF5-8458-608A-1ECA-FFB2BC629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PizzaExpress also uses a long-term talent acquisition strategy of work-life balance to attract potential candidates for their restaurant operations. </a:t>
            </a:r>
            <a:endParaRPr lang="en-US" sz="22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It offers opportunities for its employees to advance in their careers through campaigns by promoting them from within the company. 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Over 70% of restaurant managers of PizzaExpress began their careers as team members (Statista, 2022). 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PizzaExpress had a retention rate of around 60% for their restaurant team members (Zoominfo, 2022). 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  <a:cs typeface="Calibri"/>
            </a:endParaRPr>
          </a:p>
        </p:txBody>
      </p:sp>
      <p:sp>
        <p:nvSpPr>
          <p:cNvPr id="15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F311D0-3480-B7D2-88F8-FD322C1E03B0}"/>
              </a:ext>
            </a:extLst>
          </p:cNvPr>
          <p:cNvSpPr txBox="1"/>
          <p:nvPr/>
        </p:nvSpPr>
        <p:spPr>
          <a:xfrm>
            <a:off x="10440137" y="6557303"/>
            <a:ext cx="1103187" cy="297004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US" sz="7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, 2022)</a:t>
            </a:r>
            <a:endParaRPr lang="en-US" sz="700" dirty="0">
              <a:ea typeface="+mn-lt"/>
              <a:cs typeface="+mn-lt"/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7" name="Titlu 6">
            <a:extLst>
              <a:ext uri="{FF2B5EF4-FFF2-40B4-BE49-F238E27FC236}">
                <a16:creationId xmlns:a16="http://schemas.microsoft.com/office/drawing/2014/main" id="{A9850BFB-66B4-1B82-48D7-C75E9A4A0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656722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histogram&#10;&#10;Description automatically generated">
            <a:extLst>
              <a:ext uri="{FF2B5EF4-FFF2-40B4-BE49-F238E27FC236}">
                <a16:creationId xmlns:a16="http://schemas.microsoft.com/office/drawing/2014/main" id="{3F35DF79-F4B2-0825-6111-D0239AA658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BA46B1C-F491-2E42-EB87-A9C7C8CE6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Monetary Methods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27E8F-D558-6EC7-8614-05206A599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PizzaExpress uses offer competitive compensation packages. </a:t>
            </a:r>
            <a:endParaRPr lang="en-US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This includes above-average salaries, performance-based bonuses, and other monetary incentives. </a:t>
            </a:r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This can help to attract and retain employees by providing them with financial security and peace of mind. 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B19B72-5B9B-130B-4805-DAAA65129DFC}"/>
              </a:ext>
            </a:extLst>
          </p:cNvPr>
          <p:cNvSpPr txBox="1"/>
          <p:nvPr/>
        </p:nvSpPr>
        <p:spPr>
          <a:xfrm>
            <a:off x="11000854" y="6427907"/>
            <a:ext cx="1103187" cy="297004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US" sz="7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, 2022)</a:t>
            </a:r>
            <a:endParaRPr lang="en-US" sz="700" dirty="0">
              <a:ea typeface="+mn-lt"/>
              <a:cs typeface="+mn-lt"/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44329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pplication, money, monetary calculator, calculator, calculation, award ...">
            <a:extLst>
              <a:ext uri="{FF2B5EF4-FFF2-40B4-BE49-F238E27FC236}">
                <a16:creationId xmlns:a16="http://schemas.microsoft.com/office/drawing/2014/main" id="{BB8A60BA-998E-2006-B51E-0D21057D95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42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D5C70-4238-AFA6-5108-17003E635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Another method is to offer benefits like health insurance, retirement plans, and paid time off.</a:t>
            </a:r>
            <a:endParaRPr lang="en-US" sz="22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PizzaExpress uses sign-on bonuses as a monetary incentive method (Content, 2022). 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This can lead to increased engagement and performance on the job.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  <a:cs typeface="Calibri"/>
            </a:endParaRPr>
          </a:p>
        </p:txBody>
      </p:sp>
      <p:sp>
        <p:nvSpPr>
          <p:cNvPr id="11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B475FA-FA05-251E-E1C9-76924AD41225}"/>
              </a:ext>
            </a:extLst>
          </p:cNvPr>
          <p:cNvSpPr txBox="1"/>
          <p:nvPr/>
        </p:nvSpPr>
        <p:spPr>
          <a:xfrm>
            <a:off x="8433758" y="657907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>
                <a:cs typeface="Arial"/>
              </a:rPr>
              <a:t>(Zoominfo, 2022)​</a:t>
            </a:r>
          </a:p>
        </p:txBody>
      </p:sp>
      <p:sp>
        <p:nvSpPr>
          <p:cNvPr id="7" name="Titlu 6">
            <a:extLst>
              <a:ext uri="{FF2B5EF4-FFF2-40B4-BE49-F238E27FC236}">
                <a16:creationId xmlns:a16="http://schemas.microsoft.com/office/drawing/2014/main" id="{63DB1220-69AE-D1FC-59F2-C32B7FE76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02045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C969542C-6413-2DE3-233C-895DB63B5E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8983CD-02F3-7613-664D-D3DF635E7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Non-monetary methods </a:t>
            </a:r>
            <a:endParaRPr lang="en-US" sz="5400">
              <a:solidFill>
                <a:srgbClr val="FFFFFF"/>
              </a:solidFill>
            </a:endParaRPr>
          </a:p>
          <a:p>
            <a:endParaRPr lang="en-US" sz="54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F704E-8941-FEB9-5021-8B9F7CEBD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One non-monetary method to attract potential candidates to work in the restaurant operations of PizzaExpress is to offer flexible work arrangements. </a:t>
            </a:r>
            <a:endParaRPr lang="en-US" sz="22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According to a survey conducted by Zenefits (2022), 77% of employees listed flexibility as a top factor when considering a job offer. 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PizzaExpress attracts candidates who value work-life balance and have other commitments outside of work by providing flexible scheduling options like part-time or remote work. 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  <a:cs typeface="Calibri"/>
            </a:endParaRPr>
          </a:p>
        </p:txBody>
      </p:sp>
      <p:sp>
        <p:nvSpPr>
          <p:cNvPr id="12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C8D3D-7473-D3C5-1EEB-1F257A19FBA9}"/>
              </a:ext>
            </a:extLst>
          </p:cNvPr>
          <p:cNvSpPr txBox="1"/>
          <p:nvPr/>
        </p:nvSpPr>
        <p:spPr>
          <a:xfrm>
            <a:off x="10770815" y="6557303"/>
            <a:ext cx="1103187" cy="297004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US" sz="7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, 2022)</a:t>
            </a:r>
            <a:endParaRPr lang="en-US" sz="700" dirty="0">
              <a:ea typeface="+mn-lt"/>
              <a:cs typeface="+mn-lt"/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76776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6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18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1" descr="A picture containing person, people, posing, group&#10;&#10;Description automatically generated">
            <a:extLst>
              <a:ext uri="{FF2B5EF4-FFF2-40B4-BE49-F238E27FC236}">
                <a16:creationId xmlns:a16="http://schemas.microsoft.com/office/drawing/2014/main" id="{F2B14883-1277-CEE1-CE65-D7310B762E4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898" b="25217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F9AE9-2F9D-707F-C0A9-8958BB91E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1" y="1671569"/>
            <a:ext cx="6167248" cy="40720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According to Reuters (2022), 87% of millennials and 69% of non-millennials consider career development opportunities as important when considering a job offer. </a:t>
            </a:r>
            <a:endParaRPr lang="en-US" sz="20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PizzaExpress can provide training and development programs, as well as career advancement opportunities, to attract candidates who are looking for a long-term career. </a:t>
            </a:r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This can also improve employee engagement and satisfaction.</a:t>
            </a:r>
            <a:endParaRPr lang="en-US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19CDA8-5738-397C-5109-62FA19B3260F}"/>
              </a:ext>
            </a:extLst>
          </p:cNvPr>
          <p:cNvSpPr txBox="1"/>
          <p:nvPr/>
        </p:nvSpPr>
        <p:spPr>
          <a:xfrm>
            <a:off x="10382629" y="6442285"/>
            <a:ext cx="1103187" cy="297004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US" sz="7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, 2022)</a:t>
            </a:r>
            <a:endParaRPr lang="en-US" sz="700" dirty="0">
              <a:ea typeface="+mn-lt"/>
              <a:cs typeface="+mn-lt"/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itlu 4">
            <a:extLst>
              <a:ext uri="{FF2B5EF4-FFF2-40B4-BE49-F238E27FC236}">
                <a16:creationId xmlns:a16="http://schemas.microsoft.com/office/drawing/2014/main" id="{2EACD573-0ED7-FCED-CBFF-C72955F14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7750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tationary, pen, document&#10;&#10;Description automatically generated">
            <a:extLst>
              <a:ext uri="{FF2B5EF4-FFF2-40B4-BE49-F238E27FC236}">
                <a16:creationId xmlns:a16="http://schemas.microsoft.com/office/drawing/2014/main" id="{0753888E-DF88-9ED7-90AC-D96AC4D5570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573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54D899-AD29-630B-E4F1-AD5EC50D9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US" sz="5400" b="1">
                <a:solidFill>
                  <a:srgbClr val="FFFFFF"/>
                </a:solidFill>
              </a:rPr>
              <a:t>Conclusion </a:t>
            </a:r>
            <a:endParaRPr lang="en-US" sz="5400">
              <a:solidFill>
                <a:srgbClr val="FFFFFF"/>
              </a:solidFill>
            </a:endParaRPr>
          </a:p>
          <a:p>
            <a:endParaRPr lang="en-US" sz="54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31297-1C66-02AA-11C2-E751101B2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9083" y="853673"/>
            <a:ext cx="5715000" cy="5004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This study has evaluated talent acquisition strategies for PizzaExpress.</a:t>
            </a:r>
            <a:endParaRPr lang="en-US" sz="220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This study has also described incentive methods.</a:t>
            </a:r>
            <a:endParaRPr lang="en-US" sz="2200">
              <a:solidFill>
                <a:srgbClr val="FFFFFF"/>
              </a:solidFill>
            </a:endParaRPr>
          </a:p>
          <a:p>
            <a:r>
              <a:rPr lang="en-US" sz="2200">
                <a:solidFill>
                  <a:srgbClr val="FFFFFF"/>
                </a:solidFill>
                <a:ea typeface="+mn-lt"/>
                <a:cs typeface="+mn-lt"/>
              </a:rPr>
              <a:t>Three short-term and long-term talent acquisition strategies have been described for PizzaExpress. </a:t>
            </a:r>
            <a:endParaRPr lang="en-US" sz="2200">
              <a:solidFill>
                <a:srgbClr val="FFFFFF"/>
              </a:solidFill>
            </a:endParaRPr>
          </a:p>
          <a:p>
            <a:endParaRPr lang="en-US" sz="2200">
              <a:solidFill>
                <a:srgbClr val="FFFFFF"/>
              </a:solidFill>
              <a:cs typeface="Calibri"/>
            </a:endParaRPr>
          </a:p>
        </p:txBody>
      </p:sp>
      <p:sp>
        <p:nvSpPr>
          <p:cNvPr id="12" name="sketch box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onnsiteX0" fmla="*/ 0 w 6229604"/>
              <a:gd name="connsiteY0" fmla="*/ 0 h 5722227"/>
              <a:gd name="connsiteX1" fmla="*/ 629882 w 6229604"/>
              <a:gd name="connsiteY1" fmla="*/ 0 h 5722227"/>
              <a:gd name="connsiteX2" fmla="*/ 1135172 w 6229604"/>
              <a:gd name="connsiteY2" fmla="*/ 0 h 5722227"/>
              <a:gd name="connsiteX3" fmla="*/ 1951943 w 6229604"/>
              <a:gd name="connsiteY3" fmla="*/ 0 h 5722227"/>
              <a:gd name="connsiteX4" fmla="*/ 2581825 w 6229604"/>
              <a:gd name="connsiteY4" fmla="*/ 0 h 5722227"/>
              <a:gd name="connsiteX5" fmla="*/ 3211707 w 6229604"/>
              <a:gd name="connsiteY5" fmla="*/ 0 h 5722227"/>
              <a:gd name="connsiteX6" fmla="*/ 4028477 w 6229604"/>
              <a:gd name="connsiteY6" fmla="*/ 0 h 5722227"/>
              <a:gd name="connsiteX7" fmla="*/ 4596063 w 6229604"/>
              <a:gd name="connsiteY7" fmla="*/ 0 h 5722227"/>
              <a:gd name="connsiteX8" fmla="*/ 5412834 w 6229604"/>
              <a:gd name="connsiteY8" fmla="*/ 0 h 5722227"/>
              <a:gd name="connsiteX9" fmla="*/ 6229604 w 6229604"/>
              <a:gd name="connsiteY9" fmla="*/ 0 h 5722227"/>
              <a:gd name="connsiteX10" fmla="*/ 6229604 w 6229604"/>
              <a:gd name="connsiteY10" fmla="*/ 635803 h 5722227"/>
              <a:gd name="connsiteX11" fmla="*/ 6229604 w 6229604"/>
              <a:gd name="connsiteY11" fmla="*/ 1271606 h 5722227"/>
              <a:gd name="connsiteX12" fmla="*/ 6229604 w 6229604"/>
              <a:gd name="connsiteY12" fmla="*/ 1964631 h 5722227"/>
              <a:gd name="connsiteX13" fmla="*/ 6229604 w 6229604"/>
              <a:gd name="connsiteY13" fmla="*/ 2428767 h 5722227"/>
              <a:gd name="connsiteX14" fmla="*/ 6229604 w 6229604"/>
              <a:gd name="connsiteY14" fmla="*/ 3064570 h 5722227"/>
              <a:gd name="connsiteX15" fmla="*/ 6229604 w 6229604"/>
              <a:gd name="connsiteY15" fmla="*/ 3700373 h 5722227"/>
              <a:gd name="connsiteX16" fmla="*/ 6229604 w 6229604"/>
              <a:gd name="connsiteY16" fmla="*/ 4336176 h 5722227"/>
              <a:gd name="connsiteX17" fmla="*/ 6229604 w 6229604"/>
              <a:gd name="connsiteY17" fmla="*/ 5029202 h 5722227"/>
              <a:gd name="connsiteX18" fmla="*/ 6229604 w 6229604"/>
              <a:gd name="connsiteY18" fmla="*/ 5722227 h 5722227"/>
              <a:gd name="connsiteX19" fmla="*/ 5475130 w 6229604"/>
              <a:gd name="connsiteY19" fmla="*/ 5722227 h 5722227"/>
              <a:gd name="connsiteX20" fmla="*/ 4907544 w 6229604"/>
              <a:gd name="connsiteY20" fmla="*/ 5722227 h 5722227"/>
              <a:gd name="connsiteX21" fmla="*/ 4090773 w 6229604"/>
              <a:gd name="connsiteY21" fmla="*/ 5722227 h 5722227"/>
              <a:gd name="connsiteX22" fmla="*/ 3398595 w 6229604"/>
              <a:gd name="connsiteY22" fmla="*/ 5722227 h 5722227"/>
              <a:gd name="connsiteX23" fmla="*/ 2831009 w 6229604"/>
              <a:gd name="connsiteY23" fmla="*/ 5722227 h 5722227"/>
              <a:gd name="connsiteX24" fmla="*/ 2138831 w 6229604"/>
              <a:gd name="connsiteY24" fmla="*/ 5722227 h 5722227"/>
              <a:gd name="connsiteX25" fmla="*/ 1633541 w 6229604"/>
              <a:gd name="connsiteY25" fmla="*/ 5722227 h 5722227"/>
              <a:gd name="connsiteX26" fmla="*/ 1128251 w 6229604"/>
              <a:gd name="connsiteY26" fmla="*/ 5722227 h 5722227"/>
              <a:gd name="connsiteX27" fmla="*/ 0 w 6229604"/>
              <a:gd name="connsiteY27" fmla="*/ 5722227 h 5722227"/>
              <a:gd name="connsiteX28" fmla="*/ 0 w 6229604"/>
              <a:gd name="connsiteY28" fmla="*/ 5200869 h 5722227"/>
              <a:gd name="connsiteX29" fmla="*/ 0 w 6229604"/>
              <a:gd name="connsiteY29" fmla="*/ 4450621 h 5722227"/>
              <a:gd name="connsiteX30" fmla="*/ 0 w 6229604"/>
              <a:gd name="connsiteY30" fmla="*/ 3872040 h 5722227"/>
              <a:gd name="connsiteX31" fmla="*/ 0 w 6229604"/>
              <a:gd name="connsiteY31" fmla="*/ 3407904 h 5722227"/>
              <a:gd name="connsiteX32" fmla="*/ 0 w 6229604"/>
              <a:gd name="connsiteY32" fmla="*/ 2714879 h 5722227"/>
              <a:gd name="connsiteX33" fmla="*/ 0 w 6229604"/>
              <a:gd name="connsiteY33" fmla="*/ 2193520 h 5722227"/>
              <a:gd name="connsiteX34" fmla="*/ 0 w 6229604"/>
              <a:gd name="connsiteY34" fmla="*/ 1500495 h 5722227"/>
              <a:gd name="connsiteX35" fmla="*/ 0 w 6229604"/>
              <a:gd name="connsiteY35" fmla="*/ 750248 h 5722227"/>
              <a:gd name="connsiteX36" fmla="*/ 0 w 6229604"/>
              <a:gd name="connsiteY36" fmla="*/ 0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47625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08B4E1-2E1B-AB7B-87A9-F8CD2AAB860D}"/>
              </a:ext>
            </a:extLst>
          </p:cNvPr>
          <p:cNvSpPr txBox="1"/>
          <p:nvPr/>
        </p:nvSpPr>
        <p:spPr>
          <a:xfrm>
            <a:off x="10368250" y="6212247"/>
            <a:ext cx="1103187" cy="297004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(</a:t>
            </a:r>
            <a:r>
              <a:rPr lang="en-US" sz="7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700" dirty="0">
                <a:solidFill>
                  <a:srgbClr val="FFFFFF"/>
                </a:solidFill>
                <a:ea typeface="+mn-lt"/>
                <a:cs typeface="+mn-lt"/>
              </a:rPr>
              <a:t>, 2022)</a:t>
            </a:r>
            <a:endParaRPr lang="en-US" sz="700" dirty="0">
              <a:ea typeface="+mn-lt"/>
              <a:cs typeface="+mn-lt"/>
            </a:endParaRPr>
          </a:p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0749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ctionary, Reference Book Free Stock Photo - Public Domain Pictures">
            <a:extLst>
              <a:ext uri="{FF2B5EF4-FFF2-40B4-BE49-F238E27FC236}">
                <a16:creationId xmlns:a16="http://schemas.microsoft.com/office/drawing/2014/main" id="{4DBCA36F-A20F-2556-40F1-662DF5E2ACE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8569" b="2518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D7E4EF-DFAE-A65B-C914-C2891A87D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References </a:t>
            </a:r>
            <a:endParaRPr lang="en-US">
              <a:solidFill>
                <a:srgbClr val="FFFFFF"/>
              </a:solidFill>
            </a:endParaRPr>
          </a:p>
          <a:p>
            <a:endParaRPr lang="en-US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27339-AED4-FDE7-7293-5C56B356C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Content,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PizzaExpress.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3"/>
              </a:rPr>
              <a:t>https://www.ft.com/content/e9a4c284-33c9-45cf-a4bb-0246ed1a7eac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Reuters,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UK PizzaExpress.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4"/>
              </a:rPr>
              <a:t>https://www.reuters.com/article/uk-pizza-express-redundancies-idUKKBN27E37O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Similar Web,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PizzaExpress.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5"/>
              </a:rPr>
              <a:t>https://www.similarweb.com/website/pizzaexpress.com/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Statista,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PizzaExpress Group Revenue.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6"/>
              </a:rPr>
              <a:t>https://www.statista.com/statistics/758382/pizza-express-group-revenue/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Zenefits,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7 big statistics about the state of flexible work arrangements.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7"/>
              </a:rPr>
              <a:t>https://www.zenefits.com/workest/7-big-statistics-about-the-state-of-flexible-work-arrangements/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</a:endParaRPr>
          </a:p>
          <a:p>
            <a:r>
              <a:rPr lang="en-US" sz="1800" dirty="0" err="1">
                <a:solidFill>
                  <a:srgbClr val="FFFFFF"/>
                </a:solidFill>
                <a:ea typeface="+mn-lt"/>
                <a:cs typeface="+mn-lt"/>
              </a:rPr>
              <a:t>Zoominfo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, (2022). </a:t>
            </a:r>
            <a:r>
              <a:rPr lang="en-US" sz="1800" i="1" dirty="0">
                <a:solidFill>
                  <a:srgbClr val="FFFFFF"/>
                </a:solidFill>
                <a:ea typeface="+mn-lt"/>
                <a:cs typeface="+mn-lt"/>
              </a:rPr>
              <a:t>PizzaExpress.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Available at: 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  <a:hlinkClick r:id="rId8"/>
              </a:rPr>
              <a:t>https://www.zoominfo.com/c/pizzaexpress/84099770</a:t>
            </a:r>
            <a:r>
              <a:rPr lang="en-US" sz="1800" dirty="0">
                <a:solidFill>
                  <a:srgbClr val="FFFFFF"/>
                </a:solidFill>
                <a:ea typeface="+mn-lt"/>
                <a:cs typeface="+mn-lt"/>
              </a:rPr>
              <a:t> [Accessed 17 March 2023]</a:t>
            </a:r>
            <a:endParaRPr lang="en-US" sz="1800" dirty="0">
              <a:solidFill>
                <a:srgbClr val="FFFFFF"/>
              </a:solidFill>
            </a:endParaRPr>
          </a:p>
          <a:p>
            <a:endParaRPr lang="en-US" sz="180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BF08FD-A553-81EE-3FE2-C36F73FCE337}"/>
              </a:ext>
            </a:extLst>
          </p:cNvPr>
          <p:cNvSpPr txBox="1"/>
          <p:nvPr/>
        </p:nvSpPr>
        <p:spPr>
          <a:xfrm>
            <a:off x="9929004" y="63777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>
                <a:cs typeface="Arial"/>
              </a:rPr>
              <a:t>(Zoominfo, 2022)​</a:t>
            </a:r>
          </a:p>
        </p:txBody>
      </p:sp>
    </p:spTree>
    <p:extLst>
      <p:ext uri="{BB962C8B-B14F-4D97-AF65-F5344CB8AC3E}">
        <p14:creationId xmlns:p14="http://schemas.microsoft.com/office/powerpoint/2010/main" val="25435024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Ecran lat</PresentationFormat>
  <Paragraphs>0</Paragraphs>
  <Slides>15</Slides>
  <Notes>13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15</vt:i4>
      </vt:variant>
    </vt:vector>
  </HeadingPairs>
  <TitlesOfParts>
    <vt:vector size="16" baseType="lpstr">
      <vt:lpstr>office theme</vt:lpstr>
      <vt:lpstr>    </vt:lpstr>
      <vt:lpstr> Introduction  </vt:lpstr>
      <vt:lpstr>Talent acquisition strategies </vt:lpstr>
      <vt:lpstr>Short-term talent acquisition </vt:lpstr>
      <vt:lpstr>Prezentare PowerPoint</vt:lpstr>
      <vt:lpstr>Prezentare PowerPoint</vt:lpstr>
      <vt:lpstr>Long-Term Talent Acquisition Strategies </vt:lpstr>
      <vt:lpstr>Prezentare PowerPoint</vt:lpstr>
      <vt:lpstr>Prezentare PowerPoint</vt:lpstr>
      <vt:lpstr>Monetary Methods </vt:lpstr>
      <vt:lpstr>Prezentare PowerPoint</vt:lpstr>
      <vt:lpstr>Non-monetary methods  </vt:lpstr>
      <vt:lpstr>Prezentare PowerPoint</vt:lpstr>
      <vt:lpstr>Conclusion  </vt:lpstr>
      <vt:lpstr>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Roxana-Mihaela Nita (2111868)</cp:lastModifiedBy>
  <cp:revision>173</cp:revision>
  <dcterms:created xsi:type="dcterms:W3CDTF">2023-03-17T11:37:43Z</dcterms:created>
  <dcterms:modified xsi:type="dcterms:W3CDTF">2023-03-31T09:51:01Z</dcterms:modified>
</cp:coreProperties>
</file>