
<file path=[Content_Types].xml><?xml version="1.0" encoding="utf-8"?>
<Types xmlns="http://schemas.openxmlformats.org/package/2006/content-types">
  <Default Extension="png" ContentType="image/png"/>
  <Default Extension="m4a" ContentType="audio/mp4"/>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3"/>
    <p:sldId id="258" r:id="rId4"/>
    <p:sldId id="259" r:id="rId5"/>
    <p:sldId id="260" r:id="rId6"/>
    <p:sldId id="261" r:id="rId7"/>
    <p:sldId id="270" r:id="rId8"/>
    <p:sldId id="271" r:id="rId9"/>
    <p:sldId id="272" r:id="rId10"/>
    <p:sldId id="273" r:id="rId11"/>
    <p:sldId id="274" r:id="rId12"/>
    <p:sldId id="275" r:id="rId13"/>
    <p:sldId id="276" r:id="rId14"/>
    <p:sldId id="277" r:id="rId15"/>
    <p:sldId id="278" r:id="rId16"/>
    <p:sldId id="279" r:id="rId17"/>
    <p:sldId id="265" r:id="rId18"/>
    <p:sldId id="280" r:id="rId19"/>
    <p:sldId id="28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9" d="100"/>
          <a:sy n="119" d="100"/>
        </p:scale>
        <p:origin x="21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标题幻灯片">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zh-CN" altLang="en-US"/>
              <a:t>单击此处编辑母版标题样式</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B61BEF0D-F0BB-DE4B-95CE-6DB70DBA9567}"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Content Placeholder 3"/>
          <p:cNvSpPr>
            <a:spLocks noGrp="1"/>
          </p:cNvSpPr>
          <p:nvPr>
            <p:ph sz="half" idx="2"/>
          </p:nvPr>
        </p:nvSpPr>
        <p:spPr>
          <a:xfrm>
            <a:off x="675745" y="2737245"/>
            <a:ext cx="4185623" cy="3304117"/>
          </a:xfrm>
        </p:spPr>
        <p:txBody>
          <a:bodyPr>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zh-CN" altLang="en-US"/>
              <a:t>单击此处编辑母版标题样式</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200" indent="0">
              <a:buNone/>
              <a:defRPr sz="1400"/>
            </a:lvl2pPr>
            <a:lvl3pPr marL="914400" indent="0">
              <a:buNone/>
              <a:defRPr sz="1200"/>
            </a:lvl3pPr>
            <a:lvl4pPr marL="1370965" indent="0">
              <a:buNone/>
              <a:defRPr sz="1000"/>
            </a:lvl4pPr>
            <a:lvl5pPr marL="1828165" indent="0">
              <a:buNone/>
              <a:defRPr sz="1000"/>
            </a:lvl5pPr>
            <a:lvl6pPr marL="2285365" indent="0">
              <a:buNone/>
              <a:defRPr sz="1000"/>
            </a:lvl6pPr>
            <a:lvl7pPr marL="2742565" indent="0">
              <a:buNone/>
              <a:defRPr sz="1000"/>
            </a:lvl7pPr>
            <a:lvl8pPr marL="3199130" indent="0">
              <a:buNone/>
              <a:defRPr sz="1000"/>
            </a:lvl8pPr>
            <a:lvl9pPr marL="3656330" indent="0">
              <a:buNone/>
              <a:defRPr sz="1000"/>
            </a:lvl9pPr>
          </a:lstStyle>
          <a:p>
            <a:pPr lvl="0"/>
            <a:r>
              <a:rPr lang="zh-CN" altLang="en-US"/>
              <a:t>单击此处编辑母版文本样式</a:t>
            </a:r>
            <a:endParaRPr lang="zh-CN" altLang="en-US"/>
          </a:p>
        </p:txBody>
      </p:sp>
      <p:sp>
        <p:nvSpPr>
          <p:cNvPr id="5" name="Date Placeholder 4"/>
          <p:cNvSpPr>
            <a:spLocks noGrp="1"/>
          </p:cNvSpPr>
          <p:nvPr>
            <p:ph type="dt" sz="half" idx="10"/>
          </p:nvPr>
        </p:nvSpPr>
        <p:spPr/>
        <p:txBody>
          <a:bodyPr/>
          <a:lstStyle/>
          <a:p>
            <a:fld id="{42A54C80-263E-416B-A8E0-580EDEADCBDC}"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Date Placeholder 4"/>
          <p:cNvSpPr>
            <a:spLocks noGrp="1"/>
          </p:cNvSpPr>
          <p:nvPr>
            <p:ph type="dt" sz="half" idx="10"/>
          </p:nvPr>
        </p:nvSpPr>
        <p:spPr/>
        <p:txBody>
          <a:bodyPr/>
          <a:lstStyle/>
          <a:p>
            <a:fld id="{B61BEF0D-F0BB-DE4B-95CE-6DB70DBA9567}"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标题和描述">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B61BEF0D-F0BB-DE4B-95CE-6DB70DBA9567}"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带描述的引言">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zh-CN" altLang="en-US"/>
              <a:t>单击此处编辑母版标题样式</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endParaRPr lang="zh-CN" alt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B61BEF0D-F0BB-DE4B-95CE-6DB70DBA9567}"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panose="020B0604020202020204"/>
              </a:rPr>
              <a:t>”</a:t>
            </a:r>
            <a:endParaRPr lang="en-US" dirty="0">
              <a:solidFill>
                <a:schemeClr val="accent1">
                  <a:lumMod val="60000"/>
                  <a:lumOff val="40000"/>
                </a:schemeClr>
              </a:solidFill>
              <a:latin typeface="Arial" panose="020B0604020202020204"/>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B61BEF0D-F0BB-DE4B-95CE-6DB70DBA9567}"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引言名片">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zh-CN" altLang="en-US"/>
              <a:t>单击此处编辑母版标题样式</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endParaRPr lang="zh-CN" alt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B61BEF0D-F0BB-DE4B-95CE-6DB70DBA9567}"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真或假">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zh-CN" altLang="en-US"/>
              <a:t>单击此处编辑母版标题样式</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endParaRPr lang="zh-CN" alt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B61BEF0D-F0BB-DE4B-95CE-6DB70DBA9567}"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7" Type="http://schemas.openxmlformats.org/officeDocument/2006/relationships/theme" Target="../theme/theme1.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png"/><Relationship Id="rId2" Type="http://schemas.microsoft.com/office/2007/relationships/media" Target="../media/media1.m4a"/><Relationship Id="rId1" Type="http://schemas.openxmlformats.org/officeDocument/2006/relationships/audio" Target="../media/media1.m4a"/></Relationships>
</file>

<file path=ppt/slides/_rels/slide2.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png"/><Relationship Id="rId2" Type="http://schemas.microsoft.com/office/2007/relationships/media" Target="../media/media2.m4a"/><Relationship Id="rId1" Type="http://schemas.openxmlformats.org/officeDocument/2006/relationships/audio" Target="../media/media2.m4a"/></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png"/><Relationship Id="rId2" Type="http://schemas.microsoft.com/office/2007/relationships/media" Target="../media/media3.m4a"/><Relationship Id="rId1" Type="http://schemas.openxmlformats.org/officeDocument/2006/relationships/audio" Target="../media/media3.m4a"/></Relationships>
</file>

<file path=ppt/slides/_rels/slide4.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png"/><Relationship Id="rId2" Type="http://schemas.microsoft.com/office/2007/relationships/media" Target="../media/media4.m4a"/><Relationship Id="rId1" Type="http://schemas.openxmlformats.org/officeDocument/2006/relationships/audio" Target="../media/media4.m4a"/></Relationships>
</file>

<file path=ppt/slides/_rels/slide5.xml.rels><?xml version="1.0" encoding="UTF-8" standalone="yes"?>
<Relationships xmlns="http://schemas.openxmlformats.org/package/2006/relationships"><Relationship Id="rId7" Type="http://schemas.openxmlformats.org/officeDocument/2006/relationships/slideLayout" Target="../slideLayouts/slideLayout1.xml"/><Relationship Id="rId6" Type="http://schemas.openxmlformats.org/officeDocument/2006/relationships/image" Target="../media/image1.png"/><Relationship Id="rId5" Type="http://schemas.microsoft.com/office/2007/relationships/media" Target="../media/media5.m4a"/><Relationship Id="rId4" Type="http://schemas.openxmlformats.org/officeDocument/2006/relationships/audio" Target="../media/media5.m4a"/><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ppt/slides/_rels/slide6.xml.rels><?xml version="1.0" encoding="UTF-8" standalone="yes"?>
<Relationships xmlns="http://schemas.openxmlformats.org/package/2006/relationships"><Relationship Id="rId5" Type="http://schemas.openxmlformats.org/officeDocument/2006/relationships/slideLayout" Target="../slideLayouts/slideLayout1.xml"/><Relationship Id="rId4" Type="http://schemas.openxmlformats.org/officeDocument/2006/relationships/image" Target="../media/image1.png"/><Relationship Id="rId3" Type="http://schemas.microsoft.com/office/2007/relationships/media" Target="../media/media6.m4a"/><Relationship Id="rId2" Type="http://schemas.openxmlformats.org/officeDocument/2006/relationships/audio" Target="../media/media6.m4a"/><Relationship Id="rId1" Type="http://schemas.openxmlformats.org/officeDocument/2006/relationships/image" Target="../media/image5.png"/></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png"/><Relationship Id="rId2" Type="http://schemas.microsoft.com/office/2007/relationships/media" Target="../media/media7.m4a"/><Relationship Id="rId1" Type="http://schemas.openxmlformats.org/officeDocument/2006/relationships/audio" Target="../media/media7.m4a"/></Relationships>
</file>

<file path=ppt/slides/_rels/slide8.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png"/><Relationship Id="rId2" Type="http://schemas.microsoft.com/office/2007/relationships/media" Target="../media/media8.m4a"/><Relationship Id="rId1" Type="http://schemas.openxmlformats.org/officeDocument/2006/relationships/audio" Target="../media/media8.m4a"/></Relationships>
</file>

<file path=ppt/slides/_rels/slide9.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png"/><Relationship Id="rId2" Type="http://schemas.microsoft.com/office/2007/relationships/media" Target="../media/media9.m4a"/><Relationship Id="rId1" Type="http://schemas.openxmlformats.org/officeDocument/2006/relationships/audio" Target="../media/media9.m4a"/></Relationships>
</file>

<file path=ppt/slides/_rels/slide10.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png"/><Relationship Id="rId2" Type="http://schemas.microsoft.com/office/2007/relationships/media" Target="../media/media10.m4a"/><Relationship Id="rId1" Type="http://schemas.openxmlformats.org/officeDocument/2006/relationships/audio" Target="../media/media10.m4a"/></Relationships>
</file>

<file path=ppt/slides/_rels/slide11.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png"/><Relationship Id="rId2" Type="http://schemas.microsoft.com/office/2007/relationships/media" Target="../media/media11.m4a"/><Relationship Id="rId1" Type="http://schemas.openxmlformats.org/officeDocument/2006/relationships/audio" Target="../media/media11.m4a"/></Relationships>
</file>

<file path=ppt/slides/_rels/slide12.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png"/><Relationship Id="rId2" Type="http://schemas.microsoft.com/office/2007/relationships/media" Target="../media/media12.m4a"/><Relationship Id="rId1" Type="http://schemas.openxmlformats.org/officeDocument/2006/relationships/audio" Target="../media/media12.m4a"/></Relationships>
</file>

<file path=ppt/slides/_rels/slide13.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png"/><Relationship Id="rId2" Type="http://schemas.microsoft.com/office/2007/relationships/media" Target="../media/media13.m4a"/><Relationship Id="rId1" Type="http://schemas.openxmlformats.org/officeDocument/2006/relationships/audio" Target="../media/media13.m4a"/></Relationships>
</file>

<file path=ppt/slides/_rels/slide14.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png"/><Relationship Id="rId2" Type="http://schemas.microsoft.com/office/2007/relationships/media" Target="../media/media14.m4a"/><Relationship Id="rId1" Type="http://schemas.openxmlformats.org/officeDocument/2006/relationships/audio" Target="../media/media14.m4a"/></Relationships>
</file>

<file path=ppt/slides/_rels/slide15.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png"/><Relationship Id="rId2" Type="http://schemas.microsoft.com/office/2007/relationships/media" Target="../media/media15.m4a"/><Relationship Id="rId1" Type="http://schemas.openxmlformats.org/officeDocument/2006/relationships/audio" Target="../media/media15.m4a"/></Relationships>
</file>

<file path=ppt/slides/_rels/slide16.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png"/><Relationship Id="rId2" Type="http://schemas.microsoft.com/office/2007/relationships/media" Target="../media/media16.m4a"/><Relationship Id="rId1" Type="http://schemas.openxmlformats.org/officeDocument/2006/relationships/audio" Target="../media/media16.m4a"/></Relationships>
</file>

<file path=ppt/slides/_rels/slide17.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png"/><Relationship Id="rId2" Type="http://schemas.microsoft.com/office/2007/relationships/media" Target="../media/media17.m4a"/><Relationship Id="rId1" Type="http://schemas.openxmlformats.org/officeDocument/2006/relationships/audio" Target="../media/media17.m4a"/></Relationships>
</file>

<file path=ppt/slides/_rels/slide18.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png"/><Relationship Id="rId2" Type="http://schemas.microsoft.com/office/2007/relationships/media" Target="../media/media18.m4a"/><Relationship Id="rId1" Type="http://schemas.openxmlformats.org/officeDocument/2006/relationships/audio" Target="../media/media18.m4a"/></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947260" y="2184542"/>
            <a:ext cx="9008533" cy="1646302"/>
          </a:xfrm>
        </p:spPr>
        <p:txBody>
          <a:bodyPr/>
          <a:lstStyle/>
          <a:p>
            <a:pPr algn="ctr"/>
            <a:r>
              <a:rPr lang="en-US" altLang="zh-CN" dirty="0">
                <a:latin typeface="Times New Roman" panose="02020603050405020304" pitchFamily="18" charset="0"/>
                <a:cs typeface="Times New Roman" panose="02020603050405020304" pitchFamily="18" charset="0"/>
              </a:rPr>
              <a:t>An app for making friends and wonderful journey</a:t>
            </a:r>
            <a:endParaRPr lang="zh-CN" altLang="en-US" dirty="0">
              <a:latin typeface="Times New Roman" panose="02020603050405020304" pitchFamily="18" charset="0"/>
              <a:cs typeface="Times New Roman" panose="02020603050405020304" pitchFamily="18" charset="0"/>
            </a:endParaRPr>
          </a:p>
        </p:txBody>
      </p:sp>
      <p:sp>
        <p:nvSpPr>
          <p:cNvPr id="3" name="副标题 2"/>
          <p:cNvSpPr>
            <a:spLocks noGrp="1"/>
          </p:cNvSpPr>
          <p:nvPr>
            <p:ph type="subTitle" idx="1"/>
          </p:nvPr>
        </p:nvSpPr>
        <p:spPr/>
        <p:txBody>
          <a:bodyPr>
            <a:normAutofit/>
          </a:bodyPr>
          <a:lstStyle/>
          <a:p>
            <a:r>
              <a:rPr lang="en-US" altLang="zh-CN" sz="3200" dirty="0">
                <a:latin typeface="Times New Roman" panose="02020603050405020304" pitchFamily="18" charset="0"/>
                <a:cs typeface="Times New Roman" panose="02020603050405020304" pitchFamily="18" charset="0"/>
              </a:rPr>
              <a:t>——designed</a:t>
            </a:r>
            <a:r>
              <a:rPr lang="zh-CN" altLang="en-US" sz="3200" dirty="0">
                <a:latin typeface="Times New Roman" panose="02020603050405020304" pitchFamily="18" charset="0"/>
                <a:cs typeface="Times New Roman" panose="02020603050405020304" pitchFamily="18" charset="0"/>
              </a:rPr>
              <a:t> </a:t>
            </a:r>
            <a:r>
              <a:rPr lang="en-US" altLang="zh-CN" sz="3200" dirty="0">
                <a:latin typeface="Times New Roman" panose="02020603050405020304" pitchFamily="18" charset="0"/>
                <a:cs typeface="Times New Roman" panose="02020603050405020304" pitchFamily="18" charset="0"/>
              </a:rPr>
              <a:t>by</a:t>
            </a:r>
            <a:r>
              <a:rPr lang="zh-CN" altLang="en-US" sz="3200" dirty="0">
                <a:latin typeface="Times New Roman" panose="02020603050405020304" pitchFamily="18" charset="0"/>
                <a:cs typeface="Times New Roman" panose="02020603050405020304" pitchFamily="18" charset="0"/>
              </a:rPr>
              <a:t> </a:t>
            </a:r>
            <a:r>
              <a:rPr lang="en-US" altLang="zh-CN" sz="3200" dirty="0">
                <a:latin typeface="Times New Roman" panose="02020603050405020304" pitchFamily="18" charset="0"/>
                <a:cs typeface="Times New Roman" panose="02020603050405020304" pitchFamily="18" charset="0"/>
              </a:rPr>
              <a:t>Xu</a:t>
            </a:r>
            <a:r>
              <a:rPr lang="zh-CN" altLang="en-US" sz="3200" dirty="0">
                <a:latin typeface="Times New Roman" panose="02020603050405020304" pitchFamily="18" charset="0"/>
                <a:cs typeface="Times New Roman" panose="02020603050405020304" pitchFamily="18" charset="0"/>
              </a:rPr>
              <a:t> </a:t>
            </a:r>
            <a:r>
              <a:rPr lang="en-US" altLang="zh-CN" sz="3200" dirty="0">
                <a:latin typeface="Times New Roman" panose="02020603050405020304" pitchFamily="18" charset="0"/>
                <a:cs typeface="Times New Roman" panose="02020603050405020304" pitchFamily="18" charset="0"/>
              </a:rPr>
              <a:t>Han</a:t>
            </a:r>
            <a:endParaRPr lang="zh-CN" altLang="en-US" sz="3200" dirty="0">
              <a:latin typeface="Times New Roman" panose="02020603050405020304" pitchFamily="18" charset="0"/>
              <a:cs typeface="Times New Roman" panose="02020603050405020304" pitchFamily="18" charset="0"/>
            </a:endParaRPr>
          </a:p>
        </p:txBody>
      </p:sp>
      <p:pic>
        <p:nvPicPr>
          <p:cNvPr id="4" name="音频 3">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7396"/>
    </mc:Choice>
    <mc:Fallback>
      <p:transition spd="slow" advTm="173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1394772" y="615839"/>
            <a:ext cx="7766936" cy="1646302"/>
          </a:xfrm>
        </p:spPr>
        <p:txBody>
          <a:bodyPr/>
          <a:lstStyle/>
          <a:p>
            <a:pPr algn="l"/>
            <a:r>
              <a:rPr lang="en-US" altLang="zh-CN" dirty="0">
                <a:latin typeface="Times New Roman" panose="02020603050405020304" pitchFamily="18" charset="0"/>
                <a:cs typeface="Times New Roman" panose="02020603050405020304" pitchFamily="18" charset="0"/>
              </a:rPr>
              <a:t>Content</a:t>
            </a:r>
            <a:br>
              <a:rPr lang="en-US" altLang="zh-CN" dirty="0"/>
            </a:br>
            <a:endParaRPr lang="zh-CN" altLang="en-US" dirty="0"/>
          </a:p>
        </p:txBody>
      </p:sp>
      <p:sp>
        <p:nvSpPr>
          <p:cNvPr id="3" name="副标题 2"/>
          <p:cNvSpPr>
            <a:spLocks noGrp="1"/>
          </p:cNvSpPr>
          <p:nvPr>
            <p:ph type="subTitle" idx="1"/>
          </p:nvPr>
        </p:nvSpPr>
        <p:spPr>
          <a:xfrm>
            <a:off x="1338625" y="1644518"/>
            <a:ext cx="7766936" cy="1646302"/>
          </a:xfrm>
        </p:spPr>
        <p:txBody>
          <a:bodyPr>
            <a:normAutofit/>
          </a:bodyPr>
          <a:lstStyle/>
          <a:p>
            <a:pPr algn="l"/>
            <a:r>
              <a:rPr lang="en-US" altLang="zh-CN" sz="2600" dirty="0">
                <a:solidFill>
                  <a:schemeClr val="accent1"/>
                </a:solidFill>
                <a:latin typeface="Times New Roman" panose="02020603050405020304" pitchFamily="18" charset="0"/>
                <a:ea typeface="+mj-ea"/>
                <a:cs typeface="Times New Roman" panose="02020603050405020304" pitchFamily="18" charset="0"/>
              </a:rPr>
              <a:t>Introduction</a:t>
            </a:r>
            <a:endParaRPr lang="en-US" altLang="zh-CN" sz="2600" dirty="0">
              <a:solidFill>
                <a:schemeClr val="accent1"/>
              </a:solidFill>
              <a:latin typeface="Times New Roman" panose="02020603050405020304" pitchFamily="18" charset="0"/>
              <a:ea typeface="+mj-ea"/>
              <a:cs typeface="Times New Roman" panose="02020603050405020304" pitchFamily="18" charset="0"/>
            </a:endParaRPr>
          </a:p>
          <a:p>
            <a:pPr algn="l"/>
            <a:r>
              <a:rPr lang="en-US" altLang="zh-CN" sz="2600" dirty="0">
                <a:solidFill>
                  <a:schemeClr val="accent1"/>
                </a:solidFill>
                <a:latin typeface="Times New Roman" panose="02020603050405020304" pitchFamily="18" charset="0"/>
                <a:ea typeface="+mj-ea"/>
                <a:cs typeface="Times New Roman" panose="02020603050405020304" pitchFamily="18" charset="0"/>
              </a:rPr>
              <a:t>Feasibility analysis</a:t>
            </a:r>
            <a:endParaRPr lang="en-US" altLang="zh-CN" sz="2600" dirty="0">
              <a:solidFill>
                <a:schemeClr val="accent1"/>
              </a:solidFill>
              <a:latin typeface="Times New Roman" panose="02020603050405020304" pitchFamily="18" charset="0"/>
              <a:ea typeface="+mj-ea"/>
              <a:cs typeface="Times New Roman" panose="02020603050405020304" pitchFamily="18" charset="0"/>
            </a:endParaRPr>
          </a:p>
          <a:p>
            <a:pPr algn="l"/>
            <a:r>
              <a:rPr lang="en-US" altLang="zh-CN" sz="2600" dirty="0">
                <a:solidFill>
                  <a:schemeClr val="accent1"/>
                </a:solidFill>
                <a:latin typeface="Times New Roman" panose="02020603050405020304" pitchFamily="18" charset="0"/>
                <a:ea typeface="+mj-ea"/>
                <a:cs typeface="Times New Roman" panose="02020603050405020304" pitchFamily="18" charset="0"/>
              </a:rPr>
              <a:t>Conclusion</a:t>
            </a:r>
            <a:endParaRPr lang="zh-CN" altLang="en-US" sz="2600" dirty="0">
              <a:solidFill>
                <a:schemeClr val="accent1"/>
              </a:solidFill>
              <a:latin typeface="Times New Roman" panose="02020603050405020304" pitchFamily="18" charset="0"/>
              <a:ea typeface="+mj-ea"/>
              <a:cs typeface="Times New Roman" panose="02020603050405020304" pitchFamily="18" charset="0"/>
            </a:endParaRPr>
          </a:p>
        </p:txBody>
      </p:sp>
      <p:pic>
        <p:nvPicPr>
          <p:cNvPr id="4" name="音频 3">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0462"/>
    </mc:Choice>
    <mc:Fallback>
      <p:transition spd="slow" advTm="30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1229482" y="601578"/>
            <a:ext cx="3629414" cy="788707"/>
          </a:xfrm>
        </p:spPr>
        <p:txBody>
          <a:bodyPr/>
          <a:lstStyle/>
          <a:p>
            <a:pPr algn="l"/>
            <a:r>
              <a:rPr lang="en-US" altLang="zh-CN" dirty="0">
                <a:latin typeface="Times New Roman" panose="02020603050405020304" pitchFamily="18" charset="0"/>
                <a:cs typeface="Times New Roman" panose="02020603050405020304" pitchFamily="18" charset="0"/>
              </a:rPr>
              <a:t>Introduction</a:t>
            </a:r>
            <a:endParaRPr lang="zh-CN" altLang="en-US" dirty="0">
              <a:latin typeface="Times New Roman" panose="02020603050405020304" pitchFamily="18" charset="0"/>
              <a:cs typeface="Times New Roman" panose="02020603050405020304" pitchFamily="18" charset="0"/>
            </a:endParaRPr>
          </a:p>
        </p:txBody>
      </p:sp>
      <p:sp>
        <p:nvSpPr>
          <p:cNvPr id="3" name="副标题 2"/>
          <p:cNvSpPr>
            <a:spLocks noGrp="1"/>
          </p:cNvSpPr>
          <p:nvPr>
            <p:ph type="subTitle" idx="1"/>
          </p:nvPr>
        </p:nvSpPr>
        <p:spPr>
          <a:xfrm>
            <a:off x="1229482" y="2042418"/>
            <a:ext cx="7766936" cy="4431861"/>
          </a:xfrm>
        </p:spPr>
        <p:txBody>
          <a:bodyPr>
            <a:normAutofit/>
          </a:bodyPr>
          <a:lstStyle/>
          <a:p>
            <a:pPr algn="l"/>
            <a:r>
              <a:rPr lang="en-US" altLang="zh-CN" dirty="0">
                <a:latin typeface="Times New Roman" panose="02020603050405020304" pitchFamily="18" charset="0"/>
                <a:cs typeface="Times New Roman" panose="02020603050405020304" pitchFamily="18" charset="0"/>
              </a:rPr>
              <a:t>Firstly, when you log in this app, you need to do the questionnaire about your requirement to match your new friend. What’s more, you must complete your information and description.</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Secondly, you will be given some recommended choices about the new friends recording to your requirements.</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Thirdly, you can communicate with your new friend and choose whether you are willing to make friend with him or her. If you n</a:t>
            </a:r>
            <a:r>
              <a:rPr lang="zh-CN" altLang="zh-CN" dirty="0">
                <a:latin typeface="Times New Roman" panose="02020603050405020304" pitchFamily="18" charset="0"/>
                <a:cs typeface="Times New Roman" panose="02020603050405020304" pitchFamily="18" charset="0"/>
              </a:rPr>
              <a:t>ot satisfied with the current friend, you can return to the second step to rematch your friends until you are satisfied</a:t>
            </a:r>
            <a:r>
              <a:rPr lang="en-US" altLang="zh-CN" dirty="0">
                <a:latin typeface="Times New Roman" panose="02020603050405020304" pitchFamily="18" charset="0"/>
                <a:cs typeface="Times New Roman" panose="02020603050405020304" pitchFamily="18" charset="0"/>
              </a:rPr>
              <a:t>.</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Finally, when you find a like-minded friend, you can choose the recommendation activities or other free activities to start your journey.</a:t>
            </a:r>
            <a:endParaRPr lang="zh-CN" altLang="en-US" dirty="0">
              <a:latin typeface="Times New Roman" panose="02020603050405020304" pitchFamily="18" charset="0"/>
              <a:cs typeface="Times New Roman" panose="02020603050405020304" pitchFamily="18" charset="0"/>
            </a:endParaRPr>
          </a:p>
        </p:txBody>
      </p:sp>
      <p:pic>
        <p:nvPicPr>
          <p:cNvPr id="5" name="音频 4">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5758"/>
    </mc:Choice>
    <mc:Fallback>
      <p:transition spd="slow" advTm="957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副标题 2"/>
          <p:cNvSpPr>
            <a:spLocks noGrp="1"/>
          </p:cNvSpPr>
          <p:nvPr>
            <p:ph type="subTitle" idx="1"/>
          </p:nvPr>
        </p:nvSpPr>
        <p:spPr>
          <a:xfrm>
            <a:off x="1234350" y="1665918"/>
            <a:ext cx="7989859" cy="4422061"/>
          </a:xfrm>
        </p:spPr>
        <p:txBody>
          <a:bodyPr>
            <a:normAutofit lnSpcReduction="10000"/>
          </a:bodyPr>
          <a:lstStyle/>
          <a:p>
            <a:pPr algn="l"/>
            <a:r>
              <a:rPr lang="en-US" altLang="zh-CN" dirty="0">
                <a:latin typeface="Times New Roman" panose="02020603050405020304" pitchFamily="18" charset="0"/>
                <a:cs typeface="Times New Roman" panose="02020603050405020304" pitchFamily="18" charset="0"/>
              </a:rPr>
              <a:t>This app can include people from many countries to make friends, as long as you have the will, and the app will give you the right to sort and choose. For example, if you only want to submit students, you can only match in the student classification, and the whole student classification all need to go through the ID verification of the school to ensure authenticity.</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The recommendation activities </a:t>
            </a:r>
            <a:r>
              <a:rPr lang="en-US" altLang="zh-CN" dirty="0" err="1">
                <a:latin typeface="Times New Roman" panose="02020603050405020304" pitchFamily="18" charset="0"/>
                <a:cs typeface="Times New Roman" panose="02020603050405020304" pitchFamily="18" charset="0"/>
              </a:rPr>
              <a:t>i</a:t>
            </a:r>
            <a:r>
              <a:rPr lang="zh-CN" altLang="zh-CN" dirty="0">
                <a:latin typeface="Times New Roman" panose="02020603050405020304" pitchFamily="18" charset="0"/>
                <a:cs typeface="Times New Roman" panose="02020603050405020304" pitchFamily="18" charset="0"/>
              </a:rPr>
              <a:t>ncludes one or two events or a series of activities, such as a restaurant that recommends noon, a movie theater in the afternoon, afternoon tea and dinner, as long as you choose this package on this app, you will receive a discount. </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Moreover, y</a:t>
            </a:r>
            <a:r>
              <a:rPr lang="zh-CN" altLang="zh-CN" dirty="0">
                <a:latin typeface="Times New Roman" panose="02020603050405020304" pitchFamily="18" charset="0"/>
                <a:cs typeface="Times New Roman" panose="02020603050405020304" pitchFamily="18" charset="0"/>
              </a:rPr>
              <a:t>ou don't need to make friends to make friends. For example, when you go out to travel, you want to find a like-minded guide. You can also quickly match the guide through this app, so that you not only have a wonderful journey but also a good friend. </a:t>
            </a:r>
            <a:endParaRPr lang="zh-CN" altLang="zh-CN" dirty="0">
              <a:latin typeface="Times New Roman" panose="02020603050405020304" pitchFamily="18" charset="0"/>
              <a:cs typeface="Times New Roman" panose="02020603050405020304" pitchFamily="18" charset="0"/>
            </a:endParaRPr>
          </a:p>
          <a:p>
            <a:pPr algn="l"/>
            <a:endParaRPr lang="zh-CN" altLang="zh-CN" dirty="0"/>
          </a:p>
          <a:p>
            <a:pPr algn="l"/>
            <a:r>
              <a:rPr lang="en-US" altLang="zh-CN" dirty="0"/>
              <a:t> </a:t>
            </a:r>
            <a:endParaRPr lang="en-US" altLang="zh-CN" dirty="0"/>
          </a:p>
          <a:p>
            <a:pPr algn="l"/>
            <a:endParaRPr lang="zh-CN" altLang="en-US" dirty="0"/>
          </a:p>
        </p:txBody>
      </p:sp>
      <p:sp>
        <p:nvSpPr>
          <p:cNvPr id="6" name="标题 1"/>
          <p:cNvSpPr>
            <a:spLocks noGrp="1"/>
          </p:cNvSpPr>
          <p:nvPr>
            <p:ph type="ctrTitle"/>
          </p:nvPr>
        </p:nvSpPr>
        <p:spPr>
          <a:xfrm>
            <a:off x="1234350" y="505325"/>
            <a:ext cx="3629414" cy="788707"/>
          </a:xfrm>
        </p:spPr>
        <p:txBody>
          <a:bodyPr/>
          <a:lstStyle/>
          <a:p>
            <a:pPr algn="l"/>
            <a:r>
              <a:rPr lang="en-US" altLang="zh-CN" dirty="0">
                <a:latin typeface="Times New Roman" panose="02020603050405020304" pitchFamily="18" charset="0"/>
                <a:cs typeface="Times New Roman" panose="02020603050405020304" pitchFamily="18" charset="0"/>
              </a:rPr>
              <a:t>Introduction</a:t>
            </a:r>
            <a:endParaRPr lang="zh-CN" altLang="en-US" dirty="0">
              <a:latin typeface="Times New Roman" panose="02020603050405020304" pitchFamily="18" charset="0"/>
              <a:cs typeface="Times New Roman" panose="02020603050405020304" pitchFamily="18" charset="0"/>
            </a:endParaRPr>
          </a:p>
        </p:txBody>
      </p:sp>
      <p:pic>
        <p:nvPicPr>
          <p:cNvPr id="7" name="音频 6">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08052"/>
    </mc:Choice>
    <mc:Fallback>
      <p:transition spd="slow" advTm="208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p:cNvSpPr>
            <a:spLocks noGrp="1"/>
          </p:cNvSpPr>
          <p:nvPr>
            <p:ph type="ctrTitle"/>
          </p:nvPr>
        </p:nvSpPr>
        <p:spPr>
          <a:xfrm>
            <a:off x="6324806" y="835017"/>
            <a:ext cx="2968188" cy="3215820"/>
          </a:xfrm>
        </p:spPr>
        <p:txBody>
          <a:bodyPr>
            <a:normAutofit/>
          </a:bodyPr>
          <a:lstStyle/>
          <a:p>
            <a:r>
              <a:rPr lang="en-US" altLang="zh-CN" sz="5000">
                <a:latin typeface="Times New Roman" panose="02020603050405020304" pitchFamily="18" charset="0"/>
                <a:cs typeface="Times New Roman" panose="02020603050405020304" pitchFamily="18" charset="0"/>
              </a:rPr>
              <a:t>Feasibility analysis</a:t>
            </a:r>
            <a:endParaRPr lang="zh-CN" altLang="en-US" sz="5000">
              <a:latin typeface="Times New Roman" panose="02020603050405020304" pitchFamily="18" charset="0"/>
              <a:cs typeface="Times New Roman" panose="02020603050405020304" pitchFamily="18" charset="0"/>
            </a:endParaRPr>
          </a:p>
        </p:txBody>
      </p:sp>
      <p:sp>
        <p:nvSpPr>
          <p:cNvPr id="3" name="副标题 2"/>
          <p:cNvSpPr>
            <a:spLocks noGrp="1"/>
          </p:cNvSpPr>
          <p:nvPr>
            <p:ph type="subTitle" idx="1"/>
          </p:nvPr>
        </p:nvSpPr>
        <p:spPr>
          <a:xfrm>
            <a:off x="6324806" y="4050833"/>
            <a:ext cx="4038394" cy="1990924"/>
          </a:xfrm>
        </p:spPr>
        <p:txBody>
          <a:bodyPr>
            <a:normAutofit/>
          </a:bodyPr>
          <a:lstStyle/>
          <a:p>
            <a:pPr algn="l">
              <a:lnSpc>
                <a:spcPct val="90000"/>
              </a:lnSpc>
            </a:pPr>
            <a:r>
              <a:rPr lang="en-US" altLang="zh-CN" dirty="0"/>
              <a:t>From the three research, we can conclude that there is a trend that </a:t>
            </a:r>
            <a:br>
              <a:rPr lang="en-US" altLang="zh-CN" dirty="0"/>
            </a:br>
            <a:r>
              <a:rPr lang="en-US" altLang="zh-CN" dirty="0"/>
              <a:t>people are increasingly relying on mobile phones or other Internet to make friends</a:t>
            </a:r>
            <a:endParaRPr lang="zh-CN" altLang="en-US" dirty="0"/>
          </a:p>
        </p:txBody>
      </p:sp>
      <p:pic>
        <p:nvPicPr>
          <p:cNvPr id="7" name="图片 6"/>
          <p:cNvPicPr>
            <a:picLocks noChangeAspect="1"/>
          </p:cNvPicPr>
          <p:nvPr/>
        </p:nvPicPr>
        <p:blipFill>
          <a:blip r:embed="rId1"/>
          <a:stretch>
            <a:fillRect/>
          </a:stretch>
        </p:blipFill>
        <p:spPr>
          <a:xfrm>
            <a:off x="888629" y="1027234"/>
            <a:ext cx="5203988" cy="2601994"/>
          </a:xfrm>
          <a:prstGeom prst="rect">
            <a:avLst/>
          </a:prstGeom>
        </p:spPr>
      </p:pic>
      <p:pic>
        <p:nvPicPr>
          <p:cNvPr id="8" name="图片 7" descr="图片包含 屏幕截图&#10;&#10;描述已自动生成"/>
          <p:cNvPicPr>
            <a:picLocks noChangeAspect="1"/>
          </p:cNvPicPr>
          <p:nvPr/>
        </p:nvPicPr>
        <p:blipFill>
          <a:blip r:embed="rId2"/>
          <a:stretch>
            <a:fillRect/>
          </a:stretch>
        </p:blipFill>
        <p:spPr>
          <a:xfrm>
            <a:off x="1225443" y="4050441"/>
            <a:ext cx="1812272" cy="1991316"/>
          </a:xfrm>
          <a:prstGeom prst="rect">
            <a:avLst/>
          </a:prstGeom>
        </p:spPr>
      </p:pic>
      <p:pic>
        <p:nvPicPr>
          <p:cNvPr id="5" name="图片 4" descr="图片包含 屏幕截图&#10;&#10;描述已自动生成"/>
          <p:cNvPicPr>
            <a:picLocks noChangeAspect="1"/>
          </p:cNvPicPr>
          <p:nvPr/>
        </p:nvPicPr>
        <p:blipFill>
          <a:blip r:embed="rId3"/>
          <a:stretch>
            <a:fillRect/>
          </a:stretch>
        </p:blipFill>
        <p:spPr>
          <a:xfrm>
            <a:off x="3776480" y="4050441"/>
            <a:ext cx="2152073" cy="1991316"/>
          </a:xfrm>
          <a:prstGeom prst="rect">
            <a:avLst/>
          </a:prstGeom>
        </p:spPr>
      </p:pic>
      <p:pic>
        <p:nvPicPr>
          <p:cNvPr id="9" name="音频 8">
            <a:hlinkClick r:id="" action="ppaction://media"/>
          </p:cNvPr>
          <p:cNvPicPr>
            <a:picLocks noChangeAspect="1"/>
          </p:cNvPicPr>
          <p:nvPr>
            <a:audioFile r:link="rId4"/>
            <p:extLst>
              <p:ext uri="{DAA4B4D4-6D71-4841-9C94-3DE7FCFB9230}">
                <p14:media xmlns:p14="http://schemas.microsoft.com/office/powerpoint/2010/main" r:embed="rId5"/>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9670"/>
    </mc:Choice>
    <mc:Fallback>
      <p:transition spd="slow" advTm="49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833299" y="304800"/>
            <a:ext cx="5944491" cy="762204"/>
          </a:xfrm>
        </p:spPr>
        <p:txBody>
          <a:bodyPr/>
          <a:lstStyle/>
          <a:p>
            <a:pPr algn="l"/>
            <a:r>
              <a:rPr lang="en-US" altLang="zh-CN" dirty="0">
                <a:latin typeface="Times New Roman" panose="02020603050405020304" pitchFamily="18" charset="0"/>
                <a:cs typeface="Times New Roman" panose="02020603050405020304" pitchFamily="18" charset="0"/>
              </a:rPr>
              <a:t>Feasibility analysis</a:t>
            </a:r>
            <a:endParaRPr lang="zh-CN" altLang="en-US" dirty="0">
              <a:latin typeface="Times New Roman" panose="02020603050405020304" pitchFamily="18" charset="0"/>
              <a:cs typeface="Times New Roman" panose="02020603050405020304" pitchFamily="18" charset="0"/>
            </a:endParaRPr>
          </a:p>
        </p:txBody>
      </p:sp>
      <p:pic>
        <p:nvPicPr>
          <p:cNvPr id="8" name="图片 7" descr="图片包含 屏幕截图&#10;&#10;描述已自动生成"/>
          <p:cNvPicPr>
            <a:picLocks noChangeAspect="1"/>
          </p:cNvPicPr>
          <p:nvPr/>
        </p:nvPicPr>
        <p:blipFill>
          <a:blip r:embed="rId1"/>
          <a:stretch>
            <a:fillRect/>
          </a:stretch>
        </p:blipFill>
        <p:spPr>
          <a:xfrm>
            <a:off x="1441914" y="1278788"/>
            <a:ext cx="7454998" cy="5274412"/>
          </a:xfrm>
          <a:prstGeom prst="rect">
            <a:avLst/>
          </a:prstGeom>
        </p:spPr>
      </p:pic>
      <p:pic>
        <p:nvPicPr>
          <p:cNvPr id="10" name="音频 9">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7189"/>
    </mc:Choice>
    <mc:Fallback>
      <p:transition spd="slow" advTm="17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833299" y="304800"/>
            <a:ext cx="5944491" cy="762204"/>
          </a:xfrm>
        </p:spPr>
        <p:txBody>
          <a:bodyPr/>
          <a:lstStyle/>
          <a:p>
            <a:pPr algn="l"/>
            <a:r>
              <a:rPr lang="en-US" altLang="zh-CN" dirty="0">
                <a:latin typeface="Times New Roman" panose="02020603050405020304" pitchFamily="18" charset="0"/>
                <a:cs typeface="Times New Roman" panose="02020603050405020304" pitchFamily="18" charset="0"/>
              </a:rPr>
              <a:t>Feasibility analysis</a:t>
            </a:r>
            <a:endParaRPr lang="zh-CN" altLang="en-US" dirty="0">
              <a:latin typeface="Times New Roman" panose="02020603050405020304" pitchFamily="18" charset="0"/>
              <a:cs typeface="Times New Roman" panose="02020603050405020304" pitchFamily="18" charset="0"/>
            </a:endParaRPr>
          </a:p>
        </p:txBody>
      </p:sp>
      <p:sp>
        <p:nvSpPr>
          <p:cNvPr id="3" name="副标题 2"/>
          <p:cNvSpPr>
            <a:spLocks noGrp="1"/>
          </p:cNvSpPr>
          <p:nvPr>
            <p:ph type="subTitle" idx="1"/>
          </p:nvPr>
        </p:nvSpPr>
        <p:spPr>
          <a:xfrm>
            <a:off x="1102188" y="1192884"/>
            <a:ext cx="8228424" cy="3033883"/>
          </a:xfrm>
        </p:spPr>
        <p:txBody>
          <a:bodyPr/>
          <a:lstStyle/>
          <a:p>
            <a:pPr algn="l"/>
            <a:r>
              <a:rPr lang="en-US" altLang="zh-CN" dirty="0">
                <a:latin typeface="Times New Roman" panose="02020603050405020304" pitchFamily="18" charset="0"/>
                <a:cs typeface="Times New Roman" panose="02020603050405020304" pitchFamily="18" charset="0"/>
              </a:rPr>
              <a:t>1 key partners</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University</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Cloud computing service providers</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Sponsors</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Map API providers</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Payment processor</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Platform service</a:t>
            </a:r>
            <a:endParaRPr lang="zh-CN" altLang="en-US" dirty="0">
              <a:latin typeface="Times New Roman" panose="02020603050405020304" pitchFamily="18" charset="0"/>
              <a:cs typeface="Times New Roman" panose="02020603050405020304" pitchFamily="18" charset="0"/>
            </a:endParaRPr>
          </a:p>
        </p:txBody>
      </p:sp>
      <p:pic>
        <p:nvPicPr>
          <p:cNvPr id="4" name="音频 3">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3175"/>
    </mc:Choice>
    <mc:Fallback>
      <p:transition spd="slow" advTm="831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833299" y="304800"/>
            <a:ext cx="5944491" cy="762204"/>
          </a:xfrm>
        </p:spPr>
        <p:txBody>
          <a:bodyPr/>
          <a:lstStyle/>
          <a:p>
            <a:pPr algn="l"/>
            <a:r>
              <a:rPr lang="en-US" altLang="zh-CN" dirty="0">
                <a:latin typeface="Times New Roman" panose="02020603050405020304" pitchFamily="18" charset="0"/>
                <a:cs typeface="Times New Roman" panose="02020603050405020304" pitchFamily="18" charset="0"/>
              </a:rPr>
              <a:t>Feasibility analysis</a:t>
            </a:r>
            <a:endParaRPr lang="zh-CN" altLang="en-US" dirty="0">
              <a:latin typeface="Times New Roman" panose="02020603050405020304" pitchFamily="18" charset="0"/>
              <a:cs typeface="Times New Roman" panose="02020603050405020304" pitchFamily="18" charset="0"/>
            </a:endParaRPr>
          </a:p>
        </p:txBody>
      </p:sp>
      <p:sp>
        <p:nvSpPr>
          <p:cNvPr id="3" name="副标题 2"/>
          <p:cNvSpPr>
            <a:spLocks noGrp="1"/>
          </p:cNvSpPr>
          <p:nvPr>
            <p:ph type="subTitle" idx="1"/>
          </p:nvPr>
        </p:nvSpPr>
        <p:spPr>
          <a:xfrm>
            <a:off x="1102188" y="1192884"/>
            <a:ext cx="8228424" cy="3033883"/>
          </a:xfrm>
        </p:spPr>
        <p:txBody>
          <a:bodyPr/>
          <a:lstStyle/>
          <a:p>
            <a:pPr algn="l"/>
            <a:r>
              <a:rPr lang="en-US" altLang="zh-CN" dirty="0">
                <a:latin typeface="Times New Roman" panose="02020603050405020304" pitchFamily="18" charset="0"/>
                <a:cs typeface="Times New Roman" panose="02020603050405020304" pitchFamily="18" charset="0"/>
              </a:rPr>
              <a:t>2 key activities</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Platform development and maintain</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Marketing / advertisements</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Update information</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Activities recommendation</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Match friends</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Solve some problems</a:t>
            </a:r>
            <a:endParaRPr lang="zh-CN" altLang="en-US" dirty="0">
              <a:latin typeface="Times New Roman" panose="02020603050405020304" pitchFamily="18" charset="0"/>
              <a:cs typeface="Times New Roman" panose="02020603050405020304" pitchFamily="18" charset="0"/>
            </a:endParaRPr>
          </a:p>
        </p:txBody>
      </p:sp>
      <p:pic>
        <p:nvPicPr>
          <p:cNvPr id="4" name="音频 3">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7718"/>
    </mc:Choice>
    <mc:Fallback>
      <p:transition spd="slow" advTm="677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833299" y="304800"/>
            <a:ext cx="5944491" cy="762204"/>
          </a:xfrm>
        </p:spPr>
        <p:txBody>
          <a:bodyPr/>
          <a:lstStyle/>
          <a:p>
            <a:pPr algn="l"/>
            <a:r>
              <a:rPr lang="en-US" altLang="zh-CN" dirty="0">
                <a:latin typeface="Times New Roman" panose="02020603050405020304" pitchFamily="18" charset="0"/>
                <a:cs typeface="Times New Roman" panose="02020603050405020304" pitchFamily="18" charset="0"/>
              </a:rPr>
              <a:t>Feasibility analysis</a:t>
            </a:r>
            <a:endParaRPr lang="zh-CN" altLang="en-US" dirty="0">
              <a:latin typeface="Times New Roman" panose="02020603050405020304" pitchFamily="18" charset="0"/>
              <a:cs typeface="Times New Roman" panose="02020603050405020304" pitchFamily="18" charset="0"/>
            </a:endParaRPr>
          </a:p>
        </p:txBody>
      </p:sp>
      <p:sp>
        <p:nvSpPr>
          <p:cNvPr id="3" name="副标题 2"/>
          <p:cNvSpPr>
            <a:spLocks noGrp="1"/>
          </p:cNvSpPr>
          <p:nvPr>
            <p:ph type="subTitle" idx="1"/>
          </p:nvPr>
        </p:nvSpPr>
        <p:spPr>
          <a:xfrm>
            <a:off x="1102188" y="1192884"/>
            <a:ext cx="8228424" cy="3033883"/>
          </a:xfrm>
        </p:spPr>
        <p:txBody>
          <a:bodyPr/>
          <a:lstStyle/>
          <a:p>
            <a:pPr algn="l"/>
            <a:r>
              <a:rPr lang="en-US" altLang="zh-CN" dirty="0">
                <a:latin typeface="Times New Roman" panose="02020603050405020304" pitchFamily="18" charset="0"/>
                <a:cs typeface="Times New Roman" panose="02020603050405020304" pitchFamily="18" charset="0"/>
              </a:rPr>
              <a:t>3 key resource</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Technology platform</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Information providers</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Service arrangement</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Discount</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Match engine</a:t>
            </a:r>
            <a:endParaRPr lang="en-US" altLang="zh-CN" dirty="0">
              <a:latin typeface="Times New Roman" panose="02020603050405020304" pitchFamily="18" charset="0"/>
              <a:cs typeface="Times New Roman" panose="02020603050405020304" pitchFamily="18" charset="0"/>
            </a:endParaRPr>
          </a:p>
          <a:p>
            <a:pPr algn="l"/>
            <a:endParaRPr lang="en-US" altLang="zh-CN" dirty="0"/>
          </a:p>
          <a:p>
            <a:pPr algn="l"/>
            <a:endParaRPr lang="zh-CN" altLang="en-US" dirty="0"/>
          </a:p>
        </p:txBody>
      </p:sp>
      <p:pic>
        <p:nvPicPr>
          <p:cNvPr id="4" name="音频 3">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0572"/>
    </mc:Choice>
    <mc:Fallback>
      <p:transition spd="slow" advTm="30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833299" y="304800"/>
            <a:ext cx="5944491" cy="762204"/>
          </a:xfrm>
        </p:spPr>
        <p:txBody>
          <a:bodyPr/>
          <a:lstStyle/>
          <a:p>
            <a:pPr algn="l"/>
            <a:r>
              <a:rPr lang="en-US" altLang="zh-CN" dirty="0">
                <a:latin typeface="Times New Roman" panose="02020603050405020304" pitchFamily="18" charset="0"/>
                <a:cs typeface="Times New Roman" panose="02020603050405020304" pitchFamily="18" charset="0"/>
              </a:rPr>
              <a:t>Feasibility analysis</a:t>
            </a:r>
            <a:endParaRPr lang="zh-CN" altLang="en-US" dirty="0">
              <a:latin typeface="Times New Roman" panose="02020603050405020304" pitchFamily="18" charset="0"/>
              <a:cs typeface="Times New Roman" panose="02020603050405020304" pitchFamily="18" charset="0"/>
            </a:endParaRPr>
          </a:p>
        </p:txBody>
      </p:sp>
      <p:sp>
        <p:nvSpPr>
          <p:cNvPr id="3" name="副标题 2"/>
          <p:cNvSpPr>
            <a:spLocks noGrp="1"/>
          </p:cNvSpPr>
          <p:nvPr>
            <p:ph type="subTitle" idx="1"/>
          </p:nvPr>
        </p:nvSpPr>
        <p:spPr>
          <a:xfrm>
            <a:off x="1102188" y="1192884"/>
            <a:ext cx="8228424" cy="3033883"/>
          </a:xfrm>
        </p:spPr>
        <p:txBody>
          <a:bodyPr/>
          <a:lstStyle/>
          <a:p>
            <a:pPr algn="l"/>
            <a:r>
              <a:rPr lang="en-US" altLang="zh-CN" dirty="0">
                <a:latin typeface="Times New Roman" panose="02020603050405020304" pitchFamily="18" charset="0"/>
                <a:cs typeface="Times New Roman" panose="02020603050405020304" pitchFamily="18" charset="0"/>
              </a:rPr>
              <a:t>4 value propositions</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Platform to connect people</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Anytime and anywhere and any aims</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Provide chance for those introvert people and netizen</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Provide choice for those have difficulty in choosing</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Provide like-minded friend</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Safety</a:t>
            </a:r>
            <a:endParaRPr lang="zh-CN" altLang="en-US" dirty="0">
              <a:latin typeface="Times New Roman" panose="02020603050405020304" pitchFamily="18" charset="0"/>
              <a:cs typeface="Times New Roman" panose="02020603050405020304" pitchFamily="18" charset="0"/>
            </a:endParaRPr>
          </a:p>
        </p:txBody>
      </p:sp>
      <p:pic>
        <p:nvPicPr>
          <p:cNvPr id="4" name="音频 3">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52774"/>
    </mc:Choice>
    <mc:Fallback>
      <p:transition spd="slow" advTm="152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833299" y="304800"/>
            <a:ext cx="5944491" cy="762204"/>
          </a:xfrm>
        </p:spPr>
        <p:txBody>
          <a:bodyPr/>
          <a:lstStyle/>
          <a:p>
            <a:pPr algn="l"/>
            <a:r>
              <a:rPr lang="en-US" altLang="zh-CN" dirty="0">
                <a:latin typeface="Times New Roman" panose="02020603050405020304" pitchFamily="18" charset="0"/>
                <a:cs typeface="Times New Roman" panose="02020603050405020304" pitchFamily="18" charset="0"/>
              </a:rPr>
              <a:t>Feasibility analysis</a:t>
            </a:r>
            <a:endParaRPr lang="zh-CN" altLang="en-US" dirty="0">
              <a:latin typeface="Times New Roman" panose="02020603050405020304" pitchFamily="18" charset="0"/>
              <a:cs typeface="Times New Roman" panose="02020603050405020304" pitchFamily="18" charset="0"/>
            </a:endParaRPr>
          </a:p>
        </p:txBody>
      </p:sp>
      <p:sp>
        <p:nvSpPr>
          <p:cNvPr id="3" name="副标题 2"/>
          <p:cNvSpPr>
            <a:spLocks noGrp="1"/>
          </p:cNvSpPr>
          <p:nvPr>
            <p:ph type="subTitle" idx="1"/>
          </p:nvPr>
        </p:nvSpPr>
        <p:spPr>
          <a:xfrm>
            <a:off x="1102188" y="1192884"/>
            <a:ext cx="8228424" cy="3033883"/>
          </a:xfrm>
        </p:spPr>
        <p:txBody>
          <a:bodyPr/>
          <a:lstStyle/>
          <a:p>
            <a:pPr algn="l"/>
            <a:r>
              <a:rPr lang="en-US" altLang="zh-CN" dirty="0">
                <a:latin typeface="Times New Roman" panose="02020603050405020304" pitchFamily="18" charset="0"/>
                <a:cs typeface="Times New Roman" panose="02020603050405020304" pitchFamily="18" charset="0"/>
              </a:rPr>
              <a:t>5 customer relationship</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Comments and rating system</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Outdoor activities&amp; Indoor activities</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Customer Journey</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Preference activities to different needs</a:t>
            </a:r>
            <a:endParaRPr lang="en-US" altLang="zh-CN" dirty="0">
              <a:latin typeface="Times New Roman" panose="02020603050405020304" pitchFamily="18" charset="0"/>
              <a:cs typeface="Times New Roman" panose="02020603050405020304" pitchFamily="18" charset="0"/>
            </a:endParaRPr>
          </a:p>
          <a:p>
            <a:pPr algn="l"/>
            <a:endParaRPr lang="en-US" altLang="zh-CN" dirty="0"/>
          </a:p>
          <a:p>
            <a:pPr algn="l"/>
            <a:endParaRPr lang="en-US" altLang="zh-CN" dirty="0"/>
          </a:p>
        </p:txBody>
      </p:sp>
      <p:pic>
        <p:nvPicPr>
          <p:cNvPr id="4" name="音频 3">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7139"/>
    </mc:Choice>
    <mc:Fallback>
      <p:transition spd="slow" advTm="137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833299" y="304800"/>
            <a:ext cx="5944491" cy="762204"/>
          </a:xfrm>
        </p:spPr>
        <p:txBody>
          <a:bodyPr/>
          <a:lstStyle/>
          <a:p>
            <a:pPr algn="l"/>
            <a:r>
              <a:rPr lang="en-US" altLang="zh-CN" dirty="0">
                <a:latin typeface="Times New Roman" panose="02020603050405020304" pitchFamily="18" charset="0"/>
                <a:cs typeface="Times New Roman" panose="02020603050405020304" pitchFamily="18" charset="0"/>
              </a:rPr>
              <a:t>Feasibility analysis</a:t>
            </a:r>
            <a:endParaRPr lang="zh-CN" altLang="en-US" dirty="0">
              <a:latin typeface="Times New Roman" panose="02020603050405020304" pitchFamily="18" charset="0"/>
              <a:cs typeface="Times New Roman" panose="02020603050405020304" pitchFamily="18" charset="0"/>
            </a:endParaRPr>
          </a:p>
        </p:txBody>
      </p:sp>
      <p:sp>
        <p:nvSpPr>
          <p:cNvPr id="3" name="副标题 2"/>
          <p:cNvSpPr>
            <a:spLocks noGrp="1"/>
          </p:cNvSpPr>
          <p:nvPr>
            <p:ph type="subTitle" idx="1"/>
          </p:nvPr>
        </p:nvSpPr>
        <p:spPr>
          <a:xfrm>
            <a:off x="1102188" y="1192884"/>
            <a:ext cx="8228424" cy="3033883"/>
          </a:xfrm>
        </p:spPr>
        <p:txBody>
          <a:bodyPr/>
          <a:lstStyle/>
          <a:p>
            <a:pPr algn="l"/>
            <a:r>
              <a:rPr lang="en-US" altLang="zh-CN" dirty="0">
                <a:latin typeface="Times New Roman" panose="02020603050405020304" pitchFamily="18" charset="0"/>
                <a:cs typeface="Times New Roman" panose="02020603050405020304" pitchFamily="18" charset="0"/>
              </a:rPr>
              <a:t>6 Channels</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E-mail</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Website</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APP</a:t>
            </a:r>
            <a:endParaRPr lang="zh-CN" altLang="en-US" dirty="0">
              <a:latin typeface="Times New Roman" panose="02020603050405020304" pitchFamily="18" charset="0"/>
              <a:cs typeface="Times New Roman" panose="02020603050405020304" pitchFamily="18" charset="0"/>
            </a:endParaRPr>
          </a:p>
        </p:txBody>
      </p:sp>
      <p:pic>
        <p:nvPicPr>
          <p:cNvPr id="4" name="音频 3">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505"/>
    </mc:Choice>
    <mc:Fallback>
      <p:transition spd="slow" advTm="10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833299" y="304800"/>
            <a:ext cx="5944491" cy="762204"/>
          </a:xfrm>
        </p:spPr>
        <p:txBody>
          <a:bodyPr/>
          <a:lstStyle/>
          <a:p>
            <a:pPr algn="l"/>
            <a:r>
              <a:rPr lang="en-US" altLang="zh-CN" dirty="0">
                <a:latin typeface="Times New Roman" panose="02020603050405020304" pitchFamily="18" charset="0"/>
                <a:cs typeface="Times New Roman" panose="02020603050405020304" pitchFamily="18" charset="0"/>
              </a:rPr>
              <a:t>Feasibility analysis</a:t>
            </a:r>
            <a:endParaRPr lang="zh-CN" altLang="en-US" dirty="0">
              <a:latin typeface="Times New Roman" panose="02020603050405020304" pitchFamily="18" charset="0"/>
              <a:cs typeface="Times New Roman" panose="02020603050405020304" pitchFamily="18" charset="0"/>
            </a:endParaRPr>
          </a:p>
        </p:txBody>
      </p:sp>
      <p:sp>
        <p:nvSpPr>
          <p:cNvPr id="3" name="副标题 2"/>
          <p:cNvSpPr>
            <a:spLocks noGrp="1"/>
          </p:cNvSpPr>
          <p:nvPr>
            <p:ph type="subTitle" idx="1"/>
          </p:nvPr>
        </p:nvSpPr>
        <p:spPr>
          <a:xfrm>
            <a:off x="1102187" y="1192884"/>
            <a:ext cx="8884023" cy="3033883"/>
          </a:xfrm>
        </p:spPr>
        <p:txBody>
          <a:bodyPr/>
          <a:lstStyle/>
          <a:p>
            <a:pPr algn="l"/>
            <a:r>
              <a:rPr lang="en-US" altLang="zh-CN" dirty="0">
                <a:latin typeface="Times New Roman" panose="02020603050405020304" pitchFamily="18" charset="0"/>
                <a:cs typeface="Times New Roman" panose="02020603050405020304" pitchFamily="18" charset="0"/>
              </a:rPr>
              <a:t>7 Customer segments</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The people who want to make friends</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Have some special requirements</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Want to find like-minded friend</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Want to receive some suggestions from some trustworthy people</a:t>
            </a:r>
            <a:endParaRPr lang="en-US" altLang="zh-CN" dirty="0">
              <a:latin typeface="Times New Roman" panose="02020603050405020304" pitchFamily="18" charset="0"/>
              <a:cs typeface="Times New Roman" panose="02020603050405020304" pitchFamily="18" charset="0"/>
            </a:endParaRPr>
          </a:p>
          <a:p>
            <a:pPr algn="l"/>
            <a:endParaRPr lang="zh-CN" altLang="en-US" dirty="0"/>
          </a:p>
        </p:txBody>
      </p:sp>
      <p:pic>
        <p:nvPicPr>
          <p:cNvPr id="4" name="音频 3">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3601"/>
    </mc:Choice>
    <mc:Fallback>
      <p:transition spd="slow" advTm="73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833299" y="304800"/>
            <a:ext cx="5944491" cy="762204"/>
          </a:xfrm>
        </p:spPr>
        <p:txBody>
          <a:bodyPr/>
          <a:lstStyle/>
          <a:p>
            <a:pPr algn="l"/>
            <a:r>
              <a:rPr lang="en-US" altLang="zh-CN" dirty="0">
                <a:latin typeface="Times New Roman" panose="02020603050405020304" pitchFamily="18" charset="0"/>
                <a:cs typeface="Times New Roman" panose="02020603050405020304" pitchFamily="18" charset="0"/>
              </a:rPr>
              <a:t>Feasibility analysis</a:t>
            </a:r>
            <a:endParaRPr lang="zh-CN" altLang="en-US" dirty="0">
              <a:latin typeface="Times New Roman" panose="02020603050405020304" pitchFamily="18" charset="0"/>
              <a:cs typeface="Times New Roman" panose="02020603050405020304" pitchFamily="18" charset="0"/>
            </a:endParaRPr>
          </a:p>
        </p:txBody>
      </p:sp>
      <p:sp>
        <p:nvSpPr>
          <p:cNvPr id="3" name="副标题 2"/>
          <p:cNvSpPr>
            <a:spLocks noGrp="1"/>
          </p:cNvSpPr>
          <p:nvPr>
            <p:ph type="subTitle" idx="1"/>
          </p:nvPr>
        </p:nvSpPr>
        <p:spPr>
          <a:xfrm>
            <a:off x="1102187" y="1192884"/>
            <a:ext cx="8884023" cy="3033883"/>
          </a:xfrm>
        </p:spPr>
        <p:txBody>
          <a:bodyPr/>
          <a:lstStyle/>
          <a:p>
            <a:pPr algn="l"/>
            <a:r>
              <a:rPr lang="en-US" altLang="zh-CN" dirty="0">
                <a:latin typeface="Times New Roman" panose="02020603050405020304" pitchFamily="18" charset="0"/>
                <a:cs typeface="Times New Roman" panose="02020603050405020304" pitchFamily="18" charset="0"/>
              </a:rPr>
              <a:t>8 Cost structure</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Employee payroll</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Platform maintain and update cost</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Marketing / advertisements</a:t>
            </a:r>
            <a:endParaRPr lang="en-US" altLang="zh-CN" dirty="0">
              <a:latin typeface="Times New Roman" panose="02020603050405020304" pitchFamily="18" charset="0"/>
              <a:cs typeface="Times New Roman" panose="02020603050405020304" pitchFamily="18" charset="0"/>
            </a:endParaRPr>
          </a:p>
          <a:p>
            <a:pPr algn="l"/>
            <a:endParaRPr lang="zh-CN" altLang="en-US" dirty="0"/>
          </a:p>
        </p:txBody>
      </p:sp>
      <p:pic>
        <p:nvPicPr>
          <p:cNvPr id="4" name="音频 3">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7038"/>
    </mc:Choice>
    <mc:Fallback>
      <p:transition spd="slow" advTm="17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833299" y="304800"/>
            <a:ext cx="5944491" cy="762204"/>
          </a:xfrm>
        </p:spPr>
        <p:txBody>
          <a:bodyPr/>
          <a:lstStyle/>
          <a:p>
            <a:pPr algn="l"/>
            <a:r>
              <a:rPr lang="en-US" altLang="zh-CN" dirty="0">
                <a:latin typeface="Times New Roman" panose="02020603050405020304" pitchFamily="18" charset="0"/>
                <a:cs typeface="Times New Roman" panose="02020603050405020304" pitchFamily="18" charset="0"/>
              </a:rPr>
              <a:t>Feasibility analysis</a:t>
            </a:r>
            <a:endParaRPr lang="zh-CN" altLang="en-US" dirty="0">
              <a:latin typeface="Times New Roman" panose="02020603050405020304" pitchFamily="18" charset="0"/>
              <a:cs typeface="Times New Roman" panose="02020603050405020304" pitchFamily="18" charset="0"/>
            </a:endParaRPr>
          </a:p>
        </p:txBody>
      </p:sp>
      <p:sp>
        <p:nvSpPr>
          <p:cNvPr id="3" name="副标题 2"/>
          <p:cNvSpPr>
            <a:spLocks noGrp="1"/>
          </p:cNvSpPr>
          <p:nvPr>
            <p:ph type="subTitle" idx="1"/>
          </p:nvPr>
        </p:nvSpPr>
        <p:spPr>
          <a:xfrm>
            <a:off x="1102187" y="1192884"/>
            <a:ext cx="8884023" cy="3033883"/>
          </a:xfrm>
        </p:spPr>
        <p:txBody>
          <a:bodyPr/>
          <a:lstStyle/>
          <a:p>
            <a:pPr algn="l"/>
            <a:r>
              <a:rPr lang="en-US" altLang="zh-CN" dirty="0">
                <a:latin typeface="Times New Roman" panose="02020603050405020304" pitchFamily="18" charset="0"/>
                <a:cs typeface="Times New Roman" panose="02020603050405020304" pitchFamily="18" charset="0"/>
              </a:rPr>
              <a:t>9 Revenue stream</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Shop promotion fee</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Data volume</a:t>
            </a:r>
            <a:endParaRPr lang="en-US" altLang="zh-CN" dirty="0">
              <a:latin typeface="Times New Roman" panose="02020603050405020304" pitchFamily="18" charset="0"/>
              <a:cs typeface="Times New Roman" panose="02020603050405020304" pitchFamily="18" charset="0"/>
            </a:endParaRPr>
          </a:p>
          <a:p>
            <a:pPr algn="l"/>
            <a:r>
              <a:rPr lang="en-US" altLang="zh-CN" dirty="0">
                <a:latin typeface="Times New Roman" panose="02020603050405020304" pitchFamily="18" charset="0"/>
                <a:cs typeface="Times New Roman" panose="02020603050405020304" pitchFamily="18" charset="0"/>
              </a:rPr>
              <a:t>VIP for the extra service</a:t>
            </a:r>
            <a:endParaRPr lang="en-US" altLang="zh-CN" dirty="0">
              <a:latin typeface="Times New Roman" panose="02020603050405020304" pitchFamily="18" charset="0"/>
              <a:cs typeface="Times New Roman" panose="02020603050405020304" pitchFamily="18" charset="0"/>
            </a:endParaRPr>
          </a:p>
          <a:p>
            <a:pPr algn="l"/>
            <a:endParaRPr lang="zh-CN" altLang="en-US" dirty="0"/>
          </a:p>
        </p:txBody>
      </p:sp>
      <p:pic>
        <p:nvPicPr>
          <p:cNvPr id="4" name="音频 3">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0655"/>
    </mc:Choice>
    <mc:Fallback>
      <p:transition spd="slow" advTm="706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标题 1"/>
          <p:cNvSpPr>
            <a:spLocks noGrp="1"/>
          </p:cNvSpPr>
          <p:nvPr>
            <p:ph type="ctrTitle"/>
          </p:nvPr>
        </p:nvSpPr>
        <p:spPr>
          <a:xfrm>
            <a:off x="833299" y="304800"/>
            <a:ext cx="5944491" cy="762204"/>
          </a:xfrm>
        </p:spPr>
        <p:txBody>
          <a:bodyPr/>
          <a:lstStyle/>
          <a:p>
            <a:pPr algn="l"/>
            <a:r>
              <a:rPr lang="en-US" altLang="zh-CN" dirty="0">
                <a:latin typeface="Times New Roman" panose="02020603050405020304" pitchFamily="18" charset="0"/>
                <a:cs typeface="Times New Roman" panose="02020603050405020304" pitchFamily="18" charset="0"/>
              </a:rPr>
              <a:t>Conclusion</a:t>
            </a:r>
            <a:endParaRPr lang="zh-CN" altLang="en-US" dirty="0">
              <a:latin typeface="Times New Roman" panose="02020603050405020304" pitchFamily="18" charset="0"/>
              <a:cs typeface="Times New Roman" panose="02020603050405020304" pitchFamily="18" charset="0"/>
            </a:endParaRPr>
          </a:p>
        </p:txBody>
      </p:sp>
      <p:sp>
        <p:nvSpPr>
          <p:cNvPr id="8" name="文本框 7"/>
          <p:cNvSpPr txBox="1"/>
          <p:nvPr/>
        </p:nvSpPr>
        <p:spPr>
          <a:xfrm>
            <a:off x="1050758" y="1296955"/>
            <a:ext cx="8269705" cy="2585323"/>
          </a:xfrm>
          <a:prstGeom prst="rect">
            <a:avLst/>
          </a:prstGeom>
          <a:noFill/>
        </p:spPr>
        <p:txBody>
          <a:bodyPr wrap="square" rtlCol="0">
            <a:spAutoFit/>
          </a:bodyPr>
          <a:lstStyle/>
          <a:p>
            <a:r>
              <a:rPr lang="en-US" altLang="zh-CN" dirty="0">
                <a:solidFill>
                  <a:schemeClr val="tx1">
                    <a:lumMod val="50000"/>
                    <a:lumOff val="50000"/>
                  </a:schemeClr>
                </a:solidFill>
                <a:latin typeface="Times New Roman" panose="02020603050405020304" pitchFamily="18" charset="0"/>
                <a:cs typeface="Times New Roman" panose="02020603050405020304" pitchFamily="18" charset="0"/>
              </a:rPr>
              <a:t>     </a:t>
            </a:r>
            <a:r>
              <a:rPr lang="zh-CN" altLang="zh-CN" dirty="0">
                <a:solidFill>
                  <a:schemeClr val="tx1">
                    <a:lumMod val="50000"/>
                    <a:lumOff val="50000"/>
                  </a:schemeClr>
                </a:solidFill>
                <a:latin typeface="Times New Roman" panose="02020603050405020304" pitchFamily="18" charset="0"/>
                <a:cs typeface="Times New Roman" panose="02020603050405020304" pitchFamily="18" charset="0"/>
              </a:rPr>
              <a:t>In my opinion, this business activity satisfies the needs of people's online interactions and narrows the range of friends through classification and matching to more accurately meet people's unique requirements.</a:t>
            </a:r>
            <a:endParaRPr lang="en-US" altLang="zh-CN" dirty="0">
              <a:solidFill>
                <a:schemeClr val="tx1">
                  <a:lumMod val="50000"/>
                  <a:lumOff val="50000"/>
                </a:schemeClr>
              </a:solidFill>
              <a:latin typeface="Times New Roman" panose="02020603050405020304" pitchFamily="18" charset="0"/>
              <a:cs typeface="Times New Roman" panose="02020603050405020304" pitchFamily="18" charset="0"/>
            </a:endParaRPr>
          </a:p>
          <a:p>
            <a:r>
              <a:rPr lang="en-US" altLang="zh-CN" dirty="0">
                <a:solidFill>
                  <a:schemeClr val="tx1">
                    <a:lumMod val="50000"/>
                    <a:lumOff val="50000"/>
                  </a:schemeClr>
                </a:solidFill>
                <a:latin typeface="Times New Roman" panose="02020603050405020304" pitchFamily="18" charset="0"/>
                <a:cs typeface="Times New Roman" panose="02020603050405020304" pitchFamily="18" charset="0"/>
              </a:rPr>
              <a:t>    </a:t>
            </a:r>
            <a:r>
              <a:rPr lang="zh-CN" altLang="zh-CN" dirty="0">
                <a:solidFill>
                  <a:schemeClr val="tx1">
                    <a:lumMod val="50000"/>
                    <a:lumOff val="50000"/>
                  </a:schemeClr>
                </a:solidFill>
                <a:latin typeface="Times New Roman" panose="02020603050405020304" pitchFamily="18" charset="0"/>
                <a:cs typeface="Times New Roman" panose="02020603050405020304" pitchFamily="18" charset="0"/>
              </a:rPr>
              <a:t> At the same time, by recommending goods and shops, the two people who became friends were avoided from disagreement, and they were allowed to communicate without any worries, thus promoting the development of this relationship.</a:t>
            </a:r>
            <a:endParaRPr lang="en-US" altLang="zh-CN" dirty="0">
              <a:solidFill>
                <a:schemeClr val="tx1">
                  <a:lumMod val="50000"/>
                  <a:lumOff val="50000"/>
                </a:schemeClr>
              </a:solidFill>
              <a:latin typeface="Times New Roman" panose="02020603050405020304" pitchFamily="18" charset="0"/>
              <a:cs typeface="Times New Roman" panose="02020603050405020304" pitchFamily="18" charset="0"/>
            </a:endParaRPr>
          </a:p>
          <a:p>
            <a:r>
              <a:rPr lang="en-US" altLang="zh-CN" dirty="0">
                <a:solidFill>
                  <a:schemeClr val="tx1">
                    <a:lumMod val="50000"/>
                    <a:lumOff val="50000"/>
                  </a:schemeClr>
                </a:solidFill>
                <a:latin typeface="Times New Roman" panose="02020603050405020304" pitchFamily="18" charset="0"/>
                <a:cs typeface="Times New Roman" panose="02020603050405020304" pitchFamily="18" charset="0"/>
              </a:rPr>
              <a:t>    </a:t>
            </a:r>
            <a:r>
              <a:rPr lang="zh-CN" altLang="zh-CN" dirty="0">
                <a:solidFill>
                  <a:schemeClr val="tx1">
                    <a:lumMod val="50000"/>
                    <a:lumOff val="50000"/>
                  </a:schemeClr>
                </a:solidFill>
                <a:latin typeface="Times New Roman" panose="02020603050405020304" pitchFamily="18" charset="0"/>
                <a:cs typeface="Times New Roman" panose="02020603050405020304" pitchFamily="18" charset="0"/>
              </a:rPr>
              <a:t> And this kind of recommendation to advertise to create a competitive way can also get a lot of profit through a large amount, so I think this program is feasible. </a:t>
            </a:r>
            <a:endParaRPr lang="zh-CN" altLang="zh-CN" dirty="0">
              <a:solidFill>
                <a:schemeClr val="tx1">
                  <a:lumMod val="50000"/>
                  <a:lumOff val="50000"/>
                </a:schemeClr>
              </a:solidFill>
              <a:latin typeface="Times New Roman" panose="02020603050405020304" pitchFamily="18" charset="0"/>
              <a:cs typeface="Times New Roman" panose="02020603050405020304" pitchFamily="18" charset="0"/>
            </a:endParaRPr>
          </a:p>
          <a:p>
            <a:r>
              <a:rPr lang="en-US" altLang="zh-CN" dirty="0"/>
              <a:t> </a:t>
            </a:r>
            <a:endParaRPr lang="zh-CN" altLang="en-US" dirty="0"/>
          </a:p>
        </p:txBody>
      </p:sp>
      <p:pic>
        <p:nvPicPr>
          <p:cNvPr id="10" name="音频 9">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3003"/>
    </mc:Choice>
    <mc:Fallback>
      <p:transition spd="slow" advTm="53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标题 1"/>
          <p:cNvSpPr>
            <a:spLocks noGrp="1"/>
          </p:cNvSpPr>
          <p:nvPr>
            <p:ph type="ctrTitle"/>
          </p:nvPr>
        </p:nvSpPr>
        <p:spPr>
          <a:xfrm>
            <a:off x="833299" y="304800"/>
            <a:ext cx="5944491" cy="762204"/>
          </a:xfrm>
        </p:spPr>
        <p:txBody>
          <a:bodyPr/>
          <a:lstStyle/>
          <a:p>
            <a:pPr algn="l"/>
            <a:r>
              <a:rPr lang="en-US" altLang="zh-CN" dirty="0">
                <a:latin typeface="Times New Roman" panose="02020603050405020304" pitchFamily="18" charset="0"/>
                <a:cs typeface="Times New Roman" panose="02020603050405020304" pitchFamily="18" charset="0"/>
              </a:rPr>
              <a:t>Bibliography</a:t>
            </a:r>
            <a:endParaRPr lang="zh-CN" altLang="en-US" dirty="0">
              <a:latin typeface="Times New Roman" panose="02020603050405020304" pitchFamily="18" charset="0"/>
              <a:cs typeface="Times New Roman" panose="02020603050405020304" pitchFamily="18" charset="0"/>
            </a:endParaRPr>
          </a:p>
        </p:txBody>
      </p:sp>
      <p:sp>
        <p:nvSpPr>
          <p:cNvPr id="8" name="文本框 7"/>
          <p:cNvSpPr txBox="1"/>
          <p:nvPr/>
        </p:nvSpPr>
        <p:spPr>
          <a:xfrm>
            <a:off x="833299" y="1067004"/>
            <a:ext cx="9313333" cy="5632311"/>
          </a:xfrm>
          <a:prstGeom prst="rect">
            <a:avLst/>
          </a:prstGeom>
          <a:noFill/>
        </p:spPr>
        <p:txBody>
          <a:bodyPr wrap="square" rtlCol="0">
            <a:spAutoFit/>
          </a:bodyPr>
          <a:lstStyle/>
          <a:p>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[1]</a:t>
            </a:r>
            <a:r>
              <a:rPr lang="en-US" altLang="zh-CN" sz="1600" dirty="0" err="1">
                <a:solidFill>
                  <a:schemeClr val="tx1">
                    <a:lumMod val="50000"/>
                    <a:lumOff val="50000"/>
                  </a:schemeClr>
                </a:solidFill>
                <a:latin typeface="Times New Roman" panose="02020603050405020304" pitchFamily="18" charset="0"/>
                <a:cs typeface="Times New Roman" panose="02020603050405020304" pitchFamily="18" charset="0"/>
              </a:rPr>
              <a:t>Bapna</a:t>
            </a:r>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 R. and </a:t>
            </a:r>
            <a:r>
              <a:rPr lang="en-US" altLang="zh-CN" sz="1600" dirty="0" err="1">
                <a:solidFill>
                  <a:schemeClr val="tx1">
                    <a:lumMod val="50000"/>
                    <a:lumOff val="50000"/>
                  </a:schemeClr>
                </a:solidFill>
                <a:latin typeface="Times New Roman" panose="02020603050405020304" pitchFamily="18" charset="0"/>
                <a:cs typeface="Times New Roman" panose="02020603050405020304" pitchFamily="18" charset="0"/>
              </a:rPr>
              <a:t>Umyarov</a:t>
            </a:r>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 A. (2015). Do Your Online Friends Make You Pay? A Randomized Field Experiment on Peer Influence in Online Social Networks. Management Science, 61(8), pp.1902-1920.</a:t>
            </a:r>
            <a:endPar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endParaRPr>
          </a:p>
          <a:p>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[2]Evans, B., </a:t>
            </a:r>
            <a:r>
              <a:rPr lang="en-US" altLang="zh-CN" sz="1600" dirty="0" err="1">
                <a:solidFill>
                  <a:schemeClr val="tx1">
                    <a:lumMod val="50000"/>
                    <a:lumOff val="50000"/>
                  </a:schemeClr>
                </a:solidFill>
                <a:latin typeface="Times New Roman" panose="02020603050405020304" pitchFamily="18" charset="0"/>
                <a:cs typeface="Times New Roman" panose="02020603050405020304" pitchFamily="18" charset="0"/>
              </a:rPr>
              <a:t>Kairam</a:t>
            </a:r>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 S. and </a:t>
            </a:r>
            <a:r>
              <a:rPr lang="en-US" altLang="zh-CN" sz="1600" dirty="0" err="1">
                <a:solidFill>
                  <a:schemeClr val="tx1">
                    <a:lumMod val="50000"/>
                    <a:lumOff val="50000"/>
                  </a:schemeClr>
                </a:solidFill>
                <a:latin typeface="Times New Roman" panose="02020603050405020304" pitchFamily="18" charset="0"/>
                <a:cs typeface="Times New Roman" panose="02020603050405020304" pitchFamily="18" charset="0"/>
              </a:rPr>
              <a:t>Pirolli</a:t>
            </a:r>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 P. (2010). Do your friends make you smarter?: An analysis of social strategies in online information seeking. Information Processing &amp; Management, 46(6), pp.679-692.</a:t>
            </a:r>
            <a:endPar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endParaRPr>
          </a:p>
          <a:p>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[3] Ewin, C., Ewin, C. and Ewin, C. (2017). Computers for seniors. [Place of publication not identified]: No Starch Press.</a:t>
            </a:r>
            <a:endPar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endParaRPr>
          </a:p>
          <a:p>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[4] Friends indeed?: the United Nations, groups of friends, and the resolution of conflict. (2008). Choice Reviews Online, 45(07), pp.45-4044-45-4044.</a:t>
            </a:r>
            <a:endPar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endParaRPr>
          </a:p>
          <a:p>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[5] </a:t>
            </a:r>
            <a:r>
              <a:rPr lang="en-US" altLang="zh-CN" sz="1600" dirty="0" err="1">
                <a:solidFill>
                  <a:schemeClr val="tx1">
                    <a:lumMod val="50000"/>
                    <a:lumOff val="50000"/>
                  </a:schemeClr>
                </a:solidFill>
                <a:latin typeface="Times New Roman" panose="02020603050405020304" pitchFamily="18" charset="0"/>
                <a:cs typeface="Times New Roman" panose="02020603050405020304" pitchFamily="18" charset="0"/>
              </a:rPr>
              <a:t>Gancher</a:t>
            </a:r>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 E., </a:t>
            </a:r>
            <a:r>
              <a:rPr lang="en-US" altLang="zh-CN" sz="1600" dirty="0" err="1">
                <a:solidFill>
                  <a:schemeClr val="tx1">
                    <a:lumMod val="50000"/>
                    <a:lumOff val="50000"/>
                  </a:schemeClr>
                </a:solidFill>
                <a:latin typeface="Times New Roman" panose="02020603050405020304" pitchFamily="18" charset="0"/>
                <a:cs typeface="Times New Roman" panose="02020603050405020304" pitchFamily="18" charset="0"/>
              </a:rPr>
              <a:t>Ostrowsky</a:t>
            </a:r>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 B., Nori, P. and Munjal, I. (2016). Is there an app for that 2.0: Using an app to help house staff make more informed antimicrobial prescribing choices. Open Forum Infectious Diseases, 3(suppl_1).</a:t>
            </a:r>
            <a:endPar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endParaRPr>
          </a:p>
          <a:p>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[6]Refinery29.com. (2019). I Tried One Of Those Friend Dating Apps &amp; Here's What Happened. [online] Available at: https://www.refinery29.com/en-us/how-to-make-friends-apps [Accessed 11 May 2019].</a:t>
            </a:r>
            <a:endPar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endParaRPr>
          </a:p>
          <a:p>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[7]</a:t>
            </a:r>
            <a:r>
              <a:rPr lang="en-US" altLang="zh-CN" sz="1600" dirty="0" err="1">
                <a:solidFill>
                  <a:schemeClr val="tx1">
                    <a:lumMod val="50000"/>
                    <a:lumOff val="50000"/>
                  </a:schemeClr>
                </a:solidFill>
                <a:latin typeface="Times New Roman" panose="02020603050405020304" pitchFamily="18" charset="0"/>
                <a:cs typeface="Times New Roman" panose="02020603050405020304" pitchFamily="18" charset="0"/>
              </a:rPr>
              <a:t>InterPals</a:t>
            </a:r>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 (2019). </a:t>
            </a:r>
            <a:r>
              <a:rPr lang="en-US" altLang="zh-CN" sz="1600" dirty="0" err="1">
                <a:solidFill>
                  <a:schemeClr val="tx1">
                    <a:lumMod val="50000"/>
                    <a:lumOff val="50000"/>
                  </a:schemeClr>
                </a:solidFill>
                <a:latin typeface="Times New Roman" panose="02020603050405020304" pitchFamily="18" charset="0"/>
                <a:cs typeface="Times New Roman" panose="02020603050405020304" pitchFamily="18" charset="0"/>
              </a:rPr>
              <a:t>InterPals</a:t>
            </a:r>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 </a:t>
            </a:r>
            <a:r>
              <a:rPr lang="en-US" altLang="zh-CN" sz="1600" dirty="0" err="1">
                <a:solidFill>
                  <a:schemeClr val="tx1">
                    <a:lumMod val="50000"/>
                    <a:lumOff val="50000"/>
                  </a:schemeClr>
                </a:solidFill>
                <a:latin typeface="Times New Roman" panose="02020603050405020304" pitchFamily="18" charset="0"/>
                <a:cs typeface="Times New Roman" panose="02020603050405020304" pitchFamily="18" charset="0"/>
              </a:rPr>
              <a:t>Penpals</a:t>
            </a:r>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 -. [online] Available at: https://www.interpals.net/ [Accessed 11 May 2019].</a:t>
            </a:r>
            <a:endPar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endParaRPr>
          </a:p>
          <a:p>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[8]Lam, S. and </a:t>
            </a:r>
            <a:r>
              <a:rPr lang="en-US" altLang="zh-CN" sz="1600" dirty="0" err="1">
                <a:solidFill>
                  <a:schemeClr val="tx1">
                    <a:lumMod val="50000"/>
                    <a:lumOff val="50000"/>
                  </a:schemeClr>
                </a:solidFill>
                <a:latin typeface="Times New Roman" panose="02020603050405020304" pitchFamily="18" charset="0"/>
                <a:cs typeface="Times New Roman" panose="02020603050405020304" pitchFamily="18" charset="0"/>
              </a:rPr>
              <a:t>Riedl</a:t>
            </a:r>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 J. (2012). Are Our Online "Friends" Really Friends?. Computer, 45(1), pp.91-93.</a:t>
            </a:r>
            <a:endPar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endParaRPr>
          </a:p>
          <a:p>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[9]Makefriendsonline.com. (2019). Meet New People &amp; Chat at MakeFriendsOnline.com. [online] Available at: https://www.makefriendsonline.com/ [Accessed 11 May 2019].</a:t>
            </a:r>
            <a:endPar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endParaRPr>
          </a:p>
          <a:p>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[10]O'Hanlon, L. (2015). Smartphone App Seeks to Make Navigation Safer. Eos, 96.</a:t>
            </a:r>
            <a:endPar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endParaRPr>
          </a:p>
          <a:p>
            <a:r>
              <a:rPr lang="en-US" altLang="zh-CN" sz="1600" dirty="0">
                <a:solidFill>
                  <a:schemeClr val="tx1">
                    <a:lumMod val="50000"/>
                    <a:lumOff val="50000"/>
                  </a:schemeClr>
                </a:solidFill>
                <a:latin typeface="Times New Roman" panose="02020603050405020304" pitchFamily="18" charset="0"/>
                <a:cs typeface="Times New Roman" panose="02020603050405020304" pitchFamily="18" charset="0"/>
              </a:rPr>
              <a:t>[11] Zhu, Y. and Bresnahan, M. (2018). “They Make No Contribution!” versus “We Should Make Friends with Them!”—American Domestic Students’ Perception of Chinese International Students’ Reticence and Face. Journal of International Students, 8(4).</a:t>
            </a:r>
            <a:endParaRPr lang="zh-CN" altLang="en-US" sz="1600" dirty="0">
              <a:solidFill>
                <a:schemeClr val="tx1">
                  <a:lumMod val="50000"/>
                  <a:lumOff val="50000"/>
                </a:schemeClr>
              </a:solidFill>
              <a:latin typeface="Times New Roman" panose="02020603050405020304" pitchFamily="18" charset="0"/>
              <a:cs typeface="Times New Roman" panose="02020603050405020304" pitchFamily="18" charset="0"/>
            </a:endParaRPr>
          </a:p>
        </p:txBody>
      </p:sp>
      <p:pic>
        <p:nvPicPr>
          <p:cNvPr id="2" name="音频 1">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629"/>
    </mc:Choice>
    <mc:Fallback>
      <p:transition spd="slow" advTm="5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ctrTitle"/>
          </p:nvPr>
        </p:nvSpPr>
        <p:spPr>
          <a:xfrm>
            <a:off x="1258415" y="1782698"/>
            <a:ext cx="7766936" cy="1646302"/>
          </a:xfrm>
        </p:spPr>
        <p:txBody>
          <a:bodyPr/>
          <a:lstStyle/>
          <a:p>
            <a:pPr algn="ctr"/>
            <a:r>
              <a:rPr lang="en-US" altLang="zh-CN" dirty="0">
                <a:latin typeface="Times New Roman" panose="02020603050405020304" pitchFamily="18" charset="0"/>
                <a:cs typeface="Times New Roman" panose="02020603050405020304" pitchFamily="18" charset="0"/>
              </a:rPr>
              <a:t>THANKS</a:t>
            </a:r>
            <a:endParaRPr lang="zh-CN" altLang="en-US" dirty="0">
              <a:latin typeface="Times New Roman" panose="02020603050405020304" pitchFamily="18" charset="0"/>
              <a:cs typeface="Times New Roman" panose="02020603050405020304" pitchFamily="18" charset="0"/>
            </a:endParaRPr>
          </a:p>
        </p:txBody>
      </p:sp>
      <p:pic>
        <p:nvPicPr>
          <p:cNvPr id="8" name="音频 7">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366500" y="6032500"/>
            <a:ext cx="609600" cy="609600"/>
          </a:xfrm>
          <a:prstGeom prst="rect">
            <a:avLst/>
          </a:prstGeom>
        </p:spPr>
      </p:pic>
      <p:sp>
        <p:nvSpPr>
          <p:cNvPr id="2" name="文本框 1"/>
          <p:cNvSpPr txBox="1"/>
          <p:nvPr/>
        </p:nvSpPr>
        <p:spPr>
          <a:xfrm>
            <a:off x="3757295" y="3640455"/>
            <a:ext cx="5118735" cy="368300"/>
          </a:xfrm>
          <a:prstGeom prst="rect">
            <a:avLst/>
          </a:prstGeom>
          <a:noFill/>
        </p:spPr>
        <p:txBody>
          <a:bodyPr wrap="square" rtlCol="0" anchor="t">
            <a:spAutoFit/>
          </a:bodyPr>
          <a:p>
            <a:r>
              <a:rPr lang="zh-CN" altLang="en-US">
                <a:latin typeface="Times New Roman" panose="02020603050405020304" pitchFamily="18" charset="0"/>
                <a:cs typeface="Times New Roman" panose="02020603050405020304" pitchFamily="18" charset="0"/>
              </a:rPr>
              <a:t>https://youtu.be/034s-1aGU1Y</a:t>
            </a:r>
            <a:endParaRPr lang="zh-CN" altLang="en-US">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spd="slow" p14:dur="2000" advTm="3565"/>
    </mc:Choice>
    <mc:Fallback>
      <p:transition spd="slow" advTm="3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平面">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5617</Words>
  <Application>WPS 演示</Application>
  <PresentationFormat>宽屏</PresentationFormat>
  <Paragraphs>140</Paragraphs>
  <Slides>18</Slides>
  <Notes>0</Notes>
  <HiddenSlides>0</HiddenSlides>
  <MMClips>18</MMClips>
  <ScaleCrop>false</ScaleCrop>
  <HeadingPairs>
    <vt:vector size="6" baseType="variant">
      <vt:variant>
        <vt:lpstr>已用的字体</vt:lpstr>
      </vt:variant>
      <vt:variant>
        <vt:i4>12</vt:i4>
      </vt:variant>
      <vt:variant>
        <vt:lpstr>主题</vt:lpstr>
      </vt:variant>
      <vt:variant>
        <vt:i4>1</vt:i4>
      </vt:variant>
      <vt:variant>
        <vt:lpstr>幻灯片标题</vt:lpstr>
      </vt:variant>
      <vt:variant>
        <vt:i4>18</vt:i4>
      </vt:variant>
    </vt:vector>
  </HeadingPairs>
  <TitlesOfParts>
    <vt:vector size="31" baseType="lpstr">
      <vt:lpstr>Arial</vt:lpstr>
      <vt:lpstr>宋体</vt:lpstr>
      <vt:lpstr>Wingdings</vt:lpstr>
      <vt:lpstr>Wingdings 3</vt:lpstr>
      <vt:lpstr>Arial</vt:lpstr>
      <vt:lpstr>Times New Roman</vt:lpstr>
      <vt:lpstr>微软雅黑</vt:lpstr>
      <vt:lpstr>Arial Unicode MS</vt:lpstr>
      <vt:lpstr>方正姚体</vt:lpstr>
      <vt:lpstr>Trebuchet MS</vt:lpstr>
      <vt:lpstr>华文新魏</vt:lpstr>
      <vt:lpstr>Calibri</vt:lpstr>
      <vt:lpstr>平面</vt:lpstr>
      <vt:lpstr>An app for making friends and wonderful journey</vt:lpstr>
      <vt:lpstr>Content </vt:lpstr>
      <vt:lpstr>Introduction</vt:lpstr>
      <vt:lpstr>Introduction</vt:lpstr>
      <vt:lpstr>Feasibility analysis</vt:lpstr>
      <vt:lpstr>Feasibility analysis</vt:lpstr>
      <vt:lpstr>Feasibility analysis</vt:lpstr>
      <vt:lpstr>Feasibility analysis</vt:lpstr>
      <vt:lpstr>Feasibility analysis</vt:lpstr>
      <vt:lpstr>Feasibility analysis</vt:lpstr>
      <vt:lpstr>Feasibility analysis</vt:lpstr>
      <vt:lpstr>Feasibility analysis</vt:lpstr>
      <vt:lpstr>Feasibility analysis</vt:lpstr>
      <vt:lpstr>Feasibility analysis</vt:lpstr>
      <vt:lpstr>Feasibility analysis</vt:lpstr>
      <vt:lpstr>Conclusion</vt:lpstr>
      <vt:lpstr>Bibliography</vt:lpstr>
      <vt:lpstr>THANKS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app for making friends and wonderful journey</dc:title>
  <dc:creator>Xu Han (1804630)</dc:creator>
  <cp:lastModifiedBy>han</cp:lastModifiedBy>
  <cp:revision>8</cp:revision>
  <dcterms:created xsi:type="dcterms:W3CDTF">2019-05-11T20:23:00Z</dcterms:created>
  <dcterms:modified xsi:type="dcterms:W3CDTF">2019-05-13T18:28:30Z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2052-11.1.0.8696</vt:lpwstr>
  </property>
</Properties>
</file>