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3" r:id="rId4"/>
    <p:sldId id="262" r:id="rId5"/>
    <p:sldId id="264"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74"/>
  </p:normalViewPr>
  <p:slideViewPr>
    <p:cSldViewPr>
      <p:cViewPr varScale="1">
        <p:scale>
          <a:sx n="124" d="100"/>
          <a:sy n="124" d="100"/>
        </p:scale>
        <p:origin x="616"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10/29/18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10/29/18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2410B8-02C1-44ED-B50E-3AE1C7AD7BD8}" type="datetimeFigureOut">
              <a:rPr lang="en-US" smtClean="0"/>
              <a:pPr/>
              <a:t>10/29/18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E2410B8-02C1-44ED-B50E-3AE1C7AD7BD8}" type="datetimeFigureOut">
              <a:rPr lang="en-US" smtClean="0"/>
              <a:pPr/>
              <a:t>10/29/18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E2410B8-02C1-44ED-B50E-3AE1C7AD7BD8}" type="datetimeFigureOut">
              <a:rPr lang="en-US" smtClean="0"/>
              <a:pPr/>
              <a:t>10/29/18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E2410B8-02C1-44ED-B50E-3AE1C7AD7BD8}" type="datetimeFigureOut">
              <a:rPr lang="en-US" smtClean="0"/>
              <a:pPr/>
              <a:t>10/29/18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2410B8-02C1-44ED-B50E-3AE1C7AD7BD8}" type="datetimeFigureOut">
              <a:rPr lang="en-US" smtClean="0"/>
              <a:pPr/>
              <a:t>10/29/18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10/29/18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10/29/18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10/29/18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10/29/18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2410B8-02C1-44ED-B50E-3AE1C7AD7BD8}" type="datetimeFigureOut">
              <a:rPr lang="en-US" smtClean="0"/>
              <a:pPr/>
              <a:t>10/29/18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59BCBC-090D-4515-B5E1-CF94E78EDB8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285860"/>
            <a:ext cx="8001056" cy="3071834"/>
          </a:xfrm>
        </p:spPr>
        <p:txBody>
          <a:bodyPr>
            <a:normAutofit/>
          </a:bodyPr>
          <a:lstStyle/>
          <a:p>
            <a:pPr algn="l"/>
            <a:r>
              <a:rPr lang="en-GB" dirty="0"/>
              <a:t>Film &amp; Media in the Celtic Nations</a:t>
            </a:r>
            <a:br>
              <a:rPr lang="en-GB" dirty="0"/>
            </a:br>
            <a:br>
              <a:rPr lang="en-GB" sz="3200" dirty="0"/>
            </a:br>
            <a:r>
              <a:rPr lang="en-GB" sz="3200" i="1" dirty="0">
                <a:solidFill>
                  <a:srgbClr val="FFFF00"/>
                </a:solidFill>
              </a:rPr>
              <a:t>Confronting History</a:t>
            </a:r>
            <a:endParaRPr lang="en-GB" sz="3200" dirty="0">
              <a:solidFill>
                <a:srgbClr val="FFFF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0034" y="1500174"/>
            <a:ext cx="3353097" cy="4524315"/>
          </a:xfrm>
          <a:prstGeom prst="rect">
            <a:avLst/>
          </a:prstGeom>
          <a:noFill/>
        </p:spPr>
        <p:txBody>
          <a:bodyPr wrap="none" rtlCol="0">
            <a:spAutoFit/>
          </a:bodyPr>
          <a:lstStyle/>
          <a:p>
            <a:r>
              <a:rPr lang="en-GB" sz="2400" dirty="0"/>
              <a:t>Confronting history:</a:t>
            </a:r>
          </a:p>
          <a:p>
            <a:endParaRPr lang="en-GB" sz="2400" dirty="0"/>
          </a:p>
          <a:p>
            <a:pPr>
              <a:buFont typeface="Arial" pitchFamily="34" charset="0"/>
              <a:buChar char="•"/>
            </a:pPr>
            <a:r>
              <a:rPr lang="en-GB" sz="2400" dirty="0"/>
              <a:t> Setting</a:t>
            </a:r>
          </a:p>
          <a:p>
            <a:pPr>
              <a:buFont typeface="Arial" pitchFamily="34" charset="0"/>
              <a:buChar char="•"/>
            </a:pPr>
            <a:r>
              <a:rPr lang="en-GB" sz="2400" dirty="0"/>
              <a:t> Clones, Co. Monaghan</a:t>
            </a:r>
          </a:p>
          <a:p>
            <a:pPr>
              <a:buFont typeface="Arial" pitchFamily="34" charset="0"/>
              <a:buChar char="•"/>
            </a:pPr>
            <a:r>
              <a:rPr lang="en-GB" sz="2400" dirty="0"/>
              <a:t> Catholicism</a:t>
            </a:r>
          </a:p>
          <a:p>
            <a:pPr>
              <a:buFont typeface="Arial" pitchFamily="34" charset="0"/>
              <a:buChar char="•"/>
            </a:pPr>
            <a:r>
              <a:rPr lang="en-GB" sz="2400" dirty="0"/>
              <a:t> The Family</a:t>
            </a:r>
          </a:p>
          <a:p>
            <a:pPr>
              <a:buFont typeface="Arial" pitchFamily="34" charset="0"/>
              <a:buChar char="•"/>
            </a:pPr>
            <a:r>
              <a:rPr lang="en-GB" sz="2400" dirty="0"/>
              <a:t> Modernity &amp; Tradition</a:t>
            </a:r>
          </a:p>
          <a:p>
            <a:pPr>
              <a:buFont typeface="Arial" pitchFamily="34" charset="0"/>
              <a:buChar char="•"/>
            </a:pPr>
            <a:r>
              <a:rPr lang="en-GB" sz="2400" dirty="0"/>
              <a:t> Popular Culture</a:t>
            </a:r>
          </a:p>
          <a:p>
            <a:pPr>
              <a:buFont typeface="Arial" pitchFamily="34" charset="0"/>
              <a:buChar char="•"/>
            </a:pPr>
            <a:r>
              <a:rPr lang="en-GB" sz="2400" dirty="0"/>
              <a:t> Film &amp; TV</a:t>
            </a:r>
          </a:p>
          <a:p>
            <a:pPr>
              <a:buFont typeface="Arial" pitchFamily="34" charset="0"/>
              <a:buChar char="•"/>
            </a:pPr>
            <a:r>
              <a:rPr lang="en-GB" sz="2400" dirty="0"/>
              <a:t> Comic Books</a:t>
            </a:r>
          </a:p>
          <a:p>
            <a:pPr>
              <a:buFont typeface="Arial" pitchFamily="34" charset="0"/>
              <a:buChar char="•"/>
            </a:pPr>
            <a:r>
              <a:rPr lang="en-GB" sz="2400" dirty="0"/>
              <a:t> Sinead O’Connor</a:t>
            </a:r>
          </a:p>
          <a:p>
            <a:pPr>
              <a:buFont typeface="Arial" pitchFamily="34" charset="0"/>
              <a:buChar char="•"/>
            </a:pPr>
            <a:r>
              <a:rPr lang="en-GB" sz="2400" dirty="0"/>
              <a:t> ‘Abused child of history’</a:t>
            </a:r>
          </a:p>
        </p:txBody>
      </p:sp>
      <p:sp>
        <p:nvSpPr>
          <p:cNvPr id="8" name="TextBox 7"/>
          <p:cNvSpPr txBox="1"/>
          <p:nvPr/>
        </p:nvSpPr>
        <p:spPr>
          <a:xfrm>
            <a:off x="500034" y="357166"/>
            <a:ext cx="3285708" cy="646331"/>
          </a:xfrm>
          <a:prstGeom prst="rect">
            <a:avLst/>
          </a:prstGeom>
          <a:noFill/>
        </p:spPr>
        <p:txBody>
          <a:bodyPr wrap="none" rtlCol="0">
            <a:spAutoFit/>
          </a:bodyPr>
          <a:lstStyle/>
          <a:p>
            <a:r>
              <a:rPr lang="en-GB" sz="3600" b="1" i="1" dirty="0">
                <a:solidFill>
                  <a:srgbClr val="FFFF00"/>
                </a:solidFill>
              </a:rPr>
              <a:t>The Butcher Boy</a:t>
            </a:r>
          </a:p>
        </p:txBody>
      </p:sp>
      <p:sp>
        <p:nvSpPr>
          <p:cNvPr id="13" name="TextBox 12"/>
          <p:cNvSpPr txBox="1"/>
          <p:nvPr/>
        </p:nvSpPr>
        <p:spPr>
          <a:xfrm>
            <a:off x="500034" y="928670"/>
            <a:ext cx="1390189" cy="369332"/>
          </a:xfrm>
          <a:prstGeom prst="rect">
            <a:avLst/>
          </a:prstGeom>
          <a:noFill/>
        </p:spPr>
        <p:txBody>
          <a:bodyPr wrap="none" rtlCol="0">
            <a:spAutoFit/>
          </a:bodyPr>
          <a:lstStyle/>
          <a:p>
            <a:r>
              <a:rPr lang="en-GB" dirty="0"/>
              <a:t>Jordan, 1997</a:t>
            </a:r>
          </a:p>
        </p:txBody>
      </p:sp>
      <p:pic>
        <p:nvPicPr>
          <p:cNvPr id="6" name="Picture 5" descr="Butcher Boy.jpg"/>
          <p:cNvPicPr>
            <a:picLocks noChangeAspect="1"/>
          </p:cNvPicPr>
          <p:nvPr/>
        </p:nvPicPr>
        <p:blipFill>
          <a:blip r:embed="rId2"/>
          <a:stretch>
            <a:fillRect/>
          </a:stretch>
        </p:blipFill>
        <p:spPr>
          <a:xfrm>
            <a:off x="4526280" y="28698"/>
            <a:ext cx="4617720"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57158" y="214290"/>
            <a:ext cx="5574347" cy="646331"/>
          </a:xfrm>
          <a:prstGeom prst="rect">
            <a:avLst/>
          </a:prstGeom>
          <a:noFill/>
        </p:spPr>
        <p:txBody>
          <a:bodyPr wrap="none" rtlCol="0">
            <a:spAutoFit/>
          </a:bodyPr>
          <a:lstStyle/>
          <a:p>
            <a:r>
              <a:rPr lang="en-GB" sz="3600" dirty="0">
                <a:solidFill>
                  <a:srgbClr val="FFFF00"/>
                </a:solidFill>
              </a:rPr>
              <a:t>‘</a:t>
            </a:r>
            <a:r>
              <a:rPr lang="en-GB" sz="3600" b="1" dirty="0">
                <a:solidFill>
                  <a:srgbClr val="FFFF00"/>
                </a:solidFill>
              </a:rPr>
              <a:t>The abused child of history</a:t>
            </a:r>
            <a:r>
              <a:rPr lang="en-GB" sz="3600" dirty="0">
                <a:solidFill>
                  <a:srgbClr val="FFFF00"/>
                </a:solidFill>
              </a:rPr>
              <a:t>’</a:t>
            </a:r>
            <a:endParaRPr lang="en-GB" sz="3600" b="1" dirty="0">
              <a:solidFill>
                <a:srgbClr val="FFFF00"/>
              </a:solidFill>
            </a:endParaRPr>
          </a:p>
        </p:txBody>
      </p:sp>
      <p:sp>
        <p:nvSpPr>
          <p:cNvPr id="5" name="TextBox 4"/>
          <p:cNvSpPr txBox="1"/>
          <p:nvPr/>
        </p:nvSpPr>
        <p:spPr>
          <a:xfrm>
            <a:off x="357158" y="1285860"/>
            <a:ext cx="8429684" cy="5232202"/>
          </a:xfrm>
          <a:prstGeom prst="rect">
            <a:avLst/>
          </a:prstGeom>
          <a:noFill/>
        </p:spPr>
        <p:txBody>
          <a:bodyPr wrap="square" rtlCol="0">
            <a:spAutoFit/>
          </a:bodyPr>
          <a:lstStyle/>
          <a:p>
            <a:r>
              <a:rPr lang="en-GB" sz="2800" dirty="0"/>
              <a:t>“Francie Brady is the epitome of the abused child of Irish history, suffering through no fault of his own the degradations and neglect, abuse and exploitation … over which he has no control.</a:t>
            </a:r>
          </a:p>
          <a:p>
            <a:endParaRPr lang="en-GB" sz="2800" dirty="0"/>
          </a:p>
          <a:p>
            <a:r>
              <a:rPr lang="en-GB" sz="2800" dirty="0"/>
              <a:t>“On the one hand, Francie’s psychosis is the product of the narrow Catholic society into which he was born.</a:t>
            </a:r>
          </a:p>
          <a:p>
            <a:endParaRPr lang="en-GB" sz="2800" dirty="0"/>
          </a:p>
          <a:p>
            <a:r>
              <a:rPr lang="en-GB" sz="2800" dirty="0"/>
              <a:t>“In a deeper sense … the psychosis may lie further back in the trauma of colonial oppression.”</a:t>
            </a:r>
          </a:p>
          <a:p>
            <a:endParaRPr lang="en-GB" dirty="0"/>
          </a:p>
          <a:p>
            <a:pPr algn="r"/>
            <a:endParaRPr lang="en-GB" dirty="0"/>
          </a:p>
          <a:p>
            <a:pPr algn="r"/>
            <a:r>
              <a:rPr lang="en-GB" dirty="0"/>
              <a:t>Martin McLoone, </a:t>
            </a:r>
            <a:r>
              <a:rPr lang="en-GB" i="1" dirty="0"/>
              <a:t>Irish Film: The Emergence of Contemporary Cinema </a:t>
            </a:r>
            <a:r>
              <a:rPr lang="en-GB" dirty="0"/>
              <a:t>(p.220)</a:t>
            </a:r>
            <a:endParaRPr lang="en-GB" sz="3600" i="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00034" y="1428736"/>
            <a:ext cx="8286808" cy="4370427"/>
          </a:xfrm>
          <a:prstGeom prst="rect">
            <a:avLst/>
          </a:prstGeom>
          <a:noFill/>
        </p:spPr>
        <p:txBody>
          <a:bodyPr wrap="square" rtlCol="0">
            <a:spAutoFit/>
          </a:bodyPr>
          <a:lstStyle/>
          <a:p>
            <a:r>
              <a:rPr lang="en-GB" sz="2800" dirty="0"/>
              <a:t>“These images and the imaginative universe they conjure up had sunk deeply into the consciousness of the young Irish, </a:t>
            </a:r>
            <a:r>
              <a:rPr lang="en-GB" sz="2800" i="1" dirty="0"/>
              <a:t>much as they had elsewhere</a:t>
            </a:r>
            <a:r>
              <a:rPr lang="en-GB" sz="2800" dirty="0"/>
              <a:t>. The … campaigns to exclude them from Irish culture had failed and the film uses their ubiquitous presence to explore the consciousness of one boy for whom they represent an alternative to the grim reality that he faces.”</a:t>
            </a:r>
          </a:p>
          <a:p>
            <a:endParaRPr lang="en-GB" sz="2800" dirty="0"/>
          </a:p>
          <a:p>
            <a:endParaRPr lang="en-GB" dirty="0"/>
          </a:p>
          <a:p>
            <a:pPr algn="r"/>
            <a:endParaRPr lang="en-GB" dirty="0"/>
          </a:p>
          <a:p>
            <a:pPr algn="r"/>
            <a:r>
              <a:rPr lang="en-GB" dirty="0"/>
              <a:t>Martin McLoone (p.213)</a:t>
            </a:r>
            <a:endParaRPr lang="en-GB" sz="3600" i="1" dirty="0"/>
          </a:p>
        </p:txBody>
      </p:sp>
      <p:sp>
        <p:nvSpPr>
          <p:cNvPr id="9" name="TextBox 8"/>
          <p:cNvSpPr txBox="1"/>
          <p:nvPr/>
        </p:nvSpPr>
        <p:spPr>
          <a:xfrm>
            <a:off x="500034" y="214290"/>
            <a:ext cx="6387133" cy="646331"/>
          </a:xfrm>
          <a:prstGeom prst="rect">
            <a:avLst/>
          </a:prstGeom>
          <a:noFill/>
        </p:spPr>
        <p:txBody>
          <a:bodyPr wrap="none" rtlCol="0">
            <a:spAutoFit/>
          </a:bodyPr>
          <a:lstStyle/>
          <a:p>
            <a:r>
              <a:rPr lang="en-GB" sz="3600" b="1" dirty="0">
                <a:solidFill>
                  <a:srgbClr val="FFFF00"/>
                </a:solidFill>
              </a:rPr>
              <a:t>Film, television and comic books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Five_minutes_of_heaven.jpg"/>
          <p:cNvPicPr>
            <a:picLocks noChangeAspect="1"/>
          </p:cNvPicPr>
          <p:nvPr/>
        </p:nvPicPr>
        <p:blipFill>
          <a:blip r:embed="rId2"/>
          <a:stretch>
            <a:fillRect/>
          </a:stretch>
        </p:blipFill>
        <p:spPr>
          <a:xfrm>
            <a:off x="4500563" y="-1"/>
            <a:ext cx="4643438" cy="6862845"/>
          </a:xfrm>
          <a:prstGeom prst="rect">
            <a:avLst/>
          </a:prstGeom>
        </p:spPr>
      </p:pic>
      <p:sp>
        <p:nvSpPr>
          <p:cNvPr id="4" name="TextBox 3"/>
          <p:cNvSpPr txBox="1"/>
          <p:nvPr/>
        </p:nvSpPr>
        <p:spPr>
          <a:xfrm>
            <a:off x="500034" y="214290"/>
            <a:ext cx="4670638" cy="646331"/>
          </a:xfrm>
          <a:prstGeom prst="rect">
            <a:avLst/>
          </a:prstGeom>
          <a:noFill/>
        </p:spPr>
        <p:txBody>
          <a:bodyPr wrap="none" rtlCol="0">
            <a:spAutoFit/>
          </a:bodyPr>
          <a:lstStyle/>
          <a:p>
            <a:r>
              <a:rPr lang="en-GB" sz="3600" b="1" i="1" dirty="0">
                <a:solidFill>
                  <a:srgbClr val="FFFF00"/>
                </a:solidFill>
              </a:rPr>
              <a:t>Five Minutes of Heaven</a:t>
            </a:r>
          </a:p>
        </p:txBody>
      </p:sp>
      <p:sp>
        <p:nvSpPr>
          <p:cNvPr id="7" name="TextBox 6"/>
          <p:cNvSpPr txBox="1"/>
          <p:nvPr/>
        </p:nvSpPr>
        <p:spPr>
          <a:xfrm>
            <a:off x="500034" y="785794"/>
            <a:ext cx="1911614" cy="369332"/>
          </a:xfrm>
          <a:prstGeom prst="rect">
            <a:avLst/>
          </a:prstGeom>
          <a:noFill/>
        </p:spPr>
        <p:txBody>
          <a:bodyPr wrap="none" rtlCol="0">
            <a:spAutoFit/>
          </a:bodyPr>
          <a:lstStyle/>
          <a:p>
            <a:r>
              <a:rPr lang="en-GB" dirty="0"/>
              <a:t>Hirschbiegel, 2009</a:t>
            </a:r>
          </a:p>
        </p:txBody>
      </p:sp>
      <p:sp>
        <p:nvSpPr>
          <p:cNvPr id="8" name="TextBox 7"/>
          <p:cNvSpPr txBox="1"/>
          <p:nvPr/>
        </p:nvSpPr>
        <p:spPr>
          <a:xfrm>
            <a:off x="500034" y="1285860"/>
            <a:ext cx="4286280" cy="4893647"/>
          </a:xfrm>
          <a:prstGeom prst="rect">
            <a:avLst/>
          </a:prstGeom>
          <a:noFill/>
        </p:spPr>
        <p:txBody>
          <a:bodyPr wrap="square" rtlCol="0">
            <a:spAutoFit/>
          </a:bodyPr>
          <a:lstStyle/>
          <a:p>
            <a:pPr>
              <a:buFont typeface="Arial" pitchFamily="34" charset="0"/>
              <a:buChar char="•"/>
            </a:pPr>
            <a:r>
              <a:rPr lang="en-GB" sz="2400" dirty="0"/>
              <a:t> Setting: 1975 and 2008</a:t>
            </a:r>
          </a:p>
          <a:p>
            <a:pPr>
              <a:buFont typeface="Arial" pitchFamily="34" charset="0"/>
              <a:buChar char="•"/>
            </a:pPr>
            <a:r>
              <a:rPr lang="en-GB" sz="2400" dirty="0"/>
              <a:t> History:</a:t>
            </a:r>
          </a:p>
          <a:p>
            <a:r>
              <a:rPr lang="en-GB" sz="2400" dirty="0"/>
              <a:t>Private</a:t>
            </a:r>
          </a:p>
          <a:p>
            <a:r>
              <a:rPr lang="en-GB" sz="2400" dirty="0"/>
              <a:t>Public</a:t>
            </a:r>
          </a:p>
          <a:p>
            <a:pPr>
              <a:buFont typeface="Arial" pitchFamily="34" charset="0"/>
              <a:buChar char="•"/>
            </a:pPr>
            <a:r>
              <a:rPr lang="en-GB" sz="2400" dirty="0"/>
              <a:t> Masculine identity</a:t>
            </a:r>
          </a:p>
          <a:p>
            <a:pPr>
              <a:buFont typeface="Arial" pitchFamily="34" charset="0"/>
              <a:buChar char="•"/>
            </a:pPr>
            <a:r>
              <a:rPr lang="en-GB" sz="2400" dirty="0"/>
              <a:t> Violence</a:t>
            </a:r>
          </a:p>
          <a:p>
            <a:pPr>
              <a:buFont typeface="Arial" pitchFamily="34" charset="0"/>
              <a:buChar char="•"/>
            </a:pPr>
            <a:r>
              <a:rPr lang="en-GB" sz="2400" dirty="0"/>
              <a:t> The Family</a:t>
            </a:r>
          </a:p>
          <a:p>
            <a:r>
              <a:rPr lang="en-GB" sz="2400" dirty="0"/>
              <a:t>Joe</a:t>
            </a:r>
          </a:p>
          <a:p>
            <a:r>
              <a:rPr lang="en-GB" sz="2400" dirty="0"/>
              <a:t>Alastair</a:t>
            </a:r>
          </a:p>
          <a:p>
            <a:r>
              <a:rPr lang="en-GB" sz="2400" dirty="0"/>
              <a:t>The ‘Abused child of history’</a:t>
            </a:r>
          </a:p>
          <a:p>
            <a:pPr>
              <a:buFont typeface="Arial" pitchFamily="34" charset="0"/>
              <a:buChar char="•"/>
            </a:pPr>
            <a:r>
              <a:rPr lang="en-GB" sz="2400" dirty="0"/>
              <a:t> Self-reflexivity:</a:t>
            </a:r>
          </a:p>
          <a:p>
            <a:r>
              <a:rPr lang="en-GB" sz="2400" dirty="0"/>
              <a:t>Media representation</a:t>
            </a:r>
          </a:p>
          <a:p>
            <a:endParaRPr lang="en-GB" sz="2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214</TotalTime>
  <Words>273</Words>
  <Application>Microsoft Macintosh PowerPoint</Application>
  <PresentationFormat>On-screen Show (4:3)</PresentationFormat>
  <Paragraphs>44</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Calibri</vt:lpstr>
      <vt:lpstr>Office Theme</vt:lpstr>
      <vt:lpstr>Film &amp; Media in the Celtic Nations  Confronting History</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German Expressionism Weimar Cinema 1920-31</dc:title>
  <dc:creator>Matt</dc:creator>
  <cp:lastModifiedBy>Matthew Jones</cp:lastModifiedBy>
  <cp:revision>23</cp:revision>
  <dcterms:created xsi:type="dcterms:W3CDTF">2016-10-05T07:20:19Z</dcterms:created>
  <dcterms:modified xsi:type="dcterms:W3CDTF">2018-10-29T08:04:23Z</dcterms:modified>
</cp:coreProperties>
</file>