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8" r:id="rId2"/>
    <p:sldId id="259" r:id="rId3"/>
    <p:sldId id="260" r:id="rId4"/>
    <p:sldId id="275" r:id="rId5"/>
    <p:sldId id="274" r:id="rId6"/>
    <p:sldId id="276" r:id="rId7"/>
    <p:sldId id="277" r:id="rId8"/>
    <p:sldId id="283" r:id="rId9"/>
    <p:sldId id="279" r:id="rId10"/>
    <p:sldId id="284" r:id="rId11"/>
    <p:sldId id="285" r:id="rId12"/>
    <p:sldId id="286" r:id="rId13"/>
    <p:sldId id="288" r:id="rId14"/>
    <p:sldId id="287" r:id="rId15"/>
    <p:sldId id="28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DF069A-B00B-41E3-A3C1-0B43EDB0DD34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39E918-88F5-4DC3-ADC2-D63BF93AA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119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y-GB" altLang="cy-GB" smtClean="0"/>
              <a:t>Croeso</a:t>
            </a:r>
          </a:p>
          <a:p>
            <a:r>
              <a:rPr lang="cy-GB" altLang="cy-GB" smtClean="0"/>
              <a:t>Cyflwyno gweddill y tîm </a:t>
            </a:r>
          </a:p>
        </p:txBody>
      </p:sp>
    </p:spTree>
    <p:extLst>
      <p:ext uri="{BB962C8B-B14F-4D97-AF65-F5344CB8AC3E}">
        <p14:creationId xmlns:p14="http://schemas.microsoft.com/office/powerpoint/2010/main" val="3872488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13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1446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320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495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64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796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18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528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144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071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047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837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60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29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23/01/2017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967A57C-7C13-4A25-81AF-05AFF196FA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04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23/01/2017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zjN0SI7Ia8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h_4SEUpSr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dera.ioe.ac.uk/21175/1/141006-foundation-phase-mathematical-development-area-of-learning.pdf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tzjN0SI7Ia8" TargetMode="External"/><Relationship Id="rId4" Type="http://schemas.openxmlformats.org/officeDocument/2006/relationships/hyperlink" Target="https://www.youtube.com/watch?v=Nh_4SEUpS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552" y="620688"/>
            <a:ext cx="8352928" cy="2838177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en-GB" altLang="cy-GB" sz="32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ucida Sans" pitchFamily="34" charset="0"/>
              </a:rPr>
              <a:t/>
            </a:r>
            <a:br>
              <a:rPr lang="en-GB" altLang="cy-GB" sz="32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ucida Sans" pitchFamily="34" charset="0"/>
              </a:rPr>
            </a:br>
            <a:r>
              <a:rPr lang="cy-GB" altLang="cy-GB" sz="40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EAEE4005/C</a:t>
            </a:r>
            <a:br>
              <a:rPr lang="cy-GB" altLang="cy-GB" sz="40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</a:br>
            <a:r>
              <a:rPr lang="cy-GB" altLang="cy-GB" sz="40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EAEE4010/C</a:t>
            </a:r>
            <a:r>
              <a:rPr lang="cy-GB" altLang="cy-GB" sz="2800" dirty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/>
            </a:r>
            <a:br>
              <a:rPr lang="cy-GB" altLang="cy-GB" sz="2800" dirty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</a:br>
            <a:r>
              <a:rPr lang="en-GB" altLang="cy-GB" sz="28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Y </a:t>
            </a:r>
            <a:r>
              <a:rPr lang="en-GB" altLang="cy-GB" sz="2800" dirty="0" err="1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mathemategydd</a:t>
            </a:r>
            <a:r>
              <a:rPr lang="en-GB" altLang="cy-GB" sz="28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 </a:t>
            </a:r>
            <a:r>
              <a:rPr lang="en-GB" altLang="cy-GB" sz="2800" dirty="0" err="1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ifanc</a:t>
            </a:r>
            <a:r>
              <a:rPr lang="en-GB" altLang="cy-GB" sz="28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: </a:t>
            </a:r>
            <a:r>
              <a:rPr lang="en-GB" altLang="cy-GB" sz="2800" dirty="0" err="1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archwilio</a:t>
            </a:r>
            <a:r>
              <a:rPr lang="en-GB" altLang="cy-GB" sz="28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 a </a:t>
            </a:r>
            <a:r>
              <a:rPr lang="en-GB" altLang="cy-GB" sz="2800" dirty="0" err="1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datrys</a:t>
            </a:r>
            <a:r>
              <a:rPr lang="en-GB" altLang="cy-GB" sz="2800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 </a:t>
            </a:r>
            <a:r>
              <a:rPr lang="en-GB" altLang="cy-GB" sz="2800" dirty="0" err="1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problemau</a:t>
            </a:r>
            <a:r>
              <a:rPr lang="en-GB" altLang="cy-GB" sz="2800" i="1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/>
            </a:r>
            <a:br>
              <a:rPr lang="en-GB" altLang="cy-GB" sz="2800" i="1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</a:br>
            <a:r>
              <a:rPr lang="en-GB" altLang="cy-GB" sz="2800" i="1" dirty="0" smtClean="0">
                <a:solidFill>
                  <a:srgbClr val="FFFF00">
                    <a:lumMod val="20000"/>
                    <a:lumOff val="80000"/>
                  </a:srgbClr>
                </a:solidFill>
                <a:latin typeface="Lucida Sans" pitchFamily="34" charset="0"/>
                <a:ea typeface="+mn-ea"/>
                <a:cs typeface="+mn-cs"/>
              </a:rPr>
              <a:t>The young mathematician: exploration and problem solving</a:t>
            </a:r>
            <a:r>
              <a:rPr lang="cy-GB" altLang="cy-GB" sz="3200" dirty="0">
                <a:solidFill>
                  <a:prstClr val="black">
                    <a:tint val="75000"/>
                  </a:prstClr>
                </a:solidFill>
                <a:latin typeface="Lucida Sans" pitchFamily="34" charset="0"/>
                <a:ea typeface="+mn-ea"/>
                <a:cs typeface="+mn-cs"/>
              </a:rPr>
              <a:t/>
            </a:r>
            <a:br>
              <a:rPr lang="cy-GB" altLang="cy-GB" sz="3200" dirty="0">
                <a:solidFill>
                  <a:prstClr val="black">
                    <a:tint val="75000"/>
                  </a:prstClr>
                </a:solidFill>
                <a:latin typeface="Lucida Sans" pitchFamily="34" charset="0"/>
                <a:ea typeface="+mn-ea"/>
                <a:cs typeface="+mn-cs"/>
              </a:rPr>
            </a:br>
            <a:endParaRPr lang="cy-GB" altLang="cy-GB" sz="3200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Lucida Sans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39552" y="3744614"/>
            <a:ext cx="8352928" cy="2348681"/>
          </a:xfrm>
        </p:spPr>
        <p:txBody>
          <a:bodyPr>
            <a:normAutofit/>
          </a:bodyPr>
          <a:lstStyle/>
          <a:p>
            <a:pPr algn="l"/>
            <a:endParaRPr lang="en-GB" altLang="cy-GB" sz="2800" i="1" dirty="0">
              <a:solidFill>
                <a:schemeClr val="bg1"/>
              </a:solidFill>
              <a:latin typeface="Lucida Sans" pitchFamily="34" charset="0"/>
              <a:ea typeface="ＭＳ Ｐゴシック" pitchFamily="34" charset="-128"/>
            </a:endParaRPr>
          </a:p>
          <a:p>
            <a:pPr algn="l"/>
            <a:r>
              <a:rPr lang="en-GB" altLang="cy-GB" sz="2800" dirty="0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Darlith 1 – </a:t>
            </a:r>
            <a:r>
              <a:rPr lang="en-GB" altLang="cy-GB" sz="2800" dirty="0" err="1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Cyflwyniad</a:t>
            </a:r>
            <a:r>
              <a:rPr lang="en-GB" altLang="cy-GB" sz="2800" dirty="0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 </a:t>
            </a:r>
            <a:r>
              <a:rPr lang="en-GB" altLang="cy-GB" sz="2800" dirty="0" err="1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i’r</a:t>
            </a:r>
            <a:r>
              <a:rPr lang="en-GB" altLang="cy-GB" sz="2800" dirty="0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 </a:t>
            </a:r>
            <a:r>
              <a:rPr lang="en-GB" altLang="cy-GB" sz="2800" dirty="0" err="1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modwl</a:t>
            </a:r>
            <a:endParaRPr lang="en-GB" altLang="cy-GB" sz="2800" dirty="0" smtClean="0">
              <a:solidFill>
                <a:schemeClr val="bg1"/>
              </a:solidFill>
              <a:latin typeface="Lucida Sans" pitchFamily="34" charset="0"/>
              <a:ea typeface="ＭＳ Ｐゴシック" pitchFamily="34" charset="-128"/>
            </a:endParaRPr>
          </a:p>
          <a:p>
            <a:pPr algn="l"/>
            <a:r>
              <a:rPr lang="en-GB" altLang="cy-GB" sz="2800" i="1" dirty="0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Lecture 1 – Introduction to the module</a:t>
            </a:r>
            <a:endParaRPr lang="en-GB" altLang="cy-GB" sz="2800" i="1" dirty="0">
              <a:solidFill>
                <a:schemeClr val="bg1"/>
              </a:solidFill>
              <a:latin typeface="Lucida Sans" pitchFamily="34" charset="0"/>
              <a:ea typeface="ＭＳ Ｐゴシック" pitchFamily="34" charset="-128"/>
            </a:endParaRPr>
          </a:p>
          <a:p>
            <a:pPr algn="l"/>
            <a:r>
              <a:rPr lang="en-GB" altLang="cy-GB" sz="1100" dirty="0" smtClean="0">
                <a:solidFill>
                  <a:schemeClr val="bg1"/>
                </a:solidFill>
                <a:latin typeface="Lucida Sans" pitchFamily="34" charset="0"/>
                <a:ea typeface="ＭＳ Ｐゴシック" pitchFamily="34" charset="-128"/>
              </a:rPr>
              <a:t>                                                     </a:t>
            </a:r>
            <a:endParaRPr lang="cy-GB" altLang="cy-GB" sz="2000" dirty="0" smtClean="0">
              <a:latin typeface="Lucid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6502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221213"/>
            <a:ext cx="7772400" cy="1119555"/>
          </a:xfrm>
        </p:spPr>
        <p:txBody>
          <a:bodyPr>
            <a:normAutofit/>
          </a:bodyPr>
          <a:lstStyle/>
          <a:p>
            <a:r>
              <a:rPr lang="cy-GB" altLang="cy-GB" sz="3200" dirty="0" smtClean="0">
                <a:latin typeface="Lucida Sans" pitchFamily="34" charset="0"/>
              </a:rPr>
              <a:t>Tîm y modwl</a:t>
            </a:r>
            <a:br>
              <a:rPr lang="cy-GB" altLang="cy-GB" sz="3200" dirty="0" smtClean="0">
                <a:latin typeface="Lucida Sans" pitchFamily="34" charset="0"/>
              </a:rPr>
            </a:br>
            <a:r>
              <a:rPr lang="cy-GB" altLang="cy-GB" sz="3200" dirty="0" smtClean="0">
                <a:solidFill>
                  <a:srgbClr val="002060"/>
                </a:solidFill>
                <a:latin typeface="Lucida Sans" pitchFamily="34" charset="0"/>
              </a:rPr>
              <a:t>The module team</a:t>
            </a:r>
            <a:endParaRPr lang="en-GB" altLang="cy-GB" sz="3200" dirty="0" smtClean="0">
              <a:solidFill>
                <a:srgbClr val="002060"/>
              </a:solidFill>
              <a:latin typeface="Lucida Sans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340768"/>
            <a:ext cx="3810000" cy="2621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Lucida Sans" panose="020B0602030504020204" pitchFamily="34" charset="0"/>
              </a:rPr>
              <a:t>Alison Rees Edwards</a:t>
            </a:r>
          </a:p>
          <a:p>
            <a:pPr marL="0" indent="0">
              <a:buNone/>
            </a:pPr>
            <a:endParaRPr lang="en-GB" sz="2000" dirty="0"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648200" y="1340768"/>
            <a:ext cx="3810000" cy="2621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>
              <a:latin typeface="Lucida Sans" panose="020B0602030504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3"/>
          </p:nvPr>
        </p:nvSpPr>
        <p:spPr>
          <a:xfrm>
            <a:off x="685800" y="3895262"/>
            <a:ext cx="3810000" cy="22007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Lucida Sans" panose="020B0602030504020204" pitchFamily="34" charset="0"/>
              </a:rPr>
              <a:t>Paul Darby</a:t>
            </a:r>
          </a:p>
          <a:p>
            <a:pPr marL="0" indent="0">
              <a:buNone/>
            </a:pPr>
            <a:endParaRPr lang="en-GB" sz="2000" dirty="0">
              <a:latin typeface="Lucida Sans" panose="020B0602030504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>
          <a:xfrm>
            <a:off x="4648200" y="3895262"/>
            <a:ext cx="3810000" cy="22007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Lucida Sans" panose="020B0602030504020204" pitchFamily="34" charset="0"/>
              </a:rPr>
              <a:t>Natalie MacDonald</a:t>
            </a:r>
          </a:p>
          <a:p>
            <a:pPr marL="0" indent="0">
              <a:buNone/>
            </a:pPr>
            <a:endParaRPr lang="en-GB" sz="2000" dirty="0">
              <a:latin typeface="Lucida Sans" panose="020B0602030504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81200"/>
            <a:ext cx="1512168" cy="1846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385985"/>
            <a:ext cx="1524000" cy="1981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449" y="4410075"/>
            <a:ext cx="13335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63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Amcan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y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modiwl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Aim of module 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 fontAlgn="base" hangingPunct="0"/>
            <a:r>
              <a:rPr lang="cy-GB" sz="2600" dirty="0">
                <a:latin typeface="Lucida Sans" panose="020B0602030504020204" pitchFamily="34" charset="0"/>
              </a:rPr>
              <a:t>Ennill dealltwriaeth o rôl dysgu gweithredol, archwilio a datrys problemau wrth hyrwyddo rhifedd cynnar a datblygiad mathemategol.</a:t>
            </a:r>
            <a:endParaRPr lang="en-GB" sz="2600" dirty="0">
              <a:latin typeface="Lucida Sans" panose="020B0602030504020204" pitchFamily="34" charset="0"/>
            </a:endParaRPr>
          </a:p>
          <a:p>
            <a:pPr marL="0" indent="0" fontAlgn="base" hangingPunct="0">
              <a:buNone/>
            </a:pPr>
            <a:endParaRPr lang="en-GB" sz="2600" dirty="0">
              <a:latin typeface="Lucida Sans" panose="020B0602030504020204" pitchFamily="34" charset="0"/>
            </a:endParaRPr>
          </a:p>
          <a:p>
            <a:pPr lvl="0" fontAlgn="base" hangingPunct="0"/>
            <a:r>
              <a:rPr lang="cy-GB" sz="2600" dirty="0">
                <a:latin typeface="Lucida Sans" panose="020B0602030504020204" pitchFamily="34" charset="0"/>
              </a:rPr>
              <a:t>Ystyried systemau sy’n ymgorffori safbwyntiau’r holl randdeiliaid wrth fonitro a chynllunio ymhellach ar gyfer datblygiad mathemategol plant. </a:t>
            </a:r>
            <a:endParaRPr lang="en-GB" sz="2600" dirty="0">
              <a:latin typeface="Lucida Sans" panose="020B0602030504020204" pitchFamily="34" charset="0"/>
            </a:endParaRPr>
          </a:p>
          <a:p>
            <a:endParaRPr lang="cy-GB" altLang="en-US" sz="1800" dirty="0" smtClean="0">
              <a:latin typeface="Lucida Sans" panose="020B0602030504020204" pitchFamily="34" charset="0"/>
            </a:endParaRP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lvl="0" fontAlgn="base" hangingPunct="0"/>
            <a:r>
              <a:rPr lang="en-GB" sz="2600" dirty="0">
                <a:solidFill>
                  <a:srgbClr val="002060"/>
                </a:solidFill>
                <a:latin typeface="Lucida Sans" panose="020B0602030504020204" pitchFamily="34" charset="0"/>
              </a:rPr>
              <a:t>To gain an understanding of the role of active learning, exploration and problem solving in the promotion of early numeracy and mathematical development.</a:t>
            </a:r>
          </a:p>
          <a:p>
            <a:pPr fontAlgn="base" hangingPunct="0"/>
            <a:endParaRPr lang="en-GB" sz="2600" dirty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lvl="0" fontAlgn="base" hangingPunct="0"/>
            <a:r>
              <a:rPr lang="en-GB" sz="2600" dirty="0">
                <a:solidFill>
                  <a:srgbClr val="002060"/>
                </a:solidFill>
                <a:latin typeface="Lucida Sans" panose="020B0602030504020204" pitchFamily="34" charset="0"/>
              </a:rPr>
              <a:t>To consider systems which incorporate the views of all stakeholders in the monitoring and further planning for children’s mathematical development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83088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Deilliannau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dysgu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Learning outcomes 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4316288" cy="4320481"/>
          </a:xfrm>
        </p:spPr>
        <p:txBody>
          <a:bodyPr>
            <a:normAutofit fontScale="25000" lnSpcReduction="20000"/>
          </a:bodyPr>
          <a:lstStyle/>
          <a:p>
            <a:pPr lvl="0" fontAlgn="base" hangingPunct="0"/>
            <a:r>
              <a:rPr lang="cy-GB" sz="7200" dirty="0" smtClean="0">
                <a:latin typeface="Lucida Sans" panose="020B0602030504020204" pitchFamily="34" charset="0"/>
              </a:rPr>
              <a:t>adnabod dulliau o ddatblygu rhifedd cynnar, yn cynnwys gwerthfawrogiad o rôl dysgu gweithredol ac archwilio yn natblygiad cysyniadau mathemategol plant;</a:t>
            </a:r>
            <a:endParaRPr lang="en-GB" sz="7200" dirty="0" smtClean="0">
              <a:latin typeface="Lucida Sans" panose="020B0602030504020204" pitchFamily="34" charset="0"/>
            </a:endParaRPr>
          </a:p>
          <a:p>
            <a:pPr lvl="0" fontAlgn="base" hangingPunct="0"/>
            <a:r>
              <a:rPr lang="cy-GB" sz="7200" dirty="0" smtClean="0">
                <a:latin typeface="Lucida Sans" panose="020B0602030504020204" pitchFamily="34" charset="0"/>
              </a:rPr>
              <a:t>dangos dealltwriaeth o feysydd dysgu mathemategol mewn cwricwla blynyddoedd cynnar;</a:t>
            </a:r>
            <a:endParaRPr lang="en-GB" sz="7200" dirty="0" smtClean="0">
              <a:latin typeface="Lucida Sans" panose="020B0602030504020204" pitchFamily="34" charset="0"/>
            </a:endParaRPr>
          </a:p>
          <a:p>
            <a:pPr lvl="0" fontAlgn="base" hangingPunct="0"/>
            <a:r>
              <a:rPr lang="cy-GB" sz="7200" dirty="0" smtClean="0">
                <a:latin typeface="Lucida Sans" panose="020B0602030504020204" pitchFamily="34" charset="0"/>
              </a:rPr>
              <a:t>adnabod eu rôl eu hunain a rôl pobl eraill o ran cefnogi, monitro a chynllunio datblygiad pellach sgiliau rhifedd plant;</a:t>
            </a:r>
            <a:endParaRPr lang="en-GB" sz="7200" dirty="0" smtClean="0">
              <a:latin typeface="Lucida Sans" panose="020B0602030504020204" pitchFamily="34" charset="0"/>
            </a:endParaRPr>
          </a:p>
          <a:p>
            <a:pPr lvl="0" fontAlgn="base" hangingPunct="0"/>
            <a:r>
              <a:rPr lang="cy-GB" sz="7200" dirty="0" smtClean="0">
                <a:latin typeface="Lucida Sans" panose="020B0602030504020204" pitchFamily="34" charset="0"/>
              </a:rPr>
              <a:t>trefnu eu gwybodaeth a’r hyn y maent wedi’i ddysgu drwy ddefnyddio amrywiaeth o adnoddau gwybodaeth, a chyflwyno’u gwaith ar y lefel briodol.</a:t>
            </a:r>
            <a:endParaRPr lang="en-GB" sz="7200" dirty="0" smtClean="0">
              <a:latin typeface="Lucida Sans" panose="020B0602030504020204" pitchFamily="34" charset="0"/>
            </a:endParaRPr>
          </a:p>
          <a:p>
            <a:endParaRPr lang="cy-GB" altLang="en-US" dirty="0" smtClean="0"/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589540" y="1268759"/>
            <a:ext cx="4374947" cy="4320481"/>
          </a:xfrm>
        </p:spPr>
        <p:txBody>
          <a:bodyPr>
            <a:normAutofit fontScale="25000" lnSpcReduction="20000"/>
          </a:bodyPr>
          <a:lstStyle/>
          <a:p>
            <a:pPr lvl="0" fontAlgn="base" hangingPunct="0"/>
            <a:r>
              <a:rPr lang="en-GB" sz="7200" dirty="0">
                <a:solidFill>
                  <a:srgbClr val="002060"/>
                </a:solidFill>
                <a:latin typeface="Lucida Sans" panose="020B0602030504020204" pitchFamily="34" charset="0"/>
              </a:rPr>
              <a:t>identify approaches to early numeracy development, including an appreciation of the role of active learning and exploration in children’s development of mathematical concepts</a:t>
            </a:r>
            <a:r>
              <a:rPr lang="en-GB" sz="7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;</a:t>
            </a:r>
            <a:endParaRPr lang="en-GB" sz="7200" dirty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lvl="0" fontAlgn="base" hangingPunct="0"/>
            <a:r>
              <a:rPr lang="en-GB" sz="7200" dirty="0">
                <a:solidFill>
                  <a:srgbClr val="002060"/>
                </a:solidFill>
                <a:latin typeface="Lucida Sans" panose="020B0602030504020204" pitchFamily="34" charset="0"/>
              </a:rPr>
              <a:t>demonstrate an understanding of mathematical areas of learning in early years curricula</a:t>
            </a:r>
            <a:r>
              <a:rPr lang="en-GB" sz="7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;</a:t>
            </a:r>
            <a:endParaRPr lang="en-GB" sz="7200" dirty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lvl="0" fontAlgn="base" hangingPunct="0"/>
            <a:r>
              <a:rPr lang="en-GB" sz="7200" dirty="0">
                <a:solidFill>
                  <a:srgbClr val="002060"/>
                </a:solidFill>
                <a:latin typeface="Lucida Sans" panose="020B0602030504020204" pitchFamily="34" charset="0"/>
              </a:rPr>
              <a:t>identify their own role and the role of others in supporting, monitoring and planning further development of children’s numeracy skills;</a:t>
            </a:r>
          </a:p>
          <a:p>
            <a:pPr lvl="0" fontAlgn="base" hangingPunct="0"/>
            <a:r>
              <a:rPr lang="en-GB" sz="7200" dirty="0">
                <a:solidFill>
                  <a:srgbClr val="002060"/>
                </a:solidFill>
                <a:latin typeface="Lucida Sans" panose="020B0602030504020204" pitchFamily="34" charset="0"/>
              </a:rPr>
              <a:t>organise their knowledge and learning through use of a range of information resources, and present their work at the appropriate level.</a:t>
            </a: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14951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Cynnwys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y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modiwl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Module content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412776"/>
            <a:ext cx="4316288" cy="4176465"/>
          </a:xfrm>
        </p:spPr>
        <p:txBody>
          <a:bodyPr>
            <a:normAutofit fontScale="25000" lnSpcReduction="20000"/>
          </a:bodyPr>
          <a:lstStyle/>
          <a:p>
            <a:r>
              <a:rPr lang="cy-GB" altLang="en-US" sz="8000" dirty="0" smtClean="0">
                <a:latin typeface="Lucida Sans" panose="020B0602030504020204" pitchFamily="34" charset="0"/>
              </a:rPr>
              <a:t>Rôl chwarae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Adnoddau a gweithgareddau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Gwyddoniaeth ac ardaloedd dysgu eraill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Amgylcheddau dysgu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Rôl rhieni, ymarferwyr a phlant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Rhywedd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Cwricwla a mentrau blynyddoedd cynnar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Fframwaith Llythrennedd a Rhifedd Cenedlaethol (2013)</a:t>
            </a:r>
          </a:p>
          <a:p>
            <a:r>
              <a:rPr lang="cy-GB" altLang="en-US" sz="8000" dirty="0" smtClean="0">
                <a:latin typeface="Lucida Sans" panose="020B0602030504020204" pitchFamily="34" charset="0"/>
              </a:rPr>
              <a:t>Fframwaith Rhifedd a Chwarae</a:t>
            </a:r>
          </a:p>
          <a:p>
            <a:endParaRPr lang="cy-GB" altLang="en-US" sz="6200" dirty="0" smtClean="0">
              <a:latin typeface="Lucida Sans" panose="020B0602030504020204" pitchFamily="34" charset="0"/>
            </a:endParaRPr>
          </a:p>
          <a:p>
            <a:endParaRPr lang="cy-GB" altLang="en-US" sz="2000" dirty="0" smtClean="0">
              <a:latin typeface="Lucida Sans" panose="020B0602030504020204" pitchFamily="34" charset="0"/>
            </a:endParaRP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244280" cy="4176465"/>
          </a:xfrm>
        </p:spPr>
        <p:txBody>
          <a:bodyPr>
            <a:normAutofit fontScale="25000" lnSpcReduction="20000"/>
          </a:bodyPr>
          <a:lstStyle/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Role of play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Resources and activities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Science and other areas of learning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Learning environments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Role of parents, practitioners and children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Gender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Early years curricula and initiatives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National Literacy and Numeracy Framework (2013)</a:t>
            </a:r>
          </a:p>
          <a:p>
            <a:r>
              <a:rPr lang="en-GB" altLang="en-US" sz="8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Numeracy and Play Framework</a:t>
            </a:r>
          </a:p>
          <a:p>
            <a:endParaRPr lang="en-GB" altLang="en-US" dirty="0" smtClean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405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5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100" dirty="0" err="1" smtClean="0">
                <a:latin typeface="Lucida Sans" panose="020B0602030504020204" pitchFamily="34" charset="0"/>
              </a:rPr>
              <a:t>Yr</a:t>
            </a:r>
            <a:r>
              <a:rPr lang="en-GB" altLang="en-US" sz="3100" dirty="0" smtClean="0">
                <a:latin typeface="Lucida Sans" panose="020B0602030504020204" pitchFamily="34" charset="0"/>
              </a:rPr>
              <a:t> </a:t>
            </a:r>
            <a:r>
              <a:rPr lang="en-GB" altLang="en-US" sz="3100" dirty="0" err="1" smtClean="0">
                <a:latin typeface="Lucida Sans" panose="020B0602030504020204" pitchFamily="34" charset="0"/>
              </a:rPr>
              <a:t>asesiad</a:t>
            </a:r>
            <a:r>
              <a:rPr lang="en-GB" altLang="en-US" sz="3100" dirty="0" smtClean="0">
                <a:latin typeface="Lucida Sans" panose="020B0602030504020204" pitchFamily="34" charset="0"/>
              </a:rPr>
              <a:t>               </a:t>
            </a:r>
            <a:r>
              <a:rPr lang="en-GB" altLang="en-US" sz="31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The assessment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107504" y="692697"/>
            <a:ext cx="4680520" cy="52565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altLang="en-US" sz="1800" b="1" dirty="0" smtClean="0">
                <a:latin typeface="Lucida Sans" panose="020B0602030504020204" pitchFamily="34" charset="0"/>
              </a:rPr>
              <a:t>Porffolio ag iddo 4 rhan </a:t>
            </a:r>
            <a:r>
              <a:rPr lang="cy-GB" altLang="en-US" sz="1800" dirty="0" smtClean="0">
                <a:latin typeface="Lucida Sans" panose="020B0602030504020204" pitchFamily="34" charset="0"/>
              </a:rPr>
              <a:t>(cyfwerth â 3,000 gair) sydd rhaid cynnwys:</a:t>
            </a:r>
          </a:p>
          <a:p>
            <a:pPr>
              <a:buAutoNum type="arabicPeriod"/>
            </a:pPr>
            <a:r>
              <a:rPr lang="cy-GB" altLang="en-US" sz="1800" dirty="0" smtClean="0">
                <a:latin typeface="Lucida Sans" panose="020B0602030504020204" pitchFamily="34" charset="0"/>
              </a:rPr>
              <a:t>Cynllun gweithgaredd i hyrwyddo cysyniadau mathemategol a sgiliau rhifedd plant ifainc;</a:t>
            </a:r>
          </a:p>
          <a:p>
            <a:pPr>
              <a:buAutoNum type="arabicPeriod"/>
            </a:pPr>
            <a:r>
              <a:rPr lang="cy-GB" altLang="en-US" sz="1800" dirty="0" smtClean="0">
                <a:latin typeface="Lucida Sans" panose="020B0602030504020204" pitchFamily="34" charset="0"/>
              </a:rPr>
              <a:t>Gwerthusiad o’r cynllun gweithgaredd gyda chysylltiadau gyda theori ac ymchwil;</a:t>
            </a:r>
          </a:p>
          <a:p>
            <a:pPr>
              <a:buAutoNum type="arabicPeriod"/>
            </a:pPr>
            <a:r>
              <a:rPr lang="cy-GB" altLang="en-US" sz="1800" dirty="0" smtClean="0">
                <a:latin typeface="Lucida Sans" panose="020B0602030504020204" pitchFamily="34" charset="0"/>
              </a:rPr>
              <a:t>Trafodaeth am yr ystod ac amrywiaeth o adnoddau a sut gweithredwyd rhain trwy chwarae;</a:t>
            </a:r>
          </a:p>
          <a:p>
            <a:pPr>
              <a:buAutoNum type="arabicPeriod"/>
            </a:pPr>
            <a:r>
              <a:rPr lang="cy-GB" altLang="en-US" sz="1800" dirty="0" smtClean="0">
                <a:latin typeface="Lucida Sans" panose="020B0602030504020204" pitchFamily="34" charset="0"/>
              </a:rPr>
              <a:t>Esboniad am sut mae oedolion yn monitro a chynllunio datblygiad mathematwgol plant gyda chysylltiadau a fframweithiau cwricwlwm cyfredol (e.e. Fframwaith Rhifedd a Chwarae).</a:t>
            </a: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788024" y="692698"/>
            <a:ext cx="4248472" cy="48965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1900" b="1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 portfolio with 4 components </a:t>
            </a:r>
            <a:r>
              <a:rPr lang="en-GB" altLang="en-US" sz="19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(equivalent to 3,000 words) which must include:</a:t>
            </a:r>
          </a:p>
          <a:p>
            <a:pPr marL="0" indent="0">
              <a:buNone/>
            </a:pPr>
            <a:r>
              <a:rPr lang="en-GB" altLang="en-US" sz="19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1</a:t>
            </a:r>
            <a:r>
              <a:rPr lang="en-GB" altLang="en-US" sz="1900" dirty="0">
                <a:solidFill>
                  <a:srgbClr val="002060"/>
                </a:solidFill>
                <a:latin typeface="Lucida Sans" panose="020B0602030504020204" pitchFamily="34" charset="0"/>
              </a:rPr>
              <a:t>. An activity plan for promoting young children’s mathematical concepts and numeracy skills;</a:t>
            </a:r>
          </a:p>
          <a:p>
            <a:pPr marL="0" indent="0">
              <a:buNone/>
            </a:pPr>
            <a:r>
              <a:rPr lang="en-GB" altLang="en-US" sz="1900" dirty="0">
                <a:solidFill>
                  <a:srgbClr val="002060"/>
                </a:solidFill>
                <a:latin typeface="Lucida Sans" panose="020B0602030504020204" pitchFamily="34" charset="0"/>
              </a:rPr>
              <a:t>2. An evaluation of the activity plan with links to theory and research;</a:t>
            </a:r>
          </a:p>
          <a:p>
            <a:pPr marL="0" indent="0">
              <a:buNone/>
            </a:pPr>
            <a:r>
              <a:rPr lang="en-GB" altLang="en-US" sz="1900" dirty="0">
                <a:solidFill>
                  <a:srgbClr val="002060"/>
                </a:solidFill>
                <a:latin typeface="Lucida Sans" panose="020B0602030504020204" pitchFamily="34" charset="0"/>
              </a:rPr>
              <a:t>3. A discussion of the range and diversity of resources and how they are implemented through play;</a:t>
            </a:r>
          </a:p>
          <a:p>
            <a:pPr marL="0" indent="0">
              <a:buNone/>
            </a:pPr>
            <a:r>
              <a:rPr lang="en-GB" altLang="en-US" sz="1900" dirty="0">
                <a:solidFill>
                  <a:srgbClr val="002060"/>
                </a:solidFill>
                <a:latin typeface="Lucida Sans" panose="020B0602030504020204" pitchFamily="34" charset="0"/>
              </a:rPr>
              <a:t>4. An explanation as to how the adult monitors and plans for children’s mathematical development with links to current curriculum frameworks (e.g. Numeracy and Play Framework).</a:t>
            </a:r>
          </a:p>
          <a:p>
            <a:pPr marL="0" indent="0">
              <a:buNone/>
            </a:pPr>
            <a:endParaRPr lang="en-GB" altLang="en-US" sz="2000" dirty="0" smtClean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445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Meini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prawf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Marking criteria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032449"/>
          </a:xfrm>
        </p:spPr>
        <p:txBody>
          <a:bodyPr>
            <a:normAutofit/>
          </a:bodyPr>
          <a:lstStyle/>
          <a:p>
            <a:r>
              <a:rPr lang="cy-GB" altLang="en-US" sz="2000" dirty="0" smtClean="0">
                <a:latin typeface="Lucida Sans" panose="020B0602030504020204" pitchFamily="34" charset="0"/>
              </a:rPr>
              <a:t>Cynllun gweithgaredd (10 marc)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Gwerthusiad (30 marc)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Trafodaeth (20 marc)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Esboniad (20 marc)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Sgiliau allweddol (10 marc)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Cyfeiriadau (10 marc)</a:t>
            </a:r>
          </a:p>
          <a:p>
            <a:pPr marL="0" indent="0">
              <a:buNone/>
            </a:pPr>
            <a:endParaRPr lang="cy-GB" altLang="en-US" sz="2000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cy-GB" altLang="en-US" sz="2000" dirty="0" smtClean="0">
                <a:latin typeface="Lucida Sans" panose="020B0602030504020204" pitchFamily="34" charset="0"/>
              </a:rPr>
              <a:t>Gweler canllawiau pellach ar feini prawf ar gyfer yr aseiniad hwn ar Moodle.</a:t>
            </a: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388296" cy="4032449"/>
          </a:xfrm>
        </p:spPr>
        <p:txBody>
          <a:bodyPr>
            <a:normAutofit/>
          </a:bodyPr>
          <a:lstStyle/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Activity plan (10 marks)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Evaluation (30 marks)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Discussion (20 marks)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Explanation (20 marks)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Key skills (10 marks)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References (10 marks)</a:t>
            </a:r>
          </a:p>
          <a:p>
            <a:pPr marL="0" indent="0">
              <a:buNone/>
            </a:pPr>
            <a:endParaRPr lang="en-GB" altLang="en-US" sz="2000" dirty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marL="0" indent="0">
              <a:buNone/>
            </a:pPr>
            <a:endParaRPr lang="en-GB" altLang="en-US" sz="2000" dirty="0" smtClean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See further guidance on marking criteria for this assessment on Moodle.</a:t>
            </a:r>
          </a:p>
        </p:txBody>
      </p:sp>
    </p:spTree>
    <p:extLst>
      <p:ext uri="{BB962C8B-B14F-4D97-AF65-F5344CB8AC3E}">
        <p14:creationId xmlns:p14="http://schemas.microsoft.com/office/powerpoint/2010/main" val="634426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Pedagogaeth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Y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Cyfnod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Sylfaen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Foundation Phase Pedagogy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032449"/>
          </a:xfrm>
        </p:spPr>
        <p:txBody>
          <a:bodyPr>
            <a:normAutofit/>
          </a:bodyPr>
          <a:lstStyle/>
          <a:p>
            <a:r>
              <a:rPr lang="cy-GB" altLang="en-US" sz="2000" dirty="0" smtClean="0">
                <a:latin typeface="Lucida Sans" panose="020B0602030504020204" pitchFamily="34" charset="0"/>
              </a:rPr>
              <a:t>Meysydd dysgu sydd yn cyfannu ei gilydd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Amgylcheddau dysgu tu fewn a thu allan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Profiadau dysgu gweithredol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Creadigedd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Dychymyg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Defnydd o’r 5 synhwyrau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Datrys problemau</a:t>
            </a: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388296" cy="4032449"/>
          </a:xfrm>
        </p:spPr>
        <p:txBody>
          <a:bodyPr>
            <a:normAutofit/>
          </a:bodyPr>
          <a:lstStyle/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Areas of learning should complement each other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Indoor and outdoor learning environments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Active learning opportunities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Creativity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Imagination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Use of the 5 senses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Problem solving</a:t>
            </a:r>
          </a:p>
          <a:p>
            <a:pPr marL="0" indent="0" algn="r">
              <a:buNone/>
            </a:pPr>
            <a:r>
              <a:rPr lang="en-GB" altLang="en-US" sz="16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(Welsh Government, 2014)</a:t>
            </a:r>
          </a:p>
        </p:txBody>
      </p:sp>
    </p:spTree>
    <p:extLst>
      <p:ext uri="{BB962C8B-B14F-4D97-AF65-F5344CB8AC3E}">
        <p14:creationId xmlns:p14="http://schemas.microsoft.com/office/powerpoint/2010/main" val="1277487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en-GB" altLang="en-US" sz="3200" dirty="0" err="1" smtClean="0">
                <a:latin typeface="Lucida Sans" panose="020B0602030504020204" pitchFamily="34" charset="0"/>
              </a:rPr>
              <a:t>Amgylcheddau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dysgu</a:t>
            </a: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Learning environments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337946"/>
            <a:ext cx="4038600" cy="4251295"/>
          </a:xfrm>
        </p:spPr>
        <p:txBody>
          <a:bodyPr>
            <a:normAutofit/>
          </a:bodyPr>
          <a:lstStyle/>
          <a:p>
            <a:r>
              <a:rPr lang="cy-GB" altLang="en-US" sz="2000" dirty="0" smtClean="0">
                <a:latin typeface="Lucida Sans" panose="020B0602030504020204" pitchFamily="34" charset="0"/>
              </a:rPr>
              <a:t>Ethos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Cefnogi annibyniaeth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Adfywio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Hybu ymreolaeth ac ymholiad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Darparu cyfleoedd i ymarfer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Atgyfnerthu sgiliau a geirfa fathemategol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Oedolion gyda gwybodaeth dda am y pwnc a’r cwricwlwm</a:t>
            </a: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388296" cy="4248473"/>
          </a:xfrm>
        </p:spPr>
        <p:txBody>
          <a:bodyPr>
            <a:normAutofit/>
          </a:bodyPr>
          <a:lstStyle/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Ethos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Support independence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Stimulate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Promote autonomy and enquiry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Provide opportunities to practice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Consolidate mathematical skills and vocabulary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Adults with good subject and curriculum knowledge</a:t>
            </a:r>
          </a:p>
          <a:p>
            <a:pPr marL="0" indent="0" algn="r">
              <a:buNone/>
            </a:pPr>
            <a:r>
              <a:rPr lang="en-GB" altLang="en-US" sz="14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(Hansen and </a:t>
            </a:r>
            <a:r>
              <a:rPr lang="en-GB" altLang="en-US" sz="1400" dirty="0" err="1" smtClean="0">
                <a:solidFill>
                  <a:srgbClr val="002060"/>
                </a:solidFill>
                <a:latin typeface="Lucida Sans" panose="020B0602030504020204" pitchFamily="34" charset="0"/>
              </a:rPr>
              <a:t>Vaukins</a:t>
            </a:r>
            <a:r>
              <a:rPr lang="en-GB" altLang="en-US" sz="14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, 2012; Tucker, 2010</a:t>
            </a:r>
            <a:r>
              <a:rPr lang="en-GB" altLang="en-US" sz="16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)</a:t>
            </a:r>
          </a:p>
          <a:p>
            <a:endParaRPr lang="en-GB" altLang="en-US" sz="2000" dirty="0" smtClean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67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>
                <a:latin typeface="Lucida Sans" panose="020B0602030504020204" pitchFamily="34" charset="0"/>
              </a:rPr>
              <a:t>Chwarae</a:t>
            </a:r>
            <a:r>
              <a:rPr lang="en-GB" sz="3200" dirty="0" smtClean="0">
                <a:latin typeface="Lucida Sans" panose="020B0602030504020204" pitchFamily="34" charset="0"/>
              </a:rPr>
              <a:t> </a:t>
            </a:r>
            <a:r>
              <a:rPr lang="en-GB" sz="3200" dirty="0" err="1" smtClean="0">
                <a:latin typeface="Lucida Sans" panose="020B0602030504020204" pitchFamily="34" charset="0"/>
              </a:rPr>
              <a:t>blociau</a:t>
            </a:r>
            <a:r>
              <a:rPr lang="en-GB" sz="3200" dirty="0" smtClean="0">
                <a:latin typeface="Lucida Sans" panose="020B0602030504020204" pitchFamily="34" charset="0"/>
              </a:rPr>
              <a:t/>
            </a:r>
            <a:br>
              <a:rPr lang="en-GB" sz="3200" dirty="0" smtClean="0">
                <a:latin typeface="Lucida Sans" panose="020B0602030504020204" pitchFamily="34" charset="0"/>
              </a:rPr>
            </a:br>
            <a:r>
              <a:rPr lang="en-GB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Block play </a:t>
            </a:r>
            <a:r>
              <a:rPr lang="en-GB" sz="18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(Community Playthings, 2016)</a:t>
            </a:r>
            <a:endParaRPr lang="en-US" sz="1800" dirty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27584" y="1417639"/>
            <a:ext cx="7488831" cy="388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80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38138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cy-GB" altLang="en-US" sz="2200" b="1" dirty="0" smtClean="0">
                <a:latin typeface="Lucida Sans" panose="020B0602030504020204" pitchFamily="34" charset="0"/>
              </a:rPr>
              <a:t>Tasg gr</a:t>
            </a:r>
            <a:r>
              <a:rPr lang="cy-GB" altLang="en-US" sz="2200" b="1" dirty="0" smtClean="0">
                <a:latin typeface="Calibri" panose="020F0502020204030204" pitchFamily="34" charset="0"/>
              </a:rPr>
              <a:t>ŵ</a:t>
            </a:r>
            <a:r>
              <a:rPr lang="cy-GB" altLang="en-US" sz="2200" b="1" dirty="0" smtClean="0">
                <a:latin typeface="Lucida Sans" panose="020B0602030504020204" pitchFamily="34" charset="0"/>
              </a:rPr>
              <a:t>p </a:t>
            </a:r>
            <a:r>
              <a:rPr lang="cy-GB" altLang="en-US" sz="2200" dirty="0" smtClean="0">
                <a:latin typeface="Lucida Sans" panose="020B0602030504020204" pitchFamily="34" charset="0"/>
              </a:rPr>
              <a:t>– Maes Dysgu Datblygiad Mathemategol Y Cyfnod Sylfaen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2200" b="1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Group task </a:t>
            </a:r>
            <a:r>
              <a:rPr lang="en-GB" altLang="en-US" sz="2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– Foundation Phase Mathematical Development Area of Learning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032449"/>
          </a:xfrm>
        </p:spPr>
        <p:txBody>
          <a:bodyPr>
            <a:normAutofit/>
          </a:bodyPr>
          <a:lstStyle/>
          <a:p>
            <a:r>
              <a:rPr lang="cy-GB" altLang="en-US" sz="2000" dirty="0" smtClean="0">
                <a:latin typeface="Lucida Sans" panose="020B0602030504020204" pitchFamily="34" charset="0"/>
              </a:rPr>
              <a:t>Gyda ffocws ar golofnau Meithrin, Derbyn a Blwyddyn 1, trafodwch sut mai hyrwyddo datblygiad mathemategol ym meysydd eraill y Cyfnod Sylfaen.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Cyflwynwch eich gwaith ar y papur a ddarparwyd.</a:t>
            </a:r>
          </a:p>
          <a:p>
            <a:r>
              <a:rPr lang="cy-GB" altLang="en-US" sz="2000" dirty="0" smtClean="0">
                <a:latin typeface="Lucida Sans" panose="020B0602030504020204" pitchFamily="34" charset="0"/>
              </a:rPr>
              <a:t>Rhannwch eich syniadau gyda’r dosbarth.</a:t>
            </a:r>
          </a:p>
        </p:txBody>
      </p:sp>
      <p:sp>
        <p:nvSpPr>
          <p:cNvPr id="61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388296" cy="4032449"/>
          </a:xfrm>
        </p:spPr>
        <p:txBody>
          <a:bodyPr>
            <a:noAutofit/>
          </a:bodyPr>
          <a:lstStyle/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With focus on Nursery, Reception and Year 1 columns, discuss how mathematical development could be promoted in other areas of learning within the Foundation Phase.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Present your ideas on the paper provided.</a:t>
            </a:r>
          </a:p>
          <a:p>
            <a:r>
              <a:rPr lang="en-GB" altLang="en-US" sz="20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Feedback your ideas to the class.</a:t>
            </a:r>
          </a:p>
        </p:txBody>
      </p:sp>
    </p:spTree>
    <p:extLst>
      <p:ext uri="{BB962C8B-B14F-4D97-AF65-F5344CB8AC3E}">
        <p14:creationId xmlns:p14="http://schemas.microsoft.com/office/powerpoint/2010/main" val="2766034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3200" dirty="0" err="1" smtClean="0">
                <a:latin typeface="Lucida Sans" panose="020B0602030504020204" pitchFamily="34" charset="0"/>
              </a:rPr>
              <a:t>Tasg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–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Gwyliwch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y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clipiau</a:t>
            </a:r>
            <a:r>
              <a:rPr lang="en-GB" altLang="en-US" sz="3200" dirty="0" smtClean="0">
                <a:latin typeface="Lucida Sans" panose="020B0602030504020204" pitchFamily="34" charset="0"/>
              </a:rPr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canlynol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Task – Watch the following clips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ucida Sans" panose="020B0602030504020204" pitchFamily="34" charset="0"/>
              </a:rPr>
              <a:t>Create a rich mathematical environment (2016) </a:t>
            </a:r>
            <a:r>
              <a:rPr lang="en-GB" sz="2800" dirty="0">
                <a:latin typeface="Lucida Sans" panose="020B0602030504020204" pitchFamily="34" charset="0"/>
                <a:hlinkClick r:id="rId3"/>
              </a:rPr>
              <a:t>https://www.youtube.com/watch?v=tzjN0SI7Ia8</a:t>
            </a:r>
            <a:endParaRPr lang="en-GB" sz="2800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endParaRPr lang="en-GB" sz="2800" dirty="0" smtClean="0"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en-GB" sz="2800" dirty="0" smtClean="0">
                <a:latin typeface="Lucida Sans" panose="020B0602030504020204" pitchFamily="34" charset="0"/>
              </a:rPr>
              <a:t>Messy outdoor maths (2011)</a:t>
            </a:r>
          </a:p>
          <a:p>
            <a:pPr marL="0" indent="0">
              <a:buNone/>
            </a:pPr>
            <a:r>
              <a:rPr lang="en-GB" sz="2800" dirty="0" smtClean="0">
                <a:latin typeface="Lucida Sans" panose="020B0602030504020204" pitchFamily="34" charset="0"/>
                <a:hlinkClick r:id="rId4"/>
              </a:rPr>
              <a:t>https://www.youtube.com/watch?v=Nh_4SEUpSrA</a:t>
            </a:r>
            <a:r>
              <a:rPr lang="en-GB" sz="2800" dirty="0" smtClean="0">
                <a:latin typeface="Lucida Sans" panose="020B0602030504020204" pitchFamily="34" charset="0"/>
              </a:rPr>
              <a:t> </a:t>
            </a:r>
            <a:endParaRPr lang="en-GB" sz="2800" dirty="0"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>
                <a:latin typeface="Lucida Sans" panose="020B0602030504020204" pitchFamily="34" charset="0"/>
              </a:rPr>
              <a:t>Tasg</a:t>
            </a:r>
            <a:r>
              <a:rPr lang="en-GB" sz="3200" dirty="0" smtClean="0">
                <a:latin typeface="Lucida Sans" panose="020B0602030504020204" pitchFamily="34" charset="0"/>
              </a:rPr>
              <a:t> </a:t>
            </a:r>
            <a:r>
              <a:rPr lang="en-GB" sz="3200" dirty="0" err="1" smtClean="0">
                <a:latin typeface="Lucida Sans" panose="020B0602030504020204" pitchFamily="34" charset="0"/>
              </a:rPr>
              <a:t>annibynnol</a:t>
            </a:r>
            <a:r>
              <a:rPr lang="en-GB" sz="3200" dirty="0" smtClean="0">
                <a:latin typeface="Lucida Sans" panose="020B0602030504020204" pitchFamily="34" charset="0"/>
              </a:rPr>
              <a:t/>
            </a:r>
            <a:br>
              <a:rPr lang="en-GB" sz="3200" dirty="0" smtClean="0">
                <a:latin typeface="Lucida Sans" panose="020B0602030504020204" pitchFamily="34" charset="0"/>
              </a:rPr>
            </a:br>
            <a:r>
              <a:rPr lang="en-GB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Independent task</a:t>
            </a:r>
            <a:endParaRPr lang="en-GB" sz="3200" dirty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err="1" smtClean="0">
                <a:latin typeface="Lucida Sans" panose="020B0602030504020204" pitchFamily="34" charset="0"/>
              </a:rPr>
              <a:t>Darllenwch</a:t>
            </a:r>
            <a:r>
              <a:rPr lang="en-GB" dirty="0" smtClean="0">
                <a:latin typeface="Lucida Sans" panose="020B0602030504020204" pitchFamily="34" charset="0"/>
              </a:rPr>
              <a:t> y </a:t>
            </a:r>
            <a:r>
              <a:rPr lang="en-GB" dirty="0" err="1" smtClean="0">
                <a:latin typeface="Lucida Sans" panose="020B0602030504020204" pitchFamily="34" charset="0"/>
              </a:rPr>
              <a:t>bennod</a:t>
            </a:r>
            <a:r>
              <a:rPr lang="en-GB" dirty="0" smtClean="0">
                <a:latin typeface="Lucida Sans" panose="020B0602030504020204" pitchFamily="34" charset="0"/>
              </a:rPr>
              <a:t> </a:t>
            </a:r>
            <a:r>
              <a:rPr lang="en-GB" dirty="0" err="1">
                <a:latin typeface="Lucida Sans" panose="020B0602030504020204" pitchFamily="34" charset="0"/>
              </a:rPr>
              <a:t>g</a:t>
            </a:r>
            <a:r>
              <a:rPr lang="en-GB" dirty="0" err="1" smtClean="0">
                <a:latin typeface="Lucida Sans" panose="020B0602030504020204" pitchFamily="34" charset="0"/>
              </a:rPr>
              <a:t>anlynol</a:t>
            </a:r>
            <a:r>
              <a:rPr lang="en-GB" dirty="0" smtClean="0">
                <a:latin typeface="Lucida Sans" panose="020B0602030504020204" pitchFamily="34" charset="0"/>
              </a:rPr>
              <a:t> </a:t>
            </a:r>
            <a:r>
              <a:rPr lang="en-GB" dirty="0" err="1" smtClean="0">
                <a:latin typeface="Lucida Sans" panose="020B0602030504020204" pitchFamily="34" charset="0"/>
              </a:rPr>
              <a:t>cyn</a:t>
            </a:r>
            <a:r>
              <a:rPr lang="en-GB" dirty="0" smtClean="0">
                <a:latin typeface="Lucida Sans" panose="020B0602030504020204" pitchFamily="34" charset="0"/>
              </a:rPr>
              <a:t> </a:t>
            </a:r>
            <a:r>
              <a:rPr lang="en-GB" dirty="0" err="1" smtClean="0">
                <a:latin typeface="Lucida Sans" panose="020B0602030504020204" pitchFamily="34" charset="0"/>
              </a:rPr>
              <a:t>Darlith</a:t>
            </a:r>
            <a:r>
              <a:rPr lang="en-GB" dirty="0" smtClean="0">
                <a:latin typeface="Lucida Sans" panose="020B0602030504020204" pitchFamily="34" charset="0"/>
              </a:rPr>
              <a:t> 2:</a:t>
            </a:r>
          </a:p>
          <a:p>
            <a:pPr marL="0" indent="0">
              <a:buNone/>
            </a:pPr>
            <a:endParaRPr lang="en-GB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Lucida Sans" panose="020B0602030504020204" pitchFamily="34" charset="0"/>
              </a:rPr>
              <a:t>Tucker, K. (2014) ‘Creating and using a mathematical environment’, in K. Tucker (</a:t>
            </a:r>
            <a:r>
              <a:rPr lang="en-GB" sz="2400" dirty="0" err="1" smtClean="0">
                <a:latin typeface="Lucida Sans" panose="020B0602030504020204" pitchFamily="34" charset="0"/>
              </a:rPr>
              <a:t>ed</a:t>
            </a:r>
            <a:r>
              <a:rPr lang="en-GB" sz="2400" dirty="0" smtClean="0">
                <a:latin typeface="Lucida Sans" panose="020B0602030504020204" pitchFamily="34" charset="0"/>
              </a:rPr>
              <a:t>) </a:t>
            </a:r>
            <a:r>
              <a:rPr lang="en-GB" sz="2400" i="1" dirty="0" smtClean="0">
                <a:latin typeface="Lucida Sans" panose="020B0602030504020204" pitchFamily="34" charset="0"/>
              </a:rPr>
              <a:t>Mathematics through play in the early years. </a:t>
            </a:r>
            <a:r>
              <a:rPr lang="en-GB" sz="2400" dirty="0" smtClean="0">
                <a:latin typeface="Lucida Sans" panose="020B0602030504020204" pitchFamily="34" charset="0"/>
              </a:rPr>
              <a:t>London: Sage Publications Ltd.</a:t>
            </a:r>
            <a:endParaRPr lang="en-GB" sz="2400" dirty="0">
              <a:latin typeface="Lucida Sans" panose="020B0602030504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Read the following chapter by Lecture 2: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  <a:latin typeface="Lucida Sans" panose="020B0602030504020204" pitchFamily="34" charset="0"/>
              </a:rPr>
              <a:t>Tucker, K. (2014) ‘Creating and using a mathematical environment’, in K. Tucker (</a:t>
            </a:r>
            <a:r>
              <a:rPr lang="en-US" sz="2400" dirty="0" err="1">
                <a:solidFill>
                  <a:srgbClr val="002060"/>
                </a:solidFill>
                <a:latin typeface="Lucida Sans" panose="020B0602030504020204" pitchFamily="34" charset="0"/>
              </a:rPr>
              <a:t>ed</a:t>
            </a:r>
            <a:r>
              <a:rPr lang="en-US" sz="2400" dirty="0">
                <a:solidFill>
                  <a:srgbClr val="002060"/>
                </a:solidFill>
                <a:latin typeface="Lucida Sans" panose="020B0602030504020204" pitchFamily="34" charset="0"/>
              </a:rPr>
              <a:t>) </a:t>
            </a:r>
            <a:r>
              <a:rPr lang="en-US" sz="2400" i="1" dirty="0">
                <a:solidFill>
                  <a:srgbClr val="002060"/>
                </a:solidFill>
                <a:latin typeface="Lucida Sans" panose="020B0602030504020204" pitchFamily="34" charset="0"/>
              </a:rPr>
              <a:t>Mathematics through play in the early years. </a:t>
            </a:r>
            <a:r>
              <a:rPr lang="en-US" sz="2400" dirty="0">
                <a:solidFill>
                  <a:srgbClr val="002060"/>
                </a:solidFill>
                <a:latin typeface="Lucida Sans" panose="020B0602030504020204" pitchFamily="34" charset="0"/>
              </a:rPr>
              <a:t>London: Sage Publications Ltd.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87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>
                <a:latin typeface="Lucida Sans" panose="020B0602030504020204" pitchFamily="34" charset="0"/>
              </a:rPr>
              <a:t>Darllen</a:t>
            </a:r>
            <a:r>
              <a:rPr lang="en-GB" sz="3200" dirty="0" smtClean="0">
                <a:latin typeface="Lucida Sans" panose="020B0602030504020204" pitchFamily="34" charset="0"/>
              </a:rPr>
              <a:t> </a:t>
            </a:r>
            <a:r>
              <a:rPr lang="en-GB" sz="3200" dirty="0" err="1" smtClean="0">
                <a:latin typeface="Lucida Sans" panose="020B0602030504020204" pitchFamily="34" charset="0"/>
              </a:rPr>
              <a:t>pellach</a:t>
            </a:r>
            <a:r>
              <a:rPr lang="en-GB" sz="3200" dirty="0" smtClean="0">
                <a:latin typeface="Lucida Sans" panose="020B0602030504020204" pitchFamily="34" charset="0"/>
              </a:rPr>
              <a:t/>
            </a:r>
            <a:br>
              <a:rPr lang="en-GB" sz="3200" dirty="0" smtClean="0">
                <a:latin typeface="Lucida Sans" panose="020B0602030504020204" pitchFamily="34" charset="0"/>
              </a:rPr>
            </a:br>
            <a:r>
              <a:rPr lang="en-GB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Further reading</a:t>
            </a:r>
            <a:endParaRPr lang="en-GB" sz="3200" dirty="0">
              <a:solidFill>
                <a:srgbClr val="002060"/>
              </a:solidFill>
              <a:latin typeface="Lucida Sans" panose="020B0602030504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latin typeface="Lucida Sans" panose="020B0602030504020204" pitchFamily="34" charset="0"/>
              </a:rPr>
              <a:t>Hansen, A. and </a:t>
            </a:r>
            <a:r>
              <a:rPr lang="en-US" dirty="0" err="1">
                <a:latin typeface="Lucida Sans" panose="020B0602030504020204" pitchFamily="34" charset="0"/>
              </a:rPr>
              <a:t>Vaukins</a:t>
            </a:r>
            <a:r>
              <a:rPr lang="en-US" dirty="0">
                <a:latin typeface="Lucida Sans" panose="020B0602030504020204" pitchFamily="34" charset="0"/>
              </a:rPr>
              <a:t>, D. (2012) </a:t>
            </a:r>
            <a:r>
              <a:rPr lang="en-US" i="1" dirty="0">
                <a:latin typeface="Lucida Sans" panose="020B0602030504020204" pitchFamily="34" charset="0"/>
              </a:rPr>
              <a:t>Primary Mathematics Across the Curriculum </a:t>
            </a:r>
            <a:r>
              <a:rPr lang="en-US" dirty="0">
                <a:latin typeface="Lucida Sans" panose="020B0602030504020204" pitchFamily="34" charset="0"/>
              </a:rPr>
              <a:t>(2nd </a:t>
            </a:r>
            <a:r>
              <a:rPr lang="en-US" dirty="0" err="1">
                <a:latin typeface="Lucida Sans" panose="020B0602030504020204" pitchFamily="34" charset="0"/>
              </a:rPr>
              <a:t>ed</a:t>
            </a:r>
            <a:r>
              <a:rPr lang="en-US" dirty="0">
                <a:latin typeface="Lucida Sans" panose="020B0602030504020204" pitchFamily="34" charset="0"/>
              </a:rPr>
              <a:t>). London: Sage Publications Ltd.</a:t>
            </a:r>
          </a:p>
          <a:p>
            <a:pPr marL="0" indent="0">
              <a:buNone/>
            </a:pPr>
            <a:r>
              <a:rPr lang="en-US" dirty="0">
                <a:latin typeface="Lucida Sans" panose="020B0602030504020204" pitchFamily="34" charset="0"/>
              </a:rPr>
              <a:t>Taylor, H. and Harris, A. (</a:t>
            </a:r>
            <a:r>
              <a:rPr lang="en-US" dirty="0" err="1">
                <a:latin typeface="Lucida Sans" panose="020B0602030504020204" pitchFamily="34" charset="0"/>
              </a:rPr>
              <a:t>eds</a:t>
            </a:r>
            <a:r>
              <a:rPr lang="en-US" dirty="0">
                <a:latin typeface="Lucida Sans" panose="020B0602030504020204" pitchFamily="34" charset="0"/>
              </a:rPr>
              <a:t>) (2014) </a:t>
            </a:r>
            <a:r>
              <a:rPr lang="en-US" i="1" dirty="0">
                <a:latin typeface="Lucida Sans" panose="020B0602030504020204" pitchFamily="34" charset="0"/>
              </a:rPr>
              <a:t>Learning and Teaching Mathematics 0-8. </a:t>
            </a:r>
            <a:r>
              <a:rPr lang="en-US" dirty="0">
                <a:latin typeface="Lucida Sans" panose="020B0602030504020204" pitchFamily="34" charset="0"/>
              </a:rPr>
              <a:t>London: Sage Publications Ltd.</a:t>
            </a:r>
          </a:p>
          <a:p>
            <a:pPr marL="0" indent="0">
              <a:buNone/>
            </a:pPr>
            <a:r>
              <a:rPr lang="en-US" dirty="0">
                <a:latin typeface="Lucida Sans" panose="020B0602030504020204" pitchFamily="34" charset="0"/>
              </a:rPr>
              <a:t>Tucker, K. (2010) </a:t>
            </a:r>
            <a:r>
              <a:rPr lang="en-US" i="1" dirty="0">
                <a:latin typeface="Lucida Sans" panose="020B0602030504020204" pitchFamily="34" charset="0"/>
              </a:rPr>
              <a:t>Mathematics through play in the early years </a:t>
            </a:r>
            <a:r>
              <a:rPr lang="en-US" dirty="0">
                <a:latin typeface="Lucida Sans" panose="020B0602030504020204" pitchFamily="34" charset="0"/>
              </a:rPr>
              <a:t>(2nd ed.). London: Sage Publications Ltd.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88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 smtClean="0"/>
              <a:t> </a:t>
            </a:r>
            <a:r>
              <a:rPr lang="en-GB" altLang="en-US" sz="3200" dirty="0" err="1" smtClean="0">
                <a:latin typeface="Lucida Sans" panose="020B0602030504020204" pitchFamily="34" charset="0"/>
              </a:rPr>
              <a:t>Cyfeiriadau</a:t>
            </a:r>
            <a:r>
              <a:rPr lang="en-GB" altLang="en-US" sz="3200" dirty="0" smtClean="0">
                <a:latin typeface="Lucida Sans" panose="020B0602030504020204" pitchFamily="34" charset="0"/>
              </a:rPr>
              <a:t/>
            </a:r>
            <a:br>
              <a:rPr lang="en-GB" altLang="en-US" sz="3200" dirty="0" smtClean="0">
                <a:latin typeface="Lucida Sans" panose="020B0602030504020204" pitchFamily="34" charset="0"/>
              </a:rPr>
            </a:br>
            <a:r>
              <a:rPr lang="en-GB" altLang="en-US" sz="3200" dirty="0" smtClean="0">
                <a:solidFill>
                  <a:srgbClr val="002060"/>
                </a:solidFill>
                <a:latin typeface="Lucida Sans" panose="020B0602030504020204" pitchFamily="34" charset="0"/>
              </a:rPr>
              <a:t>References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Hansen, A. and </a:t>
            </a:r>
            <a:r>
              <a:rPr lang="en-GB" sz="1800" dirty="0" err="1" smtClean="0">
                <a:latin typeface="Lucida Sans" panose="020B0602030504020204" pitchFamily="34" charset="0"/>
              </a:rPr>
              <a:t>Vaukins</a:t>
            </a:r>
            <a:r>
              <a:rPr lang="en-GB" sz="1800" dirty="0" smtClean="0">
                <a:latin typeface="Lucida Sans" panose="020B0602030504020204" pitchFamily="34" charset="0"/>
              </a:rPr>
              <a:t>, D. (2012) </a:t>
            </a:r>
            <a:r>
              <a:rPr lang="en-GB" sz="1800" i="1" dirty="0" smtClean="0">
                <a:latin typeface="Lucida Sans" panose="020B0602030504020204" pitchFamily="34" charset="0"/>
              </a:rPr>
              <a:t>Primary Mathematics Across the Curriculum </a:t>
            </a:r>
            <a:r>
              <a:rPr lang="en-GB" sz="1800" dirty="0" smtClean="0">
                <a:latin typeface="Lucida Sans" panose="020B0602030504020204" pitchFamily="34" charset="0"/>
              </a:rPr>
              <a:t>(2</a:t>
            </a:r>
            <a:r>
              <a:rPr lang="en-GB" sz="1800" baseline="30000" dirty="0" smtClean="0">
                <a:latin typeface="Lucida Sans" panose="020B0602030504020204" pitchFamily="34" charset="0"/>
              </a:rPr>
              <a:t>nd</a:t>
            </a:r>
            <a:r>
              <a:rPr lang="en-GB" sz="1800" dirty="0" smtClean="0">
                <a:latin typeface="Lucida Sans" panose="020B0602030504020204" pitchFamily="34" charset="0"/>
              </a:rPr>
              <a:t> </a:t>
            </a:r>
            <a:r>
              <a:rPr lang="en-GB" sz="1800" dirty="0" err="1" smtClean="0">
                <a:latin typeface="Lucida Sans" panose="020B0602030504020204" pitchFamily="34" charset="0"/>
              </a:rPr>
              <a:t>ed</a:t>
            </a:r>
            <a:r>
              <a:rPr lang="en-GB" sz="1800" dirty="0">
                <a:latin typeface="Lucida Sans" panose="020B0602030504020204" pitchFamily="34" charset="0"/>
              </a:rPr>
              <a:t>). London: Sage Publications Ltd.</a:t>
            </a:r>
          </a:p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Taylor, H. and Harris, A. (</a:t>
            </a:r>
            <a:r>
              <a:rPr lang="en-GB" sz="1800" dirty="0" err="1" smtClean="0">
                <a:latin typeface="Lucida Sans" panose="020B0602030504020204" pitchFamily="34" charset="0"/>
              </a:rPr>
              <a:t>eds</a:t>
            </a:r>
            <a:r>
              <a:rPr lang="en-GB" sz="1800" dirty="0" smtClean="0">
                <a:latin typeface="Lucida Sans" panose="020B0602030504020204" pitchFamily="34" charset="0"/>
              </a:rPr>
              <a:t>) (2014) </a:t>
            </a:r>
            <a:r>
              <a:rPr lang="en-GB" sz="1800" i="1" dirty="0" smtClean="0">
                <a:latin typeface="Lucida Sans" panose="020B0602030504020204" pitchFamily="34" charset="0"/>
              </a:rPr>
              <a:t>Learning and Teaching Mathematics 0-8</a:t>
            </a:r>
            <a:r>
              <a:rPr lang="en-GB" sz="1800" i="1" dirty="0">
                <a:latin typeface="Lucida Sans" panose="020B0602030504020204" pitchFamily="34" charset="0"/>
              </a:rPr>
              <a:t>. </a:t>
            </a:r>
            <a:r>
              <a:rPr lang="en-GB" sz="1800" dirty="0">
                <a:latin typeface="Lucida Sans" panose="020B0602030504020204" pitchFamily="34" charset="0"/>
              </a:rPr>
              <a:t>London: Sage Publications Ltd.</a:t>
            </a:r>
          </a:p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Tucker, K. (2010) </a:t>
            </a:r>
            <a:r>
              <a:rPr lang="en-GB" sz="1800" i="1" dirty="0" smtClean="0">
                <a:latin typeface="Lucida Sans" panose="020B0602030504020204" pitchFamily="34" charset="0"/>
              </a:rPr>
              <a:t>Mathematics through play in the early years </a:t>
            </a:r>
            <a:r>
              <a:rPr lang="en-GB" sz="1800" dirty="0" smtClean="0">
                <a:latin typeface="Lucida Sans" panose="020B0602030504020204" pitchFamily="34" charset="0"/>
              </a:rPr>
              <a:t>(2</a:t>
            </a:r>
            <a:r>
              <a:rPr lang="en-GB" sz="1800" baseline="30000" dirty="0" smtClean="0">
                <a:latin typeface="Lucida Sans" panose="020B0602030504020204" pitchFamily="34" charset="0"/>
              </a:rPr>
              <a:t>nd</a:t>
            </a:r>
            <a:r>
              <a:rPr lang="en-GB" sz="1800" dirty="0" smtClean="0">
                <a:latin typeface="Lucida Sans" panose="020B0602030504020204" pitchFamily="34" charset="0"/>
              </a:rPr>
              <a:t> ed.). London: Sage Publications Ltd.</a:t>
            </a:r>
          </a:p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Welsh Government (2014) ‘Foundation </a:t>
            </a:r>
            <a:r>
              <a:rPr lang="en-GB" sz="1800" dirty="0">
                <a:latin typeface="Lucida Sans" panose="020B0602030504020204" pitchFamily="34" charset="0"/>
              </a:rPr>
              <a:t>Phase Mathematical Development Area of Learning,’ </a:t>
            </a:r>
            <a:r>
              <a:rPr lang="en-GB" sz="1800" dirty="0">
                <a:latin typeface="Lucida Sans" panose="020B0602030504020204" pitchFamily="34" charset="0"/>
                <a:hlinkClick r:id="rId3"/>
              </a:rPr>
              <a:t>http://</a:t>
            </a:r>
            <a:r>
              <a:rPr lang="en-GB" sz="1800" dirty="0" smtClean="0">
                <a:latin typeface="Lucida Sans" panose="020B0602030504020204" pitchFamily="34" charset="0"/>
                <a:hlinkClick r:id="rId3"/>
              </a:rPr>
              <a:t>dera.ioe.ac.uk/21175/1/141006-foundation-phase-mathematical-development-area-of-learning.pdf</a:t>
            </a:r>
            <a:r>
              <a:rPr lang="en-GB" sz="1800" dirty="0" smtClean="0">
                <a:latin typeface="Lucida Sans" panose="020B0602030504020204" pitchFamily="34" charset="0"/>
              </a:rPr>
              <a:t> [Accessed: October 25 2016].</a:t>
            </a:r>
          </a:p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You Tube (2011) ‘</a:t>
            </a:r>
            <a:r>
              <a:rPr lang="en-GB" sz="1800" dirty="0">
                <a:latin typeface="Lucida Sans" panose="020B0602030504020204" pitchFamily="34" charset="0"/>
              </a:rPr>
              <a:t>Messy outdoor </a:t>
            </a:r>
            <a:r>
              <a:rPr lang="en-GB" sz="1800" dirty="0" smtClean="0">
                <a:latin typeface="Lucida Sans" panose="020B0602030504020204" pitchFamily="34" charset="0"/>
              </a:rPr>
              <a:t>maths,’</a:t>
            </a:r>
            <a:endParaRPr lang="en-GB" sz="1800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Lucida Sans" panose="020B0602030504020204" pitchFamily="34" charset="0"/>
                <a:hlinkClick r:id="rId4"/>
              </a:rPr>
              <a:t>https://www.youtube.com/watch?v=Nh_4SEUpSrA</a:t>
            </a:r>
            <a:r>
              <a:rPr lang="en-GB" sz="1800" dirty="0">
                <a:latin typeface="Lucida Sans" panose="020B0602030504020204" pitchFamily="34" charset="0"/>
              </a:rPr>
              <a:t> </a:t>
            </a:r>
            <a:r>
              <a:rPr lang="en-GB" sz="1800" dirty="0" smtClean="0">
                <a:latin typeface="Lucida Sans" panose="020B0602030504020204" pitchFamily="34" charset="0"/>
              </a:rPr>
              <a:t>[Accessed: October 25 2016].</a:t>
            </a:r>
          </a:p>
          <a:p>
            <a:pPr marL="0" indent="0">
              <a:buNone/>
            </a:pPr>
            <a:r>
              <a:rPr lang="en-GB" sz="1800" dirty="0" smtClean="0">
                <a:latin typeface="Lucida Sans" panose="020B0602030504020204" pitchFamily="34" charset="0"/>
              </a:rPr>
              <a:t>You Tube (2016) ‘Tony Wing </a:t>
            </a:r>
            <a:r>
              <a:rPr lang="en-GB" sz="1800" dirty="0">
                <a:latin typeface="Lucida Sans" panose="020B0602030504020204" pitchFamily="34" charset="0"/>
              </a:rPr>
              <a:t>- Create a rich mathematical </a:t>
            </a:r>
            <a:r>
              <a:rPr lang="en-GB" sz="1800" dirty="0" smtClean="0">
                <a:latin typeface="Lucida Sans" panose="020B0602030504020204" pitchFamily="34" charset="0"/>
              </a:rPr>
              <a:t>environment,’   </a:t>
            </a:r>
            <a:r>
              <a:rPr lang="en-GB" sz="1800" dirty="0">
                <a:latin typeface="Lucida Sans" panose="020B0602030504020204" pitchFamily="34" charset="0"/>
                <a:hlinkClick r:id="rId5"/>
              </a:rPr>
              <a:t>https://</a:t>
            </a:r>
            <a:r>
              <a:rPr lang="en-GB" sz="1800" dirty="0" smtClean="0">
                <a:latin typeface="Lucida Sans" panose="020B0602030504020204" pitchFamily="34" charset="0"/>
                <a:hlinkClick r:id="rId5"/>
              </a:rPr>
              <a:t>www.youtube.com/watch?v=tzjN0SI7Ia8</a:t>
            </a:r>
            <a:r>
              <a:rPr lang="en-GB" sz="1800" dirty="0" smtClean="0">
                <a:latin typeface="Lucida Sans" panose="020B0602030504020204" pitchFamily="34" charset="0"/>
              </a:rPr>
              <a:t> </a:t>
            </a:r>
            <a:r>
              <a:rPr lang="en-GB" sz="1800" dirty="0">
                <a:latin typeface="Lucida Sans" panose="020B0602030504020204" pitchFamily="34" charset="0"/>
              </a:rPr>
              <a:t>[Accessed: October 25 2016].</a:t>
            </a:r>
          </a:p>
          <a:p>
            <a:pPr marL="0" indent="0">
              <a:buNone/>
            </a:pPr>
            <a:endParaRPr lang="en-GB" sz="1800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35464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305</TotalTime>
  <Words>1208</Words>
  <Application>Microsoft Office PowerPoint</Application>
  <PresentationFormat>On-screen Show (4:3)</PresentationFormat>
  <Paragraphs>153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ＭＳ Ｐゴシック</vt:lpstr>
      <vt:lpstr>Arial</vt:lpstr>
      <vt:lpstr>Calibri</vt:lpstr>
      <vt:lpstr>Lucida Sans</vt:lpstr>
      <vt:lpstr>Myriad Pro</vt:lpstr>
      <vt:lpstr>20140311PresentationUWTSDTemplate</vt:lpstr>
      <vt:lpstr> EAEE4005/C EAEE4010/C Y mathemategydd ifanc: archwilio a datrys problemau The young mathematician: exploration and problem solving </vt:lpstr>
      <vt:lpstr>Tîm y modwl The module team</vt:lpstr>
      <vt:lpstr> Amcan y modiwl Aim of module </vt:lpstr>
      <vt:lpstr> Deilliannau dysgu Learning outcomes </vt:lpstr>
      <vt:lpstr> Cynnwys y modiwl Module content</vt:lpstr>
      <vt:lpstr> Yr asesiad               The assessment</vt:lpstr>
      <vt:lpstr> Meini prawf Marking criteria</vt:lpstr>
      <vt:lpstr> Pedagogaeth Y Cyfnod Sylfaen Foundation Phase Pedagogy</vt:lpstr>
      <vt:lpstr>Amgylcheddau dysgu Learning environments</vt:lpstr>
      <vt:lpstr>Chwarae blociau Block play (Community Playthings, 2016)</vt:lpstr>
      <vt:lpstr> Tasg grŵp – Maes Dysgu Datblygiad Mathemategol Y Cyfnod Sylfaen Group task – Foundation Phase Mathematical Development Area of Learning</vt:lpstr>
      <vt:lpstr>Tasg – Gwyliwch y clipiau canlynol Task – Watch the following clips</vt:lpstr>
      <vt:lpstr>Tasg annibynnol Independent task</vt:lpstr>
      <vt:lpstr>Darllen pellach Further reading</vt:lpstr>
      <vt:lpstr> Cyfeiriadau 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Natalie MacDonald</cp:lastModifiedBy>
  <cp:revision>12</cp:revision>
  <dcterms:created xsi:type="dcterms:W3CDTF">2015-04-14T15:21:28Z</dcterms:created>
  <dcterms:modified xsi:type="dcterms:W3CDTF">2017-01-23T10:18:34Z</dcterms:modified>
</cp:coreProperties>
</file>