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14"/>
  </p:notesMasterIdLst>
  <p:sldIdLst>
    <p:sldId id="382" r:id="rId2"/>
    <p:sldId id="385" r:id="rId3"/>
    <p:sldId id="386" r:id="rId4"/>
    <p:sldId id="388" r:id="rId5"/>
    <p:sldId id="394" r:id="rId6"/>
    <p:sldId id="402" r:id="rId7"/>
    <p:sldId id="355" r:id="rId8"/>
    <p:sldId id="399" r:id="rId9"/>
    <p:sldId id="400" r:id="rId10"/>
    <p:sldId id="403" r:id="rId11"/>
    <p:sldId id="404" r:id="rId12"/>
    <p:sldId id="401" r:id="rId1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C3"/>
    <a:srgbClr val="8A8AA3"/>
    <a:srgbClr val="ABE1FF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4" autoAdjust="0"/>
  </p:normalViewPr>
  <p:slideViewPr>
    <p:cSldViewPr>
      <p:cViewPr varScale="1">
        <p:scale>
          <a:sx n="108" d="100"/>
          <a:sy n="108" d="100"/>
        </p:scale>
        <p:origin x="174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5C60C-1E5A-46C2-A66A-64AF1ACF315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05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76F669-8439-4D19-85BD-66DAD230D8B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7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16/06/2020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d.jenkins1@uwtsd.ac.uk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079227-C572-4E04-BA75-C9BA9842FF9E}"/>
              </a:ext>
            </a:extLst>
          </p:cNvPr>
          <p:cNvSpPr/>
          <p:nvPr/>
        </p:nvSpPr>
        <p:spPr>
          <a:xfrm>
            <a:off x="827584" y="2492897"/>
            <a:ext cx="770485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Financial Management for the </a:t>
            </a:r>
          </a:p>
          <a:p>
            <a:pPr algn="ctr"/>
            <a:r>
              <a:rPr lang="en-GB" sz="4400" dirty="0">
                <a:solidFill>
                  <a:schemeClr val="accent2"/>
                </a:solidFill>
              </a:rPr>
              <a:t>Hotel Industry</a:t>
            </a:r>
            <a:endParaRPr lang="en-GB" sz="4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8B28E2-1CEF-4EE9-BA32-F177EF46A2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208823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0CA9139C-1300-4F31-BDA2-42BABE7058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9368" y="4365104"/>
            <a:ext cx="6400800" cy="1752600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Lecture : welcome </a:t>
            </a:r>
            <a:r>
              <a:rPr lang="en-GB" dirty="0">
                <a:solidFill>
                  <a:schemeClr val="bg1"/>
                </a:solidFill>
              </a:rPr>
              <a:t>and introduction to the course module</a:t>
            </a:r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620585D-9425-4B10-8833-18C04A29E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Welcome to Financial Management for the Hospitality Industry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00201"/>
            <a:ext cx="4968552" cy="3989040"/>
          </a:xfrm>
          <a:solidFill>
            <a:schemeClr val="accent1">
              <a:lumMod val="75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everyone to the course module Financial Management for the Hospitality Industry (M5X1922)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Dr David Jenkins and am your lecturer and module leader. Please call me David or Dave, and I can be contacted  at 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d.jenkins1@uwtsd.ac.uk</a:t>
            </a:r>
            <a:endParaRPr lang="en-GB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shall be together for a 10-week lecture and activity programme, that will probably be mostly delivered online this term. And, I hope that you will find </a:t>
            </a:r>
            <a:r>
              <a:rPr lang="en-GB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sessions 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enjoyable, informative, and useful for your future career. Even if you are not that particularly keen on numbers, I am sure most of you are interested in money!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B40F6-9C0C-42D9-BE15-B26A5C8F49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20072" y="1600201"/>
            <a:ext cx="3816424" cy="3989040"/>
          </a:xfrm>
          <a:solidFill>
            <a:schemeClr val="tx2">
              <a:lumMod val="75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of the module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Indicative content and teaching topics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Teaching and learning strategy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Teaching schedule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equipment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finance and accounting terms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7C86D0C-FAF9-46F9-A78A-91B610AE1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C3F65BB1-9206-4D7F-97F9-47DCC7DC6334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build="p" animBg="1"/>
      <p:bldP spid="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DEBA8-D13E-4DC1-BC20-640D481A8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Aims of the module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A8B2C6-DB46-4CC5-9672-3AE557E06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develop a critical understanding of the principles of financial management, and concepts and applications of financial and management accounting within the hotel industry</a:t>
            </a:r>
          </a:p>
          <a:p>
            <a:pPr marL="514350" indent="-514350">
              <a:buFont typeface="+mj-lt"/>
              <a:buAutoNum type="arabicPeriod"/>
            </a:pPr>
            <a:endParaRPr lang="en-GB" sz="27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encourage and develop the student’s ability to interpret key financial information for budgeting, performance measurement, and evaluation techniques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884FA-AABA-4448-99DE-3A14BEFEF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9840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>
                    <a:lumMod val="75000"/>
                  </a:schemeClr>
                </a:solidFill>
              </a:rPr>
              <a:t>Learning outcomes (LOs) of the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2840"/>
            <a:ext cx="8229600" cy="4032449"/>
          </a:xfrm>
          <a:solidFill>
            <a:schemeClr val="accent1">
              <a:lumMod val="75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the successful completion of this module, the student should be able to demonstrate the ability to…</a:t>
            </a:r>
          </a:p>
          <a:p>
            <a:pPr marL="0" indent="0">
              <a:spcAft>
                <a:spcPts val="1200"/>
              </a:spcAft>
              <a:buNone/>
            </a:pP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Critically analyse and evaluate the informational requirements of management, particularly in relation to decisions involving revenues, costs and other financial criteria using appropriate methods and techniques</a:t>
            </a:r>
          </a:p>
          <a:p>
            <a:pPr marL="514350" lvl="0" indent="-514350">
              <a:buFont typeface="+mj-lt"/>
              <a:buAutoNum type="arabicPeriod"/>
            </a:pP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Demonstrate a critical understanding of how to monitor and evaluate financial performance within the Hotel Industry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alt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26E29-D59B-4613-B7CC-2F0E6F5C5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sz="4000" dirty="0"/>
              <a:t>Teaching and learning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 fontAlgn="auto"/>
            <a:endParaRPr lang="en-GB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BDBB9D-ABD5-4EF3-8CD0-F7DB25093BFC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04990356"/>
              </p:ext>
            </p:extLst>
          </p:nvPr>
        </p:nvGraphicFramePr>
        <p:xfrm>
          <a:off x="827584" y="1417638"/>
          <a:ext cx="7488832" cy="4023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9528">
                  <a:extLst>
                    <a:ext uri="{9D8B030D-6E8A-4147-A177-3AD203B41FA5}">
                      <a16:colId xmlns:a16="http://schemas.microsoft.com/office/drawing/2014/main" val="3180625198"/>
                    </a:ext>
                  </a:extLst>
                </a:gridCol>
                <a:gridCol w="1497766">
                  <a:extLst>
                    <a:ext uri="{9D8B030D-6E8A-4147-A177-3AD203B41FA5}">
                      <a16:colId xmlns:a16="http://schemas.microsoft.com/office/drawing/2014/main" val="3364548863"/>
                    </a:ext>
                  </a:extLst>
                </a:gridCol>
                <a:gridCol w="2321538">
                  <a:extLst>
                    <a:ext uri="{9D8B030D-6E8A-4147-A177-3AD203B41FA5}">
                      <a16:colId xmlns:a16="http://schemas.microsoft.com/office/drawing/2014/main" val="1465621954"/>
                    </a:ext>
                  </a:extLst>
                </a:gridCol>
              </a:tblGrid>
              <a:tr h="64002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 type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Hours 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Percentage</a:t>
                      </a:r>
                    </a:p>
                    <a:p>
                      <a:r>
                        <a:rPr lang="en-GB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(%)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952713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Scheduled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292824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Independent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587888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Placement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34052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490466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endParaRPr lang="en-GB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800921"/>
                  </a:ext>
                </a:extLst>
              </a:tr>
            </a:tbl>
          </a:graphicData>
        </a:graphic>
      </p:graphicFrame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9427C7F1-8B6A-4CA2-9A2A-FF51C744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376" y="6380972"/>
            <a:ext cx="730424" cy="340503"/>
          </a:xfrm>
        </p:spPr>
        <p:txBody>
          <a:bodyPr/>
          <a:lstStyle/>
          <a:p>
            <a:pPr>
              <a:spcAft>
                <a:spcPts val="600"/>
              </a:spcAft>
            </a:pPr>
            <a:fld id="{C3F65BB1-9206-4D7F-97F9-47DCC7DC6334}" type="slidenum">
              <a:rPr lang="en-GB" smtClean="0"/>
              <a:pPr>
                <a:spcAft>
                  <a:spcPts val="600"/>
                </a:spcAft>
              </a:pPr>
              <a:t>5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EB181FB-BCF0-4CEE-9E4E-DB4AD5207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548" y="-239302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/>
              <a:t>Teaching schedule – revised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/>
              <a:t> </a:t>
            </a:r>
          </a:p>
          <a:p>
            <a:pPr>
              <a:buNone/>
            </a:pPr>
            <a:endParaRPr lang="en-GB" b="1"/>
          </a:p>
          <a:p>
            <a:endParaRPr lang="en-GB"/>
          </a:p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4F290AC-208A-408D-BB86-5362CB5DAE5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29656012"/>
              </p:ext>
            </p:extLst>
          </p:nvPr>
        </p:nvGraphicFramePr>
        <p:xfrm>
          <a:off x="323528" y="606271"/>
          <a:ext cx="8589640" cy="4743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321022081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3453174109"/>
                    </a:ext>
                  </a:extLst>
                </a:gridCol>
                <a:gridCol w="3765104">
                  <a:extLst>
                    <a:ext uri="{9D8B030D-6E8A-4147-A177-3AD203B41FA5}">
                      <a16:colId xmlns:a16="http://schemas.microsoft.com/office/drawing/2014/main" val="3556431583"/>
                    </a:ext>
                  </a:extLst>
                </a:gridCol>
              </a:tblGrid>
              <a:tr h="62584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Activities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091534"/>
                  </a:ext>
                </a:extLst>
              </a:tr>
              <a:tr h="50663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1:Introduction to module and basic accounting and finance terminology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22259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2:Financial performance and analysis - 1 Lecture 3: Financial performance analysis  - 2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exercises. Assignment one launch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663234"/>
                  </a:ext>
                </a:extLst>
              </a:tr>
              <a:tr h="30320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4: Financial performance analysis with Microsoft </a:t>
                      </a:r>
                      <a:r>
                        <a:rPr lang="en-GB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8180593"/>
                  </a:ext>
                </a:extLst>
              </a:tr>
              <a:tr h="30320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Revision of Financial performance and analysis, and assignment one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Assignment one guidance and discussion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163384"/>
                  </a:ext>
                </a:extLst>
              </a:tr>
              <a:tr h="30320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Assignment one – individual  presentations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549584"/>
                  </a:ext>
                </a:extLst>
              </a:tr>
              <a:tr h="29802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5: Cash and profit budgeting - 1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exercises. Assignment two launch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947290"/>
                  </a:ext>
                </a:extLst>
              </a:tr>
              <a:tr h="405543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6: Cash and profit budgeting - 2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949017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7: Cash and profit budgeting with Microsoft </a:t>
                      </a:r>
                      <a:r>
                        <a:rPr lang="en-GB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60859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8: Marginal costing and break-even analysis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exercises. Video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78305"/>
                  </a:ext>
                </a:extLst>
              </a:tr>
              <a:tr h="348663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Revision of lectures 6-9 and assignment two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exercises and discussion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803097"/>
                  </a:ext>
                </a:extLst>
              </a:tr>
            </a:tbl>
          </a:graphicData>
        </a:graphic>
      </p:graphicFrame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365D972-0342-4160-8630-5CDD576EF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376" y="6380972"/>
            <a:ext cx="730424" cy="340503"/>
          </a:xfrm>
        </p:spPr>
        <p:txBody>
          <a:bodyPr/>
          <a:lstStyle/>
          <a:p>
            <a:pPr>
              <a:spcAft>
                <a:spcPts val="600"/>
              </a:spcAft>
            </a:pPr>
            <a:fld id="{C3F65BB1-9206-4D7F-97F9-47DCC7DC6334}" type="slidenum">
              <a:rPr lang="en-GB" smtClean="0"/>
              <a:pPr>
                <a:spcAft>
                  <a:spcPts val="600"/>
                </a:spcAft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78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22F438-BDB8-423E-8ABA-D7BAB296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tx2">
                    <a:lumMod val="75000"/>
                  </a:schemeClr>
                </a:solidFill>
              </a:rPr>
              <a:t>Required equipment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99547F-1D28-4BAE-BDDF-8853745F4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204" y="1309191"/>
            <a:ext cx="8229600" cy="3917032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Apart from notebooks, pencils and pens, you will also need the following…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30cm (12”) ruler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basic function calculator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of A4 size 10 graph paper (approx10 sheets)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8696-1FA9-4DB6-A72F-C4E5ABC90B8D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21196" y="101728"/>
            <a:ext cx="8301608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/>
            <a:endParaRPr lang="en-GB" sz="32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449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7098F-B9A9-416F-9E46-52B9531C1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1726"/>
            <a:ext cx="9036496" cy="1143000"/>
          </a:xfrm>
        </p:spPr>
        <p:txBody>
          <a:bodyPr>
            <a:noAutofit/>
          </a:bodyPr>
          <a:lstStyle/>
          <a:p>
            <a:r>
              <a:rPr lang="en-GB" sz="3400" dirty="0"/>
              <a:t>Some basic finance and accounting terms - 1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B2255DF-4EB6-4647-A591-7089F50F27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9087507"/>
              </p:ext>
            </p:extLst>
          </p:nvPr>
        </p:nvGraphicFramePr>
        <p:xfrm>
          <a:off x="457200" y="1203960"/>
          <a:ext cx="8579296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552">
                  <a:extLst>
                    <a:ext uri="{9D8B030D-6E8A-4147-A177-3AD203B41FA5}">
                      <a16:colId xmlns:a16="http://schemas.microsoft.com/office/drawing/2014/main" val="91316122"/>
                    </a:ext>
                  </a:extLst>
                </a:gridCol>
                <a:gridCol w="6696744">
                  <a:extLst>
                    <a:ext uri="{9D8B030D-6E8A-4147-A177-3AD203B41FA5}">
                      <a16:colId xmlns:a16="http://schemas.microsoft.com/office/drawing/2014/main" val="14183904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Term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Brief explanation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587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physical or intangible thing that an organisation uses to generate future revenues. Assets are either current or non-current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408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financial plan or forecast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648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Capital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Assets less liabilities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95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most liquid form of asset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676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Cost of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Opening stock plus stock purchases less closing stock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932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Creditors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Organisations or individuals who are owed money or goods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811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 12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929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Debtors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Organisations or individuals who owe money or goods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165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Depreciation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Reducing the accounting (not market) value of an asset over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5815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Direct costs of running a business, such as labour or stock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60137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FA5A2E-B3CA-4C0E-8AFC-033DF0F07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80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7098F-B9A9-416F-9E46-52B9531C1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1726"/>
            <a:ext cx="9036496" cy="1143000"/>
          </a:xfrm>
        </p:spPr>
        <p:txBody>
          <a:bodyPr>
            <a:noAutofit/>
          </a:bodyPr>
          <a:lstStyle/>
          <a:p>
            <a:r>
              <a:rPr lang="en-GB" sz="3400" dirty="0"/>
              <a:t>Some basic finance and accounting terms - 2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B2255DF-4EB6-4647-A591-7089F50F27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5016773"/>
              </p:ext>
            </p:extLst>
          </p:nvPr>
        </p:nvGraphicFramePr>
        <p:xfrm>
          <a:off x="457200" y="1203960"/>
          <a:ext cx="857929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552">
                  <a:extLst>
                    <a:ext uri="{9D8B030D-6E8A-4147-A177-3AD203B41FA5}">
                      <a16:colId xmlns:a16="http://schemas.microsoft.com/office/drawing/2014/main" val="91316122"/>
                    </a:ext>
                  </a:extLst>
                </a:gridCol>
                <a:gridCol w="6696744">
                  <a:extLst>
                    <a:ext uri="{9D8B030D-6E8A-4147-A177-3AD203B41FA5}">
                      <a16:colId xmlns:a16="http://schemas.microsoft.com/office/drawing/2014/main" val="14183904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Term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Brief explanation</a:t>
                      </a: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587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Finance charge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charged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408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Inventory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Stocks of goods and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648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amount owing, either current or non-current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95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Liquidity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ease with which an asset can be turned into cash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676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medium of exchange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932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Non-current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Over 12 months (Long-term in accounting terms)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811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Overheads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costs of running a business, such as rent or telephone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929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Excess of income over expenditure. There are many types of profit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165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Revenue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Money amount of sales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5815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Turnover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Money amount of sales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601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Working capital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assets less current liabilities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206167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FA5A2E-B3CA-4C0E-8AFC-033DF0F07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95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EA331-99A4-466D-BED1-EB545F4E6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/>
              <a:t>Main financial accounts layout of a sole trader or partnership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F84D3B3-2A2C-4E1A-B4D8-E83F4A8D486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99592" y="1417638"/>
          <a:ext cx="7079475" cy="40736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6086">
                  <a:extLst>
                    <a:ext uri="{9D8B030D-6E8A-4147-A177-3AD203B41FA5}">
                      <a16:colId xmlns:a16="http://schemas.microsoft.com/office/drawing/2014/main" val="1393936278"/>
                    </a:ext>
                  </a:extLst>
                </a:gridCol>
                <a:gridCol w="671571">
                  <a:extLst>
                    <a:ext uri="{9D8B030D-6E8A-4147-A177-3AD203B41FA5}">
                      <a16:colId xmlns:a16="http://schemas.microsoft.com/office/drawing/2014/main" val="2370371496"/>
                    </a:ext>
                  </a:extLst>
                </a:gridCol>
                <a:gridCol w="671571">
                  <a:extLst>
                    <a:ext uri="{9D8B030D-6E8A-4147-A177-3AD203B41FA5}">
                      <a16:colId xmlns:a16="http://schemas.microsoft.com/office/drawing/2014/main" val="1524907749"/>
                    </a:ext>
                  </a:extLst>
                </a:gridCol>
                <a:gridCol w="326458">
                  <a:extLst>
                    <a:ext uri="{9D8B030D-6E8A-4147-A177-3AD203B41FA5}">
                      <a16:colId xmlns:a16="http://schemas.microsoft.com/office/drawing/2014/main" val="2577412609"/>
                    </a:ext>
                  </a:extLst>
                </a:gridCol>
                <a:gridCol w="310912">
                  <a:extLst>
                    <a:ext uri="{9D8B030D-6E8A-4147-A177-3AD203B41FA5}">
                      <a16:colId xmlns:a16="http://schemas.microsoft.com/office/drawing/2014/main" val="919864703"/>
                    </a:ext>
                  </a:extLst>
                </a:gridCol>
                <a:gridCol w="1268523">
                  <a:extLst>
                    <a:ext uri="{9D8B030D-6E8A-4147-A177-3AD203B41FA5}">
                      <a16:colId xmlns:a16="http://schemas.microsoft.com/office/drawing/2014/main" val="3332499375"/>
                    </a:ext>
                  </a:extLst>
                </a:gridCol>
                <a:gridCol w="671571">
                  <a:extLst>
                    <a:ext uri="{9D8B030D-6E8A-4147-A177-3AD203B41FA5}">
                      <a16:colId xmlns:a16="http://schemas.microsoft.com/office/drawing/2014/main" val="2509744409"/>
                    </a:ext>
                  </a:extLst>
                </a:gridCol>
                <a:gridCol w="1094411">
                  <a:extLst>
                    <a:ext uri="{9D8B030D-6E8A-4147-A177-3AD203B41FA5}">
                      <a16:colId xmlns:a16="http://schemas.microsoft.com/office/drawing/2014/main" val="3733219676"/>
                    </a:ext>
                  </a:extLst>
                </a:gridCol>
                <a:gridCol w="808372">
                  <a:extLst>
                    <a:ext uri="{9D8B030D-6E8A-4147-A177-3AD203B41FA5}">
                      <a16:colId xmlns:a16="http://schemas.microsoft.com/office/drawing/2014/main" val="2551139964"/>
                    </a:ext>
                  </a:extLst>
                </a:gridCol>
              </a:tblGrid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3058643288"/>
                  </a:ext>
                </a:extLst>
              </a:tr>
              <a:tr h="146322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 dirty="0">
                          <a:effectLst/>
                        </a:rPr>
                        <a:t>J Brown 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 dirty="0">
                          <a:effectLst/>
                        </a:rPr>
                        <a:t>J Brown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873013"/>
                  </a:ext>
                </a:extLst>
              </a:tr>
              <a:tr h="270408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Statement of profit or loss for the year ended 31 May 2020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Statement of financial position as at 31 May 2020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699566489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£</a:t>
                      </a: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994941252"/>
                  </a:ext>
                </a:extLst>
              </a:tr>
              <a:tr h="270408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Sales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30,000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Non-current assets: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At cost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Acc. Depreciation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Carrying value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477502601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Opening inventory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Motor van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11,000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8,800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3960430498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Purchases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7,000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Mowing machine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3,000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300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2,700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864323973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7,000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Hedge trimmer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1,500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225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1,275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230034857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Closing inventory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b="0" i="0" u="sng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</a:t>
                      </a: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15,500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2,725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12,775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384049129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Cost of goods sold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6,000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098269468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Current assets: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514430402"/>
                  </a:ext>
                </a:extLst>
              </a:tr>
              <a:tr h="189696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Gross profit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24,000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Inventory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39200317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Other income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Cash 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800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041198725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Total income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24,000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Bank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2,800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180457566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863642939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Expenses: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Total assets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15,575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961169277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Motor van expenses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3,000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3302534101"/>
                  </a:ext>
                </a:extLst>
              </a:tr>
              <a:tr h="270408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Rent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Capital and liabilities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296269183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Wages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2,000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Opening capital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2684318890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Insurance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2,000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Profit for year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9,275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304777899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Depreciation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2,725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14,725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29,275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691998888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Less drawings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13,700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4159575105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Net profit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9,275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Closing capital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15,575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4239114267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Current liabilities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547577644"/>
                  </a:ext>
                </a:extLst>
              </a:tr>
              <a:tr h="146322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15,575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50" marR="6750" marT="6750" marB="0" anchor="b"/>
                </a:tc>
                <a:extLst>
                  <a:ext uri="{0D108BD9-81ED-4DB2-BD59-A6C34878D82A}">
                    <a16:rowId xmlns:a16="http://schemas.microsoft.com/office/drawing/2014/main" val="1716296402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C93FDB-DB7E-4839-9B76-C207922A6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643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C04F8-EC32-4138-85E7-1DE57C6F2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6847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/>
              <a:t>Main financial accounts layout of an incorporated company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20A8FB-8E5B-44CF-8AB5-EE65A72B4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11</a:t>
            </a:fld>
            <a:endParaRPr lang="en-GB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BF8C466C-177F-4526-ABBF-6AF04CFFD4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196753"/>
          <a:ext cx="8147248" cy="43746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1612">
                  <a:extLst>
                    <a:ext uri="{9D8B030D-6E8A-4147-A177-3AD203B41FA5}">
                      <a16:colId xmlns:a16="http://schemas.microsoft.com/office/drawing/2014/main" val="3661249897"/>
                    </a:ext>
                  </a:extLst>
                </a:gridCol>
                <a:gridCol w="665723">
                  <a:extLst>
                    <a:ext uri="{9D8B030D-6E8A-4147-A177-3AD203B41FA5}">
                      <a16:colId xmlns:a16="http://schemas.microsoft.com/office/drawing/2014/main" val="656736635"/>
                    </a:ext>
                  </a:extLst>
                </a:gridCol>
                <a:gridCol w="277385">
                  <a:extLst>
                    <a:ext uri="{9D8B030D-6E8A-4147-A177-3AD203B41FA5}">
                      <a16:colId xmlns:a16="http://schemas.microsoft.com/office/drawing/2014/main" val="2341219389"/>
                    </a:ext>
                  </a:extLst>
                </a:gridCol>
                <a:gridCol w="3004590">
                  <a:extLst>
                    <a:ext uri="{9D8B030D-6E8A-4147-A177-3AD203B41FA5}">
                      <a16:colId xmlns:a16="http://schemas.microsoft.com/office/drawing/2014/main" val="1202791148"/>
                    </a:ext>
                  </a:extLst>
                </a:gridCol>
                <a:gridCol w="873969">
                  <a:extLst>
                    <a:ext uri="{9D8B030D-6E8A-4147-A177-3AD203B41FA5}">
                      <a16:colId xmlns:a16="http://schemas.microsoft.com/office/drawing/2014/main" val="315337278"/>
                    </a:ext>
                  </a:extLst>
                </a:gridCol>
                <a:gridCol w="873969">
                  <a:extLst>
                    <a:ext uri="{9D8B030D-6E8A-4147-A177-3AD203B41FA5}">
                      <a16:colId xmlns:a16="http://schemas.microsoft.com/office/drawing/2014/main" val="3942327970"/>
                    </a:ext>
                  </a:extLst>
                </a:gridCol>
              </a:tblGrid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Norther Travel plc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Norther Travel plc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216942510"/>
                  </a:ext>
                </a:extLst>
              </a:tr>
              <a:tr h="370048"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 dirty="0">
                          <a:effectLst/>
                        </a:rPr>
                        <a:t>Statement of comprehensive income for the year ending  31 December 2019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 dirty="0">
                          <a:effectLst/>
                        </a:rPr>
                        <a:t>Statement of financial position as at 31 December 2019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098242789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272793867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Assets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762244168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£000s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u="none" strike="noStrike">
                          <a:effectLst/>
                        </a:rPr>
                        <a:t>£000s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941020105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Sales revenue (80% credit 20% cash)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300,000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Non-current assets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612,727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903962382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Cost of sales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204,00</a:t>
                      </a:r>
                      <a:r>
                        <a:rPr lang="en-GB" sz="900" u="none" strike="noStrike" dirty="0">
                          <a:effectLst/>
                        </a:rPr>
                        <a:t>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Current assets: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451578891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Grossprofit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96,000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Inventories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32,000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24923336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Operating costs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67,450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Trade and other receivables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43830738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Operating profit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28,550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Bank and cash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3,000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60,000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486897487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Other income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3,450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821773799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32,000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Total assets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b="1" u="none" strike="noStrike" dirty="0">
                          <a:effectLst/>
                        </a:rPr>
                        <a:t>672,727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218478251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Finance costs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15,000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061600972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Profit before taxation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17,000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Capital and liabilities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754270644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Taxation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5,000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212225328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Profit for year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b="1" u="none" strike="noStrike" dirty="0">
                          <a:effectLst/>
                        </a:rPr>
                        <a:t>12,000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Issued share capital: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734066124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300,000 50p ordinary shares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150,000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595873695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Share premium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115,000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647375349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Revaluation reserve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8,727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882954079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Accumulated profits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209,000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716727863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Total equity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482,727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216440410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Non-current liabilities: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402997020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Bank loan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100,000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455914019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10% debentures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sng" strike="noStrike" dirty="0">
                          <a:effectLst/>
                        </a:rPr>
                        <a:t>50,000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864597458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632,727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437320123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Current liabilities: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998596806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Trade and other payables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>
                          <a:effectLst/>
                        </a:rPr>
                        <a:t>40,000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3513978038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Bank overdraft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u="none" strike="noStrike" dirty="0">
                          <a:effectLst/>
                        </a:rPr>
                        <a:t>0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b="0" u="sng" strike="noStrike" dirty="0">
                          <a:effectLst/>
                        </a:rPr>
                        <a:t>40,000</a:t>
                      </a:r>
                      <a:endParaRPr lang="en-GB" sz="900" b="0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1890102777"/>
                  </a:ext>
                </a:extLst>
              </a:tr>
              <a:tr h="141087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900" b="1" u="none" strike="noStrike" dirty="0">
                          <a:effectLst/>
                        </a:rPr>
                        <a:t>672,727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861" marR="5861" marT="5861" marB="0" anchor="b"/>
                </a:tc>
                <a:extLst>
                  <a:ext uri="{0D108BD9-81ED-4DB2-BD59-A6C34878D82A}">
                    <a16:rowId xmlns:a16="http://schemas.microsoft.com/office/drawing/2014/main" val="950588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63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8719E-1533-4C7F-ABD1-31D875236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267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EB732-EE7D-4CEC-B828-31C99C641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752528"/>
          </a:xfrm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Reading is an essential part of studying for a degree</a:t>
            </a:r>
          </a:p>
          <a:p>
            <a:pPr marL="0" indent="0">
              <a:buNone/>
            </a:pPr>
            <a:endParaRPr lang="en-GB" sz="1800" dirty="0">
              <a:solidFill>
                <a:schemeClr val="bg1"/>
              </a:solidFill>
            </a:endParaRPr>
          </a:p>
          <a:p>
            <a:r>
              <a:rPr lang="en-GB" sz="1900" dirty="0">
                <a:solidFill>
                  <a:schemeClr val="bg1"/>
                </a:solidFill>
              </a:rPr>
              <a:t>We expect you to access and read the recommended chapters of textbooks, journal articles, and course handouts</a:t>
            </a:r>
          </a:p>
          <a:p>
            <a:endParaRPr lang="en-GB" sz="1900" dirty="0">
              <a:solidFill>
                <a:schemeClr val="bg1"/>
              </a:solidFill>
            </a:endParaRPr>
          </a:p>
          <a:p>
            <a:r>
              <a:rPr lang="en-GB" sz="1900" dirty="0">
                <a:solidFill>
                  <a:schemeClr val="bg1"/>
                </a:solidFill>
              </a:rPr>
              <a:t>It is also a central part of essay, report, and other assignment writing that you cite academic references using the Harvard system</a:t>
            </a:r>
          </a:p>
          <a:p>
            <a:endParaRPr lang="en-GB" sz="1900" dirty="0">
              <a:solidFill>
                <a:schemeClr val="bg1"/>
              </a:solidFill>
            </a:endParaRPr>
          </a:p>
          <a:p>
            <a:r>
              <a:rPr lang="en-GB" sz="1900" dirty="0">
                <a:solidFill>
                  <a:schemeClr val="bg1"/>
                </a:solidFill>
              </a:rPr>
              <a:t>The main textbook for this module is </a:t>
            </a:r>
            <a:r>
              <a:rPr lang="en-GB" sz="1900" i="1" dirty="0">
                <a:solidFill>
                  <a:schemeClr val="bg1"/>
                </a:solidFill>
              </a:rPr>
              <a:t>Management and Cost Accounting </a:t>
            </a:r>
            <a:r>
              <a:rPr lang="en-GB" sz="1900" dirty="0">
                <a:solidFill>
                  <a:schemeClr val="bg1"/>
                </a:solidFill>
              </a:rPr>
              <a:t>by Colin Drury. There are editions available from the 6</a:t>
            </a:r>
            <a:r>
              <a:rPr lang="en-GB" sz="1900" baseline="30000" dirty="0">
                <a:solidFill>
                  <a:schemeClr val="bg1"/>
                </a:solidFill>
              </a:rPr>
              <a:t>th</a:t>
            </a:r>
            <a:r>
              <a:rPr lang="en-GB" sz="1900" dirty="0">
                <a:solidFill>
                  <a:schemeClr val="bg1"/>
                </a:solidFill>
              </a:rPr>
              <a:t> to the 10</a:t>
            </a:r>
            <a:r>
              <a:rPr lang="en-GB" sz="1900" baseline="30000" dirty="0">
                <a:solidFill>
                  <a:schemeClr val="bg1"/>
                </a:solidFill>
              </a:rPr>
              <a:t>th</a:t>
            </a:r>
            <a:r>
              <a:rPr lang="en-GB" sz="1900" dirty="0">
                <a:solidFill>
                  <a:schemeClr val="bg1"/>
                </a:solidFill>
              </a:rPr>
              <a:t>, any of these is suitable</a:t>
            </a:r>
          </a:p>
          <a:p>
            <a:endParaRPr lang="en-GB" sz="1900" dirty="0">
              <a:solidFill>
                <a:schemeClr val="bg1"/>
              </a:solidFill>
            </a:endParaRPr>
          </a:p>
          <a:p>
            <a:r>
              <a:rPr lang="en-GB" sz="1900" dirty="0">
                <a:solidFill>
                  <a:schemeClr val="bg1"/>
                </a:solidFill>
              </a:rPr>
              <a:t>However, please familiarise yourself with the full reading list in the module descriptors which highlight both further excellent texts as well as industry journals and the CIMA and ACCA websites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C1E123-0864-4F9C-A648-70695A800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6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7412</TotalTime>
  <Words>1131</Words>
  <Application>Microsoft Office PowerPoint</Application>
  <PresentationFormat>On-screen Show (4:3)</PresentationFormat>
  <Paragraphs>308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Myriad Pro</vt:lpstr>
      <vt:lpstr>Times New Roman</vt:lpstr>
      <vt:lpstr>20140311PresentationUWTSDTemplate</vt:lpstr>
      <vt:lpstr>PowerPoint Presentation</vt:lpstr>
      <vt:lpstr>Welcome to Financial Management for the Hospitality Industry</vt:lpstr>
      <vt:lpstr>Aims of the module</vt:lpstr>
      <vt:lpstr>Learning outcomes (LOs) of the module</vt:lpstr>
      <vt:lpstr>Teaching and learning strategy</vt:lpstr>
      <vt:lpstr>Teaching schedule – revised </vt:lpstr>
      <vt:lpstr>Required equipment</vt:lpstr>
      <vt:lpstr>Some basic finance and accounting terms - 1</vt:lpstr>
      <vt:lpstr>Some basic finance and accounting terms - 2</vt:lpstr>
      <vt:lpstr>Main financial accounts layout of a sole trader or partnership</vt:lpstr>
      <vt:lpstr>Main financial accounts layout of an incorporated company</vt:lpstr>
      <vt:lpstr>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David Jenkins</cp:lastModifiedBy>
  <cp:revision>303</cp:revision>
  <cp:lastPrinted>2020-05-03T11:04:58Z</cp:lastPrinted>
  <dcterms:created xsi:type="dcterms:W3CDTF">2013-10-11T12:05:37Z</dcterms:created>
  <dcterms:modified xsi:type="dcterms:W3CDTF">2020-06-16T18:05:39Z</dcterms:modified>
</cp:coreProperties>
</file>