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tiff" ContentType="image/tiff"/>
  <Default Extension="jpg" ContentType="image/jpeg"/>
  <Default Extension="rels" ContentType="application/vnd.openxmlformats-package.relationships+xml"/>
  <Default Extension="tif" ContentType="image/tif"/>
  <Default Extension="gif" ContentType="image/gif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2" r:id="rId2"/>
    <p:sldId id="263" r:id="rId3"/>
    <p:sldId id="264" r:id="rId4"/>
    <p:sldId id="274" r:id="rId5"/>
    <p:sldId id="257" r:id="rId6"/>
    <p:sldId id="273" r:id="rId7"/>
    <p:sldId id="275" r:id="rId8"/>
    <p:sldId id="256" r:id="rId9"/>
    <p:sldId id="276" r:id="rId10"/>
    <p:sldId id="260" r:id="rId11"/>
    <p:sldId id="277" r:id="rId12"/>
    <p:sldId id="272" r:id="rId13"/>
    <p:sldId id="271" r:id="rId14"/>
    <p:sldId id="265" r:id="rId15"/>
    <p:sldId id="268" r:id="rId16"/>
    <p:sldId id="266" r:id="rId17"/>
    <p:sldId id="267" r:id="rId18"/>
    <p:sldId id="269" r:id="rId19"/>
    <p:sldId id="270" r:id="rId20"/>
    <p:sldId id="258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15"/>
  </p:normalViewPr>
  <p:slideViewPr>
    <p:cSldViewPr snapToGrid="0" snapToObjects="1">
      <p:cViewPr varScale="1">
        <p:scale>
          <a:sx n="76" d="100"/>
          <a:sy n="76" d="100"/>
        </p:scale>
        <p:origin x="216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A618-183A-0141-BCA5-D15127287FF4}" type="datetimeFigureOut">
              <a:rPr lang="en-US" smtClean="0"/>
              <a:t>8/31/19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27422-D925-A348-BB2C-9F1A870181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6523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A618-183A-0141-BCA5-D15127287FF4}" type="datetimeFigureOut">
              <a:rPr lang="en-US" smtClean="0"/>
              <a:t>8/31/19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27422-D925-A348-BB2C-9F1A870181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817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A618-183A-0141-BCA5-D15127287FF4}" type="datetimeFigureOut">
              <a:rPr lang="en-US" smtClean="0"/>
              <a:t>8/31/19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27422-D925-A348-BB2C-9F1A870181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043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A618-183A-0141-BCA5-D15127287FF4}" type="datetimeFigureOut">
              <a:rPr lang="en-US" smtClean="0"/>
              <a:t>8/31/19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27422-D925-A348-BB2C-9F1A870181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645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A618-183A-0141-BCA5-D15127287FF4}" type="datetimeFigureOut">
              <a:rPr lang="en-US" smtClean="0"/>
              <a:t>8/31/19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27422-D925-A348-BB2C-9F1A870181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8728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A618-183A-0141-BCA5-D15127287FF4}" type="datetimeFigureOut">
              <a:rPr lang="en-US" smtClean="0"/>
              <a:t>8/31/19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27422-D925-A348-BB2C-9F1A870181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462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A618-183A-0141-BCA5-D15127287FF4}" type="datetimeFigureOut">
              <a:rPr lang="en-US" smtClean="0"/>
              <a:t>8/31/19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27422-D925-A348-BB2C-9F1A870181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066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A618-183A-0141-BCA5-D15127287FF4}" type="datetimeFigureOut">
              <a:rPr lang="en-US" smtClean="0"/>
              <a:t>8/31/19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27422-D925-A348-BB2C-9F1A870181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74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A618-183A-0141-BCA5-D15127287FF4}" type="datetimeFigureOut">
              <a:rPr lang="en-US" smtClean="0"/>
              <a:t>8/31/19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27422-D925-A348-BB2C-9F1A870181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305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A618-183A-0141-BCA5-D15127287FF4}" type="datetimeFigureOut">
              <a:rPr lang="en-US" smtClean="0"/>
              <a:t>8/31/19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27422-D925-A348-BB2C-9F1A870181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374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EA618-183A-0141-BCA5-D15127287FF4}" type="datetimeFigureOut">
              <a:rPr lang="en-US" smtClean="0"/>
              <a:t>8/31/19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27422-D925-A348-BB2C-9F1A870181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1720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6952934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riangle"/>
          <p:cNvSpPr/>
          <p:nvPr/>
        </p:nvSpPr>
        <p:spPr>
          <a:xfrm>
            <a:off x="476251" y="3429000"/>
            <a:ext cx="5321600" cy="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35719" tIns="35719" rIns="35719" bIns="35719" anchor="ctr"/>
          <a:lstStyle/>
          <a:p>
            <a:pPr algn="l" defTabSz="321457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844"/>
          </a:p>
        </p:txBody>
      </p:sp>
      <p:sp>
        <p:nvSpPr>
          <p:cNvPr id="50" name="Triangle"/>
          <p:cNvSpPr/>
          <p:nvPr/>
        </p:nvSpPr>
        <p:spPr>
          <a:xfrm>
            <a:off x="476249" y="1946672"/>
            <a:ext cx="5321547" cy="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444444">
                <a:alpha val="30000"/>
              </a:srgbClr>
            </a:solidFill>
            <a:miter lim="400000"/>
          </a:ln>
        </p:spPr>
        <p:txBody>
          <a:bodyPr lIns="35719" tIns="35719" rIns="35719" bIns="35719" anchor="ctr"/>
          <a:lstStyle/>
          <a:p>
            <a:pPr algn="l" defTabSz="321457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844"/>
          </a:p>
        </p:txBody>
      </p:sp>
      <p:sp>
        <p:nvSpPr>
          <p:cNvPr id="51" name="Lorem Ipsum Dolor"/>
          <p:cNvSpPr>
            <a:spLocks noGrp="1"/>
          </p:cNvSpPr>
          <p:nvPr>
            <p:ph type="body" sz="quarter" idx="13"/>
          </p:nvPr>
        </p:nvSpPr>
        <p:spPr>
          <a:xfrm>
            <a:off x="476251" y="1506240"/>
            <a:ext cx="5322093" cy="377924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>
              <a:lnSpc>
                <a:spcPct val="110000"/>
              </a:lnSpc>
              <a:spcBef>
                <a:spcPts val="0"/>
              </a:spcBef>
              <a:buClrTx/>
              <a:buSzTx/>
              <a:buFontTx/>
              <a:buNone/>
              <a:defRPr sz="1687" i="1"/>
            </a:lvl1pPr>
          </a:lstStyle>
          <a:p>
            <a:r>
              <a:t>Lorem Ipsum Dolor</a:t>
            </a:r>
          </a:p>
        </p:txBody>
      </p:sp>
      <p:sp>
        <p:nvSpPr>
          <p:cNvPr id="52" name="Image"/>
          <p:cNvSpPr>
            <a:spLocks noGrp="1"/>
          </p:cNvSpPr>
          <p:nvPr>
            <p:ph type="pic" sz="half" idx="14"/>
          </p:nvPr>
        </p:nvSpPr>
        <p:spPr>
          <a:xfrm>
            <a:off x="6392082" y="455414"/>
            <a:ext cx="5238751" cy="5857876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53" name="Title Text"/>
          <p:cNvSpPr txBox="1">
            <a:spLocks noGrp="1"/>
          </p:cNvSpPr>
          <p:nvPr>
            <p:ph type="title"/>
          </p:nvPr>
        </p:nvSpPr>
        <p:spPr>
          <a:xfrm>
            <a:off x="476251" y="1973461"/>
            <a:ext cx="5322093" cy="1428750"/>
          </a:xfrm>
          <a:prstGeom prst="rect">
            <a:avLst/>
          </a:prstGeom>
        </p:spPr>
        <p:txBody>
          <a:bodyPr/>
          <a:lstStyle>
            <a:lvl1pPr algn="l">
              <a:defRPr sz="3937"/>
            </a:lvl1pPr>
          </a:lstStyle>
          <a:p>
            <a:r>
              <a:t>Title Text</a:t>
            </a:r>
          </a:p>
        </p:txBody>
      </p:sp>
      <p:sp>
        <p:nvSpPr>
          <p:cNvPr id="5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76251" y="3536157"/>
            <a:ext cx="5322093" cy="2821781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ClrTx/>
              <a:buSzTx/>
              <a:buFontTx/>
              <a:buNone/>
              <a:defRPr sz="1687"/>
            </a:lvl1pPr>
            <a:lvl2pPr marL="0" indent="160729">
              <a:spcBef>
                <a:spcPts val="0"/>
              </a:spcBef>
              <a:buClrTx/>
              <a:buSzTx/>
              <a:buFontTx/>
              <a:buNone/>
              <a:defRPr sz="1687"/>
            </a:lvl2pPr>
            <a:lvl3pPr marL="0" indent="321457">
              <a:spcBef>
                <a:spcPts val="0"/>
              </a:spcBef>
              <a:buClrTx/>
              <a:buSzTx/>
              <a:buFontTx/>
              <a:buNone/>
              <a:defRPr sz="1687"/>
            </a:lvl3pPr>
            <a:lvl4pPr marL="0" indent="482186">
              <a:spcBef>
                <a:spcPts val="0"/>
              </a:spcBef>
              <a:buClrTx/>
              <a:buSzTx/>
              <a:buFontTx/>
              <a:buNone/>
              <a:defRPr sz="1687"/>
            </a:lvl4pPr>
            <a:lvl5pPr marL="0" indent="642915">
              <a:spcBef>
                <a:spcPts val="0"/>
              </a:spcBef>
              <a:buClrTx/>
              <a:buSzTx/>
              <a:buFontTx/>
              <a:buNone/>
              <a:defRPr sz="1687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5681915"/>
      </p:ext>
    </p:extLst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–Johnny Appleseed"/>
          <p:cNvSpPr>
            <a:spLocks noGrp="1"/>
          </p:cNvSpPr>
          <p:nvPr>
            <p:ph type="body" sz="quarter" idx="13"/>
          </p:nvPr>
        </p:nvSpPr>
        <p:spPr>
          <a:xfrm>
            <a:off x="500063" y="4196954"/>
            <a:ext cx="11191875" cy="384464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844"/>
              </a:spcBef>
              <a:buClrTx/>
              <a:buSzTx/>
              <a:buFontTx/>
              <a:buNone/>
              <a:defRPr sz="2109" i="1"/>
            </a:lvl1pPr>
          </a:lstStyle>
          <a:p>
            <a:r>
              <a:t>–Johnny Appleseed</a:t>
            </a:r>
          </a:p>
        </p:txBody>
      </p:sp>
      <p:sp>
        <p:nvSpPr>
          <p:cNvPr id="108" name="“Type a quote here.”"/>
          <p:cNvSpPr>
            <a:spLocks noGrp="1"/>
          </p:cNvSpPr>
          <p:nvPr>
            <p:ph type="body" sz="quarter" idx="14"/>
          </p:nvPr>
        </p:nvSpPr>
        <p:spPr>
          <a:xfrm>
            <a:off x="1190626" y="2991446"/>
            <a:ext cx="9810751" cy="480131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FontTx/>
              <a:buNone/>
            </a:lvl1pPr>
          </a:lstStyle>
          <a:p>
            <a:r>
              <a:t>“Type a quote here.” </a:t>
            </a:r>
          </a:p>
        </p:txBody>
      </p:sp>
      <p:sp>
        <p:nvSpPr>
          <p:cNvPr id="10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53018866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5EA618-183A-0141-BCA5-D15127287FF4}" type="datetimeFigureOut">
              <a:rPr lang="en-US" smtClean="0"/>
              <a:t>8/31/19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B27422-D925-A348-BB2C-9F1A870181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451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hyperlink" Target="https://twitter.com/AstudioYDDS" TargetMode="External"/><Relationship Id="rId5" Type="http://schemas.openxmlformats.org/officeDocument/2006/relationships/hyperlink" Target="https://twitter.com/StudyUWTSD" TargetMode="External"/><Relationship Id="rId6" Type="http://schemas.openxmlformats.org/officeDocument/2006/relationships/hyperlink" Target="https://twitter.com/TsdTeachers" TargetMode="External"/><Relationship Id="rId7" Type="http://schemas.openxmlformats.org/officeDocument/2006/relationships/image" Target="../media/image3.jpeg"/><Relationship Id="rId8" Type="http://schemas.openxmlformats.org/officeDocument/2006/relationships/image" Target="../media/image4.png"/><Relationship Id="rId9" Type="http://schemas.openxmlformats.org/officeDocument/2006/relationships/image" Target="../media/image5.png"/><Relationship Id="rId10" Type="http://schemas.openxmlformats.org/officeDocument/2006/relationships/hyperlink" Target="http://athrofa.cymru/" TargetMode="External"/><Relationship Id="rId11" Type="http://schemas.openxmlformats.org/officeDocument/2006/relationships/hyperlink" Target="mailto:mathew.jones@uwtsd.ac.uk" TargetMode="Externa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hyperlink" Target="mailto:mathew.jones@uwtsd.ac.uk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6.png"/><Relationship Id="rId3" Type="http://schemas.openxmlformats.org/officeDocument/2006/relationships/image" Target="../media/image7.t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tiff"/><Relationship Id="rId3" Type="http://schemas.openxmlformats.org/officeDocument/2006/relationships/image" Target="../media/image9.tif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tiff"/><Relationship Id="rId3" Type="http://schemas.openxmlformats.org/officeDocument/2006/relationships/hyperlink" Target="https://llyfrgell.porth.ac.uk/View.aspx?id=1844~4r~SzdEPBeX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uttontrust.com/" TargetMode="External"/><Relationship Id="rId4" Type="http://schemas.openxmlformats.org/officeDocument/2006/relationships/hyperlink" Target="https://hwb.gov.wales/curriculum-for-wales-2008/" TargetMode="External"/><Relationship Id="rId5" Type="http://schemas.openxmlformats.org/officeDocument/2006/relationships/image" Target="../media/image14.png"/><Relationship Id="rId6" Type="http://schemas.openxmlformats.org/officeDocument/2006/relationships/hyperlink" Target="http://mylocalschool.wales.gov.uk/" TargetMode="External"/><Relationship Id="rId7" Type="http://schemas.openxmlformats.org/officeDocument/2006/relationships/image" Target="../media/image15.tiff"/><Relationship Id="rId8" Type="http://schemas.openxmlformats.org/officeDocument/2006/relationships/hyperlink" Target="https://www.estyn.gov.wales/" TargetMode="External"/><Relationship Id="rId9" Type="http://schemas.openxmlformats.org/officeDocument/2006/relationships/image" Target="../media/image16.tiff"/><Relationship Id="rId10" Type="http://schemas.openxmlformats.org/officeDocument/2006/relationships/hyperlink" Target="https://www.impact.wales/" TargetMode="External"/><Relationship Id="rId11" Type="http://schemas.openxmlformats.org/officeDocument/2006/relationships/image" Target="../media/image17.tiff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forms.office.com/Pages/ResponsePage.aspx?id=-REPTm4EBUWcuNshUjEeIQxWySZMBBVFpbhysq0MEjtUQUc2QUlFMTdEWlJTTVo4N0VaUFhXVTdWRy4u" TargetMode="External"/><Relationship Id="rId3" Type="http://schemas.openxmlformats.org/officeDocument/2006/relationships/image" Target="../media/image18.tif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Relationship Id="rId3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png"/><Relationship Id="rId3" Type="http://schemas.openxmlformats.org/officeDocument/2006/relationships/hyperlink" Target="http://athrofa.cymru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StudyUWTSD" TargetMode="External"/><Relationship Id="rId4" Type="http://schemas.openxmlformats.org/officeDocument/2006/relationships/hyperlink" Target="https://twitter.com/TsdTeachers" TargetMode="External"/><Relationship Id="rId5" Type="http://schemas.openxmlformats.org/officeDocument/2006/relationships/image" Target="../media/image3.jpeg"/><Relationship Id="rId6" Type="http://schemas.openxmlformats.org/officeDocument/2006/relationships/image" Target="../media/image4.png"/><Relationship Id="rId7" Type="http://schemas.openxmlformats.org/officeDocument/2006/relationships/image" Target="../media/image1.png"/><Relationship Id="rId8" Type="http://schemas.openxmlformats.org/officeDocument/2006/relationships/image" Target="../media/image5.png"/><Relationship Id="rId9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twitter.com/AstudioYDDS" TargetMode="Externa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hyperlink" Target="http://www.bera.ac.uk/" TargetMode="External"/><Relationship Id="rId20" Type="http://schemas.openxmlformats.org/officeDocument/2006/relationships/image" Target="../media/image32.png"/><Relationship Id="rId21" Type="http://schemas.openxmlformats.org/officeDocument/2006/relationships/image" Target="../media/image33.jpg"/><Relationship Id="rId10" Type="http://schemas.openxmlformats.org/officeDocument/2006/relationships/hyperlink" Target="http://www.sera.ac.uk/" TargetMode="External"/><Relationship Id="rId11" Type="http://schemas.openxmlformats.org/officeDocument/2006/relationships/hyperlink" Target="http://www.gwerddon.cymru/" TargetMode="External"/><Relationship Id="rId12" Type="http://schemas.openxmlformats.org/officeDocument/2006/relationships/image" Target="../media/image24.png"/><Relationship Id="rId13" Type="http://schemas.openxmlformats.org/officeDocument/2006/relationships/image" Target="../media/image25.png"/><Relationship Id="rId14" Type="http://schemas.openxmlformats.org/officeDocument/2006/relationships/image" Target="../media/image26.png"/><Relationship Id="rId15" Type="http://schemas.openxmlformats.org/officeDocument/2006/relationships/image" Target="../media/image27.png"/><Relationship Id="rId16" Type="http://schemas.openxmlformats.org/officeDocument/2006/relationships/image" Target="../media/image28.png"/><Relationship Id="rId17" Type="http://schemas.openxmlformats.org/officeDocument/2006/relationships/image" Target="../media/image29.png"/><Relationship Id="rId18" Type="http://schemas.openxmlformats.org/officeDocument/2006/relationships/image" Target="../media/image30.png"/><Relationship Id="rId19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tiff"/><Relationship Id="rId3" Type="http://schemas.openxmlformats.org/officeDocument/2006/relationships/hyperlink" Target="http://www.eric.ed.gov/" TargetMode="External"/><Relationship Id="rId4" Type="http://schemas.openxmlformats.org/officeDocument/2006/relationships/hyperlink" Target="http://www.actionresearch.net/" TargetMode="External"/><Relationship Id="rId5" Type="http://schemas.openxmlformats.org/officeDocument/2006/relationships/hyperlink" Target="http://www.tlrp.org/" TargetMode="External"/><Relationship Id="rId6" Type="http://schemas.openxmlformats.org/officeDocument/2006/relationships/hyperlink" Target="http://arrts.gtcni.org.uk/gtcni/" TargetMode="External"/><Relationship Id="rId7" Type="http://schemas.openxmlformats.org/officeDocument/2006/relationships/hyperlink" Target="http://journalseek.net/" TargetMode="External"/><Relationship Id="rId8" Type="http://schemas.openxmlformats.org/officeDocument/2006/relationships/hyperlink" Target="http://www.nfer.ac.uk/" TargetMode="External"/></Relationships>
</file>

<file path=ppt/slides/_rels/slide15.xml.rels><?xml version="1.0" encoding="UTF-8" standalone="yes"?>
<Relationships xmlns="http://schemas.openxmlformats.org/package/2006/relationships"><Relationship Id="rId11" Type="http://schemas.openxmlformats.org/officeDocument/2006/relationships/image" Target="../media/image34.png"/><Relationship Id="rId12" Type="http://schemas.openxmlformats.org/officeDocument/2006/relationships/image" Target="../media/image35.tif"/><Relationship Id="rId13" Type="http://schemas.openxmlformats.org/officeDocument/2006/relationships/image" Target="../media/image36.png"/><Relationship Id="rId1" Type="http://schemas.openxmlformats.org/officeDocument/2006/relationships/slideLayout" Target="../slideLayouts/slideLayout14.xml"/><Relationship Id="rId2" Type="http://schemas.openxmlformats.org/officeDocument/2006/relationships/hyperlink" Target="https://hwb.wales.gov.uk/" TargetMode="External"/><Relationship Id="rId3" Type="http://schemas.openxmlformats.org/officeDocument/2006/relationships/hyperlink" Target="http://athrofa.cymru/" TargetMode="External"/><Relationship Id="rId4" Type="http://schemas.openxmlformats.org/officeDocument/2006/relationships/hyperlink" Target="http://reflectiveteaching.co.uk/" TargetMode="External"/><Relationship Id="rId5" Type="http://schemas.openxmlformats.org/officeDocument/2006/relationships/hyperlink" Target="https://twitter.com/redgierob" TargetMode="External"/><Relationship Id="rId6" Type="http://schemas.openxmlformats.org/officeDocument/2006/relationships/hyperlink" Target="https://twitter.com/literacylender" TargetMode="External"/><Relationship Id="rId7" Type="http://schemas.openxmlformats.org/officeDocument/2006/relationships/hyperlink" Target="https://twitter.com/TeacherToolkit" TargetMode="External"/><Relationship Id="rId8" Type="http://schemas.openxmlformats.org/officeDocument/2006/relationships/hyperlink" Target="https://twitter.com/GarethFfowc" TargetMode="External"/><Relationship Id="rId9" Type="http://schemas.openxmlformats.org/officeDocument/2006/relationships/hyperlink" Target="https://twitter.com/JasonElsom" TargetMode="External"/><Relationship Id="rId10" Type="http://schemas.openxmlformats.org/officeDocument/2006/relationships/hyperlink" Target="https://twitter.com/ICT_MrP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tiff"/><Relationship Id="rId4" Type="http://schemas.openxmlformats.org/officeDocument/2006/relationships/hyperlink" Target="https://www.teachertoolkit.co.uk/resources/" TargetMode="External"/><Relationship Id="rId5" Type="http://schemas.openxmlformats.org/officeDocument/2006/relationships/image" Target="../media/image38.png"/><Relationship Id="rId1" Type="http://schemas.openxmlformats.org/officeDocument/2006/relationships/slideLayout" Target="../slideLayouts/slideLayout14.xml"/><Relationship Id="rId2" Type="http://schemas.openxmlformats.org/officeDocument/2006/relationships/hyperlink" Target="https://www.tes.com/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39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4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2.png"/><Relationship Id="rId3" Type="http://schemas.openxmlformats.org/officeDocument/2006/relationships/hyperlink" Target="https://www.ewc.wale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29103" y="1621580"/>
            <a:ext cx="107357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4800" b="1" dirty="0" smtClean="0">
                <a:solidFill>
                  <a:srgbClr val="C00000"/>
                </a:solidFill>
              </a:rPr>
              <a:t>SUBJECT KNOWLEDGE </a:t>
            </a:r>
            <a:r>
              <a:rPr lang="cy-GB" sz="4800" b="1" smtClean="0">
                <a:solidFill>
                  <a:srgbClr val="C00000"/>
                </a:solidFill>
              </a:rPr>
              <a:t>DEVELOPMENT </a:t>
            </a:r>
            <a:endParaRPr lang="cy-GB" sz="4800" b="1" dirty="0" smtClean="0">
              <a:solidFill>
                <a:srgbClr val="C00000"/>
              </a:solidFill>
            </a:endParaRPr>
          </a:p>
          <a:p>
            <a:pPr algn="ctr"/>
            <a:r>
              <a:rPr lang="cy-GB" sz="4800" b="1" dirty="0" smtClean="0">
                <a:solidFill>
                  <a:srgbClr val="C00000"/>
                </a:solidFill>
              </a:rPr>
              <a:t>DATBLYGIAD GWYBODAETH BYNCIOL</a:t>
            </a:r>
            <a:endParaRPr lang="cy-GB" sz="4800" b="1" dirty="0">
              <a:solidFill>
                <a:srgbClr val="C00000"/>
              </a:solidFill>
            </a:endParaRPr>
          </a:p>
        </p:txBody>
      </p:sp>
      <p:pic>
        <p:nvPicPr>
          <p:cNvPr id="7" name="Picture 6" descr="uwtsd-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313" y="168472"/>
            <a:ext cx="2413000" cy="9652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644744" y="3480845"/>
            <a:ext cx="4778744" cy="16004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900" dirty="0" err="1" smtClean="0">
                <a:solidFill>
                  <a:schemeClr val="accent1">
                    <a:lumMod val="75000"/>
                  </a:schemeClr>
                </a:solidFill>
              </a:rPr>
              <a:t>Mrs</a:t>
            </a:r>
            <a:r>
              <a:rPr lang="en-US" sz="4900" dirty="0" smtClean="0">
                <a:solidFill>
                  <a:schemeClr val="accent1">
                    <a:lumMod val="75000"/>
                  </a:schemeClr>
                </a:solidFill>
              </a:rPr>
              <a:t> Rachel Wallis</a:t>
            </a:r>
          </a:p>
          <a:p>
            <a:pPr algn="ctr"/>
            <a:r>
              <a:rPr lang="en-US" sz="4900" dirty="0" err="1" smtClean="0">
                <a:solidFill>
                  <a:schemeClr val="accent1">
                    <a:lumMod val="75000"/>
                  </a:schemeClr>
                </a:solidFill>
              </a:rPr>
              <a:t>Mr</a:t>
            </a:r>
            <a:r>
              <a:rPr lang="en-US" sz="49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4900" dirty="0">
                <a:solidFill>
                  <a:schemeClr val="accent1">
                    <a:lumMod val="75000"/>
                  </a:schemeClr>
                </a:solidFill>
              </a:rPr>
              <a:t>Mathew Jones</a:t>
            </a:r>
            <a:endParaRPr lang="en-US" sz="49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1" name="Picture 10" descr="Athrof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6850" y="168472"/>
            <a:ext cx="2635150" cy="113625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896100" y="6337300"/>
            <a:ext cx="37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4"/>
              </a:rPr>
              <a:t>@AstudioYDDS</a:t>
            </a:r>
            <a:r>
              <a:rPr lang="en-GB" dirty="0"/>
              <a:t>  </a:t>
            </a:r>
            <a:r>
              <a:rPr lang="en-US" dirty="0">
                <a:hlinkClick r:id="rId5"/>
              </a:rPr>
              <a:t>@StudyUWTSD 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2728366" y="6338670"/>
            <a:ext cx="29852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@</a:t>
            </a:r>
            <a:r>
              <a:rPr lang="en-US" b="1" dirty="0" err="1"/>
              <a:t>dilynwr</a:t>
            </a:r>
            <a:r>
              <a:rPr lang="en-US" dirty="0" err="1">
                <a:hlinkClick r:id="rId6"/>
              </a:rPr>
              <a:t>@TsdTeachers</a:t>
            </a:r>
            <a:r>
              <a:rPr lang="en-US" dirty="0">
                <a:hlinkClick r:id="rId6"/>
              </a:rPr>
              <a:t> </a:t>
            </a:r>
            <a:endParaRPr lang="en-US" b="1" dirty="0"/>
          </a:p>
          <a:p>
            <a:endParaRPr lang="en-US" b="1" dirty="0"/>
          </a:p>
        </p:txBody>
      </p:sp>
      <p:pic>
        <p:nvPicPr>
          <p:cNvPr id="15" name="Picture 14" descr="DILYNWR_400x400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59202" y="6286501"/>
            <a:ext cx="485775" cy="4857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24144" y="6269652"/>
            <a:ext cx="516169" cy="516169"/>
          </a:xfrm>
          <a:prstGeom prst="rect">
            <a:avLst/>
          </a:prstGeom>
        </p:spPr>
      </p:pic>
      <p:pic>
        <p:nvPicPr>
          <p:cNvPr id="17" name="Picture 16" descr="uwtsd-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5174" y="6413862"/>
            <a:ext cx="833627" cy="333451"/>
          </a:xfrm>
          <a:prstGeom prst="rect">
            <a:avLst/>
          </a:prstGeom>
        </p:spPr>
      </p:pic>
      <p:pic>
        <p:nvPicPr>
          <p:cNvPr id="19" name="Picture 18" descr="fb_icon_325x325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52519" y="6240782"/>
            <a:ext cx="545038" cy="54503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355550" y="409416"/>
            <a:ext cx="3369833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hlinkClick r:id="rId10"/>
              </a:rPr>
              <a:t>http://athrofa.cymru</a:t>
            </a:r>
            <a:r>
              <a:rPr lang="en-US" sz="2800" dirty="0">
                <a:hlinkClick r:id="rId10"/>
              </a:rPr>
              <a:t>/</a:t>
            </a:r>
            <a:endParaRPr lang="en-US" sz="2800" dirty="0"/>
          </a:p>
          <a:p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3355385" y="5018887"/>
            <a:ext cx="548316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hlinkClick r:id="rId11"/>
              </a:rPr>
              <a:t>r</a:t>
            </a:r>
            <a:r>
              <a:rPr lang="en-US" sz="3600" dirty="0" smtClean="0">
                <a:hlinkClick r:id="rId11"/>
              </a:rPr>
              <a:t>achel.wallis@uwtsd.ac.uk</a:t>
            </a:r>
            <a:endParaRPr lang="en-US" sz="3600" dirty="0">
              <a:hlinkClick r:id="rId11"/>
            </a:endParaRPr>
          </a:p>
          <a:p>
            <a:r>
              <a:rPr lang="en-US" sz="3600" dirty="0">
                <a:hlinkClick r:id="rId11"/>
              </a:rPr>
              <a:t>mathew.jones@uwtsd.ac.uk</a:t>
            </a:r>
            <a:endParaRPr lang="en-US" sz="36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39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Remember me…..?"/>
          <p:cNvSpPr txBox="1">
            <a:spLocks noGrp="1"/>
          </p:cNvSpPr>
          <p:nvPr>
            <p:ph type="title"/>
          </p:nvPr>
        </p:nvSpPr>
        <p:spPr>
          <a:xfrm>
            <a:off x="1881189" y="640778"/>
            <a:ext cx="8429625" cy="85725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cy-GB" dirty="0"/>
              <a:t>Pwynt bach ond yn eithaf pwysig ..</a:t>
            </a:r>
            <a:br>
              <a:rPr lang="cy-GB" dirty="0"/>
            </a:br>
            <a:r>
              <a:rPr lang="cy-GB" dirty="0"/>
              <a:t>A </a:t>
            </a:r>
            <a:r>
              <a:rPr lang="cy-GB" dirty="0" smtClean="0"/>
              <a:t>small point but pretty important..</a:t>
            </a:r>
            <a:endParaRPr dirty="0"/>
          </a:p>
        </p:txBody>
      </p:sp>
      <p:sp>
        <p:nvSpPr>
          <p:cNvPr id="189" name="Mathew with one “t”"/>
          <p:cNvSpPr txBox="1"/>
          <p:nvPr/>
        </p:nvSpPr>
        <p:spPr>
          <a:xfrm>
            <a:off x="3646355" y="1825568"/>
            <a:ext cx="4899291" cy="14137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6200"/>
            </a:lvl1pPr>
          </a:lstStyle>
          <a:p>
            <a:r>
              <a:rPr lang="cy-GB" sz="4359" dirty="0"/>
              <a:t>Mathew gyda un “t”</a:t>
            </a:r>
          </a:p>
          <a:p>
            <a:r>
              <a:rPr sz="4359" dirty="0"/>
              <a:t>Mathew with one “t”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354415" y="3224580"/>
            <a:ext cx="548316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hlinkClick r:id="rId2"/>
              </a:rPr>
              <a:t>mathew.jones@uwtsd.ac.uk</a:t>
            </a:r>
            <a:endParaRPr lang="en-US" sz="36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7478622"/>
      </p:ext>
    </p:ext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" grpId="0" animBg="1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" name="Image" descr="Image"/>
          <p:cNvPicPr>
            <a:picLocks noGrp="1"/>
          </p:cNvPicPr>
          <p:nvPr>
            <p:ph type="pic" idx="14"/>
          </p:nvPr>
        </p:nvPicPr>
        <p:blipFill>
          <a:blip r:embed="rId2">
            <a:extLst/>
          </a:blip>
          <a:stretch>
            <a:fillRect/>
          </a:stretch>
        </p:blipFill>
        <p:spPr>
          <a:xfrm>
            <a:off x="6228765" y="392906"/>
            <a:ext cx="4107657" cy="6090048"/>
          </a:xfrm>
          <a:prstGeom prst="rect">
            <a:avLst/>
          </a:prstGeom>
        </p:spPr>
      </p:pic>
      <p:sp>
        <p:nvSpPr>
          <p:cNvPr id="192" name="I found this over the summer…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I found this over the summer…</a:t>
            </a:r>
          </a:p>
        </p:txBody>
      </p:sp>
      <p:sp>
        <p:nvSpPr>
          <p:cNvPr id="193" name="Haf hyn des i o hyd i hwn…..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 sz="5000"/>
            </a:lvl1pPr>
          </a:lstStyle>
          <a:p>
            <a:r>
              <a:t>Haf hyn des i o hyd i hwn…..</a:t>
            </a:r>
          </a:p>
        </p:txBody>
      </p:sp>
      <p:pic>
        <p:nvPicPr>
          <p:cNvPr id="194" name="Image" descr="Image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452160" y="491133"/>
            <a:ext cx="3099289" cy="1428750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793244870"/>
      </p:ext>
    </p:ext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" grpId="0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0276" y="13892"/>
            <a:ext cx="8908975" cy="30341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t="12479" b="14587"/>
          <a:stretch/>
        </p:blipFill>
        <p:spPr>
          <a:xfrm>
            <a:off x="3402797" y="3048000"/>
            <a:ext cx="5223934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804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Content Placeholder 1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908" y="1528851"/>
            <a:ext cx="10221541" cy="4871950"/>
          </a:xfrm>
        </p:spPr>
      </p:pic>
      <p:sp>
        <p:nvSpPr>
          <p:cNvPr id="2" name="Donut 1"/>
          <p:cNvSpPr/>
          <p:nvPr/>
        </p:nvSpPr>
        <p:spPr>
          <a:xfrm>
            <a:off x="4032289" y="4778644"/>
            <a:ext cx="4169043" cy="1503335"/>
          </a:xfrm>
          <a:prstGeom prst="donut">
            <a:avLst>
              <a:gd name="adj" fmla="val 749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>
            <a:off x="7512660" y="4778645"/>
            <a:ext cx="4169043" cy="1503335"/>
          </a:xfrm>
          <a:prstGeom prst="donut">
            <a:avLst>
              <a:gd name="adj" fmla="val 749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Donut 11"/>
          <p:cNvSpPr/>
          <p:nvPr/>
        </p:nvSpPr>
        <p:spPr>
          <a:xfrm>
            <a:off x="1127654" y="4897466"/>
            <a:ext cx="3578888" cy="1503335"/>
          </a:xfrm>
          <a:prstGeom prst="donut">
            <a:avLst>
              <a:gd name="adj" fmla="val 749"/>
            </a:avLst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718172" y="1410029"/>
            <a:ext cx="771962" cy="3686905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5855602" y="1410029"/>
            <a:ext cx="5695" cy="3368614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9852695" y="1168401"/>
            <a:ext cx="1087018" cy="3610242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23335" y="143877"/>
            <a:ext cx="13316572" cy="1325563"/>
          </a:xfrm>
        </p:spPr>
        <p:txBody>
          <a:bodyPr>
            <a:normAutofit/>
          </a:bodyPr>
          <a:lstStyle/>
          <a:p>
            <a:r>
              <a:rPr lang="en-US" sz="3200" dirty="0" smtClean="0">
                <a:solidFill>
                  <a:srgbClr val="C00000"/>
                </a:solidFill>
              </a:rPr>
              <a:t>You will need to show evidence of how you have developed these. </a:t>
            </a:r>
            <a:br>
              <a:rPr lang="en-US" sz="3200" dirty="0" smtClean="0">
                <a:solidFill>
                  <a:srgbClr val="C00000"/>
                </a:solidFill>
              </a:rPr>
            </a:br>
            <a:r>
              <a:rPr lang="en-US" sz="3200" dirty="0" err="1" smtClean="0">
                <a:solidFill>
                  <a:srgbClr val="C00000"/>
                </a:solidFill>
              </a:rPr>
              <a:t>Bydd</a:t>
            </a:r>
            <a:r>
              <a:rPr lang="en-US" sz="3200" dirty="0" smtClean="0">
                <a:solidFill>
                  <a:srgbClr val="C00000"/>
                </a:solidFill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</a:rPr>
              <a:t>angen</a:t>
            </a:r>
            <a:r>
              <a:rPr lang="en-US" sz="3200" dirty="0" smtClean="0">
                <a:solidFill>
                  <a:srgbClr val="C00000"/>
                </a:solidFill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</a:rPr>
              <a:t>i</a:t>
            </a:r>
            <a:r>
              <a:rPr lang="en-US" sz="3200" dirty="0" smtClean="0">
                <a:solidFill>
                  <a:srgbClr val="C00000"/>
                </a:solidFill>
              </a:rPr>
              <a:t> chi </a:t>
            </a:r>
            <a:r>
              <a:rPr lang="en-US" sz="3200" dirty="0" err="1" smtClean="0">
                <a:solidFill>
                  <a:srgbClr val="C00000"/>
                </a:solidFill>
              </a:rPr>
              <a:t>ddangos</a:t>
            </a:r>
            <a:r>
              <a:rPr lang="en-US" sz="3200" dirty="0" smtClean="0">
                <a:solidFill>
                  <a:srgbClr val="C00000"/>
                </a:solidFill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</a:rPr>
              <a:t>tystiolaeth</a:t>
            </a:r>
            <a:r>
              <a:rPr lang="en-US" sz="3200" dirty="0" smtClean="0">
                <a:solidFill>
                  <a:srgbClr val="C00000"/>
                </a:solidFill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</a:rPr>
              <a:t>ar</a:t>
            </a:r>
            <a:r>
              <a:rPr lang="en-US" sz="3200" dirty="0" smtClean="0">
                <a:solidFill>
                  <a:srgbClr val="C00000"/>
                </a:solidFill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</a:rPr>
              <a:t>sut</a:t>
            </a:r>
            <a:r>
              <a:rPr lang="en-US" sz="3200" dirty="0" smtClean="0">
                <a:solidFill>
                  <a:srgbClr val="C00000"/>
                </a:solidFill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</a:rPr>
              <a:t>i</a:t>
            </a:r>
            <a:r>
              <a:rPr lang="en-US" sz="3200" dirty="0" smtClean="0">
                <a:solidFill>
                  <a:srgbClr val="C00000"/>
                </a:solidFill>
              </a:rPr>
              <a:t> chi </a:t>
            </a:r>
            <a:r>
              <a:rPr lang="en-US" sz="3200" dirty="0" err="1" smtClean="0">
                <a:solidFill>
                  <a:srgbClr val="C00000"/>
                </a:solidFill>
              </a:rPr>
              <a:t>wedi</a:t>
            </a:r>
            <a:r>
              <a:rPr lang="en-US" sz="3200" dirty="0" smtClean="0">
                <a:solidFill>
                  <a:srgbClr val="C00000"/>
                </a:solidFill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</a:rPr>
              <a:t>datblygu</a:t>
            </a:r>
            <a:r>
              <a:rPr lang="en-US" sz="3200" dirty="0" smtClean="0">
                <a:solidFill>
                  <a:srgbClr val="C00000"/>
                </a:solidFill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</a:rPr>
              <a:t>rhain</a:t>
            </a:r>
            <a:r>
              <a:rPr lang="en-US" sz="3200" dirty="0" smtClean="0">
                <a:solidFill>
                  <a:srgbClr val="C00000"/>
                </a:solidFill>
              </a:rPr>
              <a:t>.</a:t>
            </a:r>
            <a:endParaRPr lang="en-US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0273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36058"/>
            <a:ext cx="12818532" cy="1325563"/>
          </a:xfrm>
        </p:spPr>
        <p:txBody>
          <a:bodyPr>
            <a:normAutofit/>
          </a:bodyPr>
          <a:lstStyle/>
          <a:p>
            <a:r>
              <a:rPr lang="en-US" sz="3600" dirty="0" smtClean="0"/>
              <a:t>You will need to show how you have developed your Welsh.</a:t>
            </a:r>
            <a:br>
              <a:rPr lang="en-US" sz="3600" dirty="0" smtClean="0"/>
            </a:br>
            <a:r>
              <a:rPr lang="en-US" sz="3600" dirty="0" err="1" smtClean="0"/>
              <a:t>Bydd</a:t>
            </a:r>
            <a:r>
              <a:rPr lang="en-US" sz="3600" dirty="0" smtClean="0"/>
              <a:t> </a:t>
            </a:r>
            <a:r>
              <a:rPr lang="en-US" sz="3600" dirty="0" err="1" smtClean="0"/>
              <a:t>angen</a:t>
            </a:r>
            <a:r>
              <a:rPr lang="en-US" sz="3600" dirty="0"/>
              <a:t> </a:t>
            </a:r>
            <a:r>
              <a:rPr lang="en-US" sz="3600" dirty="0" err="1" smtClean="0"/>
              <a:t>dangos</a:t>
            </a:r>
            <a:r>
              <a:rPr lang="en-US" sz="3600" dirty="0" smtClean="0"/>
              <a:t> </a:t>
            </a:r>
            <a:r>
              <a:rPr lang="en-US" sz="3600" dirty="0" err="1" smtClean="0"/>
              <a:t>sut</a:t>
            </a:r>
            <a:r>
              <a:rPr lang="en-US" sz="3600" dirty="0" smtClean="0"/>
              <a:t> </a:t>
            </a:r>
            <a:r>
              <a:rPr lang="en-US" sz="3600" dirty="0" err="1" smtClean="0"/>
              <a:t>i</a:t>
            </a:r>
            <a:r>
              <a:rPr lang="en-US" sz="3600" dirty="0" smtClean="0"/>
              <a:t> chi </a:t>
            </a:r>
            <a:r>
              <a:rPr lang="en-US" sz="3600" dirty="0" err="1" smtClean="0"/>
              <a:t>wedi</a:t>
            </a:r>
            <a:r>
              <a:rPr lang="en-US" sz="3600" dirty="0" smtClean="0"/>
              <a:t> </a:t>
            </a:r>
            <a:r>
              <a:rPr lang="en-US" sz="3600" dirty="0" err="1" smtClean="0"/>
              <a:t>datblygu</a:t>
            </a:r>
            <a:r>
              <a:rPr lang="en-US" sz="3600" dirty="0" smtClean="0"/>
              <a:t> </a:t>
            </a:r>
            <a:r>
              <a:rPr lang="en-US" sz="3600" dirty="0" err="1" smtClean="0"/>
              <a:t>eich</a:t>
            </a:r>
            <a:r>
              <a:rPr lang="en-US" sz="3600" dirty="0" smtClean="0"/>
              <a:t> </a:t>
            </a:r>
            <a:r>
              <a:rPr lang="en-US" sz="3600" dirty="0" err="1" smtClean="0"/>
              <a:t>Cymraeg</a:t>
            </a:r>
            <a:r>
              <a:rPr lang="en-US" sz="3600" dirty="0" smtClean="0"/>
              <a:t>. </a:t>
            </a:r>
            <a:endParaRPr lang="en-US" sz="3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" t="21865" r="124" b="34160"/>
          <a:stretch/>
        </p:blipFill>
        <p:spPr>
          <a:xfrm>
            <a:off x="1205924" y="2218267"/>
            <a:ext cx="9783810" cy="2421466"/>
          </a:xfrm>
        </p:spPr>
      </p:pic>
      <p:sp>
        <p:nvSpPr>
          <p:cNvPr id="5" name="Rectangle 4"/>
          <p:cNvSpPr/>
          <p:nvPr/>
        </p:nvSpPr>
        <p:spPr>
          <a:xfrm>
            <a:off x="3127078" y="3244334"/>
            <a:ext cx="59378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hlinkClick r:id="rId3"/>
              </a:rPr>
              <a:t>https://llyfrgell.porth.ac.uk/View.aspx?id=1844~4r~SzdEPBeX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281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200" y="1584325"/>
            <a:ext cx="11988800" cy="132556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You will be required to complete a self audit in Literacy, Numeracy and Digital Competence by next week.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Bydd</a:t>
            </a:r>
            <a:r>
              <a:rPr lang="en-US" dirty="0" smtClean="0"/>
              <a:t> </a:t>
            </a:r>
            <a:r>
              <a:rPr lang="en-US" dirty="0" err="1" smtClean="0"/>
              <a:t>gofyn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chi </a:t>
            </a:r>
            <a:r>
              <a:rPr lang="en-US" dirty="0" err="1" smtClean="0"/>
              <a:t>gwblhau</a:t>
            </a:r>
            <a:r>
              <a:rPr lang="en-US" dirty="0" smtClean="0"/>
              <a:t> </a:t>
            </a:r>
            <a:r>
              <a:rPr lang="en-US" dirty="0" err="1" smtClean="0"/>
              <a:t>hunan-archwiliad</a:t>
            </a:r>
            <a:r>
              <a:rPr lang="en-US" dirty="0" smtClean="0"/>
              <a:t> </a:t>
            </a:r>
            <a:r>
              <a:rPr lang="en-US" dirty="0" err="1" smtClean="0"/>
              <a:t>mewn</a:t>
            </a:r>
            <a:r>
              <a:rPr lang="en-US" dirty="0" smtClean="0"/>
              <a:t> </a:t>
            </a:r>
            <a:r>
              <a:rPr lang="en-US" dirty="0" err="1" smtClean="0"/>
              <a:t>Llythrennedd</a:t>
            </a:r>
            <a:r>
              <a:rPr lang="en-US" dirty="0" smtClean="0"/>
              <a:t>, </a:t>
            </a:r>
            <a:r>
              <a:rPr lang="en-US" dirty="0" err="1" smtClean="0"/>
              <a:t>Rhifedd</a:t>
            </a:r>
            <a:r>
              <a:rPr lang="en-US" dirty="0" smtClean="0"/>
              <a:t> a </a:t>
            </a:r>
            <a:r>
              <a:rPr lang="en-US" dirty="0" err="1" smtClean="0"/>
              <a:t>Chymhwysedd</a:t>
            </a:r>
            <a:r>
              <a:rPr lang="en-US" dirty="0" smtClean="0"/>
              <a:t> </a:t>
            </a:r>
            <a:r>
              <a:rPr lang="en-US" dirty="0" err="1" smtClean="0"/>
              <a:t>Digidol</a:t>
            </a:r>
            <a:r>
              <a:rPr lang="en-US" dirty="0" smtClean="0"/>
              <a:t> </a:t>
            </a:r>
            <a:r>
              <a:rPr lang="en-US" dirty="0" err="1" smtClean="0"/>
              <a:t>erbyn</a:t>
            </a:r>
            <a:r>
              <a:rPr lang="en-US" dirty="0" smtClean="0"/>
              <a:t> </a:t>
            </a:r>
            <a:r>
              <a:rPr lang="en-US" dirty="0" err="1" smtClean="0"/>
              <a:t>wythnos</a:t>
            </a:r>
            <a:r>
              <a:rPr lang="en-US" dirty="0" smtClean="0"/>
              <a:t> </a:t>
            </a:r>
            <a:r>
              <a:rPr lang="en-US" dirty="0" err="1" smtClean="0"/>
              <a:t>nesaf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7000" y="3632200"/>
            <a:ext cx="4445000" cy="322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012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590255" y="104217"/>
            <a:ext cx="5002477" cy="12765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new-logo-retina.png"/>
          <p:cNvPicPr>
            <a:picLocks noChangeAspect="1"/>
          </p:cNvPicPr>
          <p:nvPr/>
        </p:nvPicPr>
        <p:blipFill>
          <a:blip r:embed="rId2"/>
          <a:srcRect l="-6112" r="-6112"/>
          <a:stretch>
            <a:fillRect/>
          </a:stretch>
        </p:blipFill>
        <p:spPr>
          <a:xfrm>
            <a:off x="7940625" y="4210043"/>
            <a:ext cx="3109667" cy="171019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258588" y="5913587"/>
            <a:ext cx="58930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smtClean="0">
                <a:hlinkClick r:id="rId3"/>
              </a:rPr>
              <a:t>https://www.suttontrust.com/</a:t>
            </a:r>
            <a:endParaRPr lang="en-US" sz="3600" dirty="0"/>
          </a:p>
        </p:txBody>
      </p:sp>
      <p:sp>
        <p:nvSpPr>
          <p:cNvPr id="6" name="Rectangle 5"/>
          <p:cNvSpPr/>
          <p:nvPr/>
        </p:nvSpPr>
        <p:spPr>
          <a:xfrm>
            <a:off x="334760" y="3782888"/>
            <a:ext cx="545501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hlinkClick r:id="rId4"/>
              </a:rPr>
              <a:t>https://hwb.gov.wales/curriculum-for-wales-2008/</a:t>
            </a:r>
            <a:endParaRPr lang="en-US" sz="2000" dirty="0" smtClean="0"/>
          </a:p>
          <a:p>
            <a:endParaRPr lang="en-US" sz="2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88" y="2076"/>
            <a:ext cx="6259089" cy="378081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698066" y="1415428"/>
            <a:ext cx="515846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hlinkClick r:id="rId6"/>
              </a:rPr>
              <a:t>http://mylocalschool.wales.gov.uk</a:t>
            </a:r>
            <a:endParaRPr lang="en-US" sz="2800" dirty="0" smtClean="0"/>
          </a:p>
          <a:p>
            <a:endParaRPr lang="en-US" sz="28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17532" y="361471"/>
            <a:ext cx="4775200" cy="7620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6227488" y="3402916"/>
            <a:ext cx="562904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smtClean="0">
                <a:hlinkClick r:id="rId8"/>
              </a:rPr>
              <a:t>https://www.estyn.gov.wales</a:t>
            </a:r>
            <a:endParaRPr lang="en-US" sz="3600" dirty="0" smtClean="0"/>
          </a:p>
          <a:p>
            <a:endParaRPr lang="en-US" sz="36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27488" y="2031493"/>
            <a:ext cx="5524500" cy="147320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724055" y="6297041"/>
            <a:ext cx="405649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hlinkClick r:id="rId10"/>
              </a:rPr>
              <a:t>https://www.impact.wales</a:t>
            </a:r>
            <a:endParaRPr lang="en-US" sz="2800" dirty="0" smtClean="0"/>
          </a:p>
          <a:p>
            <a:endParaRPr lang="en-US" sz="28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87455" y="4210043"/>
            <a:ext cx="2786250" cy="2086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505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1801" y="208566"/>
            <a:ext cx="10515600" cy="1325563"/>
          </a:xfrm>
        </p:spPr>
        <p:txBody>
          <a:bodyPr/>
          <a:lstStyle/>
          <a:p>
            <a:r>
              <a:rPr lang="en-US" dirty="0" smtClean="0"/>
              <a:t>Let’s start with this one</a:t>
            </a:r>
            <a:r>
              <a:rPr lang="mr-IN" dirty="0" smtClean="0"/>
              <a:t>…</a:t>
            </a:r>
            <a:r>
              <a:rPr lang="cy-GB" dirty="0" smtClean="0"/>
              <a:t/>
            </a:r>
            <a:br>
              <a:rPr lang="cy-GB" dirty="0" smtClean="0"/>
            </a:br>
            <a:r>
              <a:rPr lang="cy-GB" dirty="0" smtClean="0"/>
              <a:t>Dewch i ni ddechrau gyda hwn...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801" y="5707062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hlinkClick r:id="rId2"/>
              </a:rPr>
              <a:t>https://forms.office.com/Pages/ResponsePage.aspx?id=-REPTm4EBUWcuNshUjEeIQxWySZMBBVFpbhysq0MEjtUQUc2QUlFMTdEWlJTTVo4N0VaUFhXVTdWRy4u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2666" y="1534129"/>
            <a:ext cx="6028267" cy="400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988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throfa webp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84721"/>
            <a:ext cx="7447821" cy="55496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648" y="38134"/>
            <a:ext cx="8915786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https://</a:t>
            </a:r>
            <a:r>
              <a:rPr lang="en-US" dirty="0" err="1" smtClean="0"/>
              <a:t>yrathrofa.wordpress.com</a:t>
            </a:r>
            <a:endParaRPr lang="en-US" dirty="0"/>
          </a:p>
        </p:txBody>
      </p:sp>
      <p:sp>
        <p:nvSpPr>
          <p:cNvPr id="5" name="Down Arrow 4"/>
          <p:cNvSpPr/>
          <p:nvPr/>
        </p:nvSpPr>
        <p:spPr>
          <a:xfrm>
            <a:off x="6843576" y="1869702"/>
            <a:ext cx="472020" cy="3101693"/>
          </a:xfrm>
          <a:prstGeom prst="downArrow">
            <a:avLst>
              <a:gd name="adj1" fmla="val 16666"/>
              <a:gd name="adj2" fmla="val 52381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7444681" y="2955599"/>
            <a:ext cx="19826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Links – </a:t>
            </a:r>
            <a:r>
              <a:rPr lang="en-US" dirty="0" err="1"/>
              <a:t>Cysylltiadau</a:t>
            </a:r>
            <a:endParaRPr lang="en-US" dirty="0"/>
          </a:p>
          <a:p>
            <a:endParaRPr lang="en-US" dirty="0"/>
          </a:p>
        </p:txBody>
      </p:sp>
      <p:pic>
        <p:nvPicPr>
          <p:cNvPr id="8" name="Unknown-1.png" descr="Unknown-1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448418" y="5287633"/>
            <a:ext cx="3998806" cy="1346748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012418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5133" y="2261658"/>
            <a:ext cx="10515600" cy="1325563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C00000"/>
                </a:solidFill>
              </a:rPr>
              <a:t>Some useful links </a:t>
            </a:r>
            <a:r>
              <a:rPr lang="mr-IN" b="1" dirty="0" smtClean="0">
                <a:solidFill>
                  <a:srgbClr val="C00000"/>
                </a:solidFill>
              </a:rPr>
              <a:t>–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Cysylltiadau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Defnyddiol</a:t>
            </a:r>
            <a:endParaRPr lang="en-US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17021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2847" y="0"/>
            <a:ext cx="9049987" cy="613702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87243" y="5888504"/>
            <a:ext cx="6701193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dirty="0" smtClean="0">
                <a:hlinkClick r:id="rId3"/>
              </a:rPr>
              <a:t>http://athrofa.cymru</a:t>
            </a:r>
            <a:endParaRPr lang="en-US" sz="6000" dirty="0" smtClean="0"/>
          </a:p>
          <a:p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14223476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896100" y="6337300"/>
            <a:ext cx="37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2"/>
              </a:rPr>
              <a:t>@AstudioYDDS</a:t>
            </a:r>
            <a:r>
              <a:rPr lang="en-GB" dirty="0"/>
              <a:t>  </a:t>
            </a:r>
            <a:r>
              <a:rPr lang="en-US" dirty="0">
                <a:hlinkClick r:id="rId3"/>
              </a:rPr>
              <a:t>@StudyUWTSD 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728366" y="6338670"/>
            <a:ext cx="29852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@</a:t>
            </a:r>
            <a:r>
              <a:rPr lang="en-US" b="1" dirty="0" err="1"/>
              <a:t>dilynwr</a:t>
            </a:r>
            <a:r>
              <a:rPr lang="en-US" dirty="0">
                <a:hlinkClick r:id="rId4"/>
              </a:rPr>
              <a:t>@TsdTeachers </a:t>
            </a:r>
            <a:endParaRPr lang="en-US" b="1" dirty="0"/>
          </a:p>
          <a:p>
            <a:endParaRPr lang="en-US" b="1" dirty="0"/>
          </a:p>
        </p:txBody>
      </p:sp>
      <p:pic>
        <p:nvPicPr>
          <p:cNvPr id="8" name="Picture 7" descr="DILYNWR_400x40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59202" y="6286501"/>
            <a:ext cx="485775" cy="4857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24144" y="6269652"/>
            <a:ext cx="516169" cy="516169"/>
          </a:xfrm>
          <a:prstGeom prst="rect">
            <a:avLst/>
          </a:prstGeom>
        </p:spPr>
      </p:pic>
      <p:pic>
        <p:nvPicPr>
          <p:cNvPr id="10" name="Picture 9" descr="uwtsd-logo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75174" y="6413862"/>
            <a:ext cx="833627" cy="333451"/>
          </a:xfrm>
          <a:prstGeom prst="rect">
            <a:avLst/>
          </a:prstGeom>
        </p:spPr>
      </p:pic>
      <p:pic>
        <p:nvPicPr>
          <p:cNvPr id="11" name="Picture 10" descr="fb_icon_325x325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52519" y="6240782"/>
            <a:ext cx="545038" cy="545038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3725301" y="5526208"/>
            <a:ext cx="8229600" cy="690562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www.swwcte.ac.uk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-6592"/>
            <a:ext cx="12192000" cy="5620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826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8301" y="129227"/>
            <a:ext cx="4229746" cy="4229746"/>
          </a:xfrm>
          <a:prstGeom prst="rect">
            <a:avLst/>
          </a:prstGeom>
        </p:spPr>
      </p:pic>
      <p:sp>
        <p:nvSpPr>
          <p:cNvPr id="246" name="http://www.eric.ed.gov/…"/>
          <p:cNvSpPr txBox="1"/>
          <p:nvPr/>
        </p:nvSpPr>
        <p:spPr>
          <a:xfrm>
            <a:off x="2873925" y="1064186"/>
            <a:ext cx="9012561" cy="64833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square" lIns="45719" tIns="45719" rIns="45719" bIns="45719">
            <a:spAutoFit/>
          </a:bodyPr>
          <a:lstStyle/>
          <a:p>
            <a:pPr defTabSz="321457">
              <a:defRPr sz="4400">
                <a:solidFill>
                  <a:srgbClr val="000000"/>
                </a:solidFill>
                <a:latin typeface="Tw Cen MT"/>
                <a:ea typeface="Tw Cen MT"/>
                <a:cs typeface="Tw Cen MT"/>
                <a:sym typeface="Tw Cen MT"/>
              </a:defRPr>
            </a:pPr>
            <a:r>
              <a:rPr sz="3094" u="sng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hlinkClick r:id="rId3"/>
              </a:rPr>
              <a:t>http://www.eric.ed.gov/</a:t>
            </a:r>
          </a:p>
          <a:p>
            <a:pPr defTabSz="321457">
              <a:defRPr sz="4400">
                <a:solidFill>
                  <a:srgbClr val="000000"/>
                </a:solidFill>
                <a:latin typeface="Tw Cen MT"/>
                <a:ea typeface="Tw Cen MT"/>
                <a:cs typeface="Tw Cen MT"/>
                <a:sym typeface="Tw Cen MT"/>
              </a:defRPr>
            </a:pPr>
            <a:r>
              <a:rPr sz="3094" u="sng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hlinkClick r:id="rId4"/>
              </a:rPr>
              <a:t>http://www.actionresearch.net/</a:t>
            </a:r>
          </a:p>
          <a:p>
            <a:pPr defTabSz="321457">
              <a:defRPr sz="4400">
                <a:solidFill>
                  <a:srgbClr val="000000"/>
                </a:solidFill>
                <a:latin typeface="Tw Cen MT"/>
                <a:ea typeface="Tw Cen MT"/>
                <a:cs typeface="Tw Cen MT"/>
                <a:sym typeface="Tw Cen MT"/>
              </a:defRPr>
            </a:pPr>
            <a:r>
              <a:rPr sz="3094" u="sng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hlinkClick r:id="rId5"/>
              </a:rPr>
              <a:t>http://www.tlrp.org/</a:t>
            </a:r>
          </a:p>
          <a:p>
            <a:pPr defTabSz="321457">
              <a:defRPr sz="4400">
                <a:solidFill>
                  <a:srgbClr val="000000"/>
                </a:solidFill>
                <a:latin typeface="Tw Cen MT"/>
                <a:ea typeface="Tw Cen MT"/>
                <a:cs typeface="Tw Cen MT"/>
                <a:sym typeface="Tw Cen MT"/>
              </a:defRPr>
            </a:pPr>
            <a:r>
              <a:rPr sz="3094" u="sng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hlinkClick r:id="rId6"/>
              </a:rPr>
              <a:t>http://arrts.gtcni.org.uk/gtcni/</a:t>
            </a:r>
          </a:p>
          <a:p>
            <a:pPr defTabSz="321457">
              <a:defRPr sz="4400">
                <a:solidFill>
                  <a:srgbClr val="000000"/>
                </a:solidFill>
                <a:latin typeface="Tw Cen MT"/>
                <a:ea typeface="Tw Cen MT"/>
                <a:cs typeface="Tw Cen MT"/>
                <a:sym typeface="Tw Cen MT"/>
              </a:defRPr>
            </a:pPr>
            <a:r>
              <a:rPr sz="3094" u="sng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hlinkClick r:id="rId7"/>
              </a:rPr>
              <a:t>http://journalseek.net/</a:t>
            </a:r>
          </a:p>
          <a:p>
            <a:pPr defTabSz="321457">
              <a:defRPr sz="4400">
                <a:solidFill>
                  <a:srgbClr val="000000"/>
                </a:solidFill>
                <a:latin typeface="Tw Cen MT"/>
                <a:ea typeface="Tw Cen MT"/>
                <a:cs typeface="Tw Cen MT"/>
                <a:sym typeface="Tw Cen MT"/>
              </a:defRPr>
            </a:pPr>
            <a:r>
              <a:rPr sz="3094" u="sng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hlinkClick r:id="rId8"/>
              </a:rPr>
              <a:t>http://www.nfer.ac.uk</a:t>
            </a:r>
          </a:p>
          <a:p>
            <a:pPr defTabSz="321457">
              <a:defRPr sz="4400">
                <a:solidFill>
                  <a:srgbClr val="000000"/>
                </a:solidFill>
                <a:latin typeface="Tw Cen MT"/>
                <a:ea typeface="Tw Cen MT"/>
                <a:cs typeface="Tw Cen MT"/>
                <a:sym typeface="Tw Cen MT"/>
              </a:defRPr>
            </a:pPr>
            <a:r>
              <a:rPr sz="3094" u="sng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hlinkClick r:id="rId9"/>
              </a:rPr>
              <a:t>http://www.bera.ac.uk/</a:t>
            </a:r>
          </a:p>
          <a:p>
            <a:pPr defTabSz="321457">
              <a:defRPr sz="4400">
                <a:solidFill>
                  <a:srgbClr val="000000"/>
                </a:solidFill>
                <a:latin typeface="Tw Cen MT"/>
                <a:ea typeface="Tw Cen MT"/>
                <a:cs typeface="Tw Cen MT"/>
                <a:sym typeface="Tw Cen MT"/>
              </a:defRPr>
            </a:pPr>
            <a:r>
              <a:rPr sz="3094" u="sng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hlinkClick r:id="rId10"/>
              </a:rPr>
              <a:t>http://www.sera.ac.uk/</a:t>
            </a:r>
          </a:p>
          <a:p>
            <a:pPr defTabSz="321457">
              <a:defRPr sz="4400">
                <a:solidFill>
                  <a:srgbClr val="000000"/>
                </a:solidFill>
                <a:latin typeface="Tw Cen MT"/>
                <a:ea typeface="Tw Cen MT"/>
                <a:cs typeface="Tw Cen MT"/>
                <a:sym typeface="Tw Cen MT"/>
              </a:defRPr>
            </a:pPr>
            <a:r>
              <a:rPr sz="3094" u="sng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hlinkClick r:id=""/>
              </a:rPr>
              <a:t>http://www.curee-paccts.com</a:t>
            </a:r>
            <a:r>
              <a:rPr sz="3094" u="sng" dirty="0" smtClean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hlinkClick r:id=""/>
              </a:rPr>
              <a:t>/</a:t>
            </a:r>
            <a:endParaRPr lang="cy-GB" sz="3094" u="sng" dirty="0" smtClean="0">
              <a:solidFill>
                <a:srgbClr val="F7B615"/>
              </a:solidFill>
              <a:uFill>
                <a:solidFill>
                  <a:srgbClr val="F7B615"/>
                </a:solidFill>
              </a:uFill>
              <a:hlinkClick r:id=""/>
            </a:endParaRPr>
          </a:p>
          <a:p>
            <a:pPr defTabSz="321457">
              <a:defRPr sz="4400">
                <a:solidFill>
                  <a:srgbClr val="000000"/>
                </a:solidFill>
                <a:latin typeface="Tw Cen MT"/>
                <a:ea typeface="Tw Cen MT"/>
                <a:cs typeface="Tw Cen MT"/>
                <a:sym typeface="Tw Cen MT"/>
              </a:defRPr>
            </a:pPr>
            <a:endParaRPr lang="cy-GB" sz="3094" u="sng" dirty="0">
              <a:solidFill>
                <a:srgbClr val="F7B615"/>
              </a:solidFill>
              <a:uFill>
                <a:solidFill>
                  <a:srgbClr val="F7B615"/>
                </a:solidFill>
              </a:uFill>
              <a:hlinkClick r:id=""/>
            </a:endParaRPr>
          </a:p>
          <a:p>
            <a:pPr defTabSz="321457">
              <a:defRPr sz="4400">
                <a:solidFill>
                  <a:srgbClr val="000000"/>
                </a:solidFill>
                <a:latin typeface="Tw Cen MT"/>
                <a:ea typeface="Tw Cen MT"/>
                <a:cs typeface="Tw Cen MT"/>
                <a:sym typeface="Tw Cen MT"/>
              </a:defRPr>
            </a:pPr>
            <a:r>
              <a:rPr lang="cy-GB" sz="3200" dirty="0">
                <a:sym typeface="Tw Cen MT"/>
                <a:hlinkClick r:id="rId11"/>
              </a:rPr>
              <a:t>http://</a:t>
            </a:r>
            <a:r>
              <a:rPr lang="cy-GB" sz="3200" dirty="0" smtClean="0">
                <a:sym typeface="Tw Cen MT"/>
                <a:hlinkClick r:id="rId11"/>
              </a:rPr>
              <a:t>www.gwerddon.cymru</a:t>
            </a:r>
            <a:r>
              <a:rPr lang="cy-GB" sz="3200" dirty="0" smtClean="0">
                <a:sym typeface="Tw Cen MT"/>
              </a:rPr>
              <a:t> (CYM)</a:t>
            </a:r>
            <a:endParaRPr sz="3200" u="sng" dirty="0">
              <a:solidFill>
                <a:srgbClr val="F7B615"/>
              </a:solidFill>
              <a:uFill>
                <a:solidFill>
                  <a:srgbClr val="F7B615"/>
                </a:solidFill>
              </a:uFill>
              <a:hlinkClick r:id=""/>
            </a:endParaRPr>
          </a:p>
          <a:p>
            <a:pPr defTabSz="321457">
              <a:defRPr sz="4400">
                <a:solidFill>
                  <a:srgbClr val="000000"/>
                </a:solidFill>
                <a:latin typeface="Tw Cen MT"/>
                <a:ea typeface="Tw Cen MT"/>
                <a:cs typeface="Tw Cen MT"/>
                <a:sym typeface="Tw Cen MT"/>
              </a:defRPr>
            </a:pPr>
            <a:endParaRPr sz="3094" u="sng" dirty="0">
              <a:solidFill>
                <a:srgbClr val="F7B615"/>
              </a:solidFill>
              <a:uFill>
                <a:solidFill>
                  <a:srgbClr val="F7B615"/>
                </a:solidFill>
              </a:uFill>
              <a:hlinkClick r:id=""/>
            </a:endParaRPr>
          </a:p>
          <a:p>
            <a:pPr defTabSz="321457">
              <a:defRPr sz="4400">
                <a:solidFill>
                  <a:srgbClr val="000000"/>
                </a:solidFill>
                <a:latin typeface="Tw Cen MT"/>
                <a:ea typeface="Tw Cen MT"/>
                <a:cs typeface="Tw Cen MT"/>
                <a:sym typeface="Tw Cen MT"/>
              </a:defRPr>
            </a:pPr>
            <a:endParaRPr sz="3094" u="sng" dirty="0">
              <a:solidFill>
                <a:srgbClr val="F7B615"/>
              </a:solidFill>
              <a:uFill>
                <a:solidFill>
                  <a:srgbClr val="F7B615"/>
                </a:solidFill>
              </a:uFill>
              <a:hlinkClick r:id=""/>
            </a:endParaRPr>
          </a:p>
        </p:txBody>
      </p:sp>
      <p:sp>
        <p:nvSpPr>
          <p:cNvPr id="247" name="Research -Ymchwil"/>
          <p:cNvSpPr txBox="1"/>
          <p:nvPr/>
        </p:nvSpPr>
        <p:spPr>
          <a:xfrm>
            <a:off x="2653666" y="178102"/>
            <a:ext cx="5054635" cy="6762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Autofit/>
          </a:bodyPr>
          <a:lstStyle>
            <a:lvl1pPr defTabSz="320039">
              <a:defRPr sz="5180" b="1">
                <a:ln w="12337">
                  <a:solidFill>
                    <a:srgbClr val="C0504D"/>
                  </a:solidFill>
                </a:ln>
                <a:noFill/>
                <a:effectLst>
                  <a:outerShdw blurRad="44450" dist="12572" dir="8100000" rotWithShape="0">
                    <a:srgbClr val="A5A5A5">
                      <a:alpha val="74998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>
              <a:defRPr b="0">
                <a:ln>
                  <a:noFill/>
                </a:ln>
                <a:solidFill>
                  <a:srgbClr val="000000"/>
                </a:solidFill>
                <a:effectLst/>
                <a:latin typeface="Tw Cen MT"/>
                <a:ea typeface="Tw Cen MT"/>
                <a:cs typeface="Tw Cen MT"/>
                <a:sym typeface="Tw Cen MT"/>
              </a:defRPr>
            </a:pPr>
            <a:r>
              <a:rPr sz="4800" dirty="0"/>
              <a:t>Research -Ymchwil</a:t>
            </a:r>
          </a:p>
        </p:txBody>
      </p:sp>
      <p:pic>
        <p:nvPicPr>
          <p:cNvPr id="248" name="image6.png" descr="image6.png"/>
          <p:cNvPicPr>
            <a:picLocks noChangeAspect="1"/>
          </p:cNvPicPr>
          <p:nvPr/>
        </p:nvPicPr>
        <p:blipFill>
          <a:blip r:embed="rId12">
            <a:extLst/>
          </a:blip>
          <a:stretch>
            <a:fillRect/>
          </a:stretch>
        </p:blipFill>
        <p:spPr>
          <a:xfrm>
            <a:off x="491920" y="178102"/>
            <a:ext cx="1771413" cy="1223119"/>
          </a:xfrm>
          <a:prstGeom prst="rect">
            <a:avLst/>
          </a:prstGeom>
          <a:ln w="12700">
            <a:miter lim="400000"/>
          </a:ln>
        </p:spPr>
      </p:pic>
      <p:pic>
        <p:nvPicPr>
          <p:cNvPr id="249" name="image7.png" descr="image7.png"/>
          <p:cNvPicPr>
            <a:picLocks noChangeAspect="1"/>
          </p:cNvPicPr>
          <p:nvPr/>
        </p:nvPicPr>
        <p:blipFill>
          <a:blip r:embed="rId13">
            <a:extLst/>
          </a:blip>
          <a:stretch>
            <a:fillRect/>
          </a:stretch>
        </p:blipFill>
        <p:spPr>
          <a:xfrm>
            <a:off x="471181" y="1424955"/>
            <a:ext cx="1650767" cy="819145"/>
          </a:xfrm>
          <a:prstGeom prst="rect">
            <a:avLst/>
          </a:prstGeom>
          <a:ln w="12700">
            <a:miter lim="400000"/>
          </a:ln>
        </p:spPr>
      </p:pic>
      <p:pic>
        <p:nvPicPr>
          <p:cNvPr id="250" name="image8.png" descr="image8.png"/>
          <p:cNvPicPr>
            <a:picLocks noChangeAspect="1"/>
          </p:cNvPicPr>
          <p:nvPr/>
        </p:nvPicPr>
        <p:blipFill>
          <a:blip r:embed="rId14">
            <a:extLst/>
          </a:blip>
          <a:stretch>
            <a:fillRect/>
          </a:stretch>
        </p:blipFill>
        <p:spPr>
          <a:xfrm>
            <a:off x="371262" y="2182409"/>
            <a:ext cx="2463959" cy="497573"/>
          </a:xfrm>
          <a:prstGeom prst="rect">
            <a:avLst/>
          </a:prstGeom>
          <a:ln w="12700">
            <a:miter lim="400000"/>
          </a:ln>
        </p:spPr>
      </p:pic>
      <p:pic>
        <p:nvPicPr>
          <p:cNvPr id="251" name="image9.png" descr="image9.png"/>
          <p:cNvPicPr>
            <a:picLocks noChangeAspect="1"/>
          </p:cNvPicPr>
          <p:nvPr/>
        </p:nvPicPr>
        <p:blipFill>
          <a:blip r:embed="rId15">
            <a:extLst/>
          </a:blip>
          <a:stretch>
            <a:fillRect/>
          </a:stretch>
        </p:blipFill>
        <p:spPr>
          <a:xfrm>
            <a:off x="45786" y="2697717"/>
            <a:ext cx="2808177" cy="4699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52" name="image10.png" descr="image10.png"/>
          <p:cNvPicPr>
            <a:picLocks noChangeAspect="1"/>
          </p:cNvPicPr>
          <p:nvPr/>
        </p:nvPicPr>
        <p:blipFill>
          <a:blip r:embed="rId16">
            <a:extLst/>
          </a:blip>
          <a:stretch>
            <a:fillRect/>
          </a:stretch>
        </p:blipFill>
        <p:spPr>
          <a:xfrm>
            <a:off x="371262" y="3173614"/>
            <a:ext cx="2463960" cy="547342"/>
          </a:xfrm>
          <a:prstGeom prst="rect">
            <a:avLst/>
          </a:prstGeom>
          <a:ln w="12700">
            <a:miter lim="400000"/>
          </a:ln>
        </p:spPr>
      </p:pic>
      <p:pic>
        <p:nvPicPr>
          <p:cNvPr id="253" name="image11.png" descr="image11.png"/>
          <p:cNvPicPr>
            <a:picLocks noChangeAspect="1"/>
          </p:cNvPicPr>
          <p:nvPr/>
        </p:nvPicPr>
        <p:blipFill>
          <a:blip r:embed="rId17">
            <a:extLst/>
          </a:blip>
          <a:stretch>
            <a:fillRect/>
          </a:stretch>
        </p:blipFill>
        <p:spPr>
          <a:xfrm>
            <a:off x="371263" y="3720956"/>
            <a:ext cx="2222893" cy="386110"/>
          </a:xfrm>
          <a:prstGeom prst="rect">
            <a:avLst/>
          </a:prstGeom>
          <a:ln w="12700">
            <a:miter lim="400000"/>
          </a:ln>
        </p:spPr>
      </p:pic>
      <p:pic>
        <p:nvPicPr>
          <p:cNvPr id="254" name="image12.png" descr="image12.png"/>
          <p:cNvPicPr>
            <a:picLocks noChangeAspect="1"/>
          </p:cNvPicPr>
          <p:nvPr/>
        </p:nvPicPr>
        <p:blipFill>
          <a:blip r:embed="rId18">
            <a:extLst/>
          </a:blip>
          <a:stretch>
            <a:fillRect/>
          </a:stretch>
        </p:blipFill>
        <p:spPr>
          <a:xfrm>
            <a:off x="267952" y="4166545"/>
            <a:ext cx="2567270" cy="487636"/>
          </a:xfrm>
          <a:prstGeom prst="rect">
            <a:avLst/>
          </a:prstGeom>
          <a:ln w="12700">
            <a:miter lim="400000"/>
          </a:ln>
        </p:spPr>
      </p:pic>
      <p:pic>
        <p:nvPicPr>
          <p:cNvPr id="255" name="SWWCTE2:Users:swwcte1:Desktop:SERA.tiff" descr="SWWCTE2:Users:swwcte1:Desktop:SERA.tiff"/>
          <p:cNvPicPr>
            <a:picLocks noChangeAspect="1"/>
          </p:cNvPicPr>
          <p:nvPr/>
        </p:nvPicPr>
        <p:blipFill>
          <a:blip r:embed="rId19">
            <a:extLst/>
          </a:blip>
          <a:stretch>
            <a:fillRect/>
          </a:stretch>
        </p:blipFill>
        <p:spPr>
          <a:xfrm>
            <a:off x="822742" y="4654181"/>
            <a:ext cx="2011260" cy="585804"/>
          </a:xfrm>
          <a:prstGeom prst="rect">
            <a:avLst/>
          </a:prstGeom>
          <a:ln w="12700">
            <a:miter lim="400000"/>
          </a:ln>
        </p:spPr>
      </p:pic>
      <p:pic>
        <p:nvPicPr>
          <p:cNvPr id="256" name="image14.png" descr="image14.png"/>
          <p:cNvPicPr>
            <a:picLocks noChangeAspect="1"/>
          </p:cNvPicPr>
          <p:nvPr/>
        </p:nvPicPr>
        <p:blipFill>
          <a:blip r:embed="rId20">
            <a:extLst/>
          </a:blip>
          <a:stretch>
            <a:fillRect/>
          </a:stretch>
        </p:blipFill>
        <p:spPr>
          <a:xfrm>
            <a:off x="249183" y="4902146"/>
            <a:ext cx="533636" cy="7747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295" y="5523369"/>
            <a:ext cx="2025699" cy="108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305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https://hwb.wales.gov.uk…"/>
          <p:cNvSpPr>
            <a:spLocks noGrp="1"/>
          </p:cNvSpPr>
          <p:nvPr>
            <p:ph type="body" idx="14"/>
          </p:nvPr>
        </p:nvSpPr>
        <p:spPr>
          <a:xfrm>
            <a:off x="-119030" y="4627561"/>
            <a:ext cx="7358063" cy="3582519"/>
          </a:xfrm>
          <a:prstGeom prst="rect">
            <a:avLst/>
          </a:prstGeom>
        </p:spPr>
        <p:txBody>
          <a:bodyPr/>
          <a:lstStyle/>
          <a:p>
            <a:endParaRPr lang="cy-GB" u="sng" dirty="0" smtClean="0">
              <a:hlinkClick r:id="rId2"/>
            </a:endParaRPr>
          </a:p>
          <a:p>
            <a:r>
              <a:rPr lang="en-US" dirty="0">
                <a:hlinkClick r:id="rId3"/>
              </a:rPr>
              <a:t>http://athrofa.cymru/</a:t>
            </a:r>
            <a:endParaRPr lang="en-US" dirty="0"/>
          </a:p>
          <a:p>
            <a:r>
              <a:rPr u="sng" dirty="0" smtClean="0">
                <a:hlinkClick r:id="rId2"/>
              </a:rPr>
              <a:t>https</a:t>
            </a:r>
            <a:r>
              <a:rPr u="sng" dirty="0">
                <a:hlinkClick r:id="rId2"/>
              </a:rPr>
              <a:t>://hwb.wales.gov.uk</a:t>
            </a:r>
          </a:p>
          <a:p>
            <a:r>
              <a:rPr u="sng" dirty="0">
                <a:hlinkClick r:id="rId4"/>
              </a:rPr>
              <a:t>http://reflectiveteaching.co.uk</a:t>
            </a:r>
          </a:p>
          <a:p>
            <a:r>
              <a:rPr u="sng" dirty="0">
                <a:hlinkClick r:id=""/>
              </a:rPr>
              <a:t>http://www.literacyshed.com</a:t>
            </a:r>
          </a:p>
          <a:p>
            <a:endParaRPr u="sng" dirty="0">
              <a:hlinkClick r:id=""/>
            </a:endParaRPr>
          </a:p>
          <a:p>
            <a:endParaRPr u="sng" dirty="0">
              <a:hlinkClick r:id=""/>
            </a:endParaRPr>
          </a:p>
          <a:p>
            <a:endParaRPr u="sng" dirty="0">
              <a:hlinkClick r:id=""/>
            </a:endParaRPr>
          </a:p>
          <a:p>
            <a:endParaRPr u="sng" dirty="0">
              <a:hlinkClick r:id=""/>
            </a:endParaRPr>
          </a:p>
        </p:txBody>
      </p:sp>
      <p:sp>
        <p:nvSpPr>
          <p:cNvPr id="268" name="Who to follow… Pwy i ddilyn….…"/>
          <p:cNvSpPr txBox="1"/>
          <p:nvPr/>
        </p:nvSpPr>
        <p:spPr>
          <a:xfrm>
            <a:off x="708826" y="592888"/>
            <a:ext cx="5295331" cy="37507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/>
          <a:p>
            <a:pPr>
              <a:defRPr sz="2600" b="1"/>
            </a:pPr>
            <a:r>
              <a:rPr sz="1828" dirty="0"/>
              <a:t>Who to follow… Pwy i ddilyn….</a:t>
            </a:r>
          </a:p>
          <a:p>
            <a:pPr>
              <a:defRPr sz="4700" b="1">
                <a:solidFill>
                  <a:srgbClr val="1237FF"/>
                </a:solidFill>
              </a:defRPr>
            </a:pPr>
            <a:r>
              <a:rPr sz="3305" dirty="0"/>
              <a:t>@dilynwr …..  of course!!!</a:t>
            </a:r>
          </a:p>
          <a:p>
            <a:pPr>
              <a:defRPr sz="3300" b="1">
                <a:solidFill>
                  <a:srgbClr val="A91701"/>
                </a:solidFill>
              </a:defRPr>
            </a:pPr>
            <a:r>
              <a:rPr sz="2320" u="sng" dirty="0">
                <a:hlinkClick r:id=""/>
              </a:rPr>
              <a:t>https://uk.pinterest.com/Dilynwr/</a:t>
            </a:r>
          </a:p>
          <a:p>
            <a:pPr>
              <a:defRPr sz="2600"/>
            </a:pPr>
            <a:endParaRPr sz="1828" u="sng" dirty="0">
              <a:hlinkClick r:id=""/>
            </a:endParaRPr>
          </a:p>
          <a:p>
            <a:pPr defTabSz="321457">
              <a:defRPr sz="2600">
                <a:solidFill>
                  <a:srgbClr val="050606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rPr sz="1828" dirty="0">
                <a:hlinkClick r:id="rId5"/>
              </a:rPr>
              <a:t>@redgierob </a:t>
            </a:r>
            <a:r>
              <a:rPr sz="1828" dirty="0"/>
              <a:t>  </a:t>
            </a:r>
            <a:r>
              <a:rPr sz="1828" u="sng" dirty="0">
                <a:hlinkClick r:id="rId5"/>
              </a:rPr>
              <a:t>https://twitter.com/redgierob</a:t>
            </a:r>
          </a:p>
          <a:p>
            <a:pPr defTabSz="321457">
              <a:defRPr sz="2600">
                <a:solidFill>
                  <a:srgbClr val="050606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rPr sz="1828" dirty="0"/>
              <a:t>@literacylender   </a:t>
            </a:r>
            <a:r>
              <a:rPr sz="1828" u="sng" dirty="0">
                <a:hlinkClick r:id="rId6"/>
              </a:rPr>
              <a:t>https://twitter.com/literacylender</a:t>
            </a:r>
          </a:p>
          <a:p>
            <a:pPr defTabSz="321457">
              <a:defRPr sz="2600">
                <a:solidFill>
                  <a:srgbClr val="050606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rPr sz="1828" dirty="0"/>
              <a:t>@teacherToolkit </a:t>
            </a:r>
            <a:r>
              <a:rPr sz="1828" u="sng" dirty="0">
                <a:hlinkClick r:id="rId7"/>
              </a:rPr>
              <a:t>https://twitter.com/TeacherToolkit</a:t>
            </a:r>
          </a:p>
          <a:p>
            <a:pPr defTabSz="321457">
              <a:defRPr sz="2600">
                <a:solidFill>
                  <a:srgbClr val="050606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rPr sz="1828" dirty="0"/>
              <a:t>@GarethFfowc </a:t>
            </a:r>
            <a:r>
              <a:rPr sz="1828" u="sng" dirty="0">
                <a:hlinkClick r:id="rId8"/>
              </a:rPr>
              <a:t>https://twitter.com/GarethFfowc</a:t>
            </a:r>
          </a:p>
          <a:p>
            <a:pPr defTabSz="321457">
              <a:defRPr sz="2600">
                <a:solidFill>
                  <a:srgbClr val="050606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rPr sz="1828" dirty="0"/>
              <a:t>@JasonElsom   </a:t>
            </a:r>
            <a:r>
              <a:rPr sz="1828" u="sng" dirty="0">
                <a:hlinkClick r:id="rId9"/>
              </a:rPr>
              <a:t>https://twitter.com/JasonElsom</a:t>
            </a:r>
          </a:p>
          <a:p>
            <a:pPr defTabSz="321457">
              <a:defRPr sz="2600">
                <a:solidFill>
                  <a:srgbClr val="050606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rPr sz="1828" dirty="0">
                <a:hlinkClick r:id="rId10"/>
              </a:rPr>
              <a:t>@ICT_MrP</a:t>
            </a:r>
            <a:r>
              <a:rPr sz="1828" dirty="0"/>
              <a:t> </a:t>
            </a:r>
            <a:r>
              <a:rPr sz="1828" u="sng" dirty="0">
                <a:hlinkClick r:id=""/>
              </a:rPr>
              <a:t>https://twitter.com/ICT_MrP</a:t>
            </a:r>
          </a:p>
          <a:p>
            <a:pPr defTabSz="321457">
              <a:defRPr sz="2600">
                <a:solidFill>
                  <a:srgbClr val="050606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endParaRPr sz="1828" u="sng" dirty="0">
              <a:hlinkClick r:id=""/>
            </a:endParaRPr>
          </a:p>
          <a:p>
            <a:pPr defTabSz="321457">
              <a:defRPr sz="1300">
                <a:solidFill>
                  <a:srgbClr val="65757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endParaRPr sz="914" u="sng" dirty="0">
              <a:hlinkClick r:id=""/>
            </a:endParaRPr>
          </a:p>
          <a:p>
            <a:pPr defTabSz="321457">
              <a:defRPr sz="1300">
                <a:solidFill>
                  <a:srgbClr val="65757F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endParaRPr sz="914" u="sng" dirty="0">
              <a:hlinkClick r:id=""/>
            </a:endParaRPr>
          </a:p>
        </p:txBody>
      </p:sp>
      <p:pic>
        <p:nvPicPr>
          <p:cNvPr id="270" name="v65oai7fxn47qv9nectx.png" descr="v65oai7fxn47qv9nectx.png"/>
          <p:cNvPicPr>
            <a:picLocks noChangeAspect="1"/>
          </p:cNvPicPr>
          <p:nvPr/>
        </p:nvPicPr>
        <p:blipFill>
          <a:blip r:embed="rId11">
            <a:extLst/>
          </a:blip>
          <a:stretch>
            <a:fillRect/>
          </a:stretch>
        </p:blipFill>
        <p:spPr>
          <a:xfrm>
            <a:off x="6170548" y="385798"/>
            <a:ext cx="1068485" cy="1068485"/>
          </a:xfrm>
          <a:prstGeom prst="rect">
            <a:avLst/>
          </a:prstGeom>
          <a:ln w="12700">
            <a:miter lim="400000"/>
          </a:ln>
        </p:spPr>
      </p:pic>
      <p:pic>
        <p:nvPicPr>
          <p:cNvPr id="271" name="Image" descr="Image"/>
          <p:cNvPicPr>
            <a:picLocks noChangeAspect="1"/>
          </p:cNvPicPr>
          <p:nvPr/>
        </p:nvPicPr>
        <p:blipFill>
          <a:blip r:embed="rId12">
            <a:extLst/>
          </a:blip>
          <a:stretch>
            <a:fillRect/>
          </a:stretch>
        </p:blipFill>
        <p:spPr>
          <a:xfrm>
            <a:off x="6134874" y="1643551"/>
            <a:ext cx="1104159" cy="1104159"/>
          </a:xfrm>
          <a:prstGeom prst="rect">
            <a:avLst/>
          </a:prstGeom>
          <a:ln w="12700">
            <a:miter lim="400000"/>
          </a:ln>
        </p:spPr>
      </p:pic>
      <p:sp>
        <p:nvSpPr>
          <p:cNvPr id="272" name="SOME WEBLINKS/ CYSYLLTIADAU"/>
          <p:cNvSpPr txBox="1"/>
          <p:nvPr/>
        </p:nvSpPr>
        <p:spPr>
          <a:xfrm>
            <a:off x="1043804" y="4438293"/>
            <a:ext cx="4639348" cy="4723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3700" b="1"/>
            </a:lvl1pPr>
          </a:lstStyle>
          <a:p>
            <a:r>
              <a:rPr sz="2601" dirty="0"/>
              <a:t>SOME WEBLINKS/ CYSYLLTIADAU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978" y="938733"/>
            <a:ext cx="5026022" cy="5056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03164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1888844" y="2604635"/>
            <a:ext cx="8393906" cy="1586845"/>
          </a:xfrm>
        </p:spPr>
        <p:txBody>
          <a:bodyPr/>
          <a:lstStyle/>
          <a:p>
            <a:r>
              <a:rPr lang="en-US" sz="3600" dirty="0">
                <a:hlinkClick r:id="rId2"/>
              </a:rPr>
              <a:t>https://www.tes.com</a:t>
            </a:r>
            <a:r>
              <a:rPr lang="en-US" sz="3600" dirty="0" smtClean="0">
                <a:hlinkClick r:id="rId2"/>
              </a:rPr>
              <a:t>/</a:t>
            </a:r>
            <a:endParaRPr lang="en-US" sz="3600" dirty="0" smtClean="0"/>
          </a:p>
          <a:p>
            <a:r>
              <a:rPr lang="en-US" sz="3600" dirty="0" smtClean="0"/>
              <a:t>JOIN TES online </a:t>
            </a:r>
            <a:r>
              <a:rPr lang="mr-IN" sz="3600" dirty="0" smtClean="0"/>
              <a:t>–</a:t>
            </a:r>
            <a:r>
              <a:rPr lang="en-US" sz="3600" dirty="0" smtClean="0"/>
              <a:t> </a:t>
            </a:r>
            <a:r>
              <a:rPr lang="en-US" sz="3600" dirty="0" err="1" smtClean="0"/>
              <a:t>Ymunwch</a:t>
            </a:r>
            <a:r>
              <a:rPr lang="en-US" sz="3600" dirty="0" smtClean="0"/>
              <a:t> a TES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-296" t="-10990" r="29796" b="20625"/>
          <a:stretch/>
        </p:blipFill>
        <p:spPr>
          <a:xfrm>
            <a:off x="3722510" y="0"/>
            <a:ext cx="4321110" cy="254763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64571" y="5906995"/>
            <a:ext cx="6757684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hlinkClick r:id="rId4"/>
              </a:rPr>
              <a:t>https://www.teachertoolkit.co.uk/resources</a:t>
            </a:r>
            <a:r>
              <a:rPr lang="en-US" sz="2800" dirty="0">
                <a:hlinkClick r:id="rId4"/>
              </a:rPr>
              <a:t>/</a:t>
            </a:r>
            <a:endParaRPr lang="en-US" sz="2800" dirty="0"/>
          </a:p>
          <a:p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406" y="3778546"/>
            <a:ext cx="12212406" cy="2128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133981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6350"/>
            <a:ext cx="12203289" cy="686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303137"/>
      </p:ext>
    </p:extLst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75773"/>
            <a:ext cx="12191999" cy="9421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843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0" y="0"/>
            <a:ext cx="12202776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981655"/>
      </p:ext>
    </p:extLst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86779" y="332971"/>
            <a:ext cx="5176435" cy="4351338"/>
          </a:xfrm>
        </p:spPr>
        <p:txBody>
          <a:bodyPr>
            <a:normAutofit/>
          </a:bodyPr>
          <a:lstStyle/>
          <a:p>
            <a:r>
              <a:rPr lang="en-US" dirty="0" smtClean="0"/>
              <a:t>PLP </a:t>
            </a:r>
            <a:r>
              <a:rPr lang="mr-IN" dirty="0" smtClean="0"/>
              <a:t>–</a:t>
            </a:r>
            <a:r>
              <a:rPr lang="en-US" dirty="0" smtClean="0"/>
              <a:t> Professional Learning Passport  </a:t>
            </a:r>
            <a:r>
              <a:rPr lang="mr-IN" dirty="0" smtClean="0"/>
              <a:t>–</a:t>
            </a:r>
            <a:r>
              <a:rPr lang="en-US" dirty="0" smtClean="0"/>
              <a:t> there will be a requirement to show evidence of how you have developed your subject knowledge.</a:t>
            </a:r>
          </a:p>
          <a:p>
            <a:endParaRPr lang="en-US" dirty="0"/>
          </a:p>
          <a:p>
            <a:r>
              <a:rPr lang="en-US" dirty="0" smtClean="0"/>
              <a:t>PDP - </a:t>
            </a:r>
            <a:r>
              <a:rPr lang="en-US" dirty="0" err="1" smtClean="0"/>
              <a:t>Pasbort</a:t>
            </a:r>
            <a:r>
              <a:rPr lang="en-US" dirty="0" smtClean="0"/>
              <a:t> </a:t>
            </a:r>
            <a:r>
              <a:rPr lang="en-US" dirty="0" err="1" smtClean="0"/>
              <a:t>Dysgu</a:t>
            </a:r>
            <a:r>
              <a:rPr lang="en-US" dirty="0" smtClean="0"/>
              <a:t> </a:t>
            </a:r>
            <a:r>
              <a:rPr lang="en-US" dirty="0" err="1" smtClean="0"/>
              <a:t>Proffesiynol</a:t>
            </a:r>
            <a:r>
              <a:rPr lang="en-US" dirty="0" smtClean="0"/>
              <a:t> - </a:t>
            </a:r>
            <a:r>
              <a:rPr lang="en-US" dirty="0" err="1" smtClean="0"/>
              <a:t>bydd</a:t>
            </a:r>
            <a:r>
              <a:rPr lang="en-US" dirty="0" smtClean="0"/>
              <a:t> </a:t>
            </a:r>
            <a:r>
              <a:rPr lang="en-US" dirty="0" err="1" smtClean="0"/>
              <a:t>angen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ddangos</a:t>
            </a:r>
            <a:r>
              <a:rPr lang="en-US" dirty="0" smtClean="0"/>
              <a:t> </a:t>
            </a:r>
            <a:r>
              <a:rPr lang="en-US" dirty="0" err="1" smtClean="0"/>
              <a:t>tystiolaeth</a:t>
            </a:r>
            <a:r>
              <a:rPr lang="en-US" dirty="0" smtClean="0"/>
              <a:t> o </a:t>
            </a:r>
            <a:r>
              <a:rPr lang="en-US" dirty="0" err="1" smtClean="0"/>
              <a:t>sut</a:t>
            </a:r>
            <a:r>
              <a:rPr lang="en-US" dirty="0" smtClean="0"/>
              <a:t> </a:t>
            </a:r>
            <a:r>
              <a:rPr lang="en-US" dirty="0" err="1" smtClean="0"/>
              <a:t>rydych</a:t>
            </a:r>
            <a:r>
              <a:rPr lang="en-US" dirty="0" smtClean="0"/>
              <a:t> chi </a:t>
            </a:r>
            <a:r>
              <a:rPr lang="en-US" dirty="0" err="1" smtClean="0"/>
              <a:t>wedi</a:t>
            </a:r>
            <a:r>
              <a:rPr lang="en-US" dirty="0" smtClean="0"/>
              <a:t> </a:t>
            </a:r>
            <a:r>
              <a:rPr lang="en-US" dirty="0" err="1" smtClean="0"/>
              <a:t>datblygu</a:t>
            </a:r>
            <a:r>
              <a:rPr lang="en-US" dirty="0" smtClean="0"/>
              <a:t> </a:t>
            </a:r>
            <a:r>
              <a:rPr lang="en-US" dirty="0" err="1" smtClean="0"/>
              <a:t>eich</a:t>
            </a:r>
            <a:r>
              <a:rPr lang="en-US" dirty="0" smtClean="0"/>
              <a:t> </a:t>
            </a:r>
            <a:r>
              <a:rPr lang="en-US" dirty="0" err="1" smtClean="0"/>
              <a:t>gwybodaeth</a:t>
            </a:r>
            <a:r>
              <a:rPr lang="en-US" dirty="0" smtClean="0"/>
              <a:t> </a:t>
            </a:r>
            <a:r>
              <a:rPr lang="en-US" dirty="0" err="1" smtClean="0"/>
              <a:t>bwnc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156" y="151594"/>
            <a:ext cx="6002149" cy="378776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12790" y="3939358"/>
            <a:ext cx="62797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hlinkClick r:id="rId3"/>
              </a:rPr>
              <a:t>https://www.ewc.wales</a:t>
            </a:r>
            <a:endParaRPr lang="en-US" sz="2800" dirty="0" smtClean="0"/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762913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1574</TotalTime>
  <Words>329</Words>
  <Application>Microsoft Macintosh PowerPoint</Application>
  <PresentationFormat>Widescreen</PresentationFormat>
  <Paragraphs>71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Calibri</vt:lpstr>
      <vt:lpstr>Calibri Light</vt:lpstr>
      <vt:lpstr>Helvetica</vt:lpstr>
      <vt:lpstr>Helvetica Neue</vt:lpstr>
      <vt:lpstr>Mangal</vt:lpstr>
      <vt:lpstr>Tw Cen MT</vt:lpstr>
      <vt:lpstr>Arial</vt:lpstr>
      <vt:lpstr>Office Theme</vt:lpstr>
      <vt:lpstr>PowerPoint Presentation</vt:lpstr>
      <vt:lpstr>Pwynt bach ond yn eithaf pwysig .. A small point but pretty important..</vt:lpstr>
      <vt:lpstr>I found this over the summer…</vt:lpstr>
      <vt:lpstr>PowerPoint Presentation</vt:lpstr>
      <vt:lpstr>You will need to show evidence of how you have developed these.  Bydd angen i chi ddangos tystiolaeth ar sut i chi wedi datblygu rhain.</vt:lpstr>
      <vt:lpstr>You will need to show how you have developed your Welsh. Bydd angen dangos sut i chi wedi datblygu eich Cymraeg. </vt:lpstr>
      <vt:lpstr>You will be required to complete a self audit in Literacy, Numeracy and Digital Competence by next week.  Bydd gofyn i chi gwblhau hunan-archwiliad mewn Llythrennedd, Rhifedd a Chymhwysedd Digidol erbyn wythnos nesaf.</vt:lpstr>
      <vt:lpstr>PowerPoint Presentation</vt:lpstr>
      <vt:lpstr>Let’s start with this one… Dewch i ni ddechrau gyda hwn...</vt:lpstr>
      <vt:lpstr>https://yrathrofa.wordpress.com</vt:lpstr>
      <vt:lpstr>Some useful links – Cysylltiadau Defnyddiol</vt:lpstr>
      <vt:lpstr>PowerPoint Presentation</vt:lpstr>
      <vt:lpstr>www.swwcte.ac.uk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15.0039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Jones, Mathew</dc:creator>
  <cp:lastModifiedBy>Jones, Mathew</cp:lastModifiedBy>
  <cp:revision>15</cp:revision>
  <dcterms:created xsi:type="dcterms:W3CDTF">2019-08-31T14:28:48Z</dcterms:created>
  <dcterms:modified xsi:type="dcterms:W3CDTF">2019-09-01T16:43:45Z</dcterms:modified>
</cp:coreProperties>
</file>