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2"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3BC95-F269-4420-B6D0-6B35E4278C8E}" v="36" dt="2023-10-23T10:00:34.926"/>
    <p1510:client id="{56985175-8899-4099-893C-BB78320BA34B}" v="75" dt="2023-10-23T09:07:17.482"/>
    <p1510:client id="{658234DA-5F7D-4BED-8362-350942F4990D}" v="54" dt="2023-10-04T08:26:15.709"/>
    <p1510:client id="{85BBFF62-B9DB-4322-96AF-9A06ED43FF3E}" v="89" dt="2023-10-04T08:14:22.3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C10EE9-4F6E-4EF9-AA6E-BC83CB33446C}"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US"/>
        </a:p>
      </dgm:t>
    </dgm:pt>
    <dgm:pt modelId="{01BAA258-390D-4C70-BD79-540D436E79EE}">
      <dgm:prSet phldrT="[Text]" phldr="0"/>
      <dgm:spPr/>
      <dgm:t>
        <a:bodyPr/>
        <a:lstStyle/>
        <a:p>
          <a:r>
            <a:rPr lang="en-US" b="1" dirty="0"/>
            <a:t>The Dorchester in London received positive feedback from Arabic-speaking guests, which is consistent with the hotel's well-known dedication to providing excellent customer service.</a:t>
          </a:r>
        </a:p>
      </dgm:t>
    </dgm:pt>
    <dgm:pt modelId="{AA1FE584-0ADD-4879-85DB-74561C810D61}" type="parTrans" cxnId="{972BDD15-6C17-4885-A313-20C0CBD59EEA}">
      <dgm:prSet/>
      <dgm:spPr/>
      <dgm:t>
        <a:bodyPr/>
        <a:lstStyle/>
        <a:p>
          <a:endParaRPr lang="en-US"/>
        </a:p>
      </dgm:t>
    </dgm:pt>
    <dgm:pt modelId="{D834753D-46CE-4793-A475-4E9B5870D401}" type="sibTrans" cxnId="{972BDD15-6C17-4885-A313-20C0CBD59EEA}">
      <dgm:prSet/>
      <dgm:spPr/>
      <dgm:t>
        <a:bodyPr/>
        <a:lstStyle/>
        <a:p>
          <a:endParaRPr lang="en-US"/>
        </a:p>
      </dgm:t>
    </dgm:pt>
    <dgm:pt modelId="{35583A75-C40C-4952-8FC6-BCD75C9BE210}">
      <dgm:prSet phldr="0"/>
      <dgm:spPr/>
      <dgm:t>
        <a:bodyPr/>
        <a:lstStyle/>
        <a:p>
          <a:pPr algn="l" rtl="0"/>
          <a:r>
            <a:rPr lang="en-US" b="1" dirty="0"/>
            <a:t>A couple who could speak Spanish was given </a:t>
          </a:r>
          <a:r>
            <a:rPr lang="en-US" b="1" dirty="0" err="1"/>
            <a:t>personalised</a:t>
          </a:r>
          <a:r>
            <a:rPr lang="en-US" b="1" dirty="0"/>
            <a:t> recommendations for restaurants and cultural attractions at The Ritz, London, making their trip unforgettable.</a:t>
          </a:r>
          <a:endParaRPr lang="en-US" b="1" dirty="0">
            <a:latin typeface="Calibri Light" panose="020F0302020204030204"/>
          </a:endParaRPr>
        </a:p>
      </dgm:t>
    </dgm:pt>
    <dgm:pt modelId="{5B7C0131-A027-439F-AB05-61C0BCDF0218}" type="parTrans" cxnId="{25CA3F02-9887-4FCF-A139-24D9D46CC30F}">
      <dgm:prSet/>
      <dgm:spPr/>
    </dgm:pt>
    <dgm:pt modelId="{B5F28646-E2FC-4FA6-A996-C3D203C5162B}" type="sibTrans" cxnId="{25CA3F02-9887-4FCF-A139-24D9D46CC30F}">
      <dgm:prSet/>
      <dgm:spPr/>
    </dgm:pt>
    <dgm:pt modelId="{95DE3406-F013-4715-9920-914516FABD94}">
      <dgm:prSet phldr="0"/>
      <dgm:spPr/>
      <dgm:t>
        <a:bodyPr/>
        <a:lstStyle/>
        <a:p>
          <a:pPr algn="l"/>
          <a:r>
            <a:rPr lang="en-US" b="1"/>
            <a:t>When Chinese visitors arrived to Claridge's in London, the bilingual staff made it easier for them to go around the city, which led to positive reviews and return business.</a:t>
          </a:r>
          <a:endParaRPr lang="en-US" b="1" dirty="0"/>
        </a:p>
      </dgm:t>
    </dgm:pt>
    <dgm:pt modelId="{8D6EE6B4-22D9-4185-8494-4EF81E16F39C}" type="parTrans" cxnId="{DD890F65-DF17-4775-B660-F59A564A1D01}">
      <dgm:prSet/>
      <dgm:spPr/>
    </dgm:pt>
    <dgm:pt modelId="{5417445A-27B6-4B78-B1DC-35E1417233BB}" type="sibTrans" cxnId="{DD890F65-DF17-4775-B660-F59A564A1D01}">
      <dgm:prSet/>
      <dgm:spPr/>
    </dgm:pt>
    <dgm:pt modelId="{AB7B4EFE-401E-4A17-B0DB-39F19ED2CE74}">
      <dgm:prSet phldr="0"/>
      <dgm:spPr/>
      <dgm:t>
        <a:bodyPr/>
        <a:lstStyle/>
        <a:p>
          <a:pPr algn="l"/>
          <a:r>
            <a:rPr lang="en-US" b="1"/>
            <a:t>A family who spoke French well had the chance to participate in a cross-cultural event at The Goring in London. The provision of tailored recommendations in the client's native tongue ultimately enabled this, resulting in a heightened degree of guest satisfaction.</a:t>
          </a:r>
          <a:endParaRPr lang="en-US" b="1" dirty="0"/>
        </a:p>
      </dgm:t>
    </dgm:pt>
    <dgm:pt modelId="{2332F503-D38B-4C5E-87D2-CCA7ADBB4428}" type="parTrans" cxnId="{C90383D2-3D2A-4958-BC93-8A106BD58370}">
      <dgm:prSet/>
      <dgm:spPr/>
    </dgm:pt>
    <dgm:pt modelId="{A962FCF0-55E0-4090-84D0-04B694F3889C}" type="sibTrans" cxnId="{C90383D2-3D2A-4958-BC93-8A106BD58370}">
      <dgm:prSet/>
      <dgm:spPr/>
    </dgm:pt>
    <dgm:pt modelId="{A5E7F6E9-CEBA-4B13-9F86-4649B0D7D140}">
      <dgm:prSet phldr="0"/>
      <dgm:spPr/>
      <dgm:t>
        <a:bodyPr/>
        <a:lstStyle/>
        <a:p>
          <a:pPr algn="l"/>
          <a:r>
            <a:rPr lang="en-US" b="1" dirty="0"/>
            <a:t>Perfect service was given to a German-speaking client at The Langham, London, making their stay enjoyable and </a:t>
          </a:r>
          <a:r>
            <a:rPr lang="en-US" b="1" dirty="0" err="1"/>
            <a:t>customised</a:t>
          </a:r>
          <a:r>
            <a:rPr lang="en-US" b="1" dirty="0"/>
            <a:t>.</a:t>
          </a:r>
        </a:p>
      </dgm:t>
    </dgm:pt>
    <dgm:pt modelId="{A9C2BE18-7CA6-4F29-B8ED-6849553C067A}" type="parTrans" cxnId="{502BC897-BA1C-4966-8172-0A426C9B77EA}">
      <dgm:prSet/>
      <dgm:spPr/>
    </dgm:pt>
    <dgm:pt modelId="{A5ADD97D-096B-47C9-80B1-590A8B19DAC9}" type="sibTrans" cxnId="{502BC897-BA1C-4966-8172-0A426C9B77EA}">
      <dgm:prSet/>
      <dgm:spPr/>
    </dgm:pt>
    <dgm:pt modelId="{56BB2F3C-FB01-49B9-8FD8-C6140B9668B0}" type="pres">
      <dgm:prSet presAssocID="{24C10EE9-4F6E-4EF9-AA6E-BC83CB33446C}" presName="diagram" presStyleCnt="0">
        <dgm:presLayoutVars>
          <dgm:dir/>
          <dgm:resizeHandles val="exact"/>
        </dgm:presLayoutVars>
      </dgm:prSet>
      <dgm:spPr/>
    </dgm:pt>
    <dgm:pt modelId="{E8557B22-B0E4-441D-BD06-AF7928E990B9}" type="pres">
      <dgm:prSet presAssocID="{35583A75-C40C-4952-8FC6-BCD75C9BE210}" presName="node" presStyleLbl="node1" presStyleIdx="0" presStyleCnt="5">
        <dgm:presLayoutVars>
          <dgm:bulletEnabled val="1"/>
        </dgm:presLayoutVars>
      </dgm:prSet>
      <dgm:spPr/>
    </dgm:pt>
    <dgm:pt modelId="{63846624-2B7E-4376-8FF2-23163AAAEA7F}" type="pres">
      <dgm:prSet presAssocID="{B5F28646-E2FC-4FA6-A996-C3D203C5162B}" presName="sibTrans" presStyleCnt="0"/>
      <dgm:spPr/>
    </dgm:pt>
    <dgm:pt modelId="{73D7CF83-48E2-436E-9D04-EC47D93E704F}" type="pres">
      <dgm:prSet presAssocID="{95DE3406-F013-4715-9920-914516FABD94}" presName="node" presStyleLbl="node1" presStyleIdx="1" presStyleCnt="5">
        <dgm:presLayoutVars>
          <dgm:bulletEnabled val="1"/>
        </dgm:presLayoutVars>
      </dgm:prSet>
      <dgm:spPr/>
    </dgm:pt>
    <dgm:pt modelId="{540E6ADD-9A61-4115-8F97-4256BF36CDA4}" type="pres">
      <dgm:prSet presAssocID="{5417445A-27B6-4B78-B1DC-35E1417233BB}" presName="sibTrans" presStyleCnt="0"/>
      <dgm:spPr/>
    </dgm:pt>
    <dgm:pt modelId="{0BF0C811-5A2B-45B4-B2DE-5C0EF94C007D}" type="pres">
      <dgm:prSet presAssocID="{AB7B4EFE-401E-4A17-B0DB-39F19ED2CE74}" presName="node" presStyleLbl="node1" presStyleIdx="2" presStyleCnt="5">
        <dgm:presLayoutVars>
          <dgm:bulletEnabled val="1"/>
        </dgm:presLayoutVars>
      </dgm:prSet>
      <dgm:spPr/>
    </dgm:pt>
    <dgm:pt modelId="{26302467-234D-4451-81F6-6A70723536B2}" type="pres">
      <dgm:prSet presAssocID="{A962FCF0-55E0-4090-84D0-04B694F3889C}" presName="sibTrans" presStyleCnt="0"/>
      <dgm:spPr/>
    </dgm:pt>
    <dgm:pt modelId="{CD5A0BB0-884F-46B1-A0C4-4A97C1665572}" type="pres">
      <dgm:prSet presAssocID="{A5E7F6E9-CEBA-4B13-9F86-4649B0D7D140}" presName="node" presStyleLbl="node1" presStyleIdx="3" presStyleCnt="5">
        <dgm:presLayoutVars>
          <dgm:bulletEnabled val="1"/>
        </dgm:presLayoutVars>
      </dgm:prSet>
      <dgm:spPr/>
    </dgm:pt>
    <dgm:pt modelId="{839F1992-DB63-4154-A03F-97E289240C45}" type="pres">
      <dgm:prSet presAssocID="{A5ADD97D-096B-47C9-80B1-590A8B19DAC9}" presName="sibTrans" presStyleCnt="0"/>
      <dgm:spPr/>
    </dgm:pt>
    <dgm:pt modelId="{ED76F786-AD20-4F29-9EB5-ABD7399C01CD}" type="pres">
      <dgm:prSet presAssocID="{01BAA258-390D-4C70-BD79-540D436E79EE}" presName="node" presStyleLbl="node1" presStyleIdx="4" presStyleCnt="5">
        <dgm:presLayoutVars>
          <dgm:bulletEnabled val="1"/>
        </dgm:presLayoutVars>
      </dgm:prSet>
      <dgm:spPr/>
    </dgm:pt>
  </dgm:ptLst>
  <dgm:cxnLst>
    <dgm:cxn modelId="{25CA3F02-9887-4FCF-A139-24D9D46CC30F}" srcId="{24C10EE9-4F6E-4EF9-AA6E-BC83CB33446C}" destId="{35583A75-C40C-4952-8FC6-BCD75C9BE210}" srcOrd="0" destOrd="0" parTransId="{5B7C0131-A027-439F-AB05-61C0BCDF0218}" sibTransId="{B5F28646-E2FC-4FA6-A996-C3D203C5162B}"/>
    <dgm:cxn modelId="{F3B6DC07-0BC4-436B-BD6A-3C2EB08C0359}" type="presOf" srcId="{01BAA258-390D-4C70-BD79-540D436E79EE}" destId="{ED76F786-AD20-4F29-9EB5-ABD7399C01CD}" srcOrd="0" destOrd="0" presId="urn:microsoft.com/office/officeart/2005/8/layout/default"/>
    <dgm:cxn modelId="{972BDD15-6C17-4885-A313-20C0CBD59EEA}" srcId="{24C10EE9-4F6E-4EF9-AA6E-BC83CB33446C}" destId="{01BAA258-390D-4C70-BD79-540D436E79EE}" srcOrd="4" destOrd="0" parTransId="{AA1FE584-0ADD-4879-85DB-74561C810D61}" sibTransId="{D834753D-46CE-4793-A475-4E9B5870D401}"/>
    <dgm:cxn modelId="{2EDFA743-C080-4652-BE4B-A502516EFCF2}" type="presOf" srcId="{35583A75-C40C-4952-8FC6-BCD75C9BE210}" destId="{E8557B22-B0E4-441D-BD06-AF7928E990B9}" srcOrd="0" destOrd="0" presId="urn:microsoft.com/office/officeart/2005/8/layout/default"/>
    <dgm:cxn modelId="{DD890F65-DF17-4775-B660-F59A564A1D01}" srcId="{24C10EE9-4F6E-4EF9-AA6E-BC83CB33446C}" destId="{95DE3406-F013-4715-9920-914516FABD94}" srcOrd="1" destOrd="0" parTransId="{8D6EE6B4-22D9-4185-8494-4EF81E16F39C}" sibTransId="{5417445A-27B6-4B78-B1DC-35E1417233BB}"/>
    <dgm:cxn modelId="{7FF3AB4C-D126-44A9-8EB3-E42987069223}" type="presOf" srcId="{95DE3406-F013-4715-9920-914516FABD94}" destId="{73D7CF83-48E2-436E-9D04-EC47D93E704F}" srcOrd="0" destOrd="0" presId="urn:microsoft.com/office/officeart/2005/8/layout/default"/>
    <dgm:cxn modelId="{59630792-C96B-4BD0-8459-FBBD6FBBF4A2}" type="presOf" srcId="{A5E7F6E9-CEBA-4B13-9F86-4649B0D7D140}" destId="{CD5A0BB0-884F-46B1-A0C4-4A97C1665572}" srcOrd="0" destOrd="0" presId="urn:microsoft.com/office/officeart/2005/8/layout/default"/>
    <dgm:cxn modelId="{502BC897-BA1C-4966-8172-0A426C9B77EA}" srcId="{24C10EE9-4F6E-4EF9-AA6E-BC83CB33446C}" destId="{A5E7F6E9-CEBA-4B13-9F86-4649B0D7D140}" srcOrd="3" destOrd="0" parTransId="{A9C2BE18-7CA6-4F29-B8ED-6849553C067A}" sibTransId="{A5ADD97D-096B-47C9-80B1-590A8B19DAC9}"/>
    <dgm:cxn modelId="{5737A49D-E7CA-4DCA-9236-25B1F2C5186E}" type="presOf" srcId="{24C10EE9-4F6E-4EF9-AA6E-BC83CB33446C}" destId="{56BB2F3C-FB01-49B9-8FD8-C6140B9668B0}" srcOrd="0" destOrd="0" presId="urn:microsoft.com/office/officeart/2005/8/layout/default"/>
    <dgm:cxn modelId="{C90383D2-3D2A-4958-BC93-8A106BD58370}" srcId="{24C10EE9-4F6E-4EF9-AA6E-BC83CB33446C}" destId="{AB7B4EFE-401E-4A17-B0DB-39F19ED2CE74}" srcOrd="2" destOrd="0" parTransId="{2332F503-D38B-4C5E-87D2-CCA7ADBB4428}" sibTransId="{A962FCF0-55E0-4090-84D0-04B694F3889C}"/>
    <dgm:cxn modelId="{504369DE-CD54-47E6-BA58-035E02A646AD}" type="presOf" srcId="{AB7B4EFE-401E-4A17-B0DB-39F19ED2CE74}" destId="{0BF0C811-5A2B-45B4-B2DE-5C0EF94C007D}" srcOrd="0" destOrd="0" presId="urn:microsoft.com/office/officeart/2005/8/layout/default"/>
    <dgm:cxn modelId="{CE04D38F-EA92-452F-A262-59697A545523}" type="presParOf" srcId="{56BB2F3C-FB01-49B9-8FD8-C6140B9668B0}" destId="{E8557B22-B0E4-441D-BD06-AF7928E990B9}" srcOrd="0" destOrd="0" presId="urn:microsoft.com/office/officeart/2005/8/layout/default"/>
    <dgm:cxn modelId="{6BF1FC10-AF65-4DE3-ABDE-373AC3CFDA74}" type="presParOf" srcId="{56BB2F3C-FB01-49B9-8FD8-C6140B9668B0}" destId="{63846624-2B7E-4376-8FF2-23163AAAEA7F}" srcOrd="1" destOrd="0" presId="urn:microsoft.com/office/officeart/2005/8/layout/default"/>
    <dgm:cxn modelId="{047FFC4B-9EBE-4385-ABBF-10153DBD34A2}" type="presParOf" srcId="{56BB2F3C-FB01-49B9-8FD8-C6140B9668B0}" destId="{73D7CF83-48E2-436E-9D04-EC47D93E704F}" srcOrd="2" destOrd="0" presId="urn:microsoft.com/office/officeart/2005/8/layout/default"/>
    <dgm:cxn modelId="{F0730D47-247C-46D8-838E-99C5D8DA7CD4}" type="presParOf" srcId="{56BB2F3C-FB01-49B9-8FD8-C6140B9668B0}" destId="{540E6ADD-9A61-4115-8F97-4256BF36CDA4}" srcOrd="3" destOrd="0" presId="urn:microsoft.com/office/officeart/2005/8/layout/default"/>
    <dgm:cxn modelId="{7F24ADC8-BB7F-42CD-B260-933B95262A61}" type="presParOf" srcId="{56BB2F3C-FB01-49B9-8FD8-C6140B9668B0}" destId="{0BF0C811-5A2B-45B4-B2DE-5C0EF94C007D}" srcOrd="4" destOrd="0" presId="urn:microsoft.com/office/officeart/2005/8/layout/default"/>
    <dgm:cxn modelId="{167E7360-4C43-455A-B4DD-C8A95167377A}" type="presParOf" srcId="{56BB2F3C-FB01-49B9-8FD8-C6140B9668B0}" destId="{26302467-234D-4451-81F6-6A70723536B2}" srcOrd="5" destOrd="0" presId="urn:microsoft.com/office/officeart/2005/8/layout/default"/>
    <dgm:cxn modelId="{62C7A5B8-ED9C-46F6-8ADC-CD1552B87092}" type="presParOf" srcId="{56BB2F3C-FB01-49B9-8FD8-C6140B9668B0}" destId="{CD5A0BB0-884F-46B1-A0C4-4A97C1665572}" srcOrd="6" destOrd="0" presId="urn:microsoft.com/office/officeart/2005/8/layout/default"/>
    <dgm:cxn modelId="{9A67B1BA-35DF-40BB-B670-ECF907A2FA74}" type="presParOf" srcId="{56BB2F3C-FB01-49B9-8FD8-C6140B9668B0}" destId="{839F1992-DB63-4154-A03F-97E289240C45}" srcOrd="7" destOrd="0" presId="urn:microsoft.com/office/officeart/2005/8/layout/default"/>
    <dgm:cxn modelId="{083430A7-F0D3-4B2C-A53B-DDA4D298218D}" type="presParOf" srcId="{56BB2F3C-FB01-49B9-8FD8-C6140B9668B0}" destId="{ED76F786-AD20-4F29-9EB5-ABD7399C01C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57B22-B0E4-441D-BD06-AF7928E990B9}">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kern="1200" dirty="0"/>
            <a:t>A couple who could speak Spanish was given </a:t>
          </a:r>
          <a:r>
            <a:rPr lang="en-US" sz="1600" b="1" kern="1200" dirty="0" err="1"/>
            <a:t>personalised</a:t>
          </a:r>
          <a:r>
            <a:rPr lang="en-US" sz="1600" b="1" kern="1200" dirty="0"/>
            <a:t> recommendations for restaurants and cultural attractions at The Ritz, London, making their trip unforgettable.</a:t>
          </a:r>
          <a:endParaRPr lang="en-US" sz="1600" b="1" kern="1200" dirty="0">
            <a:latin typeface="Calibri Light" panose="020F0302020204030204"/>
          </a:endParaRPr>
        </a:p>
      </dsp:txBody>
      <dsp:txXfrm>
        <a:off x="0" y="39687"/>
        <a:ext cx="3286125" cy="1971675"/>
      </dsp:txXfrm>
    </dsp:sp>
    <dsp:sp modelId="{73D7CF83-48E2-436E-9D04-EC47D93E704F}">
      <dsp:nvSpPr>
        <dsp:cNvPr id="0" name=""/>
        <dsp:cNvSpPr/>
      </dsp:nvSpPr>
      <dsp:spPr>
        <a:xfrm>
          <a:off x="3614737" y="39687"/>
          <a:ext cx="3286125" cy="197167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When Chinese visitors arrived to Claridge's in London, the bilingual staff made it easier for them to go around the city, which led to positive reviews and return business.</a:t>
          </a:r>
          <a:endParaRPr lang="en-US" sz="1600" b="1" kern="1200" dirty="0"/>
        </a:p>
      </dsp:txBody>
      <dsp:txXfrm>
        <a:off x="3614737" y="39687"/>
        <a:ext cx="3286125" cy="1971675"/>
      </dsp:txXfrm>
    </dsp:sp>
    <dsp:sp modelId="{0BF0C811-5A2B-45B4-B2DE-5C0EF94C007D}">
      <dsp:nvSpPr>
        <dsp:cNvPr id="0" name=""/>
        <dsp:cNvSpPr/>
      </dsp:nvSpPr>
      <dsp:spPr>
        <a:xfrm>
          <a:off x="7229475" y="39687"/>
          <a:ext cx="3286125" cy="197167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a:t>A family who spoke French well had the chance to participate in a cross-cultural event at The Goring in London. The provision of tailored recommendations in the client's native tongue ultimately enabled this, resulting in a heightened degree of guest satisfaction.</a:t>
          </a:r>
          <a:endParaRPr lang="en-US" sz="1600" b="1" kern="1200" dirty="0"/>
        </a:p>
      </dsp:txBody>
      <dsp:txXfrm>
        <a:off x="7229475" y="39687"/>
        <a:ext cx="3286125" cy="1971675"/>
      </dsp:txXfrm>
    </dsp:sp>
    <dsp:sp modelId="{CD5A0BB0-884F-46B1-A0C4-4A97C1665572}">
      <dsp:nvSpPr>
        <dsp:cNvPr id="0" name=""/>
        <dsp:cNvSpPr/>
      </dsp:nvSpPr>
      <dsp:spPr>
        <a:xfrm>
          <a:off x="1807368" y="2339975"/>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t>Perfect service was given to a German-speaking client at The Langham, London, making their stay enjoyable and </a:t>
          </a:r>
          <a:r>
            <a:rPr lang="en-US" sz="1600" b="1" kern="1200" dirty="0" err="1"/>
            <a:t>customised</a:t>
          </a:r>
          <a:r>
            <a:rPr lang="en-US" sz="1600" b="1" kern="1200" dirty="0"/>
            <a:t>.</a:t>
          </a:r>
        </a:p>
      </dsp:txBody>
      <dsp:txXfrm>
        <a:off x="1807368" y="2339975"/>
        <a:ext cx="3286125" cy="1971675"/>
      </dsp:txXfrm>
    </dsp:sp>
    <dsp:sp modelId="{ED76F786-AD20-4F29-9EB5-ABD7399C01CD}">
      <dsp:nvSpPr>
        <dsp:cNvPr id="0" name=""/>
        <dsp:cNvSpPr/>
      </dsp:nvSpPr>
      <dsp:spPr>
        <a:xfrm>
          <a:off x="5422106" y="2339975"/>
          <a:ext cx="3286125" cy="1971675"/>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The Dorchester in London received positive feedback from Arabic-speaking guests, which is consistent with the hotel's well-known dedication to providing excellent customer service.</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9E29FE-D561-436C-9A8D-BCF971526F7D}" type="datetimeFigureOut">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31E7B4-D76A-4C82-B3D7-2EC2D51BF4BC}" type="slidenum">
              <a:t>‹#›</a:t>
            </a:fld>
            <a:endParaRPr lang="en-US"/>
          </a:p>
        </p:txBody>
      </p:sp>
    </p:spTree>
    <p:extLst>
      <p:ext uri="{BB962C8B-B14F-4D97-AF65-F5344CB8AC3E}">
        <p14:creationId xmlns:p14="http://schemas.microsoft.com/office/powerpoint/2010/main" val="2973603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The hospitality industry is known for its dynamic and culturally diversified nature, making language awareness essential. Ensuring visitor satisfaction and promoting fruitful relationships are contingent upon it. The value of proficient communication and the capacity to understand cultural quirks cannot be </a:t>
            </a:r>
            <a:r>
              <a:rPr lang="en-US" err="1"/>
              <a:t>emphasised</a:t>
            </a:r>
            <a:r>
              <a:rPr lang="en-US"/>
              <a:t>, claim Hofstede et al. (2010).</a:t>
            </a:r>
          </a:p>
          <a:p>
            <a:pPr marL="171450" indent="-171450">
              <a:buFont typeface="Arial"/>
              <a:buChar char="•"/>
            </a:pPr>
            <a:r>
              <a:rPr lang="en-US"/>
              <a:t>There are several benefits to multilingualism in the hospitality sector. As per the findings of Christiansen et al. (2020), visitor experiences are improved when more seamless interactions are facilitated and visitors' preferred languages are respected.</a:t>
            </a:r>
            <a:endParaRPr lang="en-US">
              <a:ea typeface="Calibri" panose="020F0502020204030204"/>
              <a:cs typeface="Calibri" panose="020F0502020204030204"/>
            </a:endParaRPr>
          </a:p>
          <a:p>
            <a:pPr marL="171450" indent="-171450">
              <a:buFont typeface="Arial"/>
              <a:buChar char="•"/>
            </a:pPr>
            <a:r>
              <a:rPr lang="en-US"/>
              <a:t>This presentation's main goal is to investigate the advantages of having linguistic awareness in the context of the hotel industry, with a particular emphasis on </a:t>
            </a:r>
            <a:r>
              <a:rPr lang="en-US" err="1"/>
              <a:t>utilising</a:t>
            </a:r>
            <a:r>
              <a:rPr lang="en-US"/>
              <a:t> French as the selected modern European language.</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731E7B4-D76A-4C82-B3D7-2EC2D51BF4BC}" type="slidenum">
              <a:t>2</a:t>
            </a:fld>
            <a:endParaRPr lang="en-US"/>
          </a:p>
        </p:txBody>
      </p:sp>
    </p:spTree>
    <p:extLst>
      <p:ext uri="{BB962C8B-B14F-4D97-AF65-F5344CB8AC3E}">
        <p14:creationId xmlns:p14="http://schemas.microsoft.com/office/powerpoint/2010/main" val="2016391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a:buChar char="•"/>
            </a:pPr>
            <a:r>
              <a:rPr lang="en-US"/>
              <a:t>Christiansen and colleagues (2020) contend that having bilingual employees in the hospitality industry gives them competitive advantages that increase their productivity.</a:t>
            </a:r>
          </a:p>
          <a:p>
            <a:pPr>
              <a:buFont typeface="Arial"/>
              <a:buChar char="•"/>
            </a:pPr>
            <a:r>
              <a:rPr lang="en-US" dirty="0"/>
              <a:t>As per Christiansen et al. (2020), the existence of multilingual staff members can enhance the level of hospitality and </a:t>
            </a:r>
            <a:r>
              <a:rPr lang="en-US" dirty="0" err="1"/>
              <a:t>personalised</a:t>
            </a:r>
            <a:r>
              <a:rPr lang="en-US" dirty="0"/>
              <a:t> service provided to patrons. This could therefore lead to higher levels of customer satisfaction and more consumer loyalty.</a:t>
            </a:r>
            <a:endParaRPr lang="en-US" dirty="0">
              <a:ea typeface="Calibri"/>
              <a:cs typeface="Calibri"/>
            </a:endParaRPr>
          </a:p>
          <a:p>
            <a:pPr marL="171450" indent="-171450">
              <a:buFont typeface="Arial"/>
              <a:buChar char="•"/>
            </a:pPr>
            <a:r>
              <a:rPr lang="en-US" dirty="0"/>
              <a:t>Let's explore these benefits in more detail by looking at specific examples from the hotel industry.</a:t>
            </a:r>
          </a:p>
        </p:txBody>
      </p:sp>
      <p:sp>
        <p:nvSpPr>
          <p:cNvPr id="4" name="Slide Number Placeholder 3"/>
          <p:cNvSpPr>
            <a:spLocks noGrp="1"/>
          </p:cNvSpPr>
          <p:nvPr>
            <p:ph type="sldNum" sz="quarter" idx="5"/>
          </p:nvPr>
        </p:nvSpPr>
        <p:spPr/>
        <p:txBody>
          <a:bodyPr/>
          <a:lstStyle/>
          <a:p>
            <a:fld id="{B731E7B4-D76A-4C82-B3D7-2EC2D51BF4BC}" type="slidenum">
              <a:t>3</a:t>
            </a:fld>
            <a:endParaRPr lang="en-US"/>
          </a:p>
        </p:txBody>
      </p:sp>
    </p:spTree>
    <p:extLst>
      <p:ext uri="{BB962C8B-B14F-4D97-AF65-F5344CB8AC3E}">
        <p14:creationId xmlns:p14="http://schemas.microsoft.com/office/powerpoint/2010/main" val="33970675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French is a widely spoken language in Europe that is highly valued for its sophistication and rich cultural heritage. Many parts of the world, notably France, Belgium, Canada, and various African and Caribbean countries, have large populations of French speakers. Due to its extensive use, a variety of dialects have emerged, underscoring the language's international character.</a:t>
            </a:r>
          </a:p>
          <a:p>
            <a:pPr marL="171450" indent="-171450">
              <a:buFont typeface="Arial"/>
              <a:buChar char="•"/>
            </a:pPr>
            <a:r>
              <a:rPr lang="en-US"/>
              <a:t>The French language's complex phonetic system and rich grammatical patterns could make learning the language rather challenging. However, the benefits of learning French, such more flexibility in communication, make the effort extremely worthwhile (Smith, 2019).</a:t>
            </a:r>
            <a:endParaRPr lang="en-US">
              <a:ea typeface="Calibri" panose="020F0502020204030204"/>
              <a:cs typeface="Calibri" panose="020F0502020204030204"/>
            </a:endParaRPr>
          </a:p>
          <a:p>
            <a:pPr marL="171450" indent="-171450">
              <a:buFont typeface="Arial"/>
              <a:buChar char="•"/>
            </a:pPr>
            <a:r>
              <a:rPr lang="en-US"/>
              <a:t>In the context of business contacts, the French culture places a significant premium on formalities, such as the use of titles and formal welcomes. This </a:t>
            </a:r>
            <a:r>
              <a:rPr lang="en-US" err="1"/>
              <a:t>behaviour</a:t>
            </a:r>
            <a:r>
              <a:rPr lang="en-US"/>
              <a:t> demonstrates the deep regard that is shown for hierarchical systems (Smith, 2019).</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731E7B4-D76A-4C82-B3D7-2EC2D51BF4BC}" type="slidenum">
              <a:rPr lang="en-US"/>
              <a:t>4</a:t>
            </a:fld>
            <a:endParaRPr lang="en-US"/>
          </a:p>
        </p:txBody>
      </p:sp>
    </p:spTree>
    <p:extLst>
      <p:ext uri="{BB962C8B-B14F-4D97-AF65-F5344CB8AC3E}">
        <p14:creationId xmlns:p14="http://schemas.microsoft.com/office/powerpoint/2010/main" val="75190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investigation, actual experiences from the hotel industry in UK will be looked at, where the presence of  multilingual staff has significantly improved visitor happiness and made it easier to create experiences that guests will never forget. The aforementioned illustrations highlight the advantages of obtaining and </a:t>
            </a:r>
            <a:r>
              <a:rPr lang="en-US" dirty="0" err="1"/>
              <a:t>utilising</a:t>
            </a:r>
            <a:r>
              <a:rPr lang="en-US" dirty="0"/>
              <a:t> language awareness competencies in relation to the hotel industry.</a:t>
            </a:r>
          </a:p>
        </p:txBody>
      </p:sp>
      <p:sp>
        <p:nvSpPr>
          <p:cNvPr id="4" name="Slide Number Placeholder 3"/>
          <p:cNvSpPr>
            <a:spLocks noGrp="1"/>
          </p:cNvSpPr>
          <p:nvPr>
            <p:ph type="sldNum" sz="quarter" idx="5"/>
          </p:nvPr>
        </p:nvSpPr>
        <p:spPr/>
        <p:txBody>
          <a:bodyPr/>
          <a:lstStyle/>
          <a:p>
            <a:fld id="{B731E7B4-D76A-4C82-B3D7-2EC2D51BF4BC}" type="slidenum">
              <a:rPr lang="en-US"/>
              <a:t>5</a:t>
            </a:fld>
            <a:endParaRPr lang="en-US"/>
          </a:p>
        </p:txBody>
      </p:sp>
    </p:spTree>
    <p:extLst>
      <p:ext uri="{BB962C8B-B14F-4D97-AF65-F5344CB8AC3E}">
        <p14:creationId xmlns:p14="http://schemas.microsoft.com/office/powerpoint/2010/main" val="24883403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In summary, the hotel industry requires multilingualism and language awareness skills to ensure positive guest experiences and overall satisfaction (Christiansen et al., 2020).</a:t>
            </a:r>
          </a:p>
          <a:p>
            <a:pPr marL="171450" indent="-171450">
              <a:buFont typeface="Arial"/>
              <a:buChar char="•"/>
            </a:pPr>
            <a:r>
              <a:rPr lang="en-US"/>
              <a:t>Our team members are encouraged to continuously improve their language skills and broaden their cultural awareness as part of our ongoing efforts to foster a culture of continuous improvement. This is intended to improve our capacity to meet the demands of our wide range of customers.</a:t>
            </a:r>
            <a:endParaRPr lang="en-US">
              <a:ea typeface="Calibri" panose="020F0502020204030204"/>
              <a:cs typeface="Calibri" panose="020F0502020204030204"/>
            </a:endParaRPr>
          </a:p>
          <a:p>
            <a:pPr marL="171450" indent="-171450">
              <a:buFont typeface="Arial"/>
              <a:buChar char="•"/>
            </a:pPr>
            <a:r>
              <a:rPr lang="en-US"/>
              <a:t>We would like you to be informed of upcoming language training sessions at Diversity Hotel &amp; Spa London, which are intended to improve the linguistic awareness and competency of our staff.</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731E7B4-D76A-4C82-B3D7-2EC2D51BF4BC}" type="slidenum">
              <a:rPr lang="en-US"/>
              <a:t>6</a:t>
            </a:fld>
            <a:endParaRPr lang="en-US"/>
          </a:p>
        </p:txBody>
      </p:sp>
    </p:spTree>
    <p:extLst>
      <p:ext uri="{BB962C8B-B14F-4D97-AF65-F5344CB8AC3E}">
        <p14:creationId xmlns:p14="http://schemas.microsoft.com/office/powerpoint/2010/main" val="3171405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uowtsd-my.sharepoint.com/:v:/r/personal/2133909_student_uwtsd_ac_uk/Documents/Recording-20231027_194721.webm?csf=1&amp;web=1&amp;e=PRPMTJ&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languageonthemove.com/multiculturalism-without-multilingualism/"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flickr.com/photos/64607715@N05/13622377293/"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5629" y="528320"/>
            <a:ext cx="6692827" cy="2794000"/>
          </a:xfrm>
        </p:spPr>
        <p:txBody>
          <a:bodyPr>
            <a:noAutofit/>
          </a:bodyPr>
          <a:lstStyle/>
          <a:p>
            <a:pPr algn="l"/>
            <a:r>
              <a:rPr lang="en-US" sz="4000" b="1" dirty="0">
                <a:latin typeface="Times New Roman" panose="02020603050405020304" pitchFamily="18" charset="0"/>
                <a:ea typeface="+mj-lt"/>
                <a:cs typeface="Times New Roman" panose="02020603050405020304" pitchFamily="18" charset="0"/>
              </a:rPr>
              <a:t>Unlocking Success through Multilingualism: Language Awareness at Diversity Hotel &amp; Spa London</a:t>
            </a:r>
            <a:endParaRPr lang="en-US" sz="4000" b="1" dirty="0">
              <a:latin typeface="Times New Roman" panose="02020603050405020304" pitchFamily="18" charset="0"/>
              <a:ea typeface="Calibri Light"/>
              <a:cs typeface="Times New Roman" panose="02020603050405020304" pitchFamily="18" charset="0"/>
            </a:endParaRPr>
          </a:p>
        </p:txBody>
      </p:sp>
      <p:sp>
        <p:nvSpPr>
          <p:cNvPr id="3" name="Subtitle 2"/>
          <p:cNvSpPr>
            <a:spLocks noGrp="1"/>
          </p:cNvSpPr>
          <p:nvPr>
            <p:ph type="subTitle" idx="1"/>
          </p:nvPr>
        </p:nvSpPr>
        <p:spPr>
          <a:xfrm>
            <a:off x="541024" y="3535682"/>
            <a:ext cx="6692827" cy="3182210"/>
          </a:xfrm>
        </p:spPr>
        <p:txBody>
          <a:bodyPr vert="horz" lIns="91440" tIns="45720" rIns="91440" bIns="45720" rtlCol="0">
            <a:normAutofit lnSpcReduction="10000"/>
          </a:bodyPr>
          <a:lstStyle/>
          <a:p>
            <a:pPr algn="l"/>
            <a:endParaRPr lang="en-US" b="1" dirty="0">
              <a:ea typeface="Calibri"/>
              <a:cs typeface="Calibri"/>
            </a:endParaRPr>
          </a:p>
          <a:p>
            <a:pPr algn="l"/>
            <a:r>
              <a:rPr lang="en-US" b="1" dirty="0">
                <a:ea typeface="Calibri"/>
                <a:cs typeface="Calibri"/>
              </a:rPr>
              <a:t>THE POWER OF COMMUNICATION</a:t>
            </a:r>
          </a:p>
          <a:p>
            <a:pPr algn="l"/>
            <a:endParaRPr lang="en-US" b="1" dirty="0">
              <a:ea typeface="Calibri"/>
              <a:cs typeface="Calibri"/>
            </a:endParaRPr>
          </a:p>
          <a:p>
            <a:pPr algn="l"/>
            <a:r>
              <a:rPr lang="en-GB" dirty="0">
                <a:hlinkClick r:id="rId2"/>
              </a:rPr>
              <a:t>Recording-20231027_194721.webm</a:t>
            </a:r>
            <a:endParaRPr lang="en-GB" dirty="0"/>
          </a:p>
          <a:p>
            <a:pPr algn="l"/>
            <a:endParaRPr lang="en-US" b="1" dirty="0">
              <a:ea typeface="Calibri"/>
              <a:cs typeface="Calibri"/>
            </a:endParaRPr>
          </a:p>
          <a:p>
            <a:pPr marL="342900" lvl="0" indent="-342900" algn="l">
              <a:buFont typeface="Wingdings" panose="05000000000000000000" pitchFamily="2" charset="2"/>
              <a:buChar char=""/>
            </a:pPr>
            <a:r>
              <a:rPr lang="en-GB" sz="1600" dirty="0">
                <a:solidFill>
                  <a:srgbClr val="000000"/>
                </a:solidFill>
                <a:effectLst/>
                <a:latin typeface="Times New Roman" panose="02020603050405020304" pitchFamily="18" charset="0"/>
                <a:ea typeface="Times New Roman" panose="02020603050405020304" pitchFamily="18" charset="0"/>
              </a:rPr>
              <a:t>Student ID and name: 2210334, Mariana Muresan</a:t>
            </a:r>
            <a:endParaRPr lang="en-GB" sz="1600" dirty="0">
              <a:effectLst/>
              <a:latin typeface="Times New Roman" panose="02020603050405020304" pitchFamily="18" charset="0"/>
              <a:ea typeface="Times New Roman" panose="02020603050405020304" pitchFamily="18" charset="0"/>
            </a:endParaRPr>
          </a:p>
          <a:p>
            <a:pPr marL="342900" lvl="0" indent="-342900" algn="l">
              <a:buFont typeface="Wingdings" panose="05000000000000000000" pitchFamily="2" charset="2"/>
              <a:buChar char=""/>
            </a:pPr>
            <a:r>
              <a:rPr lang="en-GB" sz="1600" dirty="0">
                <a:solidFill>
                  <a:srgbClr val="000000"/>
                </a:solidFill>
                <a:effectLst/>
                <a:latin typeface="Times New Roman" panose="02020603050405020304" pitchFamily="18" charset="0"/>
                <a:ea typeface="Times New Roman" panose="02020603050405020304" pitchFamily="18" charset="0"/>
              </a:rPr>
              <a:t>The module title: Foreign Languages and Cultural Awareness</a:t>
            </a:r>
            <a:endParaRPr lang="en-GB" sz="1600" dirty="0">
              <a:effectLst/>
              <a:latin typeface="Times New Roman" panose="02020603050405020304" pitchFamily="18" charset="0"/>
              <a:ea typeface="Times New Roman" panose="02020603050405020304" pitchFamily="18" charset="0"/>
            </a:endParaRPr>
          </a:p>
          <a:p>
            <a:pPr marL="342900" lvl="0" indent="-342900" algn="l">
              <a:buFont typeface="Wingdings" panose="05000000000000000000" pitchFamily="2" charset="2"/>
              <a:buChar char=""/>
            </a:pPr>
            <a:r>
              <a:rPr lang="en-GB" sz="1600" dirty="0">
                <a:solidFill>
                  <a:srgbClr val="000000"/>
                </a:solidFill>
                <a:effectLst/>
                <a:latin typeface="Times New Roman" panose="02020603050405020304" pitchFamily="18" charset="0"/>
                <a:ea typeface="Times New Roman" panose="02020603050405020304" pitchFamily="18" charset="0"/>
              </a:rPr>
              <a:t>Tutor’s name: Giulia Chifari BA (Hons) Lecturer</a:t>
            </a:r>
            <a:endParaRPr lang="en-GB" sz="1600" dirty="0">
              <a:effectLst/>
              <a:latin typeface="Times New Roman" panose="02020603050405020304" pitchFamily="18" charset="0"/>
              <a:ea typeface="Times New Roman" panose="02020603050405020304" pitchFamily="18" charset="0"/>
            </a:endParaRPr>
          </a:p>
          <a:p>
            <a:pPr algn="l"/>
            <a:endParaRPr lang="en-US" b="1" dirty="0"/>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with palm trees and a dolphin&#10;&#10;Description automatically generated">
            <a:extLst>
              <a:ext uri="{FF2B5EF4-FFF2-40B4-BE49-F238E27FC236}">
                <a16:creationId xmlns:a16="http://schemas.microsoft.com/office/drawing/2014/main" id="{FEAA0E69-BDF8-7022-874A-6928E27DFD26}"/>
              </a:ext>
            </a:extLst>
          </p:cNvPr>
          <p:cNvPicPr>
            <a:picLocks noChangeAspect="1"/>
          </p:cNvPicPr>
          <p:nvPr/>
        </p:nvPicPr>
        <p:blipFill>
          <a:blip r:embed="rId3"/>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9FE97-29E6-FDE7-5BD4-663F5D6F517E}"/>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Introduction</a:t>
            </a:r>
            <a:endParaRPr lang="en-US" sz="5400"/>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050238-1451-F4EB-0C92-19FE404228A5}"/>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dirty="0">
                <a:ea typeface="+mn-lt"/>
                <a:cs typeface="+mn-lt"/>
              </a:rPr>
              <a:t>In the hotel industry, which is known for being vibrant and culturally varied, language proficiency is essential. It is necessary to guarantee guest satisfaction and promote fruitful relationships (Hofstede et al., 2010).</a:t>
            </a:r>
            <a:endParaRPr lang="en-US" sz="2200" dirty="0">
              <a:latin typeface="Calibri"/>
              <a:ea typeface="+mn-lt"/>
              <a:cs typeface="+mn-lt"/>
            </a:endParaRPr>
          </a:p>
          <a:p>
            <a:r>
              <a:rPr lang="en-US" sz="2200" dirty="0">
                <a:ea typeface="+mn-lt"/>
                <a:cs typeface="+mn-lt"/>
              </a:rPr>
              <a:t>There are several benefits to multilingualism in the hospitality sector. Christiansen et al. (2020) believe that the use of this strategy enhances the guest experience by promoting smooth interactions and exhibiting care for the language preferences of visitors.</a:t>
            </a:r>
            <a:endParaRPr lang="en-US" sz="2200" dirty="0"/>
          </a:p>
          <a:p>
            <a:r>
              <a:rPr lang="en-US" sz="2200">
                <a:ea typeface="+mn-lt"/>
                <a:cs typeface="+mn-lt"/>
              </a:rPr>
              <a:t>French serves as an excellent example because it is a language with considerable global importance and is spoken in many different locations. </a:t>
            </a:r>
            <a:endParaRPr lang="en-US" sz="2200"/>
          </a:p>
        </p:txBody>
      </p:sp>
      <p:pic>
        <p:nvPicPr>
          <p:cNvPr id="4" name="Picture 3" descr="A group of children holding up different flags&#10;&#10;Description automatically generated">
            <a:extLst>
              <a:ext uri="{FF2B5EF4-FFF2-40B4-BE49-F238E27FC236}">
                <a16:creationId xmlns:a16="http://schemas.microsoft.com/office/drawing/2014/main" id="{A76A10BA-4533-4F5A-BE09-0489FE2F191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073" r="4" b="4"/>
          <a:stretch/>
        </p:blipFill>
        <p:spPr>
          <a:xfrm>
            <a:off x="7675658" y="2093976"/>
            <a:ext cx="3941064" cy="4096512"/>
          </a:xfrm>
          <a:prstGeom prst="rect">
            <a:avLst/>
          </a:prstGeom>
        </p:spPr>
      </p:pic>
    </p:spTree>
    <p:extLst>
      <p:ext uri="{BB962C8B-B14F-4D97-AF65-F5344CB8AC3E}">
        <p14:creationId xmlns:p14="http://schemas.microsoft.com/office/powerpoint/2010/main" val="337091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9D401-B106-AD34-7D7C-A5EC7D6B1221}"/>
              </a:ext>
            </a:extLst>
          </p:cNvPr>
          <p:cNvSpPr>
            <a:spLocks noGrp="1"/>
          </p:cNvSpPr>
          <p:nvPr>
            <p:ph type="title"/>
          </p:nvPr>
        </p:nvSpPr>
        <p:spPr>
          <a:xfrm>
            <a:off x="841248" y="548640"/>
            <a:ext cx="3600860" cy="5431536"/>
          </a:xfrm>
        </p:spPr>
        <p:txBody>
          <a:bodyPr>
            <a:normAutofit/>
          </a:bodyPr>
          <a:lstStyle/>
          <a:p>
            <a:r>
              <a:rPr lang="en-US" sz="4200">
                <a:ea typeface="Calibri Light"/>
                <a:cs typeface="Calibri Light"/>
              </a:rPr>
              <a:t>Benefits of Multilingualism in Hotels</a:t>
            </a:r>
            <a:endParaRPr lang="en-US" sz="4200"/>
          </a:p>
        </p:txBody>
      </p:sp>
      <p:sp>
        <p:nvSpPr>
          <p:cNvPr id="2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F689E3-8A1B-A720-1B57-8198FE92A067}"/>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US" sz="2000" dirty="0">
                <a:ea typeface="+mn-lt"/>
                <a:cs typeface="+mn-lt"/>
              </a:rPr>
              <a:t>The multilingualism of our personnel, according to Christiansen et al. (2020), gives them competitive advantages that increase their effectiveness in the hotel industry.</a:t>
            </a:r>
          </a:p>
          <a:p>
            <a:r>
              <a:rPr lang="en-US" sz="2000">
                <a:ea typeface="+mn-lt"/>
                <a:cs typeface="+mn-lt"/>
              </a:rPr>
              <a:t>As per Christiansen et al. (2020), the availability of multilingual staff members might augment the degree of hospitality and personalised service provided to patrons, culminating in elevated states of consumer contentment and affiliation.</a:t>
            </a:r>
          </a:p>
          <a:p>
            <a:r>
              <a:rPr lang="en-US" sz="2000">
                <a:ea typeface="+mn-lt"/>
                <a:cs typeface="+mn-lt"/>
              </a:rPr>
              <a:t>Christiansen et al. (2020) states that having multilingual staff members can benefit the organisation in a number of ways. These benefits include improving communication between visitors and employees, removing language barriers, increasing booking volume, producing positive online reviews, and offering a competitive edge in the sector.</a:t>
            </a:r>
          </a:p>
          <a:p>
            <a:endParaRPr lang="en-US" sz="2000">
              <a:latin typeface="Arial Nova"/>
              <a:ea typeface="Calibri"/>
              <a:cs typeface="Calibri"/>
            </a:endParaRPr>
          </a:p>
        </p:txBody>
      </p:sp>
    </p:spTree>
    <p:extLst>
      <p:ext uri="{BB962C8B-B14F-4D97-AF65-F5344CB8AC3E}">
        <p14:creationId xmlns:p14="http://schemas.microsoft.com/office/powerpoint/2010/main" val="3620905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44D83-F3FF-2C04-391B-B13046BBAC3B}"/>
              </a:ext>
            </a:extLst>
          </p:cNvPr>
          <p:cNvSpPr>
            <a:spLocks noGrp="1"/>
          </p:cNvSpPr>
          <p:nvPr>
            <p:ph type="title"/>
          </p:nvPr>
        </p:nvSpPr>
        <p:spPr>
          <a:xfrm>
            <a:off x="589560" y="856180"/>
            <a:ext cx="5279408" cy="1128068"/>
          </a:xfrm>
        </p:spPr>
        <p:txBody>
          <a:bodyPr anchor="ctr">
            <a:normAutofit/>
          </a:bodyPr>
          <a:lstStyle/>
          <a:p>
            <a:r>
              <a:rPr lang="en-US" sz="3700">
                <a:ea typeface="Calibri Light"/>
                <a:cs typeface="Calibri Light"/>
              </a:rPr>
              <a:t>Introduction to French Language</a:t>
            </a:r>
            <a:endParaRPr lang="en-US" sz="3700"/>
          </a:p>
        </p:txBody>
      </p:sp>
      <p:grpSp>
        <p:nvGrpSpPr>
          <p:cNvPr id="74" name="Group 7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5" name="Rectangle 7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7B4EF89B-770B-1AA3-01C3-EB39053CD957}"/>
              </a:ext>
            </a:extLst>
          </p:cNvPr>
          <p:cNvSpPr>
            <a:spLocks noGrp="1"/>
          </p:cNvSpPr>
          <p:nvPr>
            <p:ph idx="1"/>
          </p:nvPr>
        </p:nvSpPr>
        <p:spPr>
          <a:xfrm>
            <a:off x="590719" y="2330505"/>
            <a:ext cx="5278066" cy="3979585"/>
          </a:xfrm>
        </p:spPr>
        <p:txBody>
          <a:bodyPr vert="horz" lIns="91440" tIns="45720" rIns="91440" bIns="45720" rtlCol="0" anchor="ctr">
            <a:normAutofit/>
          </a:bodyPr>
          <a:lstStyle/>
          <a:p>
            <a:r>
              <a:rPr lang="en-US" sz="1700" dirty="0">
                <a:ea typeface="+mn-lt"/>
                <a:cs typeface="+mn-lt"/>
              </a:rPr>
              <a:t>French is a widely spoken language in Europe that is highly valued for its sophistication and rich cultural heritage. French is a widely spoken language with several dialectical variants that is spoken around the world, particularly in France, Belgium, Canada, and several African and Caribbean countries (Smith, 2019).</a:t>
            </a:r>
            <a:endParaRPr lang="en-US" sz="1700" dirty="0">
              <a:ea typeface="Calibri"/>
              <a:cs typeface="Calibri"/>
            </a:endParaRPr>
          </a:p>
          <a:p>
            <a:r>
              <a:rPr lang="en-US" sz="1700">
                <a:ea typeface="+mn-lt"/>
                <a:cs typeface="+mn-lt"/>
              </a:rPr>
              <a:t>Because of its complicated grammatical patterns and phonetic quirks, learning French could be moderately challenging. Still, the benefits of learning French, such more flexibility in communication, make the effort worthwhile (Smith, 2019).</a:t>
            </a:r>
            <a:endParaRPr lang="en-US" sz="1700"/>
          </a:p>
          <a:p>
            <a:r>
              <a:rPr lang="en-US" sz="1700">
                <a:ea typeface="+mn-lt"/>
                <a:cs typeface="+mn-lt"/>
              </a:rPr>
              <a:t>Following formalities—such as using titles and formal greetings—is highly valued in French culture as a way to show respect for hierarchical institutions.</a:t>
            </a:r>
            <a:endParaRPr lang="en-US" sz="1700"/>
          </a:p>
          <a:p>
            <a:endParaRPr lang="en-US" sz="1700">
              <a:ea typeface="Calibri"/>
              <a:cs typeface="Calibri"/>
            </a:endParaRPr>
          </a:p>
        </p:txBody>
      </p:sp>
      <p:sp>
        <p:nvSpPr>
          <p:cNvPr id="80" name="Rectangle 7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66" descr="Eiffel Tower France Flag · Free vector graphic on Pixabay">
            <a:extLst>
              <a:ext uri="{FF2B5EF4-FFF2-40B4-BE49-F238E27FC236}">
                <a16:creationId xmlns:a16="http://schemas.microsoft.com/office/drawing/2014/main" id="{E2AD678F-FB91-3BAB-5CEE-7A752CC08434}"/>
              </a:ext>
            </a:extLst>
          </p:cNvPr>
          <p:cNvPicPr>
            <a:picLocks noChangeAspect="1"/>
          </p:cNvPicPr>
          <p:nvPr/>
        </p:nvPicPr>
        <p:blipFill>
          <a:blip r:embed="rId3"/>
          <a:stretch>
            <a:fillRect/>
          </a:stretch>
        </p:blipFill>
        <p:spPr>
          <a:xfrm>
            <a:off x="7619594" y="581892"/>
            <a:ext cx="3325090" cy="2518756"/>
          </a:xfrm>
          <a:prstGeom prst="rect">
            <a:avLst/>
          </a:prstGeom>
        </p:spPr>
      </p:pic>
      <p:sp>
        <p:nvSpPr>
          <p:cNvPr id="84" name="Rectangle 8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4" name="Picture 63" descr="Two women holding hands and touching each other&#10;&#10;Description automatically generated">
            <a:extLst>
              <a:ext uri="{FF2B5EF4-FFF2-40B4-BE49-F238E27FC236}">
                <a16:creationId xmlns:a16="http://schemas.microsoft.com/office/drawing/2014/main" id="{02227751-27AA-1059-0962-4285557E187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927038" y="3707894"/>
            <a:ext cx="2708339" cy="2518756"/>
          </a:xfrm>
          <a:prstGeom prst="rect">
            <a:avLst/>
          </a:prstGeom>
        </p:spPr>
      </p:pic>
    </p:spTree>
    <p:extLst>
      <p:ext uri="{BB962C8B-B14F-4D97-AF65-F5344CB8AC3E}">
        <p14:creationId xmlns:p14="http://schemas.microsoft.com/office/powerpoint/2010/main" val="1717796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712994F-D0FA-AAC0-E5CA-B153BAC31942}"/>
              </a:ext>
            </a:extLst>
          </p:cNvPr>
          <p:cNvSpPr>
            <a:spLocks noGrp="1"/>
          </p:cNvSpPr>
          <p:nvPr>
            <p:ph type="title"/>
          </p:nvPr>
        </p:nvSpPr>
        <p:spPr>
          <a:xfrm>
            <a:off x="838200" y="365125"/>
            <a:ext cx="10515600" cy="1325563"/>
          </a:xfrm>
        </p:spPr>
        <p:txBody>
          <a:bodyPr>
            <a:normAutofit/>
          </a:bodyPr>
          <a:lstStyle/>
          <a:p>
            <a:r>
              <a:rPr lang="en-US">
                <a:solidFill>
                  <a:srgbClr val="FFFFFF"/>
                </a:solidFill>
                <a:ea typeface="Calibri Light"/>
                <a:cs typeface="Calibri Light"/>
              </a:rPr>
              <a:t>Direct Industry Examples</a:t>
            </a:r>
            <a:endParaRPr lang="en-US">
              <a:solidFill>
                <a:srgbClr val="FFFFFF"/>
              </a:solidFill>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4" name="Content Placeholder 3">
            <a:extLst>
              <a:ext uri="{FF2B5EF4-FFF2-40B4-BE49-F238E27FC236}">
                <a16:creationId xmlns:a16="http://schemas.microsoft.com/office/drawing/2014/main" id="{CBA49A50-6BB4-CAB7-FBD8-C7A6463DEC4D}"/>
              </a:ext>
            </a:extLst>
          </p:cNvPr>
          <p:cNvGraphicFramePr>
            <a:graphicFrameLocks noGrp="1"/>
          </p:cNvGraphicFramePr>
          <p:nvPr>
            <p:ph idx="1"/>
            <p:extLst>
              <p:ext uri="{D42A27DB-BD31-4B8C-83A1-F6EECF244321}">
                <p14:modId xmlns:p14="http://schemas.microsoft.com/office/powerpoint/2010/main" val="4554709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1306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06E23-1F37-AAD5-3DBE-41D3DF438847}"/>
              </a:ext>
            </a:extLst>
          </p:cNvPr>
          <p:cNvSpPr>
            <a:spLocks noGrp="1"/>
          </p:cNvSpPr>
          <p:nvPr>
            <p:ph type="title"/>
          </p:nvPr>
        </p:nvSpPr>
        <p:spPr>
          <a:xfrm>
            <a:off x="1043631" y="809898"/>
            <a:ext cx="9942716" cy="1554480"/>
          </a:xfrm>
        </p:spPr>
        <p:txBody>
          <a:bodyPr anchor="ctr">
            <a:normAutofit/>
          </a:bodyPr>
          <a:lstStyle/>
          <a:p>
            <a:r>
              <a:rPr lang="en-US" sz="4800">
                <a:cs typeface="Calibri Light"/>
              </a:rPr>
              <a:t>Conclusion and Action</a:t>
            </a:r>
            <a:endParaRPr lang="en-US" sz="4800"/>
          </a:p>
        </p:txBody>
      </p:sp>
      <p:sp>
        <p:nvSpPr>
          <p:cNvPr id="3" name="Content Placeholder 2">
            <a:extLst>
              <a:ext uri="{FF2B5EF4-FFF2-40B4-BE49-F238E27FC236}">
                <a16:creationId xmlns:a16="http://schemas.microsoft.com/office/drawing/2014/main" id="{901CA5A6-806D-A3CE-943B-05C5A3EC0437}"/>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In summary, the hotel industry must foster multilingualism and have language awareness skills to ensure positive guest experiences and overall satisfaction (Christiansen et al., 2020).</a:t>
            </a:r>
            <a:endParaRPr lang="en-US" sz="2400">
              <a:latin typeface="Arial Nova"/>
              <a:ea typeface="+mn-lt"/>
              <a:cs typeface="+mn-lt"/>
            </a:endParaRPr>
          </a:p>
          <a:p>
            <a:r>
              <a:rPr lang="en-US" sz="2400">
                <a:ea typeface="+mn-lt"/>
                <a:cs typeface="+mn-lt"/>
              </a:rPr>
              <a:t>In order to better serve our wide range of clientele, our company encourages its employees to continue honing their language skills and cultural awareness.</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9689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6D41A-4373-5B7B-E137-F64958CBF720}"/>
              </a:ext>
            </a:extLst>
          </p:cNvPr>
          <p:cNvSpPr>
            <a:spLocks noGrp="1"/>
          </p:cNvSpPr>
          <p:nvPr>
            <p:ph type="title"/>
          </p:nvPr>
        </p:nvSpPr>
        <p:spPr>
          <a:xfrm>
            <a:off x="808638" y="386930"/>
            <a:ext cx="9236700" cy="1188950"/>
          </a:xfrm>
        </p:spPr>
        <p:txBody>
          <a:bodyPr anchor="b">
            <a:normAutofit/>
          </a:bodyPr>
          <a:lstStyle/>
          <a:p>
            <a:r>
              <a:rPr lang="en-US" sz="5400">
                <a:cs typeface="Calibri Light"/>
              </a:rPr>
              <a:t>References</a:t>
            </a:r>
            <a:endParaRPr lang="en-US" sz="5400"/>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E0A93E-72A5-7C68-BE72-03039F376B9E}"/>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200">
                <a:ea typeface="+mn-lt"/>
                <a:cs typeface="+mn-lt"/>
              </a:rPr>
              <a:t>Christiansen, B., Branch, J.D., &amp; Karmowska, J. (2020). "Cultural Factors and Performance in 21st Century Businesses." Hershey: IGI Global.</a:t>
            </a:r>
            <a:endParaRPr lang="en-US" sz="2200">
              <a:cs typeface="Calibri" panose="020F0502020204030204"/>
            </a:endParaRPr>
          </a:p>
          <a:p>
            <a:r>
              <a:rPr lang="en-US" sz="2200">
                <a:ea typeface="+mn-lt"/>
                <a:cs typeface="+mn-lt"/>
              </a:rPr>
              <a:t>Hofstede, G., Hofstede, G.J., &amp; Minkov, M. (2010). "Cultures and Organizations: Software of the Mind." New York: McGraw-Hill.</a:t>
            </a:r>
            <a:endParaRPr lang="en-US" sz="2200">
              <a:cs typeface="Calibri"/>
            </a:endParaRPr>
          </a:p>
          <a:p>
            <a:r>
              <a:rPr lang="en-US" sz="2200">
                <a:ea typeface="+mn-lt"/>
                <a:cs typeface="+mn-lt"/>
              </a:rPr>
              <a:t>Nedelko, Z., &amp; Brzozowski, M. (eds). (2020). "Recent advances in the roles of cultural and personal values in organizational behavior" in Ordóñez de Pablo, P. Advances in Human Resources Management and Organizational Development Book Series. Hershey: IGI Global.</a:t>
            </a:r>
            <a:endParaRPr lang="en-US" sz="2200">
              <a:cs typeface="Calibri"/>
            </a:endParaRPr>
          </a:p>
          <a:p>
            <a:r>
              <a:rPr lang="en-US" sz="2200">
                <a:ea typeface="+mn-lt"/>
                <a:cs typeface="+mn-lt"/>
              </a:rPr>
              <a:t>Smith, J. (2019). "The Beauty of Learning French." Language Journal, 42(3), 210-225.</a:t>
            </a:r>
            <a:endParaRPr lang="en-US" sz="2200">
              <a:cs typeface="Calibri"/>
            </a:endParaRPr>
          </a:p>
          <a:p>
            <a:pPr marL="0" indent="0">
              <a:buNone/>
            </a:pPr>
            <a:endParaRPr lang="en-US" sz="2200">
              <a:cs typeface="Calibri"/>
            </a:endParaRPr>
          </a:p>
        </p:txBody>
      </p:sp>
    </p:spTree>
    <p:extLst>
      <p:ext uri="{BB962C8B-B14F-4D97-AF65-F5344CB8AC3E}">
        <p14:creationId xmlns:p14="http://schemas.microsoft.com/office/powerpoint/2010/main" val="35587483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1296</Words>
  <Application>Microsoft Office PowerPoint</Application>
  <PresentationFormat>Widescreen</PresentationFormat>
  <Paragraphs>53</Paragraphs>
  <Slides>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 Nova</vt:lpstr>
      <vt:lpstr>Calibri</vt:lpstr>
      <vt:lpstr>Calibri Light</vt:lpstr>
      <vt:lpstr>Times New Roman</vt:lpstr>
      <vt:lpstr>Wingdings</vt:lpstr>
      <vt:lpstr>office theme</vt:lpstr>
      <vt:lpstr>Unlocking Success through Multilingualism: Language Awareness at Diversity Hotel &amp; Spa London</vt:lpstr>
      <vt:lpstr>Introduction</vt:lpstr>
      <vt:lpstr>Benefits of Multilingualism in Hotels</vt:lpstr>
      <vt:lpstr>Introduction to French Language</vt:lpstr>
      <vt:lpstr>Direct Industry Examples</vt:lpstr>
      <vt:lpstr>Conclusion and Action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Unlocking Success through Multilingualism: Language Awareness at Diversity Hotel &amp; Spa London</dc:title>
  <dc:creator>bogdan muresan</dc:creator>
  <cp:lastModifiedBy>Mariana Muresan (2210334)</cp:lastModifiedBy>
  <cp:revision>96</cp:revision>
  <dcterms:created xsi:type="dcterms:W3CDTF">2023-10-04T08:14:34Z</dcterms:created>
  <dcterms:modified xsi:type="dcterms:W3CDTF">2023-10-27T18:55:42Z</dcterms:modified>
</cp:coreProperties>
</file>