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sldIdLst>
    <p:sldId id="256" r:id="rId2"/>
    <p:sldId id="260" r:id="rId3"/>
    <p:sldId id="261" r:id="rId4"/>
    <p:sldId id="262" r:id="rId5"/>
    <p:sldId id="269" r:id="rId6"/>
    <p:sldId id="265" r:id="rId7"/>
    <p:sldId id="267" r:id="rId8"/>
    <p:sldId id="266" r:id="rId9"/>
    <p:sldId id="275" r:id="rId10"/>
    <p:sldId id="271" r:id="rId11"/>
    <p:sldId id="272" r:id="rId12"/>
    <p:sldId id="268" r:id="rId13"/>
    <p:sldId id="270" r:id="rId14"/>
    <p:sldId id="274" r:id="rId15"/>
    <p:sldId id="259" r:id="rId16"/>
    <p:sldId id="26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193A1F-4258-A1DB-D708-16205DAC2C00}" v="128" dt="2026-03-03T23:00:39.929"/>
    <p1510:client id="{2D766348-8CC8-AF07-DE21-BA7C7F7D0DE2}" v="14" dt="2026-03-04T20:37:51.609"/>
    <p1510:client id="{E1A00982-B2D3-0C88-51B7-D2BC40C3BE52}" v="376" dt="2026-03-04T19:57:50.132"/>
    <p1510:client id="{FE8A55B6-B203-0C30-73A4-56554650DF40}" v="2" dt="2026-03-03T11:47:58.5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C31A92-B645-4C89-A3A4-2521206A1A2D}"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92E83A44-EFC9-41BF-BF30-102BECAD6B05}">
      <dgm:prSet/>
      <dgm:spPr/>
      <dgm:t>
        <a:bodyPr/>
        <a:lstStyle/>
        <a:p>
          <a:r>
            <a:rPr lang="en-US">
              <a:latin typeface="Times New Roman"/>
              <a:cs typeface="Times New Roman"/>
            </a:rPr>
            <a:t>From 30th September 2025 prison population was 87,021</a:t>
          </a:r>
        </a:p>
      </dgm:t>
    </dgm:pt>
    <dgm:pt modelId="{29021444-9E0A-44E5-82DE-1C82163D6064}" type="parTrans" cxnId="{3DB2B092-B533-4728-846E-364581BAD1C1}">
      <dgm:prSet/>
      <dgm:spPr/>
      <dgm:t>
        <a:bodyPr/>
        <a:lstStyle/>
        <a:p>
          <a:endParaRPr lang="en-US"/>
        </a:p>
      </dgm:t>
    </dgm:pt>
    <dgm:pt modelId="{BFEA2F9A-25ED-4A13-941E-5D21CBC2181E}" type="sibTrans" cxnId="{3DB2B092-B533-4728-846E-364581BAD1C1}">
      <dgm:prSet/>
      <dgm:spPr/>
      <dgm:t>
        <a:bodyPr/>
        <a:lstStyle/>
        <a:p>
          <a:endParaRPr lang="en-US"/>
        </a:p>
      </dgm:t>
    </dgm:pt>
    <dgm:pt modelId="{75EE7185-003B-4C3E-8FBB-3FBDC44A9030}">
      <dgm:prSet/>
      <dgm:spPr/>
      <dgm:t>
        <a:bodyPr/>
        <a:lstStyle/>
        <a:p>
          <a:r>
            <a:rPr lang="en-US">
              <a:latin typeface="Times New Roman"/>
              <a:cs typeface="Times New Roman"/>
            </a:rPr>
            <a:t>83,517 were male and 3,504 were female </a:t>
          </a:r>
        </a:p>
      </dgm:t>
    </dgm:pt>
    <dgm:pt modelId="{18399457-25B6-4E5D-B6C2-0D8633D2BD70}" type="parTrans" cxnId="{7160A321-46FF-4F44-930E-1C03DE492397}">
      <dgm:prSet/>
      <dgm:spPr/>
      <dgm:t>
        <a:bodyPr/>
        <a:lstStyle/>
        <a:p>
          <a:endParaRPr lang="en-US"/>
        </a:p>
      </dgm:t>
    </dgm:pt>
    <dgm:pt modelId="{7CD7D152-C0BD-4BA9-9D18-79E8E01E7E1C}" type="sibTrans" cxnId="{7160A321-46FF-4F44-930E-1C03DE492397}">
      <dgm:prSet/>
      <dgm:spPr/>
      <dgm:t>
        <a:bodyPr/>
        <a:lstStyle/>
        <a:p>
          <a:endParaRPr lang="en-US"/>
        </a:p>
      </dgm:t>
    </dgm:pt>
    <dgm:pt modelId="{B0D2D39B-1C96-49FC-B69E-E5BF964B1BF6}">
      <dgm:prSet/>
      <dgm:spPr/>
      <dgm:t>
        <a:bodyPr/>
        <a:lstStyle/>
        <a:p>
          <a:r>
            <a:rPr lang="en-US">
              <a:latin typeface="Times New Roman"/>
              <a:cs typeface="Times New Roman"/>
            </a:rPr>
            <a:t>Useable capacity was 88,931 </a:t>
          </a:r>
        </a:p>
      </dgm:t>
    </dgm:pt>
    <dgm:pt modelId="{550DBBA6-ACE4-4589-8C2F-7A50B7D94EBC}" type="parTrans" cxnId="{E5F897A3-1648-4B96-9483-D429F882C7BD}">
      <dgm:prSet/>
      <dgm:spPr/>
      <dgm:t>
        <a:bodyPr/>
        <a:lstStyle/>
        <a:p>
          <a:endParaRPr lang="en-US"/>
        </a:p>
      </dgm:t>
    </dgm:pt>
    <dgm:pt modelId="{1B2AB6BD-08FE-47EC-A67C-ACA68E29EA45}" type="sibTrans" cxnId="{E5F897A3-1648-4B96-9483-D429F882C7BD}">
      <dgm:prSet/>
      <dgm:spPr/>
      <dgm:t>
        <a:bodyPr/>
        <a:lstStyle/>
        <a:p>
          <a:endParaRPr lang="en-US"/>
        </a:p>
      </dgm:t>
    </dgm:pt>
    <dgm:pt modelId="{0D5692D7-1070-46F2-9CD6-E555943B9D98}">
      <dgm:prSet/>
      <dgm:spPr/>
      <dgm:t>
        <a:bodyPr/>
        <a:lstStyle/>
        <a:p>
          <a:r>
            <a:rPr lang="en-US">
              <a:latin typeface="Times New Roman"/>
              <a:cs typeface="Times New Roman"/>
            </a:rPr>
            <a:t>Predicted to rise between 92,400 and 100,000 by November 2032</a:t>
          </a:r>
        </a:p>
      </dgm:t>
    </dgm:pt>
    <dgm:pt modelId="{2F04239B-E226-4367-B7D6-E371775280F8}" type="parTrans" cxnId="{C7B977D1-A10F-45C0-8611-09016DBC10A8}">
      <dgm:prSet/>
      <dgm:spPr/>
      <dgm:t>
        <a:bodyPr/>
        <a:lstStyle/>
        <a:p>
          <a:endParaRPr lang="en-US"/>
        </a:p>
      </dgm:t>
    </dgm:pt>
    <dgm:pt modelId="{8B47D94F-BF91-4C41-B539-99ECF72C6B76}" type="sibTrans" cxnId="{C7B977D1-A10F-45C0-8611-09016DBC10A8}">
      <dgm:prSet/>
      <dgm:spPr/>
      <dgm:t>
        <a:bodyPr/>
        <a:lstStyle/>
        <a:p>
          <a:endParaRPr lang="en-US"/>
        </a:p>
      </dgm:t>
    </dgm:pt>
    <dgm:pt modelId="{C66E91B4-F989-4D23-B75D-0F10A12E1485}">
      <dgm:prSet/>
      <dgm:spPr/>
      <dgm:t>
        <a:bodyPr/>
        <a:lstStyle/>
        <a:p>
          <a:r>
            <a:rPr lang="en-US">
              <a:latin typeface="Times New Roman"/>
              <a:cs typeface="Times New Roman"/>
            </a:rPr>
            <a:t>(Ministry of Justice, 2026).</a:t>
          </a:r>
        </a:p>
      </dgm:t>
    </dgm:pt>
    <dgm:pt modelId="{276557F5-F487-46D8-82BE-E1AED5AD342F}" type="parTrans" cxnId="{EC985C6D-39B8-45B3-B089-DB972CF085CA}">
      <dgm:prSet/>
      <dgm:spPr/>
      <dgm:t>
        <a:bodyPr/>
        <a:lstStyle/>
        <a:p>
          <a:endParaRPr lang="en-US"/>
        </a:p>
      </dgm:t>
    </dgm:pt>
    <dgm:pt modelId="{7DAB5A11-A702-4F07-8223-6C184E93C14B}" type="sibTrans" cxnId="{EC985C6D-39B8-45B3-B089-DB972CF085CA}">
      <dgm:prSet/>
      <dgm:spPr/>
      <dgm:t>
        <a:bodyPr/>
        <a:lstStyle/>
        <a:p>
          <a:endParaRPr lang="en-US"/>
        </a:p>
      </dgm:t>
    </dgm:pt>
    <dgm:pt modelId="{A934DEBE-2294-4426-881C-3F967B9DDF8F}" type="pres">
      <dgm:prSet presAssocID="{73C31A92-B645-4C89-A3A4-2521206A1A2D}" presName="Name0" presStyleCnt="0">
        <dgm:presLayoutVars>
          <dgm:dir/>
          <dgm:animLvl val="lvl"/>
          <dgm:resizeHandles val="exact"/>
        </dgm:presLayoutVars>
      </dgm:prSet>
      <dgm:spPr/>
    </dgm:pt>
    <dgm:pt modelId="{ECC69BB2-E8FE-4E60-B5F0-4BFAF278CB40}" type="pres">
      <dgm:prSet presAssocID="{92E83A44-EFC9-41BF-BF30-102BECAD6B05}" presName="linNode" presStyleCnt="0"/>
      <dgm:spPr/>
    </dgm:pt>
    <dgm:pt modelId="{813CC618-20FC-4204-8130-F243F327D6BD}" type="pres">
      <dgm:prSet presAssocID="{92E83A44-EFC9-41BF-BF30-102BECAD6B05}" presName="parentText" presStyleLbl="node1" presStyleIdx="0" presStyleCnt="5">
        <dgm:presLayoutVars>
          <dgm:chMax val="1"/>
          <dgm:bulletEnabled val="1"/>
        </dgm:presLayoutVars>
      </dgm:prSet>
      <dgm:spPr/>
    </dgm:pt>
    <dgm:pt modelId="{F2343F7B-953B-452C-91C7-F99B79B1315E}" type="pres">
      <dgm:prSet presAssocID="{BFEA2F9A-25ED-4A13-941E-5D21CBC2181E}" presName="sp" presStyleCnt="0"/>
      <dgm:spPr/>
    </dgm:pt>
    <dgm:pt modelId="{4F617D21-3949-4EA3-B7C3-0F36CDAE4401}" type="pres">
      <dgm:prSet presAssocID="{75EE7185-003B-4C3E-8FBB-3FBDC44A9030}" presName="linNode" presStyleCnt="0"/>
      <dgm:spPr/>
    </dgm:pt>
    <dgm:pt modelId="{8BF0D172-395A-40CC-A9A7-8D985C17A51A}" type="pres">
      <dgm:prSet presAssocID="{75EE7185-003B-4C3E-8FBB-3FBDC44A9030}" presName="parentText" presStyleLbl="node1" presStyleIdx="1" presStyleCnt="5">
        <dgm:presLayoutVars>
          <dgm:chMax val="1"/>
          <dgm:bulletEnabled val="1"/>
        </dgm:presLayoutVars>
      </dgm:prSet>
      <dgm:spPr/>
    </dgm:pt>
    <dgm:pt modelId="{25B719A2-1376-42D7-B7C1-F4991B5D01F6}" type="pres">
      <dgm:prSet presAssocID="{7CD7D152-C0BD-4BA9-9D18-79E8E01E7E1C}" presName="sp" presStyleCnt="0"/>
      <dgm:spPr/>
    </dgm:pt>
    <dgm:pt modelId="{35DD5D13-D9FD-4302-9D44-9D0961FC4EC5}" type="pres">
      <dgm:prSet presAssocID="{B0D2D39B-1C96-49FC-B69E-E5BF964B1BF6}" presName="linNode" presStyleCnt="0"/>
      <dgm:spPr/>
    </dgm:pt>
    <dgm:pt modelId="{B49F22DC-9A23-4856-BCF8-02A43E2F9D85}" type="pres">
      <dgm:prSet presAssocID="{B0D2D39B-1C96-49FC-B69E-E5BF964B1BF6}" presName="parentText" presStyleLbl="node1" presStyleIdx="2" presStyleCnt="5">
        <dgm:presLayoutVars>
          <dgm:chMax val="1"/>
          <dgm:bulletEnabled val="1"/>
        </dgm:presLayoutVars>
      </dgm:prSet>
      <dgm:spPr/>
    </dgm:pt>
    <dgm:pt modelId="{9926ABF1-0648-478A-AD7C-988B39CB0C3A}" type="pres">
      <dgm:prSet presAssocID="{1B2AB6BD-08FE-47EC-A67C-ACA68E29EA45}" presName="sp" presStyleCnt="0"/>
      <dgm:spPr/>
    </dgm:pt>
    <dgm:pt modelId="{4A9B68B2-6112-4EBF-BA54-B839CFF427B1}" type="pres">
      <dgm:prSet presAssocID="{0D5692D7-1070-46F2-9CD6-E555943B9D98}" presName="linNode" presStyleCnt="0"/>
      <dgm:spPr/>
    </dgm:pt>
    <dgm:pt modelId="{BEE31ACB-162B-4291-B133-985ED2785FE7}" type="pres">
      <dgm:prSet presAssocID="{0D5692D7-1070-46F2-9CD6-E555943B9D98}" presName="parentText" presStyleLbl="node1" presStyleIdx="3" presStyleCnt="5">
        <dgm:presLayoutVars>
          <dgm:chMax val="1"/>
          <dgm:bulletEnabled val="1"/>
        </dgm:presLayoutVars>
      </dgm:prSet>
      <dgm:spPr/>
    </dgm:pt>
    <dgm:pt modelId="{3B0895DD-B51F-467F-9AA8-004EF141826C}" type="pres">
      <dgm:prSet presAssocID="{8B47D94F-BF91-4C41-B539-99ECF72C6B76}" presName="sp" presStyleCnt="0"/>
      <dgm:spPr/>
    </dgm:pt>
    <dgm:pt modelId="{612DE4B5-594D-4254-A3FF-141FEC7A8B2E}" type="pres">
      <dgm:prSet presAssocID="{C66E91B4-F989-4D23-B75D-0F10A12E1485}" presName="linNode" presStyleCnt="0"/>
      <dgm:spPr/>
    </dgm:pt>
    <dgm:pt modelId="{4A695834-C411-483F-83F2-2E58EFDA2C2A}" type="pres">
      <dgm:prSet presAssocID="{C66E91B4-F989-4D23-B75D-0F10A12E1485}" presName="parentText" presStyleLbl="node1" presStyleIdx="4" presStyleCnt="5">
        <dgm:presLayoutVars>
          <dgm:chMax val="1"/>
          <dgm:bulletEnabled val="1"/>
        </dgm:presLayoutVars>
      </dgm:prSet>
      <dgm:spPr/>
    </dgm:pt>
  </dgm:ptLst>
  <dgm:cxnLst>
    <dgm:cxn modelId="{B2DB3615-6ACA-46AB-A95B-126C933C7522}" type="presOf" srcId="{92E83A44-EFC9-41BF-BF30-102BECAD6B05}" destId="{813CC618-20FC-4204-8130-F243F327D6BD}" srcOrd="0" destOrd="0" presId="urn:microsoft.com/office/officeart/2005/8/layout/vList5"/>
    <dgm:cxn modelId="{7160A321-46FF-4F44-930E-1C03DE492397}" srcId="{73C31A92-B645-4C89-A3A4-2521206A1A2D}" destId="{75EE7185-003B-4C3E-8FBB-3FBDC44A9030}" srcOrd="1" destOrd="0" parTransId="{18399457-25B6-4E5D-B6C2-0D8633D2BD70}" sibTransId="{7CD7D152-C0BD-4BA9-9D18-79E8E01E7E1C}"/>
    <dgm:cxn modelId="{B38C4025-F15A-4C1C-83C9-F91890218DC5}" type="presOf" srcId="{75EE7185-003B-4C3E-8FBB-3FBDC44A9030}" destId="{8BF0D172-395A-40CC-A9A7-8D985C17A51A}" srcOrd="0" destOrd="0" presId="urn:microsoft.com/office/officeart/2005/8/layout/vList5"/>
    <dgm:cxn modelId="{1AA9402D-FAAA-4926-B9AF-3850BEE955FB}" type="presOf" srcId="{73C31A92-B645-4C89-A3A4-2521206A1A2D}" destId="{A934DEBE-2294-4426-881C-3F967B9DDF8F}" srcOrd="0" destOrd="0" presId="urn:microsoft.com/office/officeart/2005/8/layout/vList5"/>
    <dgm:cxn modelId="{7A469D3D-5800-4A6D-BF16-A8C109AAE1E7}" type="presOf" srcId="{0D5692D7-1070-46F2-9CD6-E555943B9D98}" destId="{BEE31ACB-162B-4291-B133-985ED2785FE7}" srcOrd="0" destOrd="0" presId="urn:microsoft.com/office/officeart/2005/8/layout/vList5"/>
    <dgm:cxn modelId="{EC985C6D-39B8-45B3-B089-DB972CF085CA}" srcId="{73C31A92-B645-4C89-A3A4-2521206A1A2D}" destId="{C66E91B4-F989-4D23-B75D-0F10A12E1485}" srcOrd="4" destOrd="0" parTransId="{276557F5-F487-46D8-82BE-E1AED5AD342F}" sibTransId="{7DAB5A11-A702-4F07-8223-6C184E93C14B}"/>
    <dgm:cxn modelId="{3DB2B092-B533-4728-846E-364581BAD1C1}" srcId="{73C31A92-B645-4C89-A3A4-2521206A1A2D}" destId="{92E83A44-EFC9-41BF-BF30-102BECAD6B05}" srcOrd="0" destOrd="0" parTransId="{29021444-9E0A-44E5-82DE-1C82163D6064}" sibTransId="{BFEA2F9A-25ED-4A13-941E-5D21CBC2181E}"/>
    <dgm:cxn modelId="{83ADE59F-C0CB-4225-9192-1FFCD1EECE21}" type="presOf" srcId="{C66E91B4-F989-4D23-B75D-0F10A12E1485}" destId="{4A695834-C411-483F-83F2-2E58EFDA2C2A}" srcOrd="0" destOrd="0" presId="urn:microsoft.com/office/officeart/2005/8/layout/vList5"/>
    <dgm:cxn modelId="{E5F897A3-1648-4B96-9483-D429F882C7BD}" srcId="{73C31A92-B645-4C89-A3A4-2521206A1A2D}" destId="{B0D2D39B-1C96-49FC-B69E-E5BF964B1BF6}" srcOrd="2" destOrd="0" parTransId="{550DBBA6-ACE4-4589-8C2F-7A50B7D94EBC}" sibTransId="{1B2AB6BD-08FE-47EC-A67C-ACA68E29EA45}"/>
    <dgm:cxn modelId="{C7B977D1-A10F-45C0-8611-09016DBC10A8}" srcId="{73C31A92-B645-4C89-A3A4-2521206A1A2D}" destId="{0D5692D7-1070-46F2-9CD6-E555943B9D98}" srcOrd="3" destOrd="0" parTransId="{2F04239B-E226-4367-B7D6-E371775280F8}" sibTransId="{8B47D94F-BF91-4C41-B539-99ECF72C6B76}"/>
    <dgm:cxn modelId="{EE32B1DB-E2D2-4064-960A-88B50B5E2FEA}" type="presOf" srcId="{B0D2D39B-1C96-49FC-B69E-E5BF964B1BF6}" destId="{B49F22DC-9A23-4856-BCF8-02A43E2F9D85}" srcOrd="0" destOrd="0" presId="urn:microsoft.com/office/officeart/2005/8/layout/vList5"/>
    <dgm:cxn modelId="{233C21EF-D5E2-4AB8-8715-606D250B439A}" type="presParOf" srcId="{A934DEBE-2294-4426-881C-3F967B9DDF8F}" destId="{ECC69BB2-E8FE-4E60-B5F0-4BFAF278CB40}" srcOrd="0" destOrd="0" presId="urn:microsoft.com/office/officeart/2005/8/layout/vList5"/>
    <dgm:cxn modelId="{DC758885-F268-451A-9AC4-7BE27FAA9B7F}" type="presParOf" srcId="{ECC69BB2-E8FE-4E60-B5F0-4BFAF278CB40}" destId="{813CC618-20FC-4204-8130-F243F327D6BD}" srcOrd="0" destOrd="0" presId="urn:microsoft.com/office/officeart/2005/8/layout/vList5"/>
    <dgm:cxn modelId="{726ABF11-18CE-47B1-9468-FAF7C1FF732B}" type="presParOf" srcId="{A934DEBE-2294-4426-881C-3F967B9DDF8F}" destId="{F2343F7B-953B-452C-91C7-F99B79B1315E}" srcOrd="1" destOrd="0" presId="urn:microsoft.com/office/officeart/2005/8/layout/vList5"/>
    <dgm:cxn modelId="{5BE718B7-BFF6-4633-9BE5-7A9DC243B056}" type="presParOf" srcId="{A934DEBE-2294-4426-881C-3F967B9DDF8F}" destId="{4F617D21-3949-4EA3-B7C3-0F36CDAE4401}" srcOrd="2" destOrd="0" presId="urn:microsoft.com/office/officeart/2005/8/layout/vList5"/>
    <dgm:cxn modelId="{01144340-123D-4BE7-B359-F8D5A0B43993}" type="presParOf" srcId="{4F617D21-3949-4EA3-B7C3-0F36CDAE4401}" destId="{8BF0D172-395A-40CC-A9A7-8D985C17A51A}" srcOrd="0" destOrd="0" presId="urn:microsoft.com/office/officeart/2005/8/layout/vList5"/>
    <dgm:cxn modelId="{BC4CC22A-D48C-45C0-9BAA-2B806DD9FD90}" type="presParOf" srcId="{A934DEBE-2294-4426-881C-3F967B9DDF8F}" destId="{25B719A2-1376-42D7-B7C1-F4991B5D01F6}" srcOrd="3" destOrd="0" presId="urn:microsoft.com/office/officeart/2005/8/layout/vList5"/>
    <dgm:cxn modelId="{4914BD97-48E0-4A3F-A93B-BB9CBCBCBC3F}" type="presParOf" srcId="{A934DEBE-2294-4426-881C-3F967B9DDF8F}" destId="{35DD5D13-D9FD-4302-9D44-9D0961FC4EC5}" srcOrd="4" destOrd="0" presId="urn:microsoft.com/office/officeart/2005/8/layout/vList5"/>
    <dgm:cxn modelId="{FC7D19D6-789A-49CD-B74D-018BA730DB40}" type="presParOf" srcId="{35DD5D13-D9FD-4302-9D44-9D0961FC4EC5}" destId="{B49F22DC-9A23-4856-BCF8-02A43E2F9D85}" srcOrd="0" destOrd="0" presId="urn:microsoft.com/office/officeart/2005/8/layout/vList5"/>
    <dgm:cxn modelId="{D9BAD4F7-590C-4CF5-917E-42AD7BC067EA}" type="presParOf" srcId="{A934DEBE-2294-4426-881C-3F967B9DDF8F}" destId="{9926ABF1-0648-478A-AD7C-988B39CB0C3A}" srcOrd="5" destOrd="0" presId="urn:microsoft.com/office/officeart/2005/8/layout/vList5"/>
    <dgm:cxn modelId="{583374BC-44A9-4935-AC4E-CEA349247899}" type="presParOf" srcId="{A934DEBE-2294-4426-881C-3F967B9DDF8F}" destId="{4A9B68B2-6112-4EBF-BA54-B839CFF427B1}" srcOrd="6" destOrd="0" presId="urn:microsoft.com/office/officeart/2005/8/layout/vList5"/>
    <dgm:cxn modelId="{F24888AF-9014-4C55-9D44-BF684AFE04A6}" type="presParOf" srcId="{4A9B68B2-6112-4EBF-BA54-B839CFF427B1}" destId="{BEE31ACB-162B-4291-B133-985ED2785FE7}" srcOrd="0" destOrd="0" presId="urn:microsoft.com/office/officeart/2005/8/layout/vList5"/>
    <dgm:cxn modelId="{64E5AEC9-0053-4062-A1DF-B7B66B779F57}" type="presParOf" srcId="{A934DEBE-2294-4426-881C-3F967B9DDF8F}" destId="{3B0895DD-B51F-467F-9AA8-004EF141826C}" srcOrd="7" destOrd="0" presId="urn:microsoft.com/office/officeart/2005/8/layout/vList5"/>
    <dgm:cxn modelId="{18C042A0-14D8-4573-B50C-FA20236C708E}" type="presParOf" srcId="{A934DEBE-2294-4426-881C-3F967B9DDF8F}" destId="{612DE4B5-594D-4254-A3FF-141FEC7A8B2E}" srcOrd="8" destOrd="0" presId="urn:microsoft.com/office/officeart/2005/8/layout/vList5"/>
    <dgm:cxn modelId="{21A6DAA5-1AFB-44C1-8F67-5FDA1CCDF924}" type="presParOf" srcId="{612DE4B5-594D-4254-A3FF-141FEC7A8B2E}" destId="{4A695834-C411-483F-83F2-2E58EFDA2C2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F1F700-3013-4087-ABC7-60110525ED1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20BE9EA-88AD-40C7-B202-4F527CBEFA0F}">
      <dgm:prSet/>
      <dgm:spPr/>
      <dgm:t>
        <a:bodyPr/>
        <a:lstStyle/>
        <a:p>
          <a:pPr algn="l">
            <a:lnSpc>
              <a:spcPct val="90000"/>
            </a:lnSpc>
          </a:pPr>
          <a:r>
            <a:rPr lang="en-US" sz="1900">
              <a:solidFill>
                <a:srgbClr val="FFFFFF"/>
              </a:solidFill>
              <a:latin typeface="Times New Roman"/>
              <a:ea typeface="+mn-ea"/>
              <a:cs typeface="Times New Roman"/>
            </a:rPr>
            <a:t>295 prisoners were transgender in March 2024</a:t>
          </a:r>
        </a:p>
      </dgm:t>
    </dgm:pt>
    <dgm:pt modelId="{24EAE7A5-3159-4BB0-A9CC-EF9464F0C502}" type="parTrans" cxnId="{B7A94505-784D-4E5A-95AA-3434F23F461C}">
      <dgm:prSet/>
      <dgm:spPr/>
      <dgm:t>
        <a:bodyPr/>
        <a:lstStyle/>
        <a:p>
          <a:endParaRPr lang="en-US"/>
        </a:p>
      </dgm:t>
    </dgm:pt>
    <dgm:pt modelId="{E93C570E-A22A-4765-B763-35DE982306D4}" type="sibTrans" cxnId="{B7A94505-784D-4E5A-95AA-3434F23F461C}">
      <dgm:prSet/>
      <dgm:spPr/>
      <dgm:t>
        <a:bodyPr/>
        <a:lstStyle/>
        <a:p>
          <a:endParaRPr lang="en-US"/>
        </a:p>
      </dgm:t>
    </dgm:pt>
    <dgm:pt modelId="{49A2FA43-DD52-46A1-8B66-6A774E856C1A}">
      <dgm:prSet/>
      <dgm:spPr/>
      <dgm:t>
        <a:bodyPr/>
        <a:lstStyle/>
        <a:p>
          <a:pPr algn="l">
            <a:lnSpc>
              <a:spcPct val="90000"/>
            </a:lnSpc>
          </a:pPr>
          <a:r>
            <a:rPr lang="en-US" sz="1900">
              <a:solidFill>
                <a:srgbClr val="FFFFFF"/>
              </a:solidFill>
              <a:latin typeface="Times New Roman"/>
              <a:ea typeface="+mn-ea"/>
              <a:cs typeface="Times New Roman"/>
            </a:rPr>
            <a:t>This was an increase from a total of 268 in 2023</a:t>
          </a:r>
        </a:p>
      </dgm:t>
    </dgm:pt>
    <dgm:pt modelId="{9A0AB106-930B-4794-B4F4-2551A67D50DD}" type="parTrans" cxnId="{8923E3D4-9BE9-4551-87C6-2142622D1269}">
      <dgm:prSet/>
      <dgm:spPr/>
      <dgm:t>
        <a:bodyPr/>
        <a:lstStyle/>
        <a:p>
          <a:endParaRPr lang="en-US"/>
        </a:p>
      </dgm:t>
    </dgm:pt>
    <dgm:pt modelId="{320D0AFE-15C0-45D8-B195-B2E839204429}" type="sibTrans" cxnId="{8923E3D4-9BE9-4551-87C6-2142622D1269}">
      <dgm:prSet/>
      <dgm:spPr/>
      <dgm:t>
        <a:bodyPr/>
        <a:lstStyle/>
        <a:p>
          <a:endParaRPr lang="en-US"/>
        </a:p>
      </dgm:t>
    </dgm:pt>
    <dgm:pt modelId="{AF056C62-80DC-4F56-A31E-58B93A934920}">
      <dgm:prSet/>
      <dgm:spPr/>
      <dgm:t>
        <a:bodyPr/>
        <a:lstStyle/>
        <a:p>
          <a:pPr algn="l">
            <a:lnSpc>
              <a:spcPct val="90000"/>
            </a:lnSpc>
          </a:pPr>
          <a:r>
            <a:rPr lang="en-US" sz="1900">
              <a:solidFill>
                <a:srgbClr val="FFFFFF"/>
              </a:solidFill>
              <a:latin typeface="Times New Roman"/>
              <a:ea typeface="+mn-ea"/>
              <a:cs typeface="Times New Roman"/>
            </a:rPr>
            <a:t>84 out of the 123 prisons in England and Wales said they had 1 or more transgender individuals in custody</a:t>
          </a:r>
        </a:p>
      </dgm:t>
    </dgm:pt>
    <dgm:pt modelId="{E32AEDCB-C920-41DF-A058-A5757539AE03}" type="parTrans" cxnId="{9F91E892-76D9-4DDB-84D0-BFAD26ED8A61}">
      <dgm:prSet/>
      <dgm:spPr/>
      <dgm:t>
        <a:bodyPr/>
        <a:lstStyle/>
        <a:p>
          <a:endParaRPr lang="en-US"/>
        </a:p>
      </dgm:t>
    </dgm:pt>
    <dgm:pt modelId="{6EF5D44F-CD0E-4381-A107-DF96780320A7}" type="sibTrans" cxnId="{9F91E892-76D9-4DDB-84D0-BFAD26ED8A61}">
      <dgm:prSet/>
      <dgm:spPr/>
      <dgm:t>
        <a:bodyPr/>
        <a:lstStyle/>
        <a:p>
          <a:endParaRPr lang="en-US"/>
        </a:p>
      </dgm:t>
    </dgm:pt>
    <dgm:pt modelId="{5BF2B8EC-48DF-492A-8CD9-93717B090082}">
      <dgm:prSet/>
      <dgm:spPr/>
      <dgm:t>
        <a:bodyPr/>
        <a:lstStyle/>
        <a:p>
          <a:pPr algn="l">
            <a:lnSpc>
              <a:spcPct val="90000"/>
            </a:lnSpc>
          </a:pPr>
          <a:r>
            <a:rPr lang="en-US" sz="1900">
              <a:solidFill>
                <a:srgbClr val="FFFFFF"/>
              </a:solidFill>
              <a:latin typeface="Times New Roman"/>
              <a:ea typeface="+mn-ea"/>
              <a:cs typeface="Times New Roman"/>
            </a:rPr>
            <a:t>10 out of the 295 prisoners had gender recognition certificates which was less than 2023</a:t>
          </a:r>
        </a:p>
      </dgm:t>
    </dgm:pt>
    <dgm:pt modelId="{176FA18B-2FCD-4EC9-A7FB-105CB2F94178}" type="parTrans" cxnId="{2496A257-CF97-465A-B64A-F6AA4C38B0DD}">
      <dgm:prSet/>
      <dgm:spPr/>
      <dgm:t>
        <a:bodyPr/>
        <a:lstStyle/>
        <a:p>
          <a:endParaRPr lang="en-US"/>
        </a:p>
      </dgm:t>
    </dgm:pt>
    <dgm:pt modelId="{C8E2EADA-26D2-4514-9B1F-9B55300AD089}" type="sibTrans" cxnId="{2496A257-CF97-465A-B64A-F6AA4C38B0DD}">
      <dgm:prSet/>
      <dgm:spPr/>
      <dgm:t>
        <a:bodyPr/>
        <a:lstStyle/>
        <a:p>
          <a:endParaRPr lang="en-US"/>
        </a:p>
      </dgm:t>
    </dgm:pt>
    <dgm:pt modelId="{79817104-E96C-4B3C-B77B-1B5196A5B983}">
      <dgm:prSet/>
      <dgm:spPr/>
      <dgm:t>
        <a:bodyPr/>
        <a:lstStyle/>
        <a:p>
          <a:pPr algn="l">
            <a:lnSpc>
              <a:spcPct val="90000"/>
            </a:lnSpc>
          </a:pPr>
          <a:r>
            <a:rPr lang="en-US" sz="1900">
              <a:solidFill>
                <a:srgbClr val="FFFFFF"/>
              </a:solidFill>
              <a:latin typeface="Times New Roman"/>
              <a:ea typeface="+mn-ea"/>
              <a:cs typeface="Times New Roman"/>
            </a:rPr>
            <a:t>(Ministry of Justice, 2024).</a:t>
          </a:r>
        </a:p>
      </dgm:t>
    </dgm:pt>
    <dgm:pt modelId="{20E6F790-3890-41F2-96B4-DD87F408F9ED}" type="parTrans" cxnId="{3CF248B2-C001-4BBE-8201-3FDB014167A0}">
      <dgm:prSet/>
      <dgm:spPr/>
      <dgm:t>
        <a:bodyPr/>
        <a:lstStyle/>
        <a:p>
          <a:endParaRPr lang="en-US"/>
        </a:p>
      </dgm:t>
    </dgm:pt>
    <dgm:pt modelId="{80058DC0-A518-4558-8397-AD56EE758BF9}" type="sibTrans" cxnId="{3CF248B2-C001-4BBE-8201-3FDB014167A0}">
      <dgm:prSet/>
      <dgm:spPr/>
      <dgm:t>
        <a:bodyPr/>
        <a:lstStyle/>
        <a:p>
          <a:endParaRPr lang="en-US"/>
        </a:p>
      </dgm:t>
    </dgm:pt>
    <dgm:pt modelId="{34016166-C634-43A8-A173-E07CA88EB29D}">
      <dgm:prSet phldr="0"/>
      <dgm:spPr/>
      <dgm:t>
        <a:bodyPr/>
        <a:lstStyle/>
        <a:p>
          <a:pPr algn="l" rtl="0">
            <a:lnSpc>
              <a:spcPct val="90000"/>
            </a:lnSpc>
          </a:pPr>
          <a:r>
            <a:rPr lang="en-US" sz="1900">
              <a:solidFill>
                <a:srgbClr val="FFFFFF"/>
              </a:solidFill>
              <a:latin typeface="Times New Roman"/>
              <a:ea typeface="+mn-ea"/>
              <a:cs typeface="Times New Roman"/>
            </a:rPr>
            <a:t>(Uk Government legislation, 2010)</a:t>
          </a:r>
        </a:p>
      </dgm:t>
    </dgm:pt>
    <dgm:pt modelId="{30359A9F-54AC-4E45-9075-5579F0AA6C49}" type="parTrans" cxnId="{51C87752-E517-47AC-8269-7E5FFEFE2218}">
      <dgm:prSet/>
      <dgm:spPr/>
    </dgm:pt>
    <dgm:pt modelId="{CA649812-F90A-4E59-A23A-75CF1DF554D9}" type="sibTrans" cxnId="{51C87752-E517-47AC-8269-7E5FFEFE2218}">
      <dgm:prSet/>
      <dgm:spPr/>
    </dgm:pt>
    <dgm:pt modelId="{FF06E930-65B6-46DA-9707-501B25B390E6}" type="pres">
      <dgm:prSet presAssocID="{5DF1F700-3013-4087-ABC7-60110525ED12}" presName="linear" presStyleCnt="0">
        <dgm:presLayoutVars>
          <dgm:animLvl val="lvl"/>
          <dgm:resizeHandles val="exact"/>
        </dgm:presLayoutVars>
      </dgm:prSet>
      <dgm:spPr/>
    </dgm:pt>
    <dgm:pt modelId="{449B0955-1A4C-471F-864A-5E92CAFAD102}" type="pres">
      <dgm:prSet presAssocID="{520BE9EA-88AD-40C7-B202-4F527CBEFA0F}" presName="parentText" presStyleLbl="node1" presStyleIdx="0" presStyleCnt="6">
        <dgm:presLayoutVars>
          <dgm:chMax val="0"/>
          <dgm:bulletEnabled val="1"/>
        </dgm:presLayoutVars>
      </dgm:prSet>
      <dgm:spPr/>
    </dgm:pt>
    <dgm:pt modelId="{6B1538FC-C00A-4896-83EC-CD120CF78901}" type="pres">
      <dgm:prSet presAssocID="{E93C570E-A22A-4765-B763-35DE982306D4}" presName="spacer" presStyleCnt="0"/>
      <dgm:spPr/>
    </dgm:pt>
    <dgm:pt modelId="{05DE6765-AF17-4096-A4A8-B0CF5A8C21AE}" type="pres">
      <dgm:prSet presAssocID="{49A2FA43-DD52-46A1-8B66-6A774E856C1A}" presName="parentText" presStyleLbl="node1" presStyleIdx="1" presStyleCnt="6">
        <dgm:presLayoutVars>
          <dgm:chMax val="0"/>
          <dgm:bulletEnabled val="1"/>
        </dgm:presLayoutVars>
      </dgm:prSet>
      <dgm:spPr/>
    </dgm:pt>
    <dgm:pt modelId="{233137F4-311B-4AA5-9AE8-6EE250798853}" type="pres">
      <dgm:prSet presAssocID="{320D0AFE-15C0-45D8-B195-B2E839204429}" presName="spacer" presStyleCnt="0"/>
      <dgm:spPr/>
    </dgm:pt>
    <dgm:pt modelId="{76D8029F-C327-4558-B001-DB86DBAC2C0A}" type="pres">
      <dgm:prSet presAssocID="{AF056C62-80DC-4F56-A31E-58B93A934920}" presName="parentText" presStyleLbl="node1" presStyleIdx="2" presStyleCnt="6">
        <dgm:presLayoutVars>
          <dgm:chMax val="0"/>
          <dgm:bulletEnabled val="1"/>
        </dgm:presLayoutVars>
      </dgm:prSet>
      <dgm:spPr/>
    </dgm:pt>
    <dgm:pt modelId="{A6AEF727-09D2-453B-B962-8E3FED2F75DA}" type="pres">
      <dgm:prSet presAssocID="{6EF5D44F-CD0E-4381-A107-DF96780320A7}" presName="spacer" presStyleCnt="0"/>
      <dgm:spPr/>
    </dgm:pt>
    <dgm:pt modelId="{11101532-8516-4AED-98C8-EE93E04089EB}" type="pres">
      <dgm:prSet presAssocID="{5BF2B8EC-48DF-492A-8CD9-93717B090082}" presName="parentText" presStyleLbl="node1" presStyleIdx="3" presStyleCnt="6">
        <dgm:presLayoutVars>
          <dgm:chMax val="0"/>
          <dgm:bulletEnabled val="1"/>
        </dgm:presLayoutVars>
      </dgm:prSet>
      <dgm:spPr/>
    </dgm:pt>
    <dgm:pt modelId="{56AC409D-3A2B-4DB1-B8D4-C1961FB73F63}" type="pres">
      <dgm:prSet presAssocID="{C8E2EADA-26D2-4514-9B1F-9B55300AD089}" presName="spacer" presStyleCnt="0"/>
      <dgm:spPr/>
    </dgm:pt>
    <dgm:pt modelId="{B331F253-C7E4-43B2-BCF3-B1528226EE9A}" type="pres">
      <dgm:prSet presAssocID="{79817104-E96C-4B3C-B77B-1B5196A5B983}" presName="parentText" presStyleLbl="node1" presStyleIdx="4" presStyleCnt="6">
        <dgm:presLayoutVars>
          <dgm:chMax val="0"/>
          <dgm:bulletEnabled val="1"/>
        </dgm:presLayoutVars>
      </dgm:prSet>
      <dgm:spPr/>
    </dgm:pt>
    <dgm:pt modelId="{1766A8DC-BC9D-4ACD-BD07-8E2ACC971A27}" type="pres">
      <dgm:prSet presAssocID="{80058DC0-A518-4558-8397-AD56EE758BF9}" presName="spacer" presStyleCnt="0"/>
      <dgm:spPr/>
    </dgm:pt>
    <dgm:pt modelId="{09D15DE5-2A0C-41A0-A40A-68CAB67D67C1}" type="pres">
      <dgm:prSet presAssocID="{34016166-C634-43A8-A173-E07CA88EB29D}" presName="parentText" presStyleLbl="node1" presStyleIdx="5" presStyleCnt="6">
        <dgm:presLayoutVars>
          <dgm:chMax val="0"/>
          <dgm:bulletEnabled val="1"/>
        </dgm:presLayoutVars>
      </dgm:prSet>
      <dgm:spPr/>
    </dgm:pt>
  </dgm:ptLst>
  <dgm:cxnLst>
    <dgm:cxn modelId="{B7A94505-784D-4E5A-95AA-3434F23F461C}" srcId="{5DF1F700-3013-4087-ABC7-60110525ED12}" destId="{520BE9EA-88AD-40C7-B202-4F527CBEFA0F}" srcOrd="0" destOrd="0" parTransId="{24EAE7A5-3159-4BB0-A9CC-EF9464F0C502}" sibTransId="{E93C570E-A22A-4765-B763-35DE982306D4}"/>
    <dgm:cxn modelId="{03504B17-0B2A-43FC-AAC8-24BD4148FFCF}" type="presOf" srcId="{34016166-C634-43A8-A173-E07CA88EB29D}" destId="{09D15DE5-2A0C-41A0-A40A-68CAB67D67C1}" srcOrd="0" destOrd="0" presId="urn:microsoft.com/office/officeart/2005/8/layout/vList2"/>
    <dgm:cxn modelId="{BE82A635-D5A5-4EF9-BEA5-075982A0E234}" type="presOf" srcId="{5BF2B8EC-48DF-492A-8CD9-93717B090082}" destId="{11101532-8516-4AED-98C8-EE93E04089EB}" srcOrd="0" destOrd="0" presId="urn:microsoft.com/office/officeart/2005/8/layout/vList2"/>
    <dgm:cxn modelId="{97338B37-CFD5-43FF-B416-A21DA5A6A739}" type="presOf" srcId="{AF056C62-80DC-4F56-A31E-58B93A934920}" destId="{76D8029F-C327-4558-B001-DB86DBAC2C0A}" srcOrd="0" destOrd="0" presId="urn:microsoft.com/office/officeart/2005/8/layout/vList2"/>
    <dgm:cxn modelId="{51C87752-E517-47AC-8269-7E5FFEFE2218}" srcId="{5DF1F700-3013-4087-ABC7-60110525ED12}" destId="{34016166-C634-43A8-A173-E07CA88EB29D}" srcOrd="5" destOrd="0" parTransId="{30359A9F-54AC-4E45-9075-5579F0AA6C49}" sibTransId="{CA649812-F90A-4E59-A23A-75CF1DF554D9}"/>
    <dgm:cxn modelId="{2496A257-CF97-465A-B64A-F6AA4C38B0DD}" srcId="{5DF1F700-3013-4087-ABC7-60110525ED12}" destId="{5BF2B8EC-48DF-492A-8CD9-93717B090082}" srcOrd="3" destOrd="0" parTransId="{176FA18B-2FCD-4EC9-A7FB-105CB2F94178}" sibTransId="{C8E2EADA-26D2-4514-9B1F-9B55300AD089}"/>
    <dgm:cxn modelId="{9F91E892-76D9-4DDB-84D0-BFAD26ED8A61}" srcId="{5DF1F700-3013-4087-ABC7-60110525ED12}" destId="{AF056C62-80DC-4F56-A31E-58B93A934920}" srcOrd="2" destOrd="0" parTransId="{E32AEDCB-C920-41DF-A058-A5757539AE03}" sibTransId="{6EF5D44F-CD0E-4381-A107-DF96780320A7}"/>
    <dgm:cxn modelId="{3CF248B2-C001-4BBE-8201-3FDB014167A0}" srcId="{5DF1F700-3013-4087-ABC7-60110525ED12}" destId="{79817104-E96C-4B3C-B77B-1B5196A5B983}" srcOrd="4" destOrd="0" parTransId="{20E6F790-3890-41F2-96B4-DD87F408F9ED}" sibTransId="{80058DC0-A518-4558-8397-AD56EE758BF9}"/>
    <dgm:cxn modelId="{6B1874B6-8F33-4504-9179-9DA1838B0BCF}" type="presOf" srcId="{79817104-E96C-4B3C-B77B-1B5196A5B983}" destId="{B331F253-C7E4-43B2-BCF3-B1528226EE9A}" srcOrd="0" destOrd="0" presId="urn:microsoft.com/office/officeart/2005/8/layout/vList2"/>
    <dgm:cxn modelId="{BBD641BC-DF10-4AB3-9F5D-F94D23A93FE1}" type="presOf" srcId="{49A2FA43-DD52-46A1-8B66-6A774E856C1A}" destId="{05DE6765-AF17-4096-A4A8-B0CF5A8C21AE}" srcOrd="0" destOrd="0" presId="urn:microsoft.com/office/officeart/2005/8/layout/vList2"/>
    <dgm:cxn modelId="{52AB39C5-F915-40B0-9F05-6B52B45094DA}" type="presOf" srcId="{520BE9EA-88AD-40C7-B202-4F527CBEFA0F}" destId="{449B0955-1A4C-471F-864A-5E92CAFAD102}" srcOrd="0" destOrd="0" presId="urn:microsoft.com/office/officeart/2005/8/layout/vList2"/>
    <dgm:cxn modelId="{8923E3D4-9BE9-4551-87C6-2142622D1269}" srcId="{5DF1F700-3013-4087-ABC7-60110525ED12}" destId="{49A2FA43-DD52-46A1-8B66-6A774E856C1A}" srcOrd="1" destOrd="0" parTransId="{9A0AB106-930B-4794-B4F4-2551A67D50DD}" sibTransId="{320D0AFE-15C0-45D8-B195-B2E839204429}"/>
    <dgm:cxn modelId="{D489A5E1-B89F-45D8-A125-77DF5AAC6D2E}" type="presOf" srcId="{5DF1F700-3013-4087-ABC7-60110525ED12}" destId="{FF06E930-65B6-46DA-9707-501B25B390E6}" srcOrd="0" destOrd="0" presId="urn:microsoft.com/office/officeart/2005/8/layout/vList2"/>
    <dgm:cxn modelId="{FEE64E1B-6851-4CA1-AAAF-567FE7EDCACA}" type="presParOf" srcId="{FF06E930-65B6-46DA-9707-501B25B390E6}" destId="{449B0955-1A4C-471F-864A-5E92CAFAD102}" srcOrd="0" destOrd="0" presId="urn:microsoft.com/office/officeart/2005/8/layout/vList2"/>
    <dgm:cxn modelId="{5A4DA10E-0FCA-4494-8C03-FC3F130C84F1}" type="presParOf" srcId="{FF06E930-65B6-46DA-9707-501B25B390E6}" destId="{6B1538FC-C00A-4896-83EC-CD120CF78901}" srcOrd="1" destOrd="0" presId="urn:microsoft.com/office/officeart/2005/8/layout/vList2"/>
    <dgm:cxn modelId="{5CE9C4FF-DD2A-46B6-A142-3CC902F92E6C}" type="presParOf" srcId="{FF06E930-65B6-46DA-9707-501B25B390E6}" destId="{05DE6765-AF17-4096-A4A8-B0CF5A8C21AE}" srcOrd="2" destOrd="0" presId="urn:microsoft.com/office/officeart/2005/8/layout/vList2"/>
    <dgm:cxn modelId="{D64EFC45-46A8-4595-8881-DB4DEA95CC42}" type="presParOf" srcId="{FF06E930-65B6-46DA-9707-501B25B390E6}" destId="{233137F4-311B-4AA5-9AE8-6EE250798853}" srcOrd="3" destOrd="0" presId="urn:microsoft.com/office/officeart/2005/8/layout/vList2"/>
    <dgm:cxn modelId="{522B2E20-CE6C-4173-A2AF-354268546FAC}" type="presParOf" srcId="{FF06E930-65B6-46DA-9707-501B25B390E6}" destId="{76D8029F-C327-4558-B001-DB86DBAC2C0A}" srcOrd="4" destOrd="0" presId="urn:microsoft.com/office/officeart/2005/8/layout/vList2"/>
    <dgm:cxn modelId="{5A67C63E-647C-4F55-B44E-2DED1335E1BD}" type="presParOf" srcId="{FF06E930-65B6-46DA-9707-501B25B390E6}" destId="{A6AEF727-09D2-453B-B962-8E3FED2F75DA}" srcOrd="5" destOrd="0" presId="urn:microsoft.com/office/officeart/2005/8/layout/vList2"/>
    <dgm:cxn modelId="{FCF6A54E-786D-4AB6-8747-057ED4009EC9}" type="presParOf" srcId="{FF06E930-65B6-46DA-9707-501B25B390E6}" destId="{11101532-8516-4AED-98C8-EE93E04089EB}" srcOrd="6" destOrd="0" presId="urn:microsoft.com/office/officeart/2005/8/layout/vList2"/>
    <dgm:cxn modelId="{787D5677-6B71-443A-A058-FA38D031A6EA}" type="presParOf" srcId="{FF06E930-65B6-46DA-9707-501B25B390E6}" destId="{56AC409D-3A2B-4DB1-B8D4-C1961FB73F63}" srcOrd="7" destOrd="0" presId="urn:microsoft.com/office/officeart/2005/8/layout/vList2"/>
    <dgm:cxn modelId="{3AA59EA7-1759-4A07-A077-501B1AF54677}" type="presParOf" srcId="{FF06E930-65B6-46DA-9707-501B25B390E6}" destId="{B331F253-C7E4-43B2-BCF3-B1528226EE9A}" srcOrd="8" destOrd="0" presId="urn:microsoft.com/office/officeart/2005/8/layout/vList2"/>
    <dgm:cxn modelId="{ACD1FDBF-B835-433D-A4BF-B3A6573C1CDE}" type="presParOf" srcId="{FF06E930-65B6-46DA-9707-501B25B390E6}" destId="{1766A8DC-BC9D-4ACD-BD07-8E2ACC971A27}" srcOrd="9" destOrd="0" presId="urn:microsoft.com/office/officeart/2005/8/layout/vList2"/>
    <dgm:cxn modelId="{DE315498-6CB6-4723-BA41-A96C639ACC64}" type="presParOf" srcId="{FF06E930-65B6-46DA-9707-501B25B390E6}" destId="{09D15DE5-2A0C-41A0-A40A-68CAB67D67C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129EE3-D470-4BBF-99B2-E11A1C6675C1}"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986B9272-5A50-4DE8-9B62-35AB347BC9B5}">
      <dgm:prSet custT="0"/>
      <dgm:spPr/>
      <dgm:t>
        <a:bodyPr/>
        <a:lstStyle/>
        <a:p>
          <a:pPr algn="l">
            <a:lnSpc>
              <a:spcPct val="90000"/>
            </a:lnSpc>
          </a:pPr>
          <a:r>
            <a:rPr lang="en-US" sz="1100">
              <a:latin typeface="Times New Roman"/>
              <a:ea typeface="+mn-ea"/>
              <a:cs typeface="Times New Roman"/>
            </a:rPr>
            <a:t>Family rejection                                                                   </a:t>
          </a:r>
        </a:p>
      </dgm:t>
    </dgm:pt>
    <dgm:pt modelId="{4EA1D0DC-F3E5-4E78-9B8B-FABAA9BEA043}" type="parTrans" cxnId="{65FCA882-34F8-4B9F-A868-348BB0F19EAB}">
      <dgm:prSet/>
      <dgm:spPr/>
      <dgm:t>
        <a:bodyPr/>
        <a:lstStyle/>
        <a:p>
          <a:endParaRPr lang="en-US"/>
        </a:p>
      </dgm:t>
    </dgm:pt>
    <dgm:pt modelId="{13AAF88B-E173-49D1-8D58-E69E90EC5F16}" type="sibTrans" cxnId="{65FCA882-34F8-4B9F-A868-348BB0F19EAB}">
      <dgm:prSet/>
      <dgm:spPr/>
      <dgm:t>
        <a:bodyPr/>
        <a:lstStyle/>
        <a:p>
          <a:endParaRPr lang="en-US"/>
        </a:p>
      </dgm:t>
    </dgm:pt>
    <dgm:pt modelId="{EA978092-9995-4467-A819-68C701B1DEBB}">
      <dgm:prSet/>
      <dgm:spPr/>
      <dgm:t>
        <a:bodyPr/>
        <a:lstStyle/>
        <a:p>
          <a:pPr algn="l">
            <a:lnSpc>
              <a:spcPct val="90000"/>
            </a:lnSpc>
          </a:pPr>
          <a:r>
            <a:rPr lang="en-US" sz="1100">
              <a:latin typeface="Times New Roman"/>
              <a:ea typeface="+mn-ea"/>
              <a:cs typeface="Times New Roman"/>
            </a:rPr>
            <a:t>Discrimination </a:t>
          </a:r>
        </a:p>
      </dgm:t>
    </dgm:pt>
    <dgm:pt modelId="{6E1AB91F-B595-4FCE-8DD6-4879034CF74D}" type="parTrans" cxnId="{415E7F5E-C77A-43C4-853C-17961681D1D2}">
      <dgm:prSet/>
      <dgm:spPr/>
      <dgm:t>
        <a:bodyPr/>
        <a:lstStyle/>
        <a:p>
          <a:endParaRPr lang="en-US"/>
        </a:p>
      </dgm:t>
    </dgm:pt>
    <dgm:pt modelId="{597E17C2-A12B-4217-8F5F-E21260C02588}" type="sibTrans" cxnId="{415E7F5E-C77A-43C4-853C-17961681D1D2}">
      <dgm:prSet/>
      <dgm:spPr/>
      <dgm:t>
        <a:bodyPr/>
        <a:lstStyle/>
        <a:p>
          <a:endParaRPr lang="en-US"/>
        </a:p>
      </dgm:t>
    </dgm:pt>
    <dgm:pt modelId="{37522EF3-0C62-40B3-A518-05E447B80974}">
      <dgm:prSet/>
      <dgm:spPr/>
      <dgm:t>
        <a:bodyPr/>
        <a:lstStyle/>
        <a:p>
          <a:pPr algn="l">
            <a:lnSpc>
              <a:spcPct val="90000"/>
            </a:lnSpc>
          </a:pPr>
          <a:r>
            <a:rPr lang="en-US" sz="1100">
              <a:latin typeface="Times New Roman"/>
              <a:ea typeface="+mn-ea"/>
              <a:cs typeface="Times New Roman"/>
            </a:rPr>
            <a:t>Social exclusion and stigma due to their gender identity</a:t>
          </a:r>
        </a:p>
      </dgm:t>
    </dgm:pt>
    <dgm:pt modelId="{F026B096-B530-4C5A-9117-BBAC97757CE6}" type="parTrans" cxnId="{F9B074DD-F68C-41A3-96D3-6D63246C1554}">
      <dgm:prSet/>
      <dgm:spPr/>
      <dgm:t>
        <a:bodyPr/>
        <a:lstStyle/>
        <a:p>
          <a:endParaRPr lang="en-US"/>
        </a:p>
      </dgm:t>
    </dgm:pt>
    <dgm:pt modelId="{77111BE5-54E3-463B-A616-B1F542707AD5}" type="sibTrans" cxnId="{F9B074DD-F68C-41A3-96D3-6D63246C1554}">
      <dgm:prSet/>
      <dgm:spPr/>
      <dgm:t>
        <a:bodyPr/>
        <a:lstStyle/>
        <a:p>
          <a:endParaRPr lang="en-US"/>
        </a:p>
      </dgm:t>
    </dgm:pt>
    <dgm:pt modelId="{65B77D99-2599-4F29-A45D-5B77AB8104AF}">
      <dgm:prSet/>
      <dgm:spPr/>
      <dgm:t>
        <a:bodyPr/>
        <a:lstStyle/>
        <a:p>
          <a:pPr algn="l">
            <a:lnSpc>
              <a:spcPct val="90000"/>
            </a:lnSpc>
          </a:pPr>
          <a:r>
            <a:rPr lang="en-US" sz="1100">
              <a:latin typeface="Times New Roman"/>
              <a:ea typeface="+mn-ea"/>
              <a:cs typeface="Times New Roman"/>
            </a:rPr>
            <a:t>Violations of education rights </a:t>
          </a:r>
        </a:p>
      </dgm:t>
    </dgm:pt>
    <dgm:pt modelId="{11533CA2-2E93-4386-A414-ED01A76F51D5}" type="parTrans" cxnId="{9853C3CB-C7C4-48BF-9256-EBA6491A5597}">
      <dgm:prSet/>
      <dgm:spPr/>
      <dgm:t>
        <a:bodyPr/>
        <a:lstStyle/>
        <a:p>
          <a:endParaRPr lang="en-US"/>
        </a:p>
      </dgm:t>
    </dgm:pt>
    <dgm:pt modelId="{89E2CF7E-BA81-4CA5-9123-4B1D1726171D}" type="sibTrans" cxnId="{9853C3CB-C7C4-48BF-9256-EBA6491A5597}">
      <dgm:prSet/>
      <dgm:spPr/>
      <dgm:t>
        <a:bodyPr/>
        <a:lstStyle/>
        <a:p>
          <a:endParaRPr lang="en-US"/>
        </a:p>
      </dgm:t>
    </dgm:pt>
    <dgm:pt modelId="{477D8131-A34E-4341-B3CF-CC38D21A48F4}">
      <dgm:prSet/>
      <dgm:spPr/>
      <dgm:t>
        <a:bodyPr/>
        <a:lstStyle/>
        <a:p>
          <a:pPr algn="l">
            <a:lnSpc>
              <a:spcPct val="90000"/>
            </a:lnSpc>
          </a:pPr>
          <a:r>
            <a:rPr lang="en-US" sz="1100">
              <a:latin typeface="Times New Roman"/>
              <a:ea typeface="+mn-ea"/>
              <a:cs typeface="Times New Roman"/>
            </a:rPr>
            <a:t>Sexual and physical violence </a:t>
          </a:r>
        </a:p>
      </dgm:t>
    </dgm:pt>
    <dgm:pt modelId="{1F71944D-49A7-477C-B51C-60282CDA34F1}" type="parTrans" cxnId="{2355E26F-7F02-4225-A1EB-FC6AD56122E7}">
      <dgm:prSet/>
      <dgm:spPr/>
      <dgm:t>
        <a:bodyPr/>
        <a:lstStyle/>
        <a:p>
          <a:endParaRPr lang="en-US"/>
        </a:p>
      </dgm:t>
    </dgm:pt>
    <dgm:pt modelId="{69D09D33-19B7-40E3-A9D0-CE73B08F80DE}" type="sibTrans" cxnId="{2355E26F-7F02-4225-A1EB-FC6AD56122E7}">
      <dgm:prSet/>
      <dgm:spPr/>
      <dgm:t>
        <a:bodyPr/>
        <a:lstStyle/>
        <a:p>
          <a:endParaRPr lang="en-US"/>
        </a:p>
      </dgm:t>
    </dgm:pt>
    <dgm:pt modelId="{75B015BE-4A12-4950-975E-A4D57549369A}">
      <dgm:prSet/>
      <dgm:spPr/>
      <dgm:t>
        <a:bodyPr/>
        <a:lstStyle/>
        <a:p>
          <a:pPr algn="l">
            <a:lnSpc>
              <a:spcPct val="90000"/>
            </a:lnSpc>
          </a:pPr>
          <a:r>
            <a:rPr lang="en-US" sz="1100">
              <a:latin typeface="Times New Roman"/>
              <a:ea typeface="+mn-ea"/>
              <a:cs typeface="Times New Roman"/>
            </a:rPr>
            <a:t>Criminalization</a:t>
          </a:r>
        </a:p>
      </dgm:t>
    </dgm:pt>
    <dgm:pt modelId="{A73057A3-508C-446D-9B89-E954FC731706}" type="parTrans" cxnId="{00CD542C-689B-47CF-9C8A-B3EF47F496B8}">
      <dgm:prSet/>
      <dgm:spPr/>
      <dgm:t>
        <a:bodyPr/>
        <a:lstStyle/>
        <a:p>
          <a:endParaRPr lang="en-US"/>
        </a:p>
      </dgm:t>
    </dgm:pt>
    <dgm:pt modelId="{0384299D-FAEC-47B9-80A7-947D29415BA0}" type="sibTrans" cxnId="{00CD542C-689B-47CF-9C8A-B3EF47F496B8}">
      <dgm:prSet/>
      <dgm:spPr/>
      <dgm:t>
        <a:bodyPr/>
        <a:lstStyle/>
        <a:p>
          <a:endParaRPr lang="en-US"/>
        </a:p>
      </dgm:t>
    </dgm:pt>
    <dgm:pt modelId="{C5D19650-6304-4D7C-BEE1-32265DB58147}">
      <dgm:prSet/>
      <dgm:spPr/>
      <dgm:t>
        <a:bodyPr/>
        <a:lstStyle/>
        <a:p>
          <a:pPr algn="l">
            <a:lnSpc>
              <a:spcPct val="90000"/>
            </a:lnSpc>
          </a:pPr>
          <a:r>
            <a:rPr lang="en-US" sz="1100">
              <a:latin typeface="Times New Roman"/>
              <a:ea typeface="+mn-ea"/>
              <a:cs typeface="Times New Roman"/>
            </a:rPr>
            <a:t>Vulnerability to sexually transmitted diseases</a:t>
          </a:r>
        </a:p>
      </dgm:t>
    </dgm:pt>
    <dgm:pt modelId="{EA8EE407-2CAE-480D-90D5-94E964ED61BC}" type="parTrans" cxnId="{FF9F1098-0887-4A31-87B2-FA0E9B59920C}">
      <dgm:prSet/>
      <dgm:spPr/>
      <dgm:t>
        <a:bodyPr/>
        <a:lstStyle/>
        <a:p>
          <a:endParaRPr lang="en-US"/>
        </a:p>
      </dgm:t>
    </dgm:pt>
    <dgm:pt modelId="{B49CD477-D444-42BE-8390-F238752A1217}" type="sibTrans" cxnId="{FF9F1098-0887-4A31-87B2-FA0E9B59920C}">
      <dgm:prSet/>
      <dgm:spPr/>
      <dgm:t>
        <a:bodyPr/>
        <a:lstStyle/>
        <a:p>
          <a:endParaRPr lang="en-US"/>
        </a:p>
      </dgm:t>
    </dgm:pt>
    <dgm:pt modelId="{64B104DC-DCBC-4253-9DA4-B27F3FC27DDE}">
      <dgm:prSet/>
      <dgm:spPr/>
      <dgm:t>
        <a:bodyPr/>
        <a:lstStyle/>
        <a:p>
          <a:pPr algn="l">
            <a:lnSpc>
              <a:spcPct val="90000"/>
            </a:lnSpc>
          </a:pPr>
          <a:r>
            <a:rPr lang="en-US" sz="1100">
              <a:latin typeface="Times New Roman"/>
              <a:ea typeface="+mn-ea"/>
              <a:cs typeface="Times New Roman"/>
            </a:rPr>
            <a:t>Homelessness and poverty</a:t>
          </a:r>
        </a:p>
      </dgm:t>
    </dgm:pt>
    <dgm:pt modelId="{A515A927-CA7E-4437-A6C8-0FD25BBAF4CF}" type="parTrans" cxnId="{6B95F0DA-19B6-4A63-A17F-47A7C5C56831}">
      <dgm:prSet/>
      <dgm:spPr/>
      <dgm:t>
        <a:bodyPr/>
        <a:lstStyle/>
        <a:p>
          <a:endParaRPr lang="en-US"/>
        </a:p>
      </dgm:t>
    </dgm:pt>
    <dgm:pt modelId="{1D7B6A41-AB47-42A4-80DC-D7DE91AA4EFB}" type="sibTrans" cxnId="{6B95F0DA-19B6-4A63-A17F-47A7C5C56831}">
      <dgm:prSet/>
      <dgm:spPr/>
      <dgm:t>
        <a:bodyPr/>
        <a:lstStyle/>
        <a:p>
          <a:endParaRPr lang="en-US"/>
        </a:p>
      </dgm:t>
    </dgm:pt>
    <dgm:pt modelId="{2F601E38-6FA2-4720-AF7E-257046FB67F1}">
      <dgm:prSet/>
      <dgm:spPr/>
      <dgm:t>
        <a:bodyPr/>
        <a:lstStyle/>
        <a:p>
          <a:pPr algn="l">
            <a:lnSpc>
              <a:spcPct val="90000"/>
            </a:lnSpc>
          </a:pPr>
          <a:r>
            <a:rPr lang="en-US" sz="1100">
              <a:latin typeface="Times New Roman"/>
              <a:ea typeface="+mn-ea"/>
              <a:cs typeface="Times New Roman"/>
            </a:rPr>
            <a:t>Stress due to these challenges places them at risk of stress-sensitive mental health conditions </a:t>
          </a:r>
        </a:p>
      </dgm:t>
    </dgm:pt>
    <dgm:pt modelId="{300BAC87-2B0E-4A5F-88B3-8C93B454A025}" type="parTrans" cxnId="{43A64659-90C3-4C1A-A020-0EA2F45A858A}">
      <dgm:prSet/>
      <dgm:spPr/>
      <dgm:t>
        <a:bodyPr/>
        <a:lstStyle/>
        <a:p>
          <a:endParaRPr lang="en-US"/>
        </a:p>
      </dgm:t>
    </dgm:pt>
    <dgm:pt modelId="{45E21DEC-2B0B-4BA4-9EE5-A5B54288ECD5}" type="sibTrans" cxnId="{43A64659-90C3-4C1A-A020-0EA2F45A858A}">
      <dgm:prSet/>
      <dgm:spPr/>
      <dgm:t>
        <a:bodyPr/>
        <a:lstStyle/>
        <a:p>
          <a:endParaRPr lang="en-US"/>
        </a:p>
      </dgm:t>
    </dgm:pt>
    <dgm:pt modelId="{B138D2F4-6201-4A05-B1F0-3A68359DEE95}">
      <dgm:prSet/>
      <dgm:spPr/>
      <dgm:t>
        <a:bodyPr/>
        <a:lstStyle/>
        <a:p>
          <a:pPr algn="l" rtl="0">
            <a:lnSpc>
              <a:spcPct val="90000"/>
            </a:lnSpc>
          </a:pPr>
          <a:r>
            <a:rPr lang="en-US" sz="1100">
              <a:latin typeface="Times New Roman"/>
              <a:ea typeface="+mn-ea"/>
              <a:cs typeface="Times New Roman"/>
            </a:rPr>
            <a:t>(Jacobs, 2024) (Murphy, 2022) ( Hill, 2024).</a:t>
          </a:r>
        </a:p>
      </dgm:t>
    </dgm:pt>
    <dgm:pt modelId="{B82FE910-6C93-4A86-B99B-323E257E59A8}" type="parTrans" cxnId="{8231BDC8-E806-4285-9269-743525998980}">
      <dgm:prSet/>
      <dgm:spPr/>
      <dgm:t>
        <a:bodyPr/>
        <a:lstStyle/>
        <a:p>
          <a:endParaRPr lang="en-US"/>
        </a:p>
      </dgm:t>
    </dgm:pt>
    <dgm:pt modelId="{2CF9E9A9-1414-4604-9999-E5C5F74811C3}" type="sibTrans" cxnId="{8231BDC8-E806-4285-9269-743525998980}">
      <dgm:prSet/>
      <dgm:spPr/>
      <dgm:t>
        <a:bodyPr/>
        <a:lstStyle/>
        <a:p>
          <a:endParaRPr lang="en-US"/>
        </a:p>
      </dgm:t>
    </dgm:pt>
    <dgm:pt modelId="{1DB1499E-E34A-4AE8-9594-89779F86AA59}" type="pres">
      <dgm:prSet presAssocID="{B6129EE3-D470-4BBF-99B2-E11A1C6675C1}" presName="linear" presStyleCnt="0">
        <dgm:presLayoutVars>
          <dgm:animLvl val="lvl"/>
          <dgm:resizeHandles val="exact"/>
        </dgm:presLayoutVars>
      </dgm:prSet>
      <dgm:spPr/>
    </dgm:pt>
    <dgm:pt modelId="{A7080FB6-8A1F-4D4A-AC35-3D1AA14E86E3}" type="pres">
      <dgm:prSet presAssocID="{986B9272-5A50-4DE8-9B62-35AB347BC9B5}" presName="parentText" presStyleLbl="node1" presStyleIdx="0" presStyleCnt="10">
        <dgm:presLayoutVars>
          <dgm:chMax val="0"/>
          <dgm:bulletEnabled val="1"/>
        </dgm:presLayoutVars>
      </dgm:prSet>
      <dgm:spPr/>
    </dgm:pt>
    <dgm:pt modelId="{79AD4654-9EB2-4B53-AD0B-6D348E3A0E39}" type="pres">
      <dgm:prSet presAssocID="{13AAF88B-E173-49D1-8D58-E69E90EC5F16}" presName="spacer" presStyleCnt="0"/>
      <dgm:spPr/>
    </dgm:pt>
    <dgm:pt modelId="{CD4EEBA1-5B12-492B-B801-BD6A675C5210}" type="pres">
      <dgm:prSet presAssocID="{EA978092-9995-4467-A819-68C701B1DEBB}" presName="parentText" presStyleLbl="node1" presStyleIdx="1" presStyleCnt="10">
        <dgm:presLayoutVars>
          <dgm:chMax val="0"/>
          <dgm:bulletEnabled val="1"/>
        </dgm:presLayoutVars>
      </dgm:prSet>
      <dgm:spPr/>
    </dgm:pt>
    <dgm:pt modelId="{3DC545D1-4C61-427F-8F98-48DC4AEBCE01}" type="pres">
      <dgm:prSet presAssocID="{597E17C2-A12B-4217-8F5F-E21260C02588}" presName="spacer" presStyleCnt="0"/>
      <dgm:spPr/>
    </dgm:pt>
    <dgm:pt modelId="{BBE6C2F7-F5D5-4D5C-8F5F-FAE93F16ED12}" type="pres">
      <dgm:prSet presAssocID="{37522EF3-0C62-40B3-A518-05E447B80974}" presName="parentText" presStyleLbl="node1" presStyleIdx="2" presStyleCnt="10">
        <dgm:presLayoutVars>
          <dgm:chMax val="0"/>
          <dgm:bulletEnabled val="1"/>
        </dgm:presLayoutVars>
      </dgm:prSet>
      <dgm:spPr/>
    </dgm:pt>
    <dgm:pt modelId="{84F4AFB6-248D-4D25-B99C-01333BA3B2FF}" type="pres">
      <dgm:prSet presAssocID="{77111BE5-54E3-463B-A616-B1F542707AD5}" presName="spacer" presStyleCnt="0"/>
      <dgm:spPr/>
    </dgm:pt>
    <dgm:pt modelId="{2B4DD5D6-9DA5-4305-A61E-E659D5F70018}" type="pres">
      <dgm:prSet presAssocID="{65B77D99-2599-4F29-A45D-5B77AB8104AF}" presName="parentText" presStyleLbl="node1" presStyleIdx="3" presStyleCnt="10">
        <dgm:presLayoutVars>
          <dgm:chMax val="0"/>
          <dgm:bulletEnabled val="1"/>
        </dgm:presLayoutVars>
      </dgm:prSet>
      <dgm:spPr/>
    </dgm:pt>
    <dgm:pt modelId="{C9B47F0A-0EAE-4560-B191-AD6521D8A467}" type="pres">
      <dgm:prSet presAssocID="{89E2CF7E-BA81-4CA5-9123-4B1D1726171D}" presName="spacer" presStyleCnt="0"/>
      <dgm:spPr/>
    </dgm:pt>
    <dgm:pt modelId="{EBDF5789-2A68-4012-A38E-B9281E4431B1}" type="pres">
      <dgm:prSet presAssocID="{477D8131-A34E-4341-B3CF-CC38D21A48F4}" presName="parentText" presStyleLbl="node1" presStyleIdx="4" presStyleCnt="10">
        <dgm:presLayoutVars>
          <dgm:chMax val="0"/>
          <dgm:bulletEnabled val="1"/>
        </dgm:presLayoutVars>
      </dgm:prSet>
      <dgm:spPr/>
    </dgm:pt>
    <dgm:pt modelId="{FC8DC5D6-C0C8-4D3E-A762-902D432CAADA}" type="pres">
      <dgm:prSet presAssocID="{69D09D33-19B7-40E3-A9D0-CE73B08F80DE}" presName="spacer" presStyleCnt="0"/>
      <dgm:spPr/>
    </dgm:pt>
    <dgm:pt modelId="{DD3B033D-8303-49ED-B744-CB0406A17C3D}" type="pres">
      <dgm:prSet presAssocID="{75B015BE-4A12-4950-975E-A4D57549369A}" presName="parentText" presStyleLbl="node1" presStyleIdx="5" presStyleCnt="10">
        <dgm:presLayoutVars>
          <dgm:chMax val="0"/>
          <dgm:bulletEnabled val="1"/>
        </dgm:presLayoutVars>
      </dgm:prSet>
      <dgm:spPr/>
    </dgm:pt>
    <dgm:pt modelId="{BBB7A0E4-C50F-49F2-AC29-9B8C87CE6DC9}" type="pres">
      <dgm:prSet presAssocID="{0384299D-FAEC-47B9-80A7-947D29415BA0}" presName="spacer" presStyleCnt="0"/>
      <dgm:spPr/>
    </dgm:pt>
    <dgm:pt modelId="{2BFD4F6C-E5CD-4A21-A4EE-BB4EC3C9168A}" type="pres">
      <dgm:prSet presAssocID="{C5D19650-6304-4D7C-BEE1-32265DB58147}" presName="parentText" presStyleLbl="node1" presStyleIdx="6" presStyleCnt="10">
        <dgm:presLayoutVars>
          <dgm:chMax val="0"/>
          <dgm:bulletEnabled val="1"/>
        </dgm:presLayoutVars>
      </dgm:prSet>
      <dgm:spPr/>
    </dgm:pt>
    <dgm:pt modelId="{AB0D8D42-2D64-4A48-9DCA-FACBD826D765}" type="pres">
      <dgm:prSet presAssocID="{B49CD477-D444-42BE-8390-F238752A1217}" presName="spacer" presStyleCnt="0"/>
      <dgm:spPr/>
    </dgm:pt>
    <dgm:pt modelId="{8505941C-D8B9-46A2-837F-FF4410582FB9}" type="pres">
      <dgm:prSet presAssocID="{64B104DC-DCBC-4253-9DA4-B27F3FC27DDE}" presName="parentText" presStyleLbl="node1" presStyleIdx="7" presStyleCnt="10">
        <dgm:presLayoutVars>
          <dgm:chMax val="0"/>
          <dgm:bulletEnabled val="1"/>
        </dgm:presLayoutVars>
      </dgm:prSet>
      <dgm:spPr/>
    </dgm:pt>
    <dgm:pt modelId="{06D9DCC4-7A43-433D-A146-92136994B01D}" type="pres">
      <dgm:prSet presAssocID="{1D7B6A41-AB47-42A4-80DC-D7DE91AA4EFB}" presName="spacer" presStyleCnt="0"/>
      <dgm:spPr/>
    </dgm:pt>
    <dgm:pt modelId="{5316974E-5FC5-4EAB-82CD-C518D7D71C3A}" type="pres">
      <dgm:prSet presAssocID="{2F601E38-6FA2-4720-AF7E-257046FB67F1}" presName="parentText" presStyleLbl="node1" presStyleIdx="8" presStyleCnt="10">
        <dgm:presLayoutVars>
          <dgm:chMax val="0"/>
          <dgm:bulletEnabled val="1"/>
        </dgm:presLayoutVars>
      </dgm:prSet>
      <dgm:spPr/>
    </dgm:pt>
    <dgm:pt modelId="{3236F1A9-AD8B-4396-860C-346E70703250}" type="pres">
      <dgm:prSet presAssocID="{45E21DEC-2B0B-4BA4-9EE5-A5B54288ECD5}" presName="spacer" presStyleCnt="0"/>
      <dgm:spPr/>
    </dgm:pt>
    <dgm:pt modelId="{0E888AC0-C521-42F6-8170-31E1D432D408}" type="pres">
      <dgm:prSet presAssocID="{B138D2F4-6201-4A05-B1F0-3A68359DEE95}" presName="parentText" presStyleLbl="node1" presStyleIdx="9" presStyleCnt="10">
        <dgm:presLayoutVars>
          <dgm:chMax val="0"/>
          <dgm:bulletEnabled val="1"/>
        </dgm:presLayoutVars>
      </dgm:prSet>
      <dgm:spPr/>
    </dgm:pt>
  </dgm:ptLst>
  <dgm:cxnLst>
    <dgm:cxn modelId="{E75C530B-49F2-4C89-A018-DA7A6C0973C2}" type="presOf" srcId="{477D8131-A34E-4341-B3CF-CC38D21A48F4}" destId="{EBDF5789-2A68-4012-A38E-B9281E4431B1}" srcOrd="0" destOrd="0" presId="urn:microsoft.com/office/officeart/2005/8/layout/vList2"/>
    <dgm:cxn modelId="{C314ED1B-40EE-4B75-9280-8FF68E39E635}" type="presOf" srcId="{65B77D99-2599-4F29-A45D-5B77AB8104AF}" destId="{2B4DD5D6-9DA5-4305-A61E-E659D5F70018}" srcOrd="0" destOrd="0" presId="urn:microsoft.com/office/officeart/2005/8/layout/vList2"/>
    <dgm:cxn modelId="{22DE6D29-41B4-4D6A-8694-AEC12C8AB2E8}" type="presOf" srcId="{B138D2F4-6201-4A05-B1F0-3A68359DEE95}" destId="{0E888AC0-C521-42F6-8170-31E1D432D408}" srcOrd="0" destOrd="0" presId="urn:microsoft.com/office/officeart/2005/8/layout/vList2"/>
    <dgm:cxn modelId="{00CD542C-689B-47CF-9C8A-B3EF47F496B8}" srcId="{B6129EE3-D470-4BBF-99B2-E11A1C6675C1}" destId="{75B015BE-4A12-4950-975E-A4D57549369A}" srcOrd="5" destOrd="0" parTransId="{A73057A3-508C-446D-9B89-E954FC731706}" sibTransId="{0384299D-FAEC-47B9-80A7-947D29415BA0}"/>
    <dgm:cxn modelId="{415E7F5E-C77A-43C4-853C-17961681D1D2}" srcId="{B6129EE3-D470-4BBF-99B2-E11A1C6675C1}" destId="{EA978092-9995-4467-A819-68C701B1DEBB}" srcOrd="1" destOrd="0" parTransId="{6E1AB91F-B595-4FCE-8DD6-4879034CF74D}" sibTransId="{597E17C2-A12B-4217-8F5F-E21260C02588}"/>
    <dgm:cxn modelId="{D0A52B60-382C-44FE-8116-FA834EC10F2A}" type="presOf" srcId="{C5D19650-6304-4D7C-BEE1-32265DB58147}" destId="{2BFD4F6C-E5CD-4A21-A4EE-BB4EC3C9168A}" srcOrd="0" destOrd="0" presId="urn:microsoft.com/office/officeart/2005/8/layout/vList2"/>
    <dgm:cxn modelId="{69E0986A-476E-4D6A-AC46-CEF37A588272}" type="presOf" srcId="{EA978092-9995-4467-A819-68C701B1DEBB}" destId="{CD4EEBA1-5B12-492B-B801-BD6A675C5210}" srcOrd="0" destOrd="0" presId="urn:microsoft.com/office/officeart/2005/8/layout/vList2"/>
    <dgm:cxn modelId="{969BE06A-01E9-4F09-80FE-AC0C1A61807B}" type="presOf" srcId="{64B104DC-DCBC-4253-9DA4-B27F3FC27DDE}" destId="{8505941C-D8B9-46A2-837F-FF4410582FB9}" srcOrd="0" destOrd="0" presId="urn:microsoft.com/office/officeart/2005/8/layout/vList2"/>
    <dgm:cxn modelId="{2355E26F-7F02-4225-A1EB-FC6AD56122E7}" srcId="{B6129EE3-D470-4BBF-99B2-E11A1C6675C1}" destId="{477D8131-A34E-4341-B3CF-CC38D21A48F4}" srcOrd="4" destOrd="0" parTransId="{1F71944D-49A7-477C-B51C-60282CDA34F1}" sibTransId="{69D09D33-19B7-40E3-A9D0-CE73B08F80DE}"/>
    <dgm:cxn modelId="{EAEB2756-6710-4337-A60A-E3FA30AB8B25}" type="presOf" srcId="{2F601E38-6FA2-4720-AF7E-257046FB67F1}" destId="{5316974E-5FC5-4EAB-82CD-C518D7D71C3A}" srcOrd="0" destOrd="0" presId="urn:microsoft.com/office/officeart/2005/8/layout/vList2"/>
    <dgm:cxn modelId="{43A64659-90C3-4C1A-A020-0EA2F45A858A}" srcId="{B6129EE3-D470-4BBF-99B2-E11A1C6675C1}" destId="{2F601E38-6FA2-4720-AF7E-257046FB67F1}" srcOrd="8" destOrd="0" parTransId="{300BAC87-2B0E-4A5F-88B3-8C93B454A025}" sibTransId="{45E21DEC-2B0B-4BA4-9EE5-A5B54288ECD5}"/>
    <dgm:cxn modelId="{65FCA882-34F8-4B9F-A868-348BB0F19EAB}" srcId="{B6129EE3-D470-4BBF-99B2-E11A1C6675C1}" destId="{986B9272-5A50-4DE8-9B62-35AB347BC9B5}" srcOrd="0" destOrd="0" parTransId="{4EA1D0DC-F3E5-4E78-9B8B-FABAA9BEA043}" sibTransId="{13AAF88B-E173-49D1-8D58-E69E90EC5F16}"/>
    <dgm:cxn modelId="{F1EAC585-E78E-469E-9B25-613DDC4C7808}" type="presOf" srcId="{75B015BE-4A12-4950-975E-A4D57549369A}" destId="{DD3B033D-8303-49ED-B744-CB0406A17C3D}" srcOrd="0" destOrd="0" presId="urn:microsoft.com/office/officeart/2005/8/layout/vList2"/>
    <dgm:cxn modelId="{FF9F1098-0887-4A31-87B2-FA0E9B59920C}" srcId="{B6129EE3-D470-4BBF-99B2-E11A1C6675C1}" destId="{C5D19650-6304-4D7C-BEE1-32265DB58147}" srcOrd="6" destOrd="0" parTransId="{EA8EE407-2CAE-480D-90D5-94E964ED61BC}" sibTransId="{B49CD477-D444-42BE-8390-F238752A1217}"/>
    <dgm:cxn modelId="{601FECB4-FF60-4B7B-8B06-894D3AD3727A}" type="presOf" srcId="{986B9272-5A50-4DE8-9B62-35AB347BC9B5}" destId="{A7080FB6-8A1F-4D4A-AC35-3D1AA14E86E3}" srcOrd="0" destOrd="0" presId="urn:microsoft.com/office/officeart/2005/8/layout/vList2"/>
    <dgm:cxn modelId="{FBDB64B9-8D70-4D1B-B238-C69B7EE37EA2}" type="presOf" srcId="{37522EF3-0C62-40B3-A518-05E447B80974}" destId="{BBE6C2F7-F5D5-4D5C-8F5F-FAE93F16ED12}" srcOrd="0" destOrd="0" presId="urn:microsoft.com/office/officeart/2005/8/layout/vList2"/>
    <dgm:cxn modelId="{8231BDC8-E806-4285-9269-743525998980}" srcId="{B6129EE3-D470-4BBF-99B2-E11A1C6675C1}" destId="{B138D2F4-6201-4A05-B1F0-3A68359DEE95}" srcOrd="9" destOrd="0" parTransId="{B82FE910-6C93-4A86-B99B-323E257E59A8}" sibTransId="{2CF9E9A9-1414-4604-9999-E5C5F74811C3}"/>
    <dgm:cxn modelId="{9853C3CB-C7C4-48BF-9256-EBA6491A5597}" srcId="{B6129EE3-D470-4BBF-99B2-E11A1C6675C1}" destId="{65B77D99-2599-4F29-A45D-5B77AB8104AF}" srcOrd="3" destOrd="0" parTransId="{11533CA2-2E93-4386-A414-ED01A76F51D5}" sibTransId="{89E2CF7E-BA81-4CA5-9123-4B1D1726171D}"/>
    <dgm:cxn modelId="{6B95F0DA-19B6-4A63-A17F-47A7C5C56831}" srcId="{B6129EE3-D470-4BBF-99B2-E11A1C6675C1}" destId="{64B104DC-DCBC-4253-9DA4-B27F3FC27DDE}" srcOrd="7" destOrd="0" parTransId="{A515A927-CA7E-4437-A6C8-0FD25BBAF4CF}" sibTransId="{1D7B6A41-AB47-42A4-80DC-D7DE91AA4EFB}"/>
    <dgm:cxn modelId="{F9B074DD-F68C-41A3-96D3-6D63246C1554}" srcId="{B6129EE3-D470-4BBF-99B2-E11A1C6675C1}" destId="{37522EF3-0C62-40B3-A518-05E447B80974}" srcOrd="2" destOrd="0" parTransId="{F026B096-B530-4C5A-9117-BBAC97757CE6}" sibTransId="{77111BE5-54E3-463B-A616-B1F542707AD5}"/>
    <dgm:cxn modelId="{8B0238EC-02D9-4FEE-9BB3-F4EC359704FC}" type="presOf" srcId="{B6129EE3-D470-4BBF-99B2-E11A1C6675C1}" destId="{1DB1499E-E34A-4AE8-9594-89779F86AA59}" srcOrd="0" destOrd="0" presId="urn:microsoft.com/office/officeart/2005/8/layout/vList2"/>
    <dgm:cxn modelId="{37119065-4E5B-46AF-87A9-A1451492438D}" type="presParOf" srcId="{1DB1499E-E34A-4AE8-9594-89779F86AA59}" destId="{A7080FB6-8A1F-4D4A-AC35-3D1AA14E86E3}" srcOrd="0" destOrd="0" presId="urn:microsoft.com/office/officeart/2005/8/layout/vList2"/>
    <dgm:cxn modelId="{39F8C3F9-7203-4BAB-86BF-146B0171D209}" type="presParOf" srcId="{1DB1499E-E34A-4AE8-9594-89779F86AA59}" destId="{79AD4654-9EB2-4B53-AD0B-6D348E3A0E39}" srcOrd="1" destOrd="0" presId="urn:microsoft.com/office/officeart/2005/8/layout/vList2"/>
    <dgm:cxn modelId="{FED45209-816C-4C0B-9CEA-89414776C00D}" type="presParOf" srcId="{1DB1499E-E34A-4AE8-9594-89779F86AA59}" destId="{CD4EEBA1-5B12-492B-B801-BD6A675C5210}" srcOrd="2" destOrd="0" presId="urn:microsoft.com/office/officeart/2005/8/layout/vList2"/>
    <dgm:cxn modelId="{431D6819-04EA-417D-8CDF-A455D672A0E3}" type="presParOf" srcId="{1DB1499E-E34A-4AE8-9594-89779F86AA59}" destId="{3DC545D1-4C61-427F-8F98-48DC4AEBCE01}" srcOrd="3" destOrd="0" presId="urn:microsoft.com/office/officeart/2005/8/layout/vList2"/>
    <dgm:cxn modelId="{44CE2308-0D6D-4963-9928-067567B499A6}" type="presParOf" srcId="{1DB1499E-E34A-4AE8-9594-89779F86AA59}" destId="{BBE6C2F7-F5D5-4D5C-8F5F-FAE93F16ED12}" srcOrd="4" destOrd="0" presId="urn:microsoft.com/office/officeart/2005/8/layout/vList2"/>
    <dgm:cxn modelId="{25B5B254-0693-46E4-98F9-AF2405F6AF60}" type="presParOf" srcId="{1DB1499E-E34A-4AE8-9594-89779F86AA59}" destId="{84F4AFB6-248D-4D25-B99C-01333BA3B2FF}" srcOrd="5" destOrd="0" presId="urn:microsoft.com/office/officeart/2005/8/layout/vList2"/>
    <dgm:cxn modelId="{DA53FE79-F643-426E-88D2-BBA6FB9F452F}" type="presParOf" srcId="{1DB1499E-E34A-4AE8-9594-89779F86AA59}" destId="{2B4DD5D6-9DA5-4305-A61E-E659D5F70018}" srcOrd="6" destOrd="0" presId="urn:microsoft.com/office/officeart/2005/8/layout/vList2"/>
    <dgm:cxn modelId="{90EF6D30-5918-440A-A369-27288428F785}" type="presParOf" srcId="{1DB1499E-E34A-4AE8-9594-89779F86AA59}" destId="{C9B47F0A-0EAE-4560-B191-AD6521D8A467}" srcOrd="7" destOrd="0" presId="urn:microsoft.com/office/officeart/2005/8/layout/vList2"/>
    <dgm:cxn modelId="{D38963C9-3088-47BB-B668-B4902B925A4A}" type="presParOf" srcId="{1DB1499E-E34A-4AE8-9594-89779F86AA59}" destId="{EBDF5789-2A68-4012-A38E-B9281E4431B1}" srcOrd="8" destOrd="0" presId="urn:microsoft.com/office/officeart/2005/8/layout/vList2"/>
    <dgm:cxn modelId="{56CEBDB7-C2A2-4913-9634-DC05615D3898}" type="presParOf" srcId="{1DB1499E-E34A-4AE8-9594-89779F86AA59}" destId="{FC8DC5D6-C0C8-4D3E-A762-902D432CAADA}" srcOrd="9" destOrd="0" presId="urn:microsoft.com/office/officeart/2005/8/layout/vList2"/>
    <dgm:cxn modelId="{F0947EE8-BDE0-43D2-B11A-388E0C67CECF}" type="presParOf" srcId="{1DB1499E-E34A-4AE8-9594-89779F86AA59}" destId="{DD3B033D-8303-49ED-B744-CB0406A17C3D}" srcOrd="10" destOrd="0" presId="urn:microsoft.com/office/officeart/2005/8/layout/vList2"/>
    <dgm:cxn modelId="{78ED7E32-A9D9-498E-99DC-69AE855483F2}" type="presParOf" srcId="{1DB1499E-E34A-4AE8-9594-89779F86AA59}" destId="{BBB7A0E4-C50F-49F2-AC29-9B8C87CE6DC9}" srcOrd="11" destOrd="0" presId="urn:microsoft.com/office/officeart/2005/8/layout/vList2"/>
    <dgm:cxn modelId="{DDCC11CD-9F6B-428C-B482-390B0C8FFB36}" type="presParOf" srcId="{1DB1499E-E34A-4AE8-9594-89779F86AA59}" destId="{2BFD4F6C-E5CD-4A21-A4EE-BB4EC3C9168A}" srcOrd="12" destOrd="0" presId="urn:microsoft.com/office/officeart/2005/8/layout/vList2"/>
    <dgm:cxn modelId="{90DE52FC-EF3B-406F-A9B1-14B07E43C715}" type="presParOf" srcId="{1DB1499E-E34A-4AE8-9594-89779F86AA59}" destId="{AB0D8D42-2D64-4A48-9DCA-FACBD826D765}" srcOrd="13" destOrd="0" presId="urn:microsoft.com/office/officeart/2005/8/layout/vList2"/>
    <dgm:cxn modelId="{C438C30C-1C16-47D3-A793-A04F9ECE76F3}" type="presParOf" srcId="{1DB1499E-E34A-4AE8-9594-89779F86AA59}" destId="{8505941C-D8B9-46A2-837F-FF4410582FB9}" srcOrd="14" destOrd="0" presId="urn:microsoft.com/office/officeart/2005/8/layout/vList2"/>
    <dgm:cxn modelId="{9A4AB9F8-28A8-46B5-9180-F93A510F0B90}" type="presParOf" srcId="{1DB1499E-E34A-4AE8-9594-89779F86AA59}" destId="{06D9DCC4-7A43-433D-A146-92136994B01D}" srcOrd="15" destOrd="0" presId="urn:microsoft.com/office/officeart/2005/8/layout/vList2"/>
    <dgm:cxn modelId="{5D94049A-AA25-4E1D-A48C-C2753D9C7F6E}" type="presParOf" srcId="{1DB1499E-E34A-4AE8-9594-89779F86AA59}" destId="{5316974E-5FC5-4EAB-82CD-C518D7D71C3A}" srcOrd="16" destOrd="0" presId="urn:microsoft.com/office/officeart/2005/8/layout/vList2"/>
    <dgm:cxn modelId="{8373B697-AEC8-4F00-9C0E-27FD235B7C4C}" type="presParOf" srcId="{1DB1499E-E34A-4AE8-9594-89779F86AA59}" destId="{3236F1A9-AD8B-4396-860C-346E70703250}" srcOrd="17" destOrd="0" presId="urn:microsoft.com/office/officeart/2005/8/layout/vList2"/>
    <dgm:cxn modelId="{233BB350-3A9A-4D1A-912E-FD62427C4B08}" type="presParOf" srcId="{1DB1499E-E34A-4AE8-9594-89779F86AA59}" destId="{0E888AC0-C521-42F6-8170-31E1D432D408}"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9A4EAA-2A90-40F1-A392-FDD26119673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2405DDC0-0AB5-4D6D-B6DB-BE5D1E41B822}">
      <dgm:prSet/>
      <dgm:spPr/>
      <dgm:t>
        <a:bodyPr/>
        <a:lstStyle/>
        <a:p>
          <a:r>
            <a:rPr lang="en-GB">
              <a:latin typeface="Times New Roman"/>
              <a:cs typeface="Times New Roman"/>
            </a:rPr>
            <a:t>Prison overcrowding </a:t>
          </a:r>
          <a:endParaRPr lang="en-US">
            <a:latin typeface="Times New Roman"/>
            <a:cs typeface="Times New Roman"/>
          </a:endParaRPr>
        </a:p>
      </dgm:t>
    </dgm:pt>
    <dgm:pt modelId="{E729080D-BEF2-445C-B232-2A5B87B74AD2}" type="parTrans" cxnId="{7AF39AB3-467B-44BE-95CC-DA93EC83C65C}">
      <dgm:prSet/>
      <dgm:spPr/>
      <dgm:t>
        <a:bodyPr/>
        <a:lstStyle/>
        <a:p>
          <a:endParaRPr lang="en-US"/>
        </a:p>
      </dgm:t>
    </dgm:pt>
    <dgm:pt modelId="{30324062-8754-482B-BF56-BC82A08433A1}" type="sibTrans" cxnId="{7AF39AB3-467B-44BE-95CC-DA93EC83C65C}">
      <dgm:prSet/>
      <dgm:spPr/>
      <dgm:t>
        <a:bodyPr/>
        <a:lstStyle/>
        <a:p>
          <a:endParaRPr lang="en-US"/>
        </a:p>
      </dgm:t>
    </dgm:pt>
    <dgm:pt modelId="{1A6CE148-3E38-48B3-B836-48FD90B2CB5C}">
      <dgm:prSet/>
      <dgm:spPr/>
      <dgm:t>
        <a:bodyPr/>
        <a:lstStyle/>
        <a:p>
          <a:r>
            <a:rPr lang="en-GB">
              <a:latin typeface="Times New Roman"/>
              <a:cs typeface="Times New Roman"/>
            </a:rPr>
            <a:t>Activity within prison</a:t>
          </a:r>
          <a:endParaRPr lang="en-US">
            <a:latin typeface="Times New Roman"/>
            <a:cs typeface="Times New Roman"/>
          </a:endParaRPr>
        </a:p>
      </dgm:t>
    </dgm:pt>
    <dgm:pt modelId="{0DB369F0-1D78-4B81-9740-ECBBA59F0EAF}" type="parTrans" cxnId="{B8179FDE-525F-4BA7-8E67-20D406829314}">
      <dgm:prSet/>
      <dgm:spPr/>
      <dgm:t>
        <a:bodyPr/>
        <a:lstStyle/>
        <a:p>
          <a:endParaRPr lang="en-US"/>
        </a:p>
      </dgm:t>
    </dgm:pt>
    <dgm:pt modelId="{48CCDCD6-B983-4725-AF3F-025A592463CC}" type="sibTrans" cxnId="{B8179FDE-525F-4BA7-8E67-20D406829314}">
      <dgm:prSet/>
      <dgm:spPr/>
      <dgm:t>
        <a:bodyPr/>
        <a:lstStyle/>
        <a:p>
          <a:endParaRPr lang="en-US"/>
        </a:p>
      </dgm:t>
    </dgm:pt>
    <dgm:pt modelId="{5519EE03-2B3F-4794-A2CF-BAA8ED227610}">
      <dgm:prSet/>
      <dgm:spPr/>
      <dgm:t>
        <a:bodyPr/>
        <a:lstStyle/>
        <a:p>
          <a:r>
            <a:rPr lang="en-GB">
              <a:latin typeface="Times New Roman"/>
              <a:cs typeface="Times New Roman"/>
            </a:rPr>
            <a:t>Drugs </a:t>
          </a:r>
          <a:endParaRPr lang="en-US">
            <a:latin typeface="Times New Roman"/>
            <a:cs typeface="Times New Roman"/>
          </a:endParaRPr>
        </a:p>
      </dgm:t>
    </dgm:pt>
    <dgm:pt modelId="{A6DA1AAD-3A94-4BED-AB00-EC92AEFCA5FC}" type="parTrans" cxnId="{185E5A22-6633-4332-B584-868717199A0F}">
      <dgm:prSet/>
      <dgm:spPr/>
      <dgm:t>
        <a:bodyPr/>
        <a:lstStyle/>
        <a:p>
          <a:endParaRPr lang="en-US"/>
        </a:p>
      </dgm:t>
    </dgm:pt>
    <dgm:pt modelId="{CE7E4518-868D-4487-B2A7-39B37B5B5339}" type="sibTrans" cxnId="{185E5A22-6633-4332-B584-868717199A0F}">
      <dgm:prSet/>
      <dgm:spPr/>
      <dgm:t>
        <a:bodyPr/>
        <a:lstStyle/>
        <a:p>
          <a:endParaRPr lang="en-US"/>
        </a:p>
      </dgm:t>
    </dgm:pt>
    <dgm:pt modelId="{6B959BAF-C817-4945-8B16-7729B15EF0AB}">
      <dgm:prSet/>
      <dgm:spPr/>
      <dgm:t>
        <a:bodyPr/>
        <a:lstStyle/>
        <a:p>
          <a:r>
            <a:rPr lang="en-GB">
              <a:latin typeface="Times New Roman"/>
              <a:cs typeface="Times New Roman"/>
            </a:rPr>
            <a:t>Mental health</a:t>
          </a:r>
          <a:endParaRPr lang="en-US">
            <a:latin typeface="Times New Roman"/>
            <a:cs typeface="Times New Roman"/>
          </a:endParaRPr>
        </a:p>
      </dgm:t>
    </dgm:pt>
    <dgm:pt modelId="{CFDABD33-0192-49FE-A5C8-6E73E2BC61B5}" type="parTrans" cxnId="{98E65DFB-E596-4761-BD91-C8A49389825E}">
      <dgm:prSet/>
      <dgm:spPr/>
      <dgm:t>
        <a:bodyPr/>
        <a:lstStyle/>
        <a:p>
          <a:endParaRPr lang="en-US"/>
        </a:p>
      </dgm:t>
    </dgm:pt>
    <dgm:pt modelId="{DA9B17A0-7DA8-4423-85A8-A883CB86D5C0}" type="sibTrans" cxnId="{98E65DFB-E596-4761-BD91-C8A49389825E}">
      <dgm:prSet/>
      <dgm:spPr/>
      <dgm:t>
        <a:bodyPr/>
        <a:lstStyle/>
        <a:p>
          <a:endParaRPr lang="en-US"/>
        </a:p>
      </dgm:t>
    </dgm:pt>
    <dgm:pt modelId="{F1064B2F-169B-4637-ADDB-2148B192123F}">
      <dgm:prSet/>
      <dgm:spPr/>
      <dgm:t>
        <a:bodyPr/>
        <a:lstStyle/>
        <a:p>
          <a:r>
            <a:rPr lang="en-GB">
              <a:latin typeface="Times New Roman"/>
              <a:cs typeface="Times New Roman"/>
            </a:rPr>
            <a:t>Violence </a:t>
          </a:r>
          <a:endParaRPr lang="en-US">
            <a:latin typeface="Times New Roman"/>
            <a:cs typeface="Times New Roman"/>
          </a:endParaRPr>
        </a:p>
      </dgm:t>
    </dgm:pt>
    <dgm:pt modelId="{F6B35A49-EDD6-4455-86A1-1549B155B5C9}" type="parTrans" cxnId="{2A802796-F974-4EEF-A679-FE735D258DBD}">
      <dgm:prSet/>
      <dgm:spPr/>
      <dgm:t>
        <a:bodyPr/>
        <a:lstStyle/>
        <a:p>
          <a:endParaRPr lang="en-US"/>
        </a:p>
      </dgm:t>
    </dgm:pt>
    <dgm:pt modelId="{917414A3-1099-40BC-8E35-5D9F48248A4A}" type="sibTrans" cxnId="{2A802796-F974-4EEF-A679-FE735D258DBD}">
      <dgm:prSet/>
      <dgm:spPr/>
      <dgm:t>
        <a:bodyPr/>
        <a:lstStyle/>
        <a:p>
          <a:endParaRPr lang="en-US"/>
        </a:p>
      </dgm:t>
    </dgm:pt>
    <dgm:pt modelId="{5F3E4F27-710D-459F-9BF6-A3159CA4A9F9}">
      <dgm:prSet/>
      <dgm:spPr/>
      <dgm:t>
        <a:bodyPr/>
        <a:lstStyle/>
        <a:p>
          <a:r>
            <a:rPr lang="en-GB">
              <a:latin typeface="Times New Roman"/>
              <a:cs typeface="Times New Roman"/>
            </a:rPr>
            <a:t>Support upon release</a:t>
          </a:r>
          <a:endParaRPr lang="en-US">
            <a:latin typeface="Times New Roman"/>
            <a:cs typeface="Times New Roman"/>
          </a:endParaRPr>
        </a:p>
      </dgm:t>
    </dgm:pt>
    <dgm:pt modelId="{7D114BA8-D49D-469B-A87C-E03FCB1E2507}" type="parTrans" cxnId="{CCC40E55-34B4-44D0-A48C-435F126CB140}">
      <dgm:prSet/>
      <dgm:spPr/>
      <dgm:t>
        <a:bodyPr/>
        <a:lstStyle/>
        <a:p>
          <a:endParaRPr lang="en-US"/>
        </a:p>
      </dgm:t>
    </dgm:pt>
    <dgm:pt modelId="{B53B82DF-E063-4528-AB44-641E0649BFFC}" type="sibTrans" cxnId="{CCC40E55-34B4-44D0-A48C-435F126CB140}">
      <dgm:prSet/>
      <dgm:spPr/>
      <dgm:t>
        <a:bodyPr/>
        <a:lstStyle/>
        <a:p>
          <a:endParaRPr lang="en-US"/>
        </a:p>
      </dgm:t>
    </dgm:pt>
    <dgm:pt modelId="{459513E0-A59D-4C0A-9E59-0229D2E067B3}">
      <dgm:prSet/>
      <dgm:spPr/>
      <dgm:t>
        <a:bodyPr/>
        <a:lstStyle/>
        <a:p>
          <a:r>
            <a:rPr lang="en-GB">
              <a:latin typeface="Times New Roman"/>
              <a:cs typeface="Times New Roman"/>
            </a:rPr>
            <a:t>(Taylor, 2024).</a:t>
          </a:r>
          <a:endParaRPr lang="en-US">
            <a:latin typeface="Times New Roman"/>
            <a:cs typeface="Times New Roman"/>
          </a:endParaRPr>
        </a:p>
      </dgm:t>
    </dgm:pt>
    <dgm:pt modelId="{30E961D5-8533-4F87-BF26-D30CF123BC82}" type="parTrans" cxnId="{05F39334-727F-4747-8D2D-A02934D26EC3}">
      <dgm:prSet/>
      <dgm:spPr/>
      <dgm:t>
        <a:bodyPr/>
        <a:lstStyle/>
        <a:p>
          <a:endParaRPr lang="en-US"/>
        </a:p>
      </dgm:t>
    </dgm:pt>
    <dgm:pt modelId="{884CBEA7-43D0-49BD-B25E-04AEEE56254A}" type="sibTrans" cxnId="{05F39334-727F-4747-8D2D-A02934D26EC3}">
      <dgm:prSet/>
      <dgm:spPr/>
      <dgm:t>
        <a:bodyPr/>
        <a:lstStyle/>
        <a:p>
          <a:endParaRPr lang="en-US"/>
        </a:p>
      </dgm:t>
    </dgm:pt>
    <dgm:pt modelId="{49AE3999-B674-4A5B-B861-3CA8E3ACB925}" type="pres">
      <dgm:prSet presAssocID="{8A9A4EAA-2A90-40F1-A392-FDD261196731}" presName="Name0" presStyleCnt="0">
        <dgm:presLayoutVars>
          <dgm:dir/>
          <dgm:resizeHandles val="exact"/>
        </dgm:presLayoutVars>
      </dgm:prSet>
      <dgm:spPr/>
    </dgm:pt>
    <dgm:pt modelId="{5759C9AA-0547-4F40-A87E-4B97A364B382}" type="pres">
      <dgm:prSet presAssocID="{2405DDC0-0AB5-4D6D-B6DB-BE5D1E41B822}" presName="node" presStyleLbl="node1" presStyleIdx="0" presStyleCnt="7">
        <dgm:presLayoutVars>
          <dgm:bulletEnabled val="1"/>
        </dgm:presLayoutVars>
      </dgm:prSet>
      <dgm:spPr/>
    </dgm:pt>
    <dgm:pt modelId="{D901860B-BAEE-487B-9768-16E76CE3E207}" type="pres">
      <dgm:prSet presAssocID="{30324062-8754-482B-BF56-BC82A08433A1}" presName="sibTrans" presStyleLbl="sibTrans1D1" presStyleIdx="0" presStyleCnt="6"/>
      <dgm:spPr/>
    </dgm:pt>
    <dgm:pt modelId="{A4CDA0D5-F200-4FA2-A483-2CBDB2D34C81}" type="pres">
      <dgm:prSet presAssocID="{30324062-8754-482B-BF56-BC82A08433A1}" presName="connectorText" presStyleLbl="sibTrans1D1" presStyleIdx="0" presStyleCnt="6"/>
      <dgm:spPr/>
    </dgm:pt>
    <dgm:pt modelId="{E974995F-887F-4659-8A1F-EE6FB72385BA}" type="pres">
      <dgm:prSet presAssocID="{1A6CE148-3E38-48B3-B836-48FD90B2CB5C}" presName="node" presStyleLbl="node1" presStyleIdx="1" presStyleCnt="7">
        <dgm:presLayoutVars>
          <dgm:bulletEnabled val="1"/>
        </dgm:presLayoutVars>
      </dgm:prSet>
      <dgm:spPr/>
    </dgm:pt>
    <dgm:pt modelId="{9BC732AF-99B1-47E3-965A-DB55BCE7CD25}" type="pres">
      <dgm:prSet presAssocID="{48CCDCD6-B983-4725-AF3F-025A592463CC}" presName="sibTrans" presStyleLbl="sibTrans1D1" presStyleIdx="1" presStyleCnt="6"/>
      <dgm:spPr/>
    </dgm:pt>
    <dgm:pt modelId="{6B92C14A-C876-4356-9216-0152CCA809DA}" type="pres">
      <dgm:prSet presAssocID="{48CCDCD6-B983-4725-AF3F-025A592463CC}" presName="connectorText" presStyleLbl="sibTrans1D1" presStyleIdx="1" presStyleCnt="6"/>
      <dgm:spPr/>
    </dgm:pt>
    <dgm:pt modelId="{EC05D328-68C7-4C27-81E5-D0BBD228EEE4}" type="pres">
      <dgm:prSet presAssocID="{5519EE03-2B3F-4794-A2CF-BAA8ED227610}" presName="node" presStyleLbl="node1" presStyleIdx="2" presStyleCnt="7">
        <dgm:presLayoutVars>
          <dgm:bulletEnabled val="1"/>
        </dgm:presLayoutVars>
      </dgm:prSet>
      <dgm:spPr/>
    </dgm:pt>
    <dgm:pt modelId="{5BBDC0B0-A6CE-4670-9C96-B94EEB1C4D31}" type="pres">
      <dgm:prSet presAssocID="{CE7E4518-868D-4487-B2A7-39B37B5B5339}" presName="sibTrans" presStyleLbl="sibTrans1D1" presStyleIdx="2" presStyleCnt="6"/>
      <dgm:spPr/>
    </dgm:pt>
    <dgm:pt modelId="{1324FE5F-8AA0-40B4-8AA1-EA03E2375BBC}" type="pres">
      <dgm:prSet presAssocID="{CE7E4518-868D-4487-B2A7-39B37B5B5339}" presName="connectorText" presStyleLbl="sibTrans1D1" presStyleIdx="2" presStyleCnt="6"/>
      <dgm:spPr/>
    </dgm:pt>
    <dgm:pt modelId="{998E6814-58D8-4DAC-8820-010ABBF1B6DE}" type="pres">
      <dgm:prSet presAssocID="{6B959BAF-C817-4945-8B16-7729B15EF0AB}" presName="node" presStyleLbl="node1" presStyleIdx="3" presStyleCnt="7">
        <dgm:presLayoutVars>
          <dgm:bulletEnabled val="1"/>
        </dgm:presLayoutVars>
      </dgm:prSet>
      <dgm:spPr/>
    </dgm:pt>
    <dgm:pt modelId="{15D6631B-C910-41AA-A2FA-26194929AFB8}" type="pres">
      <dgm:prSet presAssocID="{DA9B17A0-7DA8-4423-85A8-A883CB86D5C0}" presName="sibTrans" presStyleLbl="sibTrans1D1" presStyleIdx="3" presStyleCnt="6"/>
      <dgm:spPr/>
    </dgm:pt>
    <dgm:pt modelId="{6AFE9F3D-CE01-474D-BD65-2AEF2909DDCE}" type="pres">
      <dgm:prSet presAssocID="{DA9B17A0-7DA8-4423-85A8-A883CB86D5C0}" presName="connectorText" presStyleLbl="sibTrans1D1" presStyleIdx="3" presStyleCnt="6"/>
      <dgm:spPr/>
    </dgm:pt>
    <dgm:pt modelId="{2D6A9796-4ED7-4388-BE42-8F9256027D33}" type="pres">
      <dgm:prSet presAssocID="{F1064B2F-169B-4637-ADDB-2148B192123F}" presName="node" presStyleLbl="node1" presStyleIdx="4" presStyleCnt="7">
        <dgm:presLayoutVars>
          <dgm:bulletEnabled val="1"/>
        </dgm:presLayoutVars>
      </dgm:prSet>
      <dgm:spPr/>
    </dgm:pt>
    <dgm:pt modelId="{B6472E0B-C468-487D-863D-13F95B3865B5}" type="pres">
      <dgm:prSet presAssocID="{917414A3-1099-40BC-8E35-5D9F48248A4A}" presName="sibTrans" presStyleLbl="sibTrans1D1" presStyleIdx="4" presStyleCnt="6"/>
      <dgm:spPr/>
    </dgm:pt>
    <dgm:pt modelId="{33502272-D855-4604-8648-733B58DA3C8C}" type="pres">
      <dgm:prSet presAssocID="{917414A3-1099-40BC-8E35-5D9F48248A4A}" presName="connectorText" presStyleLbl="sibTrans1D1" presStyleIdx="4" presStyleCnt="6"/>
      <dgm:spPr/>
    </dgm:pt>
    <dgm:pt modelId="{DA834AF3-900C-470F-B96B-D60DCAA290FE}" type="pres">
      <dgm:prSet presAssocID="{5F3E4F27-710D-459F-9BF6-A3159CA4A9F9}" presName="node" presStyleLbl="node1" presStyleIdx="5" presStyleCnt="7">
        <dgm:presLayoutVars>
          <dgm:bulletEnabled val="1"/>
        </dgm:presLayoutVars>
      </dgm:prSet>
      <dgm:spPr/>
    </dgm:pt>
    <dgm:pt modelId="{613336A6-5C43-49F7-900E-2750A83CA983}" type="pres">
      <dgm:prSet presAssocID="{B53B82DF-E063-4528-AB44-641E0649BFFC}" presName="sibTrans" presStyleLbl="sibTrans1D1" presStyleIdx="5" presStyleCnt="6"/>
      <dgm:spPr/>
    </dgm:pt>
    <dgm:pt modelId="{0B5DB6D4-ADBB-44B6-99B5-66FDC05D5752}" type="pres">
      <dgm:prSet presAssocID="{B53B82DF-E063-4528-AB44-641E0649BFFC}" presName="connectorText" presStyleLbl="sibTrans1D1" presStyleIdx="5" presStyleCnt="6"/>
      <dgm:spPr/>
    </dgm:pt>
    <dgm:pt modelId="{45199448-0BD9-44D8-B5C5-8AEAB96265E6}" type="pres">
      <dgm:prSet presAssocID="{459513E0-A59D-4C0A-9E59-0229D2E067B3}" presName="node" presStyleLbl="node1" presStyleIdx="6" presStyleCnt="7">
        <dgm:presLayoutVars>
          <dgm:bulletEnabled val="1"/>
        </dgm:presLayoutVars>
      </dgm:prSet>
      <dgm:spPr/>
    </dgm:pt>
  </dgm:ptLst>
  <dgm:cxnLst>
    <dgm:cxn modelId="{E0744F04-56FC-4C22-8D77-2277371DF8FF}" type="presOf" srcId="{B53B82DF-E063-4528-AB44-641E0649BFFC}" destId="{613336A6-5C43-49F7-900E-2750A83CA983}" srcOrd="0" destOrd="0" presId="urn:microsoft.com/office/officeart/2016/7/layout/RepeatingBendingProcessNew"/>
    <dgm:cxn modelId="{1B413B06-EEA8-4A8E-B1C2-756CFDFF8525}" type="presOf" srcId="{B53B82DF-E063-4528-AB44-641E0649BFFC}" destId="{0B5DB6D4-ADBB-44B6-99B5-66FDC05D5752}" srcOrd="1" destOrd="0" presId="urn:microsoft.com/office/officeart/2016/7/layout/RepeatingBendingProcessNew"/>
    <dgm:cxn modelId="{380DB21D-76AB-42DF-ADD1-B09402715747}" type="presOf" srcId="{2405DDC0-0AB5-4D6D-B6DB-BE5D1E41B822}" destId="{5759C9AA-0547-4F40-A87E-4B97A364B382}" srcOrd="0" destOrd="0" presId="urn:microsoft.com/office/officeart/2016/7/layout/RepeatingBendingProcessNew"/>
    <dgm:cxn modelId="{C6FB9F20-BA44-4C68-B686-E924169023D5}" type="presOf" srcId="{48CCDCD6-B983-4725-AF3F-025A592463CC}" destId="{9BC732AF-99B1-47E3-965A-DB55BCE7CD25}" srcOrd="0" destOrd="0" presId="urn:microsoft.com/office/officeart/2016/7/layout/RepeatingBendingProcessNew"/>
    <dgm:cxn modelId="{185E5A22-6633-4332-B584-868717199A0F}" srcId="{8A9A4EAA-2A90-40F1-A392-FDD261196731}" destId="{5519EE03-2B3F-4794-A2CF-BAA8ED227610}" srcOrd="2" destOrd="0" parTransId="{A6DA1AAD-3A94-4BED-AB00-EC92AEFCA5FC}" sibTransId="{CE7E4518-868D-4487-B2A7-39B37B5B5339}"/>
    <dgm:cxn modelId="{8FDF7330-B72B-4952-BD8F-6BE4F96D9315}" type="presOf" srcId="{5519EE03-2B3F-4794-A2CF-BAA8ED227610}" destId="{EC05D328-68C7-4C27-81E5-D0BBD228EEE4}" srcOrd="0" destOrd="0" presId="urn:microsoft.com/office/officeart/2016/7/layout/RepeatingBendingProcessNew"/>
    <dgm:cxn modelId="{05F39334-727F-4747-8D2D-A02934D26EC3}" srcId="{8A9A4EAA-2A90-40F1-A392-FDD261196731}" destId="{459513E0-A59D-4C0A-9E59-0229D2E067B3}" srcOrd="6" destOrd="0" parTransId="{30E961D5-8533-4F87-BF26-D30CF123BC82}" sibTransId="{884CBEA7-43D0-49BD-B25E-04AEEE56254A}"/>
    <dgm:cxn modelId="{7B3FEF40-9D49-4BE8-B3B4-25C9F0CCCA90}" type="presOf" srcId="{30324062-8754-482B-BF56-BC82A08433A1}" destId="{D901860B-BAEE-487B-9768-16E76CE3E207}" srcOrd="0" destOrd="0" presId="urn:microsoft.com/office/officeart/2016/7/layout/RepeatingBendingProcessNew"/>
    <dgm:cxn modelId="{4487FD5E-3B59-43AF-8082-5DFBFEF94E6C}" type="presOf" srcId="{F1064B2F-169B-4637-ADDB-2148B192123F}" destId="{2D6A9796-4ED7-4388-BE42-8F9256027D33}" srcOrd="0" destOrd="0" presId="urn:microsoft.com/office/officeart/2016/7/layout/RepeatingBendingProcessNew"/>
    <dgm:cxn modelId="{7E15A849-81DA-4248-87F5-05E76B6190C2}" type="presOf" srcId="{DA9B17A0-7DA8-4423-85A8-A883CB86D5C0}" destId="{6AFE9F3D-CE01-474D-BD65-2AEF2909DDCE}" srcOrd="1" destOrd="0" presId="urn:microsoft.com/office/officeart/2016/7/layout/RepeatingBendingProcessNew"/>
    <dgm:cxn modelId="{7718306E-B5F2-4771-BC93-731FD99926CA}" type="presOf" srcId="{CE7E4518-868D-4487-B2A7-39B37B5B5339}" destId="{1324FE5F-8AA0-40B4-8AA1-EA03E2375BBC}" srcOrd="1" destOrd="0" presId="urn:microsoft.com/office/officeart/2016/7/layout/RepeatingBendingProcessNew"/>
    <dgm:cxn modelId="{CCC40E55-34B4-44D0-A48C-435F126CB140}" srcId="{8A9A4EAA-2A90-40F1-A392-FDD261196731}" destId="{5F3E4F27-710D-459F-9BF6-A3159CA4A9F9}" srcOrd="5" destOrd="0" parTransId="{7D114BA8-D49D-469B-A87C-E03FCB1E2507}" sibTransId="{B53B82DF-E063-4528-AB44-641E0649BFFC}"/>
    <dgm:cxn modelId="{66AF7C80-831D-479A-8CCA-92763EDCC4D5}" type="presOf" srcId="{CE7E4518-868D-4487-B2A7-39B37B5B5339}" destId="{5BBDC0B0-A6CE-4670-9C96-B94EEB1C4D31}" srcOrd="0" destOrd="0" presId="urn:microsoft.com/office/officeart/2016/7/layout/RepeatingBendingProcessNew"/>
    <dgm:cxn modelId="{D69E1694-4183-49B6-9B7A-76601ACB8B97}" type="presOf" srcId="{917414A3-1099-40BC-8E35-5D9F48248A4A}" destId="{33502272-D855-4604-8648-733B58DA3C8C}" srcOrd="1" destOrd="0" presId="urn:microsoft.com/office/officeart/2016/7/layout/RepeatingBendingProcessNew"/>
    <dgm:cxn modelId="{2A802796-F974-4EEF-A679-FE735D258DBD}" srcId="{8A9A4EAA-2A90-40F1-A392-FDD261196731}" destId="{F1064B2F-169B-4637-ADDB-2148B192123F}" srcOrd="4" destOrd="0" parTransId="{F6B35A49-EDD6-4455-86A1-1549B155B5C9}" sibTransId="{917414A3-1099-40BC-8E35-5D9F48248A4A}"/>
    <dgm:cxn modelId="{612DB9A3-8E6A-412D-92B3-31474AD710BF}" type="presOf" srcId="{30324062-8754-482B-BF56-BC82A08433A1}" destId="{A4CDA0D5-F200-4FA2-A483-2CBDB2D34C81}" srcOrd="1" destOrd="0" presId="urn:microsoft.com/office/officeart/2016/7/layout/RepeatingBendingProcessNew"/>
    <dgm:cxn modelId="{7AF39AB3-467B-44BE-95CC-DA93EC83C65C}" srcId="{8A9A4EAA-2A90-40F1-A392-FDD261196731}" destId="{2405DDC0-0AB5-4D6D-B6DB-BE5D1E41B822}" srcOrd="0" destOrd="0" parTransId="{E729080D-BEF2-445C-B232-2A5B87B74AD2}" sibTransId="{30324062-8754-482B-BF56-BC82A08433A1}"/>
    <dgm:cxn modelId="{7E33CDB3-4B4C-4FD6-86EE-D3BEB4962210}" type="presOf" srcId="{DA9B17A0-7DA8-4423-85A8-A883CB86D5C0}" destId="{15D6631B-C910-41AA-A2FA-26194929AFB8}" srcOrd="0" destOrd="0" presId="urn:microsoft.com/office/officeart/2016/7/layout/RepeatingBendingProcessNew"/>
    <dgm:cxn modelId="{EF4E50BE-63ED-4587-8467-A3C38D6600EE}" type="presOf" srcId="{6B959BAF-C817-4945-8B16-7729B15EF0AB}" destId="{998E6814-58D8-4DAC-8820-010ABBF1B6DE}" srcOrd="0" destOrd="0" presId="urn:microsoft.com/office/officeart/2016/7/layout/RepeatingBendingProcessNew"/>
    <dgm:cxn modelId="{C5CF3FDB-ABDB-4F05-96AE-40C514BCDFD5}" type="presOf" srcId="{1A6CE148-3E38-48B3-B836-48FD90B2CB5C}" destId="{E974995F-887F-4659-8A1F-EE6FB72385BA}" srcOrd="0" destOrd="0" presId="urn:microsoft.com/office/officeart/2016/7/layout/RepeatingBendingProcessNew"/>
    <dgm:cxn modelId="{B3929CDE-5144-491E-9D69-2C86998F76ED}" type="presOf" srcId="{917414A3-1099-40BC-8E35-5D9F48248A4A}" destId="{B6472E0B-C468-487D-863D-13F95B3865B5}" srcOrd="0" destOrd="0" presId="urn:microsoft.com/office/officeart/2016/7/layout/RepeatingBendingProcessNew"/>
    <dgm:cxn modelId="{B8179FDE-525F-4BA7-8E67-20D406829314}" srcId="{8A9A4EAA-2A90-40F1-A392-FDD261196731}" destId="{1A6CE148-3E38-48B3-B836-48FD90B2CB5C}" srcOrd="1" destOrd="0" parTransId="{0DB369F0-1D78-4B81-9740-ECBBA59F0EAF}" sibTransId="{48CCDCD6-B983-4725-AF3F-025A592463CC}"/>
    <dgm:cxn modelId="{A2B0E9F2-7BE4-4B86-BA0C-DBA7D22E2E9C}" type="presOf" srcId="{48CCDCD6-B983-4725-AF3F-025A592463CC}" destId="{6B92C14A-C876-4356-9216-0152CCA809DA}" srcOrd="1" destOrd="0" presId="urn:microsoft.com/office/officeart/2016/7/layout/RepeatingBendingProcessNew"/>
    <dgm:cxn modelId="{9D8FAFF4-95DD-4C29-B421-F886C90A1C50}" type="presOf" srcId="{8A9A4EAA-2A90-40F1-A392-FDD261196731}" destId="{49AE3999-B674-4A5B-B861-3CA8E3ACB925}" srcOrd="0" destOrd="0" presId="urn:microsoft.com/office/officeart/2016/7/layout/RepeatingBendingProcessNew"/>
    <dgm:cxn modelId="{F3C87EFA-7A6B-4056-ABF8-37A12910EB65}" type="presOf" srcId="{459513E0-A59D-4C0A-9E59-0229D2E067B3}" destId="{45199448-0BD9-44D8-B5C5-8AEAB96265E6}" srcOrd="0" destOrd="0" presId="urn:microsoft.com/office/officeart/2016/7/layout/RepeatingBendingProcessNew"/>
    <dgm:cxn modelId="{7183F9FA-7D6F-4E7C-A5D9-0CA602F06721}" type="presOf" srcId="{5F3E4F27-710D-459F-9BF6-A3159CA4A9F9}" destId="{DA834AF3-900C-470F-B96B-D60DCAA290FE}" srcOrd="0" destOrd="0" presId="urn:microsoft.com/office/officeart/2016/7/layout/RepeatingBendingProcessNew"/>
    <dgm:cxn modelId="{98E65DFB-E596-4761-BD91-C8A49389825E}" srcId="{8A9A4EAA-2A90-40F1-A392-FDD261196731}" destId="{6B959BAF-C817-4945-8B16-7729B15EF0AB}" srcOrd="3" destOrd="0" parTransId="{CFDABD33-0192-49FE-A5C8-6E73E2BC61B5}" sibTransId="{DA9B17A0-7DA8-4423-85A8-A883CB86D5C0}"/>
    <dgm:cxn modelId="{A46A7006-88BB-4FD0-BFF7-CF9C1BF0D2B0}" type="presParOf" srcId="{49AE3999-B674-4A5B-B861-3CA8E3ACB925}" destId="{5759C9AA-0547-4F40-A87E-4B97A364B382}" srcOrd="0" destOrd="0" presId="urn:microsoft.com/office/officeart/2016/7/layout/RepeatingBendingProcessNew"/>
    <dgm:cxn modelId="{A3A4507A-B183-4E2D-9956-026EDED29A36}" type="presParOf" srcId="{49AE3999-B674-4A5B-B861-3CA8E3ACB925}" destId="{D901860B-BAEE-487B-9768-16E76CE3E207}" srcOrd="1" destOrd="0" presId="urn:microsoft.com/office/officeart/2016/7/layout/RepeatingBendingProcessNew"/>
    <dgm:cxn modelId="{10B7A2B6-6CD2-4559-9F90-508B4311A006}" type="presParOf" srcId="{D901860B-BAEE-487B-9768-16E76CE3E207}" destId="{A4CDA0D5-F200-4FA2-A483-2CBDB2D34C81}" srcOrd="0" destOrd="0" presId="urn:microsoft.com/office/officeart/2016/7/layout/RepeatingBendingProcessNew"/>
    <dgm:cxn modelId="{A17597AD-0DF9-441B-812D-B1C4EB1F296F}" type="presParOf" srcId="{49AE3999-B674-4A5B-B861-3CA8E3ACB925}" destId="{E974995F-887F-4659-8A1F-EE6FB72385BA}" srcOrd="2" destOrd="0" presId="urn:microsoft.com/office/officeart/2016/7/layout/RepeatingBendingProcessNew"/>
    <dgm:cxn modelId="{07DF36EB-F67D-4ACA-AC79-6863969A767A}" type="presParOf" srcId="{49AE3999-B674-4A5B-B861-3CA8E3ACB925}" destId="{9BC732AF-99B1-47E3-965A-DB55BCE7CD25}" srcOrd="3" destOrd="0" presId="urn:microsoft.com/office/officeart/2016/7/layout/RepeatingBendingProcessNew"/>
    <dgm:cxn modelId="{D3170981-9858-47D8-B1CB-6C3777FEE26B}" type="presParOf" srcId="{9BC732AF-99B1-47E3-965A-DB55BCE7CD25}" destId="{6B92C14A-C876-4356-9216-0152CCA809DA}" srcOrd="0" destOrd="0" presId="urn:microsoft.com/office/officeart/2016/7/layout/RepeatingBendingProcessNew"/>
    <dgm:cxn modelId="{9BA95637-EF05-4BC1-820A-00076EF4CC4A}" type="presParOf" srcId="{49AE3999-B674-4A5B-B861-3CA8E3ACB925}" destId="{EC05D328-68C7-4C27-81E5-D0BBD228EEE4}" srcOrd="4" destOrd="0" presId="urn:microsoft.com/office/officeart/2016/7/layout/RepeatingBendingProcessNew"/>
    <dgm:cxn modelId="{CAF848E8-5163-4053-BD85-3104DFBCAF06}" type="presParOf" srcId="{49AE3999-B674-4A5B-B861-3CA8E3ACB925}" destId="{5BBDC0B0-A6CE-4670-9C96-B94EEB1C4D31}" srcOrd="5" destOrd="0" presId="urn:microsoft.com/office/officeart/2016/7/layout/RepeatingBendingProcessNew"/>
    <dgm:cxn modelId="{F2B10453-178A-4921-8373-FA0468EEB556}" type="presParOf" srcId="{5BBDC0B0-A6CE-4670-9C96-B94EEB1C4D31}" destId="{1324FE5F-8AA0-40B4-8AA1-EA03E2375BBC}" srcOrd="0" destOrd="0" presId="urn:microsoft.com/office/officeart/2016/7/layout/RepeatingBendingProcessNew"/>
    <dgm:cxn modelId="{9882B20E-3ED0-414F-817B-5C5A5C31E577}" type="presParOf" srcId="{49AE3999-B674-4A5B-B861-3CA8E3ACB925}" destId="{998E6814-58D8-4DAC-8820-010ABBF1B6DE}" srcOrd="6" destOrd="0" presId="urn:microsoft.com/office/officeart/2016/7/layout/RepeatingBendingProcessNew"/>
    <dgm:cxn modelId="{6099F75E-5A8B-4F3D-A3EE-DA15321CFE37}" type="presParOf" srcId="{49AE3999-B674-4A5B-B861-3CA8E3ACB925}" destId="{15D6631B-C910-41AA-A2FA-26194929AFB8}" srcOrd="7" destOrd="0" presId="urn:microsoft.com/office/officeart/2016/7/layout/RepeatingBendingProcessNew"/>
    <dgm:cxn modelId="{1D8A0141-2CD9-45BE-844D-4DEE5867B541}" type="presParOf" srcId="{15D6631B-C910-41AA-A2FA-26194929AFB8}" destId="{6AFE9F3D-CE01-474D-BD65-2AEF2909DDCE}" srcOrd="0" destOrd="0" presId="urn:microsoft.com/office/officeart/2016/7/layout/RepeatingBendingProcessNew"/>
    <dgm:cxn modelId="{08ACFC4A-8F1F-4485-8D6E-50706D307602}" type="presParOf" srcId="{49AE3999-B674-4A5B-B861-3CA8E3ACB925}" destId="{2D6A9796-4ED7-4388-BE42-8F9256027D33}" srcOrd="8" destOrd="0" presId="urn:microsoft.com/office/officeart/2016/7/layout/RepeatingBendingProcessNew"/>
    <dgm:cxn modelId="{8A8BBE9D-A3ED-4BD9-AD8E-552D9B32F6D0}" type="presParOf" srcId="{49AE3999-B674-4A5B-B861-3CA8E3ACB925}" destId="{B6472E0B-C468-487D-863D-13F95B3865B5}" srcOrd="9" destOrd="0" presId="urn:microsoft.com/office/officeart/2016/7/layout/RepeatingBendingProcessNew"/>
    <dgm:cxn modelId="{C22BA319-1444-40C7-AE41-807C69D5E705}" type="presParOf" srcId="{B6472E0B-C468-487D-863D-13F95B3865B5}" destId="{33502272-D855-4604-8648-733B58DA3C8C}" srcOrd="0" destOrd="0" presId="urn:microsoft.com/office/officeart/2016/7/layout/RepeatingBendingProcessNew"/>
    <dgm:cxn modelId="{A863FCDE-E096-4AAD-9698-6C4B4A832306}" type="presParOf" srcId="{49AE3999-B674-4A5B-B861-3CA8E3ACB925}" destId="{DA834AF3-900C-470F-B96B-D60DCAA290FE}" srcOrd="10" destOrd="0" presId="urn:microsoft.com/office/officeart/2016/7/layout/RepeatingBendingProcessNew"/>
    <dgm:cxn modelId="{3DEA73FC-03AA-40D1-8E84-24536D9A4588}" type="presParOf" srcId="{49AE3999-B674-4A5B-B861-3CA8E3ACB925}" destId="{613336A6-5C43-49F7-900E-2750A83CA983}" srcOrd="11" destOrd="0" presId="urn:microsoft.com/office/officeart/2016/7/layout/RepeatingBendingProcessNew"/>
    <dgm:cxn modelId="{61EA966C-2AB9-4C53-A7D6-2AA123420FCF}" type="presParOf" srcId="{613336A6-5C43-49F7-900E-2750A83CA983}" destId="{0B5DB6D4-ADBB-44B6-99B5-66FDC05D5752}" srcOrd="0" destOrd="0" presId="urn:microsoft.com/office/officeart/2016/7/layout/RepeatingBendingProcessNew"/>
    <dgm:cxn modelId="{73255A16-F632-4EDE-AF13-36755A93EC11}" type="presParOf" srcId="{49AE3999-B674-4A5B-B861-3CA8E3ACB925}" destId="{45199448-0BD9-44D8-B5C5-8AEAB96265E6}"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A12152-CD26-4BF4-9600-CB187DFBAD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E54B820-B152-4E96-9C65-A41B522E6A47}">
      <dgm:prSet/>
      <dgm:spPr/>
      <dgm:t>
        <a:bodyPr/>
        <a:lstStyle/>
        <a:p>
          <a:pPr algn="l">
            <a:lnSpc>
              <a:spcPct val="90000"/>
            </a:lnSpc>
          </a:pPr>
          <a:r>
            <a:rPr lang="en-US" sz="1900">
              <a:solidFill>
                <a:srgbClr val="FFFFFF"/>
              </a:solidFill>
              <a:latin typeface="Times New Roman"/>
              <a:ea typeface="+mn-ea"/>
              <a:cs typeface="Times New Roman"/>
            </a:rPr>
            <a:t>In 2023 the Ministry Of Justice developed a new policy </a:t>
          </a:r>
        </a:p>
      </dgm:t>
    </dgm:pt>
    <dgm:pt modelId="{8572449F-3E52-4BFC-9A6C-CF7551E53122}" type="parTrans" cxnId="{318F73E8-1727-41F2-84AA-FBCEFEDDA858}">
      <dgm:prSet/>
      <dgm:spPr/>
      <dgm:t>
        <a:bodyPr/>
        <a:lstStyle/>
        <a:p>
          <a:endParaRPr lang="en-US"/>
        </a:p>
      </dgm:t>
    </dgm:pt>
    <dgm:pt modelId="{E8D7FBF4-838C-43CB-8C62-39FF4FDB3338}" type="sibTrans" cxnId="{318F73E8-1727-41F2-84AA-FBCEFEDDA858}">
      <dgm:prSet/>
      <dgm:spPr/>
      <dgm:t>
        <a:bodyPr/>
        <a:lstStyle/>
        <a:p>
          <a:endParaRPr lang="en-US"/>
        </a:p>
      </dgm:t>
    </dgm:pt>
    <dgm:pt modelId="{5765FEAD-744A-4912-B88B-5BD527344953}">
      <dgm:prSet/>
      <dgm:spPr/>
      <dgm:t>
        <a:bodyPr/>
        <a:lstStyle/>
        <a:p>
          <a:pPr algn="l">
            <a:lnSpc>
              <a:spcPct val="90000"/>
            </a:lnSpc>
          </a:pPr>
          <a:r>
            <a:rPr lang="en-US" sz="1900">
              <a:solidFill>
                <a:srgbClr val="FFFFFF"/>
              </a:solidFill>
              <a:latin typeface="Times New Roman"/>
              <a:ea typeface="+mn-ea"/>
              <a:cs typeface="Times New Roman"/>
            </a:rPr>
            <a:t>States that transgender women with male genitalia are not to be held in women's prisons</a:t>
          </a:r>
        </a:p>
      </dgm:t>
    </dgm:pt>
    <dgm:pt modelId="{9EA7AB1B-37D7-450B-894D-93B15EBAB931}" type="parTrans" cxnId="{42C33E75-DBD9-4032-86A7-9D554A55CC09}">
      <dgm:prSet/>
      <dgm:spPr/>
      <dgm:t>
        <a:bodyPr/>
        <a:lstStyle/>
        <a:p>
          <a:endParaRPr lang="en-US"/>
        </a:p>
      </dgm:t>
    </dgm:pt>
    <dgm:pt modelId="{CB7F85D3-9965-4436-BE73-9772B045BC63}" type="sibTrans" cxnId="{42C33E75-DBD9-4032-86A7-9D554A55CC09}">
      <dgm:prSet/>
      <dgm:spPr/>
      <dgm:t>
        <a:bodyPr/>
        <a:lstStyle/>
        <a:p>
          <a:endParaRPr lang="en-US"/>
        </a:p>
      </dgm:t>
    </dgm:pt>
    <dgm:pt modelId="{E9148C73-03A5-483E-B9EC-9DE9D27C03F1}">
      <dgm:prSet/>
      <dgm:spPr/>
      <dgm:t>
        <a:bodyPr/>
        <a:lstStyle/>
        <a:p>
          <a:pPr algn="l">
            <a:lnSpc>
              <a:spcPct val="90000"/>
            </a:lnSpc>
          </a:pPr>
          <a:r>
            <a:rPr lang="en-US" sz="1900">
              <a:solidFill>
                <a:srgbClr val="FFFFFF"/>
              </a:solidFill>
              <a:latin typeface="Times New Roman"/>
              <a:ea typeface="+mn-ea"/>
              <a:cs typeface="Times New Roman"/>
            </a:rPr>
            <a:t>Guidance applies to all even those with a gender recognition certificate </a:t>
          </a:r>
        </a:p>
      </dgm:t>
    </dgm:pt>
    <dgm:pt modelId="{E242EF16-246F-417F-8C13-CBC2B758D12D}" type="parTrans" cxnId="{EC55CFE9-A25E-45FE-B0DC-0CEBA1F79051}">
      <dgm:prSet/>
      <dgm:spPr/>
      <dgm:t>
        <a:bodyPr/>
        <a:lstStyle/>
        <a:p>
          <a:endParaRPr lang="en-US"/>
        </a:p>
      </dgm:t>
    </dgm:pt>
    <dgm:pt modelId="{E9CB7011-EC92-414B-B690-B86BA894B918}" type="sibTrans" cxnId="{EC55CFE9-A25E-45FE-B0DC-0CEBA1F79051}">
      <dgm:prSet/>
      <dgm:spPr/>
      <dgm:t>
        <a:bodyPr/>
        <a:lstStyle/>
        <a:p>
          <a:endParaRPr lang="en-US"/>
        </a:p>
      </dgm:t>
    </dgm:pt>
    <dgm:pt modelId="{F137BACB-6172-48B2-9B91-97688F5FA023}">
      <dgm:prSet/>
      <dgm:spPr/>
      <dgm:t>
        <a:bodyPr/>
        <a:lstStyle/>
        <a:p>
          <a:pPr algn="l">
            <a:lnSpc>
              <a:spcPct val="90000"/>
            </a:lnSpc>
          </a:pPr>
          <a:r>
            <a:rPr lang="en-US" sz="1900">
              <a:solidFill>
                <a:srgbClr val="FFFFFF"/>
              </a:solidFill>
              <a:latin typeface="Times New Roman"/>
              <a:ea typeface="+mn-ea"/>
              <a:cs typeface="Times New Roman"/>
            </a:rPr>
            <a:t>Transgender women who cannot be held safely in a male prison can be imprisoned in a specialist unit </a:t>
          </a:r>
        </a:p>
      </dgm:t>
    </dgm:pt>
    <dgm:pt modelId="{C637A273-361B-4D87-BED3-9D7334C79E57}" type="parTrans" cxnId="{84F5E7B0-4CEE-42E0-BB34-0E8276941D07}">
      <dgm:prSet/>
      <dgm:spPr/>
      <dgm:t>
        <a:bodyPr/>
        <a:lstStyle/>
        <a:p>
          <a:endParaRPr lang="en-US"/>
        </a:p>
      </dgm:t>
    </dgm:pt>
    <dgm:pt modelId="{91643728-648D-4165-81D0-A52C9C938CB7}" type="sibTrans" cxnId="{84F5E7B0-4CEE-42E0-BB34-0E8276941D07}">
      <dgm:prSet/>
      <dgm:spPr/>
      <dgm:t>
        <a:bodyPr/>
        <a:lstStyle/>
        <a:p>
          <a:endParaRPr lang="en-US"/>
        </a:p>
      </dgm:t>
    </dgm:pt>
    <dgm:pt modelId="{8EA0A657-C8E4-4A4D-900C-BA1FC0F95190}">
      <dgm:prSet/>
      <dgm:spPr/>
      <dgm:t>
        <a:bodyPr/>
        <a:lstStyle/>
        <a:p>
          <a:pPr algn="l">
            <a:lnSpc>
              <a:spcPct val="90000"/>
            </a:lnSpc>
          </a:pPr>
          <a:r>
            <a:rPr lang="en-US" sz="1900">
              <a:solidFill>
                <a:srgbClr val="FFFFFF"/>
              </a:solidFill>
              <a:latin typeface="Times New Roman"/>
              <a:ea typeface="+mn-ea"/>
              <a:cs typeface="Times New Roman"/>
            </a:rPr>
            <a:t>(Catch22, 2024)</a:t>
          </a:r>
          <a:r>
            <a:rPr lang="en-US" sz="1900">
              <a:solidFill>
                <a:srgbClr val="FFFFFF"/>
              </a:solidFill>
              <a:latin typeface="Univers Condensed"/>
              <a:ea typeface="+mn-ea"/>
              <a:cs typeface="+mn-cs"/>
            </a:rPr>
            <a:t>.</a:t>
          </a:r>
        </a:p>
      </dgm:t>
    </dgm:pt>
    <dgm:pt modelId="{42F44F8C-AB16-452D-9A37-280C916139AA}" type="parTrans" cxnId="{05993504-72D6-4B4A-8FD4-64E9CFB92202}">
      <dgm:prSet/>
      <dgm:spPr/>
      <dgm:t>
        <a:bodyPr/>
        <a:lstStyle/>
        <a:p>
          <a:endParaRPr lang="en-US"/>
        </a:p>
      </dgm:t>
    </dgm:pt>
    <dgm:pt modelId="{A4CA2810-B493-4846-9556-204FD5F63492}" type="sibTrans" cxnId="{05993504-72D6-4B4A-8FD4-64E9CFB92202}">
      <dgm:prSet/>
      <dgm:spPr/>
      <dgm:t>
        <a:bodyPr/>
        <a:lstStyle/>
        <a:p>
          <a:endParaRPr lang="en-US"/>
        </a:p>
      </dgm:t>
    </dgm:pt>
    <dgm:pt modelId="{16D46AF7-A736-4955-8B7D-174AB76FABBB}" type="pres">
      <dgm:prSet presAssocID="{BCA12152-CD26-4BF4-9600-CB187DFBAD82}" presName="linear" presStyleCnt="0">
        <dgm:presLayoutVars>
          <dgm:animLvl val="lvl"/>
          <dgm:resizeHandles val="exact"/>
        </dgm:presLayoutVars>
      </dgm:prSet>
      <dgm:spPr/>
    </dgm:pt>
    <dgm:pt modelId="{EAA49E52-7F21-4D9E-B6D7-EBB934FCD302}" type="pres">
      <dgm:prSet presAssocID="{AE54B820-B152-4E96-9C65-A41B522E6A47}" presName="parentText" presStyleLbl="node1" presStyleIdx="0" presStyleCnt="5">
        <dgm:presLayoutVars>
          <dgm:chMax val="0"/>
          <dgm:bulletEnabled val="1"/>
        </dgm:presLayoutVars>
      </dgm:prSet>
      <dgm:spPr/>
    </dgm:pt>
    <dgm:pt modelId="{9169B75F-E0C1-43C9-A992-E36CFC119650}" type="pres">
      <dgm:prSet presAssocID="{E8D7FBF4-838C-43CB-8C62-39FF4FDB3338}" presName="spacer" presStyleCnt="0"/>
      <dgm:spPr/>
    </dgm:pt>
    <dgm:pt modelId="{2D9415BE-FEB7-4BC4-9BBB-FFE85F8D5096}" type="pres">
      <dgm:prSet presAssocID="{5765FEAD-744A-4912-B88B-5BD527344953}" presName="parentText" presStyleLbl="node1" presStyleIdx="1" presStyleCnt="5">
        <dgm:presLayoutVars>
          <dgm:chMax val="0"/>
          <dgm:bulletEnabled val="1"/>
        </dgm:presLayoutVars>
      </dgm:prSet>
      <dgm:spPr/>
    </dgm:pt>
    <dgm:pt modelId="{63BF2A0B-4453-4D5F-B202-5B6C476F968E}" type="pres">
      <dgm:prSet presAssocID="{CB7F85D3-9965-4436-BE73-9772B045BC63}" presName="spacer" presStyleCnt="0"/>
      <dgm:spPr/>
    </dgm:pt>
    <dgm:pt modelId="{787E081D-42F1-40C4-A266-D82816229725}" type="pres">
      <dgm:prSet presAssocID="{E9148C73-03A5-483E-B9EC-9DE9D27C03F1}" presName="parentText" presStyleLbl="node1" presStyleIdx="2" presStyleCnt="5">
        <dgm:presLayoutVars>
          <dgm:chMax val="0"/>
          <dgm:bulletEnabled val="1"/>
        </dgm:presLayoutVars>
      </dgm:prSet>
      <dgm:spPr/>
    </dgm:pt>
    <dgm:pt modelId="{B44A3480-1DC6-4D0E-9D33-F876A4A95C53}" type="pres">
      <dgm:prSet presAssocID="{E9CB7011-EC92-414B-B690-B86BA894B918}" presName="spacer" presStyleCnt="0"/>
      <dgm:spPr/>
    </dgm:pt>
    <dgm:pt modelId="{C03233D5-0C05-4098-B8B9-1D83D85678C5}" type="pres">
      <dgm:prSet presAssocID="{F137BACB-6172-48B2-9B91-97688F5FA023}" presName="parentText" presStyleLbl="node1" presStyleIdx="3" presStyleCnt="5">
        <dgm:presLayoutVars>
          <dgm:chMax val="0"/>
          <dgm:bulletEnabled val="1"/>
        </dgm:presLayoutVars>
      </dgm:prSet>
      <dgm:spPr/>
    </dgm:pt>
    <dgm:pt modelId="{DC489096-F224-4EDF-AA41-4552B5AB7263}" type="pres">
      <dgm:prSet presAssocID="{91643728-648D-4165-81D0-A52C9C938CB7}" presName="spacer" presStyleCnt="0"/>
      <dgm:spPr/>
    </dgm:pt>
    <dgm:pt modelId="{FD7699A7-81CC-415F-9F40-980D5A120535}" type="pres">
      <dgm:prSet presAssocID="{8EA0A657-C8E4-4A4D-900C-BA1FC0F95190}" presName="parentText" presStyleLbl="node1" presStyleIdx="4" presStyleCnt="5">
        <dgm:presLayoutVars>
          <dgm:chMax val="0"/>
          <dgm:bulletEnabled val="1"/>
        </dgm:presLayoutVars>
      </dgm:prSet>
      <dgm:spPr/>
    </dgm:pt>
  </dgm:ptLst>
  <dgm:cxnLst>
    <dgm:cxn modelId="{05993504-72D6-4B4A-8FD4-64E9CFB92202}" srcId="{BCA12152-CD26-4BF4-9600-CB187DFBAD82}" destId="{8EA0A657-C8E4-4A4D-900C-BA1FC0F95190}" srcOrd="4" destOrd="0" parTransId="{42F44F8C-AB16-452D-9A37-280C916139AA}" sibTransId="{A4CA2810-B493-4846-9556-204FD5F63492}"/>
    <dgm:cxn modelId="{90D7B868-7E10-498E-923F-6A27F8CA6223}" type="presOf" srcId="{AE54B820-B152-4E96-9C65-A41B522E6A47}" destId="{EAA49E52-7F21-4D9E-B6D7-EBB934FCD302}" srcOrd="0" destOrd="0" presId="urn:microsoft.com/office/officeart/2005/8/layout/vList2"/>
    <dgm:cxn modelId="{42C33E75-DBD9-4032-86A7-9D554A55CC09}" srcId="{BCA12152-CD26-4BF4-9600-CB187DFBAD82}" destId="{5765FEAD-744A-4912-B88B-5BD527344953}" srcOrd="1" destOrd="0" parTransId="{9EA7AB1B-37D7-450B-894D-93B15EBAB931}" sibTransId="{CB7F85D3-9965-4436-BE73-9772B045BC63}"/>
    <dgm:cxn modelId="{71443984-AC3A-48A1-8AE8-1D921180862B}" type="presOf" srcId="{BCA12152-CD26-4BF4-9600-CB187DFBAD82}" destId="{16D46AF7-A736-4955-8B7D-174AB76FABBB}" srcOrd="0" destOrd="0" presId="urn:microsoft.com/office/officeart/2005/8/layout/vList2"/>
    <dgm:cxn modelId="{84F5E7B0-4CEE-42E0-BB34-0E8276941D07}" srcId="{BCA12152-CD26-4BF4-9600-CB187DFBAD82}" destId="{F137BACB-6172-48B2-9B91-97688F5FA023}" srcOrd="3" destOrd="0" parTransId="{C637A273-361B-4D87-BED3-9D7334C79E57}" sibTransId="{91643728-648D-4165-81D0-A52C9C938CB7}"/>
    <dgm:cxn modelId="{E7E8C2B2-1FE5-4D56-90F2-1D50EFFF91BD}" type="presOf" srcId="{E9148C73-03A5-483E-B9EC-9DE9D27C03F1}" destId="{787E081D-42F1-40C4-A266-D82816229725}" srcOrd="0" destOrd="0" presId="urn:microsoft.com/office/officeart/2005/8/layout/vList2"/>
    <dgm:cxn modelId="{CEA980D8-05EC-4DD3-8240-40281BEAD1F6}" type="presOf" srcId="{8EA0A657-C8E4-4A4D-900C-BA1FC0F95190}" destId="{FD7699A7-81CC-415F-9F40-980D5A120535}" srcOrd="0" destOrd="0" presId="urn:microsoft.com/office/officeart/2005/8/layout/vList2"/>
    <dgm:cxn modelId="{2BB339E8-B971-47EE-BB1B-840335916F44}" type="presOf" srcId="{F137BACB-6172-48B2-9B91-97688F5FA023}" destId="{C03233D5-0C05-4098-B8B9-1D83D85678C5}" srcOrd="0" destOrd="0" presId="urn:microsoft.com/office/officeart/2005/8/layout/vList2"/>
    <dgm:cxn modelId="{318F73E8-1727-41F2-84AA-FBCEFEDDA858}" srcId="{BCA12152-CD26-4BF4-9600-CB187DFBAD82}" destId="{AE54B820-B152-4E96-9C65-A41B522E6A47}" srcOrd="0" destOrd="0" parTransId="{8572449F-3E52-4BFC-9A6C-CF7551E53122}" sibTransId="{E8D7FBF4-838C-43CB-8C62-39FF4FDB3338}"/>
    <dgm:cxn modelId="{EC55CFE9-A25E-45FE-B0DC-0CEBA1F79051}" srcId="{BCA12152-CD26-4BF4-9600-CB187DFBAD82}" destId="{E9148C73-03A5-483E-B9EC-9DE9D27C03F1}" srcOrd="2" destOrd="0" parTransId="{E242EF16-246F-417F-8C13-CBC2B758D12D}" sibTransId="{E9CB7011-EC92-414B-B690-B86BA894B918}"/>
    <dgm:cxn modelId="{6F87F5E9-D90B-449D-9CBE-AD59CDBABD41}" type="presOf" srcId="{5765FEAD-744A-4912-B88B-5BD527344953}" destId="{2D9415BE-FEB7-4BC4-9BBB-FFE85F8D5096}" srcOrd="0" destOrd="0" presId="urn:microsoft.com/office/officeart/2005/8/layout/vList2"/>
    <dgm:cxn modelId="{45644628-7BE5-4D68-B118-AEE2F16F6B66}" type="presParOf" srcId="{16D46AF7-A736-4955-8B7D-174AB76FABBB}" destId="{EAA49E52-7F21-4D9E-B6D7-EBB934FCD302}" srcOrd="0" destOrd="0" presId="urn:microsoft.com/office/officeart/2005/8/layout/vList2"/>
    <dgm:cxn modelId="{854F0A1F-78DB-4499-946B-788E6F7C10D8}" type="presParOf" srcId="{16D46AF7-A736-4955-8B7D-174AB76FABBB}" destId="{9169B75F-E0C1-43C9-A992-E36CFC119650}" srcOrd="1" destOrd="0" presId="urn:microsoft.com/office/officeart/2005/8/layout/vList2"/>
    <dgm:cxn modelId="{1C048BB3-BC41-4169-AF2E-74BAD2DAB0D8}" type="presParOf" srcId="{16D46AF7-A736-4955-8B7D-174AB76FABBB}" destId="{2D9415BE-FEB7-4BC4-9BBB-FFE85F8D5096}" srcOrd="2" destOrd="0" presId="urn:microsoft.com/office/officeart/2005/8/layout/vList2"/>
    <dgm:cxn modelId="{14462F15-D577-409D-8266-F1AAAD13B64A}" type="presParOf" srcId="{16D46AF7-A736-4955-8B7D-174AB76FABBB}" destId="{63BF2A0B-4453-4D5F-B202-5B6C476F968E}" srcOrd="3" destOrd="0" presId="urn:microsoft.com/office/officeart/2005/8/layout/vList2"/>
    <dgm:cxn modelId="{356C2046-D0C9-4A49-894C-7350F66DA1DA}" type="presParOf" srcId="{16D46AF7-A736-4955-8B7D-174AB76FABBB}" destId="{787E081D-42F1-40C4-A266-D82816229725}" srcOrd="4" destOrd="0" presId="urn:microsoft.com/office/officeart/2005/8/layout/vList2"/>
    <dgm:cxn modelId="{1640FC24-932F-42EC-B3A0-31AB7AED2AFD}" type="presParOf" srcId="{16D46AF7-A736-4955-8B7D-174AB76FABBB}" destId="{B44A3480-1DC6-4D0E-9D33-F876A4A95C53}" srcOrd="5" destOrd="0" presId="urn:microsoft.com/office/officeart/2005/8/layout/vList2"/>
    <dgm:cxn modelId="{65E7B18F-5B25-4765-969B-4BEFBC816FF3}" type="presParOf" srcId="{16D46AF7-A736-4955-8B7D-174AB76FABBB}" destId="{C03233D5-0C05-4098-B8B9-1D83D85678C5}" srcOrd="6" destOrd="0" presId="urn:microsoft.com/office/officeart/2005/8/layout/vList2"/>
    <dgm:cxn modelId="{E6BB9CFC-AAC6-4B4C-947E-2F3DE5041786}" type="presParOf" srcId="{16D46AF7-A736-4955-8B7D-174AB76FABBB}" destId="{DC489096-F224-4EDF-AA41-4552B5AB7263}" srcOrd="7" destOrd="0" presId="urn:microsoft.com/office/officeart/2005/8/layout/vList2"/>
    <dgm:cxn modelId="{E33D2B9D-C891-405C-A2CA-7EB7B7565B58}" type="presParOf" srcId="{16D46AF7-A736-4955-8B7D-174AB76FABBB}" destId="{FD7699A7-81CC-415F-9F40-980D5A12053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879D3A-4064-4389-8650-358C9A6F961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43ADF79-27FA-4EFA-B6F7-2DD5A9027ECB}">
      <dgm:prSet/>
      <dgm:spPr/>
      <dgm:t>
        <a:bodyPr/>
        <a:lstStyle/>
        <a:p>
          <a:pPr algn="l">
            <a:lnSpc>
              <a:spcPct val="90000"/>
            </a:lnSpc>
          </a:pPr>
          <a:r>
            <a:rPr lang="en-GB" sz="1400">
              <a:solidFill>
                <a:srgbClr val="FFFFFF"/>
              </a:solidFill>
              <a:latin typeface="Times New Roman"/>
              <a:ea typeface="+mn-ea"/>
              <a:cs typeface="Times New Roman"/>
            </a:rPr>
            <a:t>President Trump ordered the federal government and agencies to define individual's gender as their sex at birth and to reject their preferred pronouns </a:t>
          </a:r>
          <a:endParaRPr lang="en-US" sz="1400">
            <a:solidFill>
              <a:srgbClr val="FFFFFF"/>
            </a:solidFill>
            <a:latin typeface="Times New Roman"/>
            <a:ea typeface="+mn-ea"/>
            <a:cs typeface="Times New Roman"/>
          </a:endParaRPr>
        </a:p>
      </dgm:t>
    </dgm:pt>
    <dgm:pt modelId="{6EBEC2C0-9494-4D2E-B7E8-EDBA40A738B5}" type="parTrans" cxnId="{E1EF7977-2040-40A8-B995-E4D39F8312D4}">
      <dgm:prSet/>
      <dgm:spPr/>
      <dgm:t>
        <a:bodyPr/>
        <a:lstStyle/>
        <a:p>
          <a:endParaRPr lang="en-US"/>
        </a:p>
      </dgm:t>
    </dgm:pt>
    <dgm:pt modelId="{5363A2A1-03BC-46B8-943C-9EF3165F84D8}" type="sibTrans" cxnId="{E1EF7977-2040-40A8-B995-E4D39F8312D4}">
      <dgm:prSet/>
      <dgm:spPr/>
      <dgm:t>
        <a:bodyPr/>
        <a:lstStyle/>
        <a:p>
          <a:endParaRPr lang="en-US"/>
        </a:p>
      </dgm:t>
    </dgm:pt>
    <dgm:pt modelId="{29BA2DD9-AABE-4DDD-8BD0-51BF6F1509AE}">
      <dgm:prSet/>
      <dgm:spPr/>
      <dgm:t>
        <a:bodyPr/>
        <a:lstStyle/>
        <a:p>
          <a:pPr algn="l">
            <a:lnSpc>
              <a:spcPct val="90000"/>
            </a:lnSpc>
          </a:pPr>
          <a:r>
            <a:rPr lang="en-GB" sz="1400">
              <a:solidFill>
                <a:srgbClr val="FFFFFF"/>
              </a:solidFill>
              <a:latin typeface="Times New Roman"/>
              <a:ea typeface="+mn-ea"/>
              <a:cs typeface="Times New Roman"/>
            </a:rPr>
            <a:t>Revoked protections for transgender, non-binary, intersex, and cisgender individuals </a:t>
          </a:r>
          <a:endParaRPr lang="en-US" sz="1400">
            <a:solidFill>
              <a:srgbClr val="FFFFFF"/>
            </a:solidFill>
            <a:latin typeface="Times New Roman"/>
            <a:ea typeface="+mn-ea"/>
            <a:cs typeface="Times New Roman"/>
          </a:endParaRPr>
        </a:p>
      </dgm:t>
    </dgm:pt>
    <dgm:pt modelId="{BB4C633B-AE38-4814-887D-1D6378E320C0}" type="parTrans" cxnId="{524DBD90-2018-4CDD-8842-582C04F47D62}">
      <dgm:prSet/>
      <dgm:spPr/>
      <dgm:t>
        <a:bodyPr/>
        <a:lstStyle/>
        <a:p>
          <a:endParaRPr lang="en-US"/>
        </a:p>
      </dgm:t>
    </dgm:pt>
    <dgm:pt modelId="{2DDEE09F-CFD3-4038-88C6-09FF899F442E}" type="sibTrans" cxnId="{524DBD90-2018-4CDD-8842-582C04F47D62}">
      <dgm:prSet/>
      <dgm:spPr/>
      <dgm:t>
        <a:bodyPr/>
        <a:lstStyle/>
        <a:p>
          <a:endParaRPr lang="en-US"/>
        </a:p>
      </dgm:t>
    </dgm:pt>
    <dgm:pt modelId="{22D88F06-58C9-4EE7-893E-78F2BCC34427}">
      <dgm:prSet/>
      <dgm:spPr/>
      <dgm:t>
        <a:bodyPr/>
        <a:lstStyle/>
        <a:p>
          <a:pPr algn="l">
            <a:lnSpc>
              <a:spcPct val="90000"/>
            </a:lnSpc>
          </a:pPr>
          <a:r>
            <a:rPr lang="en-GB" sz="1400">
              <a:solidFill>
                <a:srgbClr val="FFFFFF"/>
              </a:solidFill>
              <a:latin typeface="Times New Roman"/>
              <a:ea typeface="+mn-ea"/>
              <a:cs typeface="Times New Roman"/>
            </a:rPr>
            <a:t>Transgender individuals cannot obtain passports, visas, or global entry cards that reflect their gender identity</a:t>
          </a:r>
          <a:endParaRPr lang="en-US" sz="1400">
            <a:solidFill>
              <a:srgbClr val="FFFFFF"/>
            </a:solidFill>
            <a:latin typeface="Times New Roman"/>
            <a:ea typeface="+mn-ea"/>
            <a:cs typeface="Times New Roman"/>
          </a:endParaRPr>
        </a:p>
      </dgm:t>
    </dgm:pt>
    <dgm:pt modelId="{47FDF32E-F4B0-4437-8331-9477F6AC50F6}" type="parTrans" cxnId="{579D6F06-15EE-42F4-B475-34BBEFC77CC3}">
      <dgm:prSet/>
      <dgm:spPr/>
      <dgm:t>
        <a:bodyPr/>
        <a:lstStyle/>
        <a:p>
          <a:endParaRPr lang="en-US"/>
        </a:p>
      </dgm:t>
    </dgm:pt>
    <dgm:pt modelId="{BC10CA5E-11B0-46B9-9EEA-410DC95841A4}" type="sibTrans" cxnId="{579D6F06-15EE-42F4-B475-34BBEFC77CC3}">
      <dgm:prSet/>
      <dgm:spPr/>
      <dgm:t>
        <a:bodyPr/>
        <a:lstStyle/>
        <a:p>
          <a:endParaRPr lang="en-US"/>
        </a:p>
      </dgm:t>
    </dgm:pt>
    <dgm:pt modelId="{A991727C-D81D-4752-836D-42B680A6D4F1}">
      <dgm:prSet/>
      <dgm:spPr/>
      <dgm:t>
        <a:bodyPr/>
        <a:lstStyle/>
        <a:p>
          <a:pPr algn="l">
            <a:lnSpc>
              <a:spcPct val="90000"/>
            </a:lnSpc>
          </a:pPr>
          <a:r>
            <a:rPr lang="en-GB" sz="1400">
              <a:solidFill>
                <a:srgbClr val="FFFFFF"/>
              </a:solidFill>
              <a:latin typeface="Times New Roman"/>
              <a:ea typeface="+mn-ea"/>
              <a:cs typeface="Times New Roman"/>
            </a:rPr>
            <a:t>Trump asked federal agencies disregard the Bostock v Clayton (2020) decision</a:t>
          </a:r>
          <a:endParaRPr lang="en-US" sz="1400">
            <a:solidFill>
              <a:srgbClr val="FFFFFF"/>
            </a:solidFill>
            <a:latin typeface="Times New Roman"/>
            <a:ea typeface="+mn-ea"/>
            <a:cs typeface="Times New Roman"/>
          </a:endParaRPr>
        </a:p>
      </dgm:t>
    </dgm:pt>
    <dgm:pt modelId="{D474E300-81A3-4AD2-B9AB-1594115BC292}" type="parTrans" cxnId="{A1C73195-1EA7-4B58-A429-E12DBEB1CB4B}">
      <dgm:prSet/>
      <dgm:spPr/>
      <dgm:t>
        <a:bodyPr/>
        <a:lstStyle/>
        <a:p>
          <a:endParaRPr lang="en-US"/>
        </a:p>
      </dgm:t>
    </dgm:pt>
    <dgm:pt modelId="{3DE87E83-F3AA-45A2-9D93-938137DDCB62}" type="sibTrans" cxnId="{A1C73195-1EA7-4B58-A429-E12DBEB1CB4B}">
      <dgm:prSet/>
      <dgm:spPr/>
      <dgm:t>
        <a:bodyPr/>
        <a:lstStyle/>
        <a:p>
          <a:endParaRPr lang="en-US"/>
        </a:p>
      </dgm:t>
    </dgm:pt>
    <dgm:pt modelId="{99BCB531-6AB0-4A4B-9D4A-27034A979F6F}">
      <dgm:prSet/>
      <dgm:spPr/>
      <dgm:t>
        <a:bodyPr/>
        <a:lstStyle/>
        <a:p>
          <a:pPr algn="l" rtl="0">
            <a:lnSpc>
              <a:spcPct val="90000"/>
            </a:lnSpc>
          </a:pPr>
          <a:r>
            <a:rPr lang="en-GB" sz="1400">
              <a:solidFill>
                <a:srgbClr val="FFFFFF"/>
              </a:solidFill>
              <a:latin typeface="Times New Roman"/>
              <a:ea typeface="+mn-ea"/>
              <a:cs typeface="Times New Roman"/>
            </a:rPr>
            <a:t>(Baio, 2025) (</a:t>
          </a:r>
          <a:r>
            <a:rPr lang="en-US" sz="1400" err="1">
              <a:solidFill>
                <a:srgbClr val="FFFFFF"/>
              </a:solidFill>
              <a:latin typeface="Times New Roman"/>
              <a:ea typeface="+mn-ea"/>
              <a:cs typeface="Times New Roman"/>
            </a:rPr>
            <a:t>Schwartzapfel</a:t>
          </a:r>
          <a:r>
            <a:rPr lang="en-US" sz="1400">
              <a:solidFill>
                <a:srgbClr val="FFFFFF"/>
              </a:solidFill>
              <a:latin typeface="Times New Roman"/>
              <a:ea typeface="+mn-ea"/>
              <a:cs typeface="Times New Roman"/>
            </a:rPr>
            <a:t>, 2026) (Caulfield, 2024).</a:t>
          </a:r>
          <a:endParaRPr lang="en-US" sz="1400">
            <a:solidFill>
              <a:srgbClr val="FFFFFF"/>
            </a:solidFill>
            <a:latin typeface="Univers Condensed"/>
            <a:ea typeface="+mn-ea"/>
            <a:cs typeface="+mn-cs"/>
          </a:endParaRPr>
        </a:p>
      </dgm:t>
    </dgm:pt>
    <dgm:pt modelId="{63E4F870-C49C-48C8-AA56-B254AD573146}" type="parTrans" cxnId="{101F4071-2AB7-4388-A560-9DA837DBBCFB}">
      <dgm:prSet/>
      <dgm:spPr/>
      <dgm:t>
        <a:bodyPr/>
        <a:lstStyle/>
        <a:p>
          <a:endParaRPr lang="en-US"/>
        </a:p>
      </dgm:t>
    </dgm:pt>
    <dgm:pt modelId="{493A3087-A889-42C0-B079-0D4982974031}" type="sibTrans" cxnId="{101F4071-2AB7-4388-A560-9DA837DBBCFB}">
      <dgm:prSet/>
      <dgm:spPr/>
      <dgm:t>
        <a:bodyPr/>
        <a:lstStyle/>
        <a:p>
          <a:endParaRPr lang="en-US"/>
        </a:p>
      </dgm:t>
    </dgm:pt>
    <dgm:pt modelId="{0928225B-C4D3-48C0-8409-392CE69F6679}">
      <dgm:prSet phldr="0"/>
      <dgm:spPr/>
      <dgm:t>
        <a:bodyPr/>
        <a:lstStyle/>
        <a:p>
          <a:pPr algn="l" rtl="0">
            <a:lnSpc>
              <a:spcPct val="90000"/>
            </a:lnSpc>
          </a:pPr>
          <a:r>
            <a:rPr lang="en-GB" sz="1400">
              <a:solidFill>
                <a:srgbClr val="FFFFFF"/>
              </a:solidFill>
              <a:latin typeface="Times New Roman"/>
              <a:ea typeface="+mn-ea"/>
              <a:cs typeface="Times New Roman"/>
            </a:rPr>
            <a:t>Gender identity is not allowed to be expressed in prison</a:t>
          </a:r>
        </a:p>
      </dgm:t>
    </dgm:pt>
    <dgm:pt modelId="{BAB050F3-81FD-45FD-BEE1-9C55738902CE}" type="parTrans" cxnId="{730B3C44-ED42-4824-90FA-0323A452A7B5}">
      <dgm:prSet/>
      <dgm:spPr/>
    </dgm:pt>
    <dgm:pt modelId="{A1CDA28E-4629-4DF0-8542-3DA7D79D8B93}" type="sibTrans" cxnId="{730B3C44-ED42-4824-90FA-0323A452A7B5}">
      <dgm:prSet/>
      <dgm:spPr/>
    </dgm:pt>
    <dgm:pt modelId="{278F674C-8AD0-4E5B-A54C-003DAD68F67E}" type="pres">
      <dgm:prSet presAssocID="{3A879D3A-4064-4389-8650-358C9A6F961A}" presName="linear" presStyleCnt="0">
        <dgm:presLayoutVars>
          <dgm:animLvl val="lvl"/>
          <dgm:resizeHandles val="exact"/>
        </dgm:presLayoutVars>
      </dgm:prSet>
      <dgm:spPr/>
    </dgm:pt>
    <dgm:pt modelId="{5796CB45-A789-4BEF-ACDF-57283C2D8D0A}" type="pres">
      <dgm:prSet presAssocID="{643ADF79-27FA-4EFA-B6F7-2DD5A9027ECB}" presName="parentText" presStyleLbl="node1" presStyleIdx="0" presStyleCnt="6">
        <dgm:presLayoutVars>
          <dgm:chMax val="0"/>
          <dgm:bulletEnabled val="1"/>
        </dgm:presLayoutVars>
      </dgm:prSet>
      <dgm:spPr/>
    </dgm:pt>
    <dgm:pt modelId="{F31B4206-1A39-491F-AB30-0FA80E99FAEE}" type="pres">
      <dgm:prSet presAssocID="{5363A2A1-03BC-46B8-943C-9EF3165F84D8}" presName="spacer" presStyleCnt="0"/>
      <dgm:spPr/>
    </dgm:pt>
    <dgm:pt modelId="{61D22B43-6431-4C9E-B973-F57BA5B6FA19}" type="pres">
      <dgm:prSet presAssocID="{29BA2DD9-AABE-4DDD-8BD0-51BF6F1509AE}" presName="parentText" presStyleLbl="node1" presStyleIdx="1" presStyleCnt="6">
        <dgm:presLayoutVars>
          <dgm:chMax val="0"/>
          <dgm:bulletEnabled val="1"/>
        </dgm:presLayoutVars>
      </dgm:prSet>
      <dgm:spPr/>
    </dgm:pt>
    <dgm:pt modelId="{2641E932-BFAA-4D3B-AF9C-7D3B9B6A5021}" type="pres">
      <dgm:prSet presAssocID="{2DDEE09F-CFD3-4038-88C6-09FF899F442E}" presName="spacer" presStyleCnt="0"/>
      <dgm:spPr/>
    </dgm:pt>
    <dgm:pt modelId="{E8F8E9FE-8FF5-4581-8C09-F758F7075DCD}" type="pres">
      <dgm:prSet presAssocID="{22D88F06-58C9-4EE7-893E-78F2BCC34427}" presName="parentText" presStyleLbl="node1" presStyleIdx="2" presStyleCnt="6">
        <dgm:presLayoutVars>
          <dgm:chMax val="0"/>
          <dgm:bulletEnabled val="1"/>
        </dgm:presLayoutVars>
      </dgm:prSet>
      <dgm:spPr/>
    </dgm:pt>
    <dgm:pt modelId="{1AD47C79-69C0-451E-94C8-485A64A08DAC}" type="pres">
      <dgm:prSet presAssocID="{BC10CA5E-11B0-46B9-9EEA-410DC95841A4}" presName="spacer" presStyleCnt="0"/>
      <dgm:spPr/>
    </dgm:pt>
    <dgm:pt modelId="{43915E3D-ADAF-4BF6-A4D8-DCD2EB23C971}" type="pres">
      <dgm:prSet presAssocID="{A991727C-D81D-4752-836D-42B680A6D4F1}" presName="parentText" presStyleLbl="node1" presStyleIdx="3" presStyleCnt="6">
        <dgm:presLayoutVars>
          <dgm:chMax val="0"/>
          <dgm:bulletEnabled val="1"/>
        </dgm:presLayoutVars>
      </dgm:prSet>
      <dgm:spPr/>
    </dgm:pt>
    <dgm:pt modelId="{D533731F-36BF-4930-B5EA-BBBC42CF7B98}" type="pres">
      <dgm:prSet presAssocID="{3DE87E83-F3AA-45A2-9D93-938137DDCB62}" presName="spacer" presStyleCnt="0"/>
      <dgm:spPr/>
    </dgm:pt>
    <dgm:pt modelId="{5147E17E-4DDA-489E-B8EB-6E967A2F9203}" type="pres">
      <dgm:prSet presAssocID="{0928225B-C4D3-48C0-8409-392CE69F6679}" presName="parentText" presStyleLbl="node1" presStyleIdx="4" presStyleCnt="6">
        <dgm:presLayoutVars>
          <dgm:chMax val="0"/>
          <dgm:bulletEnabled val="1"/>
        </dgm:presLayoutVars>
      </dgm:prSet>
      <dgm:spPr/>
    </dgm:pt>
    <dgm:pt modelId="{FC0F4F55-FCED-4EED-9DF8-CDBF14F24E27}" type="pres">
      <dgm:prSet presAssocID="{A1CDA28E-4629-4DF0-8542-3DA7D79D8B93}" presName="spacer" presStyleCnt="0"/>
      <dgm:spPr/>
    </dgm:pt>
    <dgm:pt modelId="{336310CA-11F1-4436-BF94-7E6131CBDCA7}" type="pres">
      <dgm:prSet presAssocID="{99BCB531-6AB0-4A4B-9D4A-27034A979F6F}" presName="parentText" presStyleLbl="node1" presStyleIdx="5" presStyleCnt="6">
        <dgm:presLayoutVars>
          <dgm:chMax val="0"/>
          <dgm:bulletEnabled val="1"/>
        </dgm:presLayoutVars>
      </dgm:prSet>
      <dgm:spPr/>
    </dgm:pt>
  </dgm:ptLst>
  <dgm:cxnLst>
    <dgm:cxn modelId="{579D6F06-15EE-42F4-B475-34BBEFC77CC3}" srcId="{3A879D3A-4064-4389-8650-358C9A6F961A}" destId="{22D88F06-58C9-4EE7-893E-78F2BCC34427}" srcOrd="2" destOrd="0" parTransId="{47FDF32E-F4B0-4437-8331-9477F6AC50F6}" sibTransId="{BC10CA5E-11B0-46B9-9EEA-410DC95841A4}"/>
    <dgm:cxn modelId="{3FC49B07-46E4-4310-BA2C-8DAE57B82339}" type="presOf" srcId="{29BA2DD9-AABE-4DDD-8BD0-51BF6F1509AE}" destId="{61D22B43-6431-4C9E-B973-F57BA5B6FA19}" srcOrd="0" destOrd="0" presId="urn:microsoft.com/office/officeart/2005/8/layout/vList2"/>
    <dgm:cxn modelId="{730B3C44-ED42-4824-90FA-0323A452A7B5}" srcId="{3A879D3A-4064-4389-8650-358C9A6F961A}" destId="{0928225B-C4D3-48C0-8409-392CE69F6679}" srcOrd="4" destOrd="0" parTransId="{BAB050F3-81FD-45FD-BEE1-9C55738902CE}" sibTransId="{A1CDA28E-4629-4DF0-8542-3DA7D79D8B93}"/>
    <dgm:cxn modelId="{43A8FA64-E364-4083-B08C-DA4011953A99}" type="presOf" srcId="{0928225B-C4D3-48C0-8409-392CE69F6679}" destId="{5147E17E-4DDA-489E-B8EB-6E967A2F9203}" srcOrd="0" destOrd="0" presId="urn:microsoft.com/office/officeart/2005/8/layout/vList2"/>
    <dgm:cxn modelId="{101F4071-2AB7-4388-A560-9DA837DBBCFB}" srcId="{3A879D3A-4064-4389-8650-358C9A6F961A}" destId="{99BCB531-6AB0-4A4B-9D4A-27034A979F6F}" srcOrd="5" destOrd="0" parTransId="{63E4F870-C49C-48C8-AA56-B254AD573146}" sibTransId="{493A3087-A889-42C0-B079-0D4982974031}"/>
    <dgm:cxn modelId="{E1EF7977-2040-40A8-B995-E4D39F8312D4}" srcId="{3A879D3A-4064-4389-8650-358C9A6F961A}" destId="{643ADF79-27FA-4EFA-B6F7-2DD5A9027ECB}" srcOrd="0" destOrd="0" parTransId="{6EBEC2C0-9494-4D2E-B7E8-EDBA40A738B5}" sibTransId="{5363A2A1-03BC-46B8-943C-9EF3165F84D8}"/>
    <dgm:cxn modelId="{EFEE6C7D-86D8-4B06-A0A8-602031437BA9}" type="presOf" srcId="{3A879D3A-4064-4389-8650-358C9A6F961A}" destId="{278F674C-8AD0-4E5B-A54C-003DAD68F67E}" srcOrd="0" destOrd="0" presId="urn:microsoft.com/office/officeart/2005/8/layout/vList2"/>
    <dgm:cxn modelId="{0D8F558B-703E-4262-8C8A-87EE03618406}" type="presOf" srcId="{22D88F06-58C9-4EE7-893E-78F2BCC34427}" destId="{E8F8E9FE-8FF5-4581-8C09-F758F7075DCD}" srcOrd="0" destOrd="0" presId="urn:microsoft.com/office/officeart/2005/8/layout/vList2"/>
    <dgm:cxn modelId="{524DBD90-2018-4CDD-8842-582C04F47D62}" srcId="{3A879D3A-4064-4389-8650-358C9A6F961A}" destId="{29BA2DD9-AABE-4DDD-8BD0-51BF6F1509AE}" srcOrd="1" destOrd="0" parTransId="{BB4C633B-AE38-4814-887D-1D6378E320C0}" sibTransId="{2DDEE09F-CFD3-4038-88C6-09FF899F442E}"/>
    <dgm:cxn modelId="{8EA69792-7721-4ABC-93D6-549944FDF60B}" type="presOf" srcId="{643ADF79-27FA-4EFA-B6F7-2DD5A9027ECB}" destId="{5796CB45-A789-4BEF-ACDF-57283C2D8D0A}" srcOrd="0" destOrd="0" presId="urn:microsoft.com/office/officeart/2005/8/layout/vList2"/>
    <dgm:cxn modelId="{A1C73195-1EA7-4B58-A429-E12DBEB1CB4B}" srcId="{3A879D3A-4064-4389-8650-358C9A6F961A}" destId="{A991727C-D81D-4752-836D-42B680A6D4F1}" srcOrd="3" destOrd="0" parTransId="{D474E300-81A3-4AD2-B9AB-1594115BC292}" sibTransId="{3DE87E83-F3AA-45A2-9D93-938137DDCB62}"/>
    <dgm:cxn modelId="{521649A8-C9BC-4EBF-86F4-657E2A114C2C}" type="presOf" srcId="{99BCB531-6AB0-4A4B-9D4A-27034A979F6F}" destId="{336310CA-11F1-4436-BF94-7E6131CBDCA7}" srcOrd="0" destOrd="0" presId="urn:microsoft.com/office/officeart/2005/8/layout/vList2"/>
    <dgm:cxn modelId="{2FD857DF-5CE8-4B93-A24A-B0CFCD06FB89}" type="presOf" srcId="{A991727C-D81D-4752-836D-42B680A6D4F1}" destId="{43915E3D-ADAF-4BF6-A4D8-DCD2EB23C971}" srcOrd="0" destOrd="0" presId="urn:microsoft.com/office/officeart/2005/8/layout/vList2"/>
    <dgm:cxn modelId="{128B6187-8D75-4AA8-AADF-663EBAFBC8F7}" type="presParOf" srcId="{278F674C-8AD0-4E5B-A54C-003DAD68F67E}" destId="{5796CB45-A789-4BEF-ACDF-57283C2D8D0A}" srcOrd="0" destOrd="0" presId="urn:microsoft.com/office/officeart/2005/8/layout/vList2"/>
    <dgm:cxn modelId="{64B97D3D-1617-47F6-B0C6-0EFD3F81C6C4}" type="presParOf" srcId="{278F674C-8AD0-4E5B-A54C-003DAD68F67E}" destId="{F31B4206-1A39-491F-AB30-0FA80E99FAEE}" srcOrd="1" destOrd="0" presId="urn:microsoft.com/office/officeart/2005/8/layout/vList2"/>
    <dgm:cxn modelId="{9CEA72A7-F564-4198-9DA7-9D162E2E0CB4}" type="presParOf" srcId="{278F674C-8AD0-4E5B-A54C-003DAD68F67E}" destId="{61D22B43-6431-4C9E-B973-F57BA5B6FA19}" srcOrd="2" destOrd="0" presId="urn:microsoft.com/office/officeart/2005/8/layout/vList2"/>
    <dgm:cxn modelId="{3F389BEA-D9C5-4EB5-8E46-D931A6625416}" type="presParOf" srcId="{278F674C-8AD0-4E5B-A54C-003DAD68F67E}" destId="{2641E932-BFAA-4D3B-AF9C-7D3B9B6A5021}" srcOrd="3" destOrd="0" presId="urn:microsoft.com/office/officeart/2005/8/layout/vList2"/>
    <dgm:cxn modelId="{B6384DE0-AA1F-43A9-AC86-CBC1BFE3221C}" type="presParOf" srcId="{278F674C-8AD0-4E5B-A54C-003DAD68F67E}" destId="{E8F8E9FE-8FF5-4581-8C09-F758F7075DCD}" srcOrd="4" destOrd="0" presId="urn:microsoft.com/office/officeart/2005/8/layout/vList2"/>
    <dgm:cxn modelId="{CD465937-26CD-4054-8941-71FA79B7DFD7}" type="presParOf" srcId="{278F674C-8AD0-4E5B-A54C-003DAD68F67E}" destId="{1AD47C79-69C0-451E-94C8-485A64A08DAC}" srcOrd="5" destOrd="0" presId="urn:microsoft.com/office/officeart/2005/8/layout/vList2"/>
    <dgm:cxn modelId="{78D235B6-6923-46ED-94F5-E192E70BD75E}" type="presParOf" srcId="{278F674C-8AD0-4E5B-A54C-003DAD68F67E}" destId="{43915E3D-ADAF-4BF6-A4D8-DCD2EB23C971}" srcOrd="6" destOrd="0" presId="urn:microsoft.com/office/officeart/2005/8/layout/vList2"/>
    <dgm:cxn modelId="{0256796A-4B87-40D1-BBEA-CA05E8D34285}" type="presParOf" srcId="{278F674C-8AD0-4E5B-A54C-003DAD68F67E}" destId="{D533731F-36BF-4930-B5EA-BBBC42CF7B98}" srcOrd="7" destOrd="0" presId="urn:microsoft.com/office/officeart/2005/8/layout/vList2"/>
    <dgm:cxn modelId="{048A6C1E-CF3D-4810-9E5B-B9A28040FB0F}" type="presParOf" srcId="{278F674C-8AD0-4E5B-A54C-003DAD68F67E}" destId="{5147E17E-4DDA-489E-B8EB-6E967A2F9203}" srcOrd="8" destOrd="0" presId="urn:microsoft.com/office/officeart/2005/8/layout/vList2"/>
    <dgm:cxn modelId="{412A2CEF-6A8E-4469-A8FA-AC82A2A8CDDE}" type="presParOf" srcId="{278F674C-8AD0-4E5B-A54C-003DAD68F67E}" destId="{FC0F4F55-FCED-4EED-9DF8-CDBF14F24E27}" srcOrd="9" destOrd="0" presId="urn:microsoft.com/office/officeart/2005/8/layout/vList2"/>
    <dgm:cxn modelId="{ADC30B28-A564-4255-841D-7E7A4531D5C2}" type="presParOf" srcId="{278F674C-8AD0-4E5B-A54C-003DAD68F67E}" destId="{336310CA-11F1-4436-BF94-7E6131CBDCA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F832287-2822-4EA8-A8AD-3BFAF625344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C5D59D0-7DB6-44B5-B3C5-E67ECE5F0A73}">
      <dgm:prSet/>
      <dgm:spPr/>
      <dgm:t>
        <a:bodyPr/>
        <a:lstStyle/>
        <a:p>
          <a:pPr algn="l">
            <a:lnSpc>
              <a:spcPct val="90000"/>
            </a:lnSpc>
          </a:pPr>
          <a:r>
            <a:rPr lang="en-GB" sz="1900">
              <a:solidFill>
                <a:srgbClr val="FFFFFF"/>
              </a:solidFill>
              <a:latin typeface="Times New Roman"/>
              <a:ea typeface="+mn-ea"/>
              <a:cs typeface="Times New Roman"/>
            </a:rPr>
            <a:t>Raped two women in Clydebank and Glasgow 2016 &amp; 2019  when known as Adam Graham </a:t>
          </a:r>
          <a:endParaRPr lang="en-US" sz="1900">
            <a:solidFill>
              <a:srgbClr val="FFFFFF"/>
            </a:solidFill>
            <a:latin typeface="Times New Roman"/>
            <a:ea typeface="+mn-ea"/>
            <a:cs typeface="Times New Roman"/>
          </a:endParaRPr>
        </a:p>
      </dgm:t>
    </dgm:pt>
    <dgm:pt modelId="{8A9917DA-DEA6-4021-BD1D-F76E586FF7A7}" type="parTrans" cxnId="{BFA717FF-D22D-42E2-9718-7F472B22B9F3}">
      <dgm:prSet/>
      <dgm:spPr/>
      <dgm:t>
        <a:bodyPr/>
        <a:lstStyle/>
        <a:p>
          <a:endParaRPr lang="en-US"/>
        </a:p>
      </dgm:t>
    </dgm:pt>
    <dgm:pt modelId="{8A0455FB-1267-4C94-BBA2-0F378F323B56}" type="sibTrans" cxnId="{BFA717FF-D22D-42E2-9718-7F472B22B9F3}">
      <dgm:prSet/>
      <dgm:spPr/>
      <dgm:t>
        <a:bodyPr/>
        <a:lstStyle/>
        <a:p>
          <a:endParaRPr lang="en-US"/>
        </a:p>
      </dgm:t>
    </dgm:pt>
    <dgm:pt modelId="{EF5CCB32-F82F-46E2-B148-7B171E8C825E}">
      <dgm:prSet/>
      <dgm:spPr/>
      <dgm:t>
        <a:bodyPr/>
        <a:lstStyle/>
        <a:p>
          <a:pPr algn="l">
            <a:lnSpc>
              <a:spcPct val="90000"/>
            </a:lnSpc>
          </a:pPr>
          <a:r>
            <a:rPr lang="en-GB" sz="1900">
              <a:solidFill>
                <a:srgbClr val="FFFFFF"/>
              </a:solidFill>
              <a:latin typeface="Times New Roman"/>
              <a:ea typeface="+mn-ea"/>
              <a:cs typeface="Times New Roman"/>
            </a:rPr>
            <a:t>At first when found guilty Bryson was placed in a women's prison but was then moved to a male prison</a:t>
          </a:r>
          <a:endParaRPr lang="en-US" sz="1900">
            <a:solidFill>
              <a:srgbClr val="FFFFFF"/>
            </a:solidFill>
            <a:latin typeface="Times New Roman"/>
            <a:ea typeface="+mn-ea"/>
            <a:cs typeface="Times New Roman"/>
          </a:endParaRPr>
        </a:p>
      </dgm:t>
    </dgm:pt>
    <dgm:pt modelId="{BDEAE7F5-A83C-4C48-9D2C-A910229C73B4}" type="parTrans" cxnId="{7D146580-CBFB-4649-957A-9436BC761929}">
      <dgm:prSet/>
      <dgm:spPr/>
      <dgm:t>
        <a:bodyPr/>
        <a:lstStyle/>
        <a:p>
          <a:endParaRPr lang="en-US"/>
        </a:p>
      </dgm:t>
    </dgm:pt>
    <dgm:pt modelId="{1308AC8F-040C-4B58-BA3A-FD781244DF63}" type="sibTrans" cxnId="{7D146580-CBFB-4649-957A-9436BC761929}">
      <dgm:prSet/>
      <dgm:spPr/>
      <dgm:t>
        <a:bodyPr/>
        <a:lstStyle/>
        <a:p>
          <a:endParaRPr lang="en-US"/>
        </a:p>
      </dgm:t>
    </dgm:pt>
    <dgm:pt modelId="{DB3ED51E-245C-453B-AAFF-F9BDB59D78E3}">
      <dgm:prSet/>
      <dgm:spPr/>
      <dgm:t>
        <a:bodyPr/>
        <a:lstStyle/>
        <a:p>
          <a:pPr algn="l">
            <a:lnSpc>
              <a:spcPct val="90000"/>
            </a:lnSpc>
          </a:pPr>
          <a:r>
            <a:rPr lang="en-GB" sz="1900">
              <a:solidFill>
                <a:srgbClr val="FFFFFF"/>
              </a:solidFill>
              <a:latin typeface="Times New Roman"/>
              <a:ea typeface="+mn-ea"/>
              <a:cs typeface="Times New Roman"/>
            </a:rPr>
            <a:t>This was due to concerns for the safety of existing female inmates </a:t>
          </a:r>
          <a:endParaRPr lang="en-US" sz="1900">
            <a:solidFill>
              <a:srgbClr val="FFFFFF"/>
            </a:solidFill>
            <a:latin typeface="Times New Roman"/>
            <a:ea typeface="+mn-ea"/>
            <a:cs typeface="Times New Roman"/>
          </a:endParaRPr>
        </a:p>
      </dgm:t>
    </dgm:pt>
    <dgm:pt modelId="{198007F2-5E99-4A58-A700-145865F3825E}" type="parTrans" cxnId="{2539FA51-5BD2-465E-9A8D-F70D95DADBF3}">
      <dgm:prSet/>
      <dgm:spPr/>
      <dgm:t>
        <a:bodyPr/>
        <a:lstStyle/>
        <a:p>
          <a:endParaRPr lang="en-US"/>
        </a:p>
      </dgm:t>
    </dgm:pt>
    <dgm:pt modelId="{707C59EA-E788-4987-A190-B28F50BB4A6E}" type="sibTrans" cxnId="{2539FA51-5BD2-465E-9A8D-F70D95DADBF3}">
      <dgm:prSet/>
      <dgm:spPr/>
      <dgm:t>
        <a:bodyPr/>
        <a:lstStyle/>
        <a:p>
          <a:endParaRPr lang="en-US"/>
        </a:p>
      </dgm:t>
    </dgm:pt>
    <dgm:pt modelId="{8F1534E8-2911-494F-8213-930E90AB5B3A}">
      <dgm:prSet/>
      <dgm:spPr/>
      <dgm:t>
        <a:bodyPr/>
        <a:lstStyle/>
        <a:p>
          <a:pPr algn="l">
            <a:lnSpc>
              <a:spcPct val="90000"/>
            </a:lnSpc>
          </a:pPr>
          <a:r>
            <a:rPr lang="en-GB" sz="1900">
              <a:solidFill>
                <a:srgbClr val="FFFFFF"/>
              </a:solidFill>
              <a:latin typeface="Times New Roman"/>
              <a:ea typeface="+mn-ea"/>
              <a:cs typeface="Times New Roman"/>
            </a:rPr>
            <a:t>(Bews, 2023) </a:t>
          </a:r>
          <a:endParaRPr lang="en-US" sz="1900">
            <a:solidFill>
              <a:srgbClr val="FFFFFF"/>
            </a:solidFill>
            <a:latin typeface="Times New Roman"/>
            <a:ea typeface="+mn-ea"/>
            <a:cs typeface="Times New Roman"/>
          </a:endParaRPr>
        </a:p>
      </dgm:t>
    </dgm:pt>
    <dgm:pt modelId="{F0603AC8-3A95-4282-A866-0BAD98863C72}" type="parTrans" cxnId="{6ABBD499-CFA3-4073-91E3-6A39B890AAFB}">
      <dgm:prSet/>
      <dgm:spPr/>
      <dgm:t>
        <a:bodyPr/>
        <a:lstStyle/>
        <a:p>
          <a:endParaRPr lang="en-US"/>
        </a:p>
      </dgm:t>
    </dgm:pt>
    <dgm:pt modelId="{CFD1844B-7141-44DA-9C6B-F5FC19AE2D41}" type="sibTrans" cxnId="{6ABBD499-CFA3-4073-91E3-6A39B890AAFB}">
      <dgm:prSet/>
      <dgm:spPr/>
      <dgm:t>
        <a:bodyPr/>
        <a:lstStyle/>
        <a:p>
          <a:endParaRPr lang="en-US"/>
        </a:p>
      </dgm:t>
    </dgm:pt>
    <dgm:pt modelId="{86142826-1C93-4E08-BF76-80CD45B9F133}">
      <dgm:prSet/>
      <dgm:spPr/>
      <dgm:t>
        <a:bodyPr/>
        <a:lstStyle/>
        <a:p>
          <a:pPr algn="l">
            <a:lnSpc>
              <a:spcPct val="90000"/>
            </a:lnSpc>
          </a:pPr>
          <a:r>
            <a:rPr lang="en-GB" sz="1900">
              <a:solidFill>
                <a:srgbClr val="FFFFFF"/>
              </a:solidFill>
              <a:latin typeface="Times New Roman"/>
              <a:ea typeface="+mn-ea"/>
              <a:cs typeface="Times New Roman"/>
            </a:rPr>
            <a:t>(Brooks, Carrell and correspondent, 2023).</a:t>
          </a:r>
          <a:endParaRPr lang="en-US" sz="1900">
            <a:solidFill>
              <a:srgbClr val="FFFFFF"/>
            </a:solidFill>
            <a:latin typeface="Times New Roman"/>
            <a:ea typeface="+mn-ea"/>
            <a:cs typeface="Times New Roman"/>
          </a:endParaRPr>
        </a:p>
      </dgm:t>
    </dgm:pt>
    <dgm:pt modelId="{D890E53E-8281-460C-A6E1-D621D9CB6A5D}" type="parTrans" cxnId="{17F9D8AB-C7BE-4A44-AF82-3E30CC43D608}">
      <dgm:prSet/>
      <dgm:spPr/>
      <dgm:t>
        <a:bodyPr/>
        <a:lstStyle/>
        <a:p>
          <a:endParaRPr lang="en-US"/>
        </a:p>
      </dgm:t>
    </dgm:pt>
    <dgm:pt modelId="{2101685C-14FA-48A9-996B-3F490657ECD4}" type="sibTrans" cxnId="{17F9D8AB-C7BE-4A44-AF82-3E30CC43D608}">
      <dgm:prSet/>
      <dgm:spPr/>
      <dgm:t>
        <a:bodyPr/>
        <a:lstStyle/>
        <a:p>
          <a:endParaRPr lang="en-US"/>
        </a:p>
      </dgm:t>
    </dgm:pt>
    <dgm:pt modelId="{1F6ED973-853D-454A-B18B-8FE08B7A84BC}" type="pres">
      <dgm:prSet presAssocID="{5F832287-2822-4EA8-A8AD-3BFAF6253449}" presName="linear" presStyleCnt="0">
        <dgm:presLayoutVars>
          <dgm:animLvl val="lvl"/>
          <dgm:resizeHandles val="exact"/>
        </dgm:presLayoutVars>
      </dgm:prSet>
      <dgm:spPr/>
    </dgm:pt>
    <dgm:pt modelId="{5FF8E88C-9620-4904-9D78-F4A1BF7921F0}" type="pres">
      <dgm:prSet presAssocID="{5C5D59D0-7DB6-44B5-B3C5-E67ECE5F0A73}" presName="parentText" presStyleLbl="node1" presStyleIdx="0" presStyleCnt="5">
        <dgm:presLayoutVars>
          <dgm:chMax val="0"/>
          <dgm:bulletEnabled val="1"/>
        </dgm:presLayoutVars>
      </dgm:prSet>
      <dgm:spPr/>
    </dgm:pt>
    <dgm:pt modelId="{3E3CAD16-A5DE-4B91-974B-4E9D5F026F66}" type="pres">
      <dgm:prSet presAssocID="{8A0455FB-1267-4C94-BBA2-0F378F323B56}" presName="spacer" presStyleCnt="0"/>
      <dgm:spPr/>
    </dgm:pt>
    <dgm:pt modelId="{AF3FC00B-0D3E-4B47-8DF7-87882E57D0ED}" type="pres">
      <dgm:prSet presAssocID="{EF5CCB32-F82F-46E2-B148-7B171E8C825E}" presName="parentText" presStyleLbl="node1" presStyleIdx="1" presStyleCnt="5">
        <dgm:presLayoutVars>
          <dgm:chMax val="0"/>
          <dgm:bulletEnabled val="1"/>
        </dgm:presLayoutVars>
      </dgm:prSet>
      <dgm:spPr/>
    </dgm:pt>
    <dgm:pt modelId="{BD1C09F5-AB14-45AF-B7AC-D2966EB413BC}" type="pres">
      <dgm:prSet presAssocID="{1308AC8F-040C-4B58-BA3A-FD781244DF63}" presName="spacer" presStyleCnt="0"/>
      <dgm:spPr/>
    </dgm:pt>
    <dgm:pt modelId="{9B00D959-1C2E-4CC8-A727-96C460A66C10}" type="pres">
      <dgm:prSet presAssocID="{DB3ED51E-245C-453B-AAFF-F9BDB59D78E3}" presName="parentText" presStyleLbl="node1" presStyleIdx="2" presStyleCnt="5">
        <dgm:presLayoutVars>
          <dgm:chMax val="0"/>
          <dgm:bulletEnabled val="1"/>
        </dgm:presLayoutVars>
      </dgm:prSet>
      <dgm:spPr/>
    </dgm:pt>
    <dgm:pt modelId="{10F67E1F-CC67-4E12-A409-69195FD6869E}" type="pres">
      <dgm:prSet presAssocID="{707C59EA-E788-4987-A190-B28F50BB4A6E}" presName="spacer" presStyleCnt="0"/>
      <dgm:spPr/>
    </dgm:pt>
    <dgm:pt modelId="{6CDD8A8D-3A3A-4F11-AD3D-957F5E574A4C}" type="pres">
      <dgm:prSet presAssocID="{8F1534E8-2911-494F-8213-930E90AB5B3A}" presName="parentText" presStyleLbl="node1" presStyleIdx="3" presStyleCnt="5">
        <dgm:presLayoutVars>
          <dgm:chMax val="0"/>
          <dgm:bulletEnabled val="1"/>
        </dgm:presLayoutVars>
      </dgm:prSet>
      <dgm:spPr/>
    </dgm:pt>
    <dgm:pt modelId="{6F1B9B96-4397-4B80-8374-CBC72F265EE6}" type="pres">
      <dgm:prSet presAssocID="{CFD1844B-7141-44DA-9C6B-F5FC19AE2D41}" presName="spacer" presStyleCnt="0"/>
      <dgm:spPr/>
    </dgm:pt>
    <dgm:pt modelId="{AC357061-5D5F-478C-AE78-D5008D306CE1}" type="pres">
      <dgm:prSet presAssocID="{86142826-1C93-4E08-BF76-80CD45B9F133}" presName="parentText" presStyleLbl="node1" presStyleIdx="4" presStyleCnt="5">
        <dgm:presLayoutVars>
          <dgm:chMax val="0"/>
          <dgm:bulletEnabled val="1"/>
        </dgm:presLayoutVars>
      </dgm:prSet>
      <dgm:spPr/>
    </dgm:pt>
  </dgm:ptLst>
  <dgm:cxnLst>
    <dgm:cxn modelId="{494A2815-60CA-4737-AC48-81B13A46D410}" type="presOf" srcId="{5F832287-2822-4EA8-A8AD-3BFAF6253449}" destId="{1F6ED973-853D-454A-B18B-8FE08B7A84BC}" srcOrd="0" destOrd="0" presId="urn:microsoft.com/office/officeart/2005/8/layout/vList2"/>
    <dgm:cxn modelId="{A4D3E13B-126F-4448-BDDB-5EBE97AF0A54}" type="presOf" srcId="{EF5CCB32-F82F-46E2-B148-7B171E8C825E}" destId="{AF3FC00B-0D3E-4B47-8DF7-87882E57D0ED}" srcOrd="0" destOrd="0" presId="urn:microsoft.com/office/officeart/2005/8/layout/vList2"/>
    <dgm:cxn modelId="{2539FA51-5BD2-465E-9A8D-F70D95DADBF3}" srcId="{5F832287-2822-4EA8-A8AD-3BFAF6253449}" destId="{DB3ED51E-245C-453B-AAFF-F9BDB59D78E3}" srcOrd="2" destOrd="0" parTransId="{198007F2-5E99-4A58-A700-145865F3825E}" sibTransId="{707C59EA-E788-4987-A190-B28F50BB4A6E}"/>
    <dgm:cxn modelId="{0C9A4A52-CAB3-4E91-846A-13D3DA4C2450}" type="presOf" srcId="{5C5D59D0-7DB6-44B5-B3C5-E67ECE5F0A73}" destId="{5FF8E88C-9620-4904-9D78-F4A1BF7921F0}" srcOrd="0" destOrd="0" presId="urn:microsoft.com/office/officeart/2005/8/layout/vList2"/>
    <dgm:cxn modelId="{58881073-C6ED-44BA-82C3-C7D645C83650}" type="presOf" srcId="{86142826-1C93-4E08-BF76-80CD45B9F133}" destId="{AC357061-5D5F-478C-AE78-D5008D306CE1}" srcOrd="0" destOrd="0" presId="urn:microsoft.com/office/officeart/2005/8/layout/vList2"/>
    <dgm:cxn modelId="{7D146580-CBFB-4649-957A-9436BC761929}" srcId="{5F832287-2822-4EA8-A8AD-3BFAF6253449}" destId="{EF5CCB32-F82F-46E2-B148-7B171E8C825E}" srcOrd="1" destOrd="0" parTransId="{BDEAE7F5-A83C-4C48-9D2C-A910229C73B4}" sibTransId="{1308AC8F-040C-4B58-BA3A-FD781244DF63}"/>
    <dgm:cxn modelId="{6ABBD499-CFA3-4073-91E3-6A39B890AAFB}" srcId="{5F832287-2822-4EA8-A8AD-3BFAF6253449}" destId="{8F1534E8-2911-494F-8213-930E90AB5B3A}" srcOrd="3" destOrd="0" parTransId="{F0603AC8-3A95-4282-A866-0BAD98863C72}" sibTransId="{CFD1844B-7141-44DA-9C6B-F5FC19AE2D41}"/>
    <dgm:cxn modelId="{17F9D8AB-C7BE-4A44-AF82-3E30CC43D608}" srcId="{5F832287-2822-4EA8-A8AD-3BFAF6253449}" destId="{86142826-1C93-4E08-BF76-80CD45B9F133}" srcOrd="4" destOrd="0" parTransId="{D890E53E-8281-460C-A6E1-D621D9CB6A5D}" sibTransId="{2101685C-14FA-48A9-996B-3F490657ECD4}"/>
    <dgm:cxn modelId="{C2E8C3DB-403D-446F-B94B-D21B2CD31A7D}" type="presOf" srcId="{8F1534E8-2911-494F-8213-930E90AB5B3A}" destId="{6CDD8A8D-3A3A-4F11-AD3D-957F5E574A4C}" srcOrd="0" destOrd="0" presId="urn:microsoft.com/office/officeart/2005/8/layout/vList2"/>
    <dgm:cxn modelId="{66FCE1E6-5D14-4998-9D37-20B720B6636A}" type="presOf" srcId="{DB3ED51E-245C-453B-AAFF-F9BDB59D78E3}" destId="{9B00D959-1C2E-4CC8-A727-96C460A66C10}" srcOrd="0" destOrd="0" presId="urn:microsoft.com/office/officeart/2005/8/layout/vList2"/>
    <dgm:cxn modelId="{BFA717FF-D22D-42E2-9718-7F472B22B9F3}" srcId="{5F832287-2822-4EA8-A8AD-3BFAF6253449}" destId="{5C5D59D0-7DB6-44B5-B3C5-E67ECE5F0A73}" srcOrd="0" destOrd="0" parTransId="{8A9917DA-DEA6-4021-BD1D-F76E586FF7A7}" sibTransId="{8A0455FB-1267-4C94-BBA2-0F378F323B56}"/>
    <dgm:cxn modelId="{313213EA-9AF1-480B-8526-46EA595892E4}" type="presParOf" srcId="{1F6ED973-853D-454A-B18B-8FE08B7A84BC}" destId="{5FF8E88C-9620-4904-9D78-F4A1BF7921F0}" srcOrd="0" destOrd="0" presId="urn:microsoft.com/office/officeart/2005/8/layout/vList2"/>
    <dgm:cxn modelId="{38484958-91E0-4420-A702-752BC9EF19DF}" type="presParOf" srcId="{1F6ED973-853D-454A-B18B-8FE08B7A84BC}" destId="{3E3CAD16-A5DE-4B91-974B-4E9D5F026F66}" srcOrd="1" destOrd="0" presId="urn:microsoft.com/office/officeart/2005/8/layout/vList2"/>
    <dgm:cxn modelId="{1F96FC4D-C5F5-41F4-8F58-502E26A1D673}" type="presParOf" srcId="{1F6ED973-853D-454A-B18B-8FE08B7A84BC}" destId="{AF3FC00B-0D3E-4B47-8DF7-87882E57D0ED}" srcOrd="2" destOrd="0" presId="urn:microsoft.com/office/officeart/2005/8/layout/vList2"/>
    <dgm:cxn modelId="{A5ABD579-4321-401F-9A66-28CDF2C95DA5}" type="presParOf" srcId="{1F6ED973-853D-454A-B18B-8FE08B7A84BC}" destId="{BD1C09F5-AB14-45AF-B7AC-D2966EB413BC}" srcOrd="3" destOrd="0" presId="urn:microsoft.com/office/officeart/2005/8/layout/vList2"/>
    <dgm:cxn modelId="{1E8097C8-6248-41FE-9F9B-06455A4C447A}" type="presParOf" srcId="{1F6ED973-853D-454A-B18B-8FE08B7A84BC}" destId="{9B00D959-1C2E-4CC8-A727-96C460A66C10}" srcOrd="4" destOrd="0" presId="urn:microsoft.com/office/officeart/2005/8/layout/vList2"/>
    <dgm:cxn modelId="{626EA264-1A4D-4462-9E1D-78E6F39F9A3D}" type="presParOf" srcId="{1F6ED973-853D-454A-B18B-8FE08B7A84BC}" destId="{10F67E1F-CC67-4E12-A409-69195FD6869E}" srcOrd="5" destOrd="0" presId="urn:microsoft.com/office/officeart/2005/8/layout/vList2"/>
    <dgm:cxn modelId="{20DC9A93-1858-4E14-A68C-132115DF00A3}" type="presParOf" srcId="{1F6ED973-853D-454A-B18B-8FE08B7A84BC}" destId="{6CDD8A8D-3A3A-4F11-AD3D-957F5E574A4C}" srcOrd="6" destOrd="0" presId="urn:microsoft.com/office/officeart/2005/8/layout/vList2"/>
    <dgm:cxn modelId="{916BB9FE-3C53-4A0D-8ABC-E37B7A2BA28C}" type="presParOf" srcId="{1F6ED973-853D-454A-B18B-8FE08B7A84BC}" destId="{6F1B9B96-4397-4B80-8374-CBC72F265EE6}" srcOrd="7" destOrd="0" presId="urn:microsoft.com/office/officeart/2005/8/layout/vList2"/>
    <dgm:cxn modelId="{FDD6CF52-616F-4835-B322-6D8E9E660373}" type="presParOf" srcId="{1F6ED973-853D-454A-B18B-8FE08B7A84BC}" destId="{AC357061-5D5F-478C-AE78-D5008D306CE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ACC076A-DDE1-4168-AA5A-D54E91EE66C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880E3C-0041-4763-ABB3-052C23511B3C}">
      <dgm:prSet custT="1"/>
      <dgm:spPr/>
      <dgm:t>
        <a:bodyPr/>
        <a:lstStyle/>
        <a:p>
          <a:pPr algn="l">
            <a:lnSpc>
              <a:spcPct val="90000"/>
            </a:lnSpc>
          </a:pPr>
          <a:r>
            <a:rPr lang="en-US" sz="2400">
              <a:solidFill>
                <a:srgbClr val="FFFFFF"/>
              </a:solidFill>
              <a:latin typeface="Times New Roman"/>
              <a:ea typeface="+mn-ea"/>
              <a:cs typeface="Times New Roman"/>
            </a:rPr>
            <a:t>New York City, Rikers island 2022</a:t>
          </a:r>
        </a:p>
      </dgm:t>
    </dgm:pt>
    <dgm:pt modelId="{82618949-28BB-499E-9F1D-2CE178925818}" type="parTrans" cxnId="{F460F00F-4C2A-48E9-B41C-8F342F7F5BA2}">
      <dgm:prSet/>
      <dgm:spPr/>
      <dgm:t>
        <a:bodyPr/>
        <a:lstStyle/>
        <a:p>
          <a:endParaRPr lang="en-US"/>
        </a:p>
      </dgm:t>
    </dgm:pt>
    <dgm:pt modelId="{6BD861C9-87A9-4025-B1CE-8BAA749DE2FF}" type="sibTrans" cxnId="{F460F00F-4C2A-48E9-B41C-8F342F7F5BA2}">
      <dgm:prSet/>
      <dgm:spPr/>
      <dgm:t>
        <a:bodyPr/>
        <a:lstStyle/>
        <a:p>
          <a:endParaRPr lang="en-US"/>
        </a:p>
      </dgm:t>
    </dgm:pt>
    <dgm:pt modelId="{DC9288D1-0C71-4ABC-BD40-2980FC309FCD}">
      <dgm:prSet/>
      <dgm:spPr/>
      <dgm:t>
        <a:bodyPr/>
        <a:lstStyle/>
        <a:p>
          <a:pPr algn="l">
            <a:lnSpc>
              <a:spcPct val="90000"/>
            </a:lnSpc>
          </a:pPr>
          <a:r>
            <a:rPr lang="en-US" sz="2400">
              <a:solidFill>
                <a:srgbClr val="FFFFFF"/>
              </a:solidFill>
              <a:latin typeface="Times New Roman"/>
              <a:ea typeface="+mn-ea"/>
              <a:cs typeface="Times New Roman"/>
            </a:rPr>
            <a:t>Rose Doe warned prison staff before the rape </a:t>
          </a:r>
        </a:p>
      </dgm:t>
    </dgm:pt>
    <dgm:pt modelId="{3B24CF14-2A72-4A10-855E-4B492C789B3A}" type="parTrans" cxnId="{33FE03A6-CF57-4127-9324-903FBEB2B61D}">
      <dgm:prSet/>
      <dgm:spPr/>
      <dgm:t>
        <a:bodyPr/>
        <a:lstStyle/>
        <a:p>
          <a:endParaRPr lang="en-US"/>
        </a:p>
      </dgm:t>
    </dgm:pt>
    <dgm:pt modelId="{F7686005-F511-40DD-AD87-A061CE5A3B78}" type="sibTrans" cxnId="{33FE03A6-CF57-4127-9324-903FBEB2B61D}">
      <dgm:prSet/>
      <dgm:spPr/>
      <dgm:t>
        <a:bodyPr/>
        <a:lstStyle/>
        <a:p>
          <a:endParaRPr lang="en-US"/>
        </a:p>
      </dgm:t>
    </dgm:pt>
    <dgm:pt modelId="{3F256185-3E05-48F0-A149-BB11F41022DA}">
      <dgm:prSet/>
      <dgm:spPr/>
      <dgm:t>
        <a:bodyPr/>
        <a:lstStyle/>
        <a:p>
          <a:pPr algn="l">
            <a:lnSpc>
              <a:spcPct val="90000"/>
            </a:lnSpc>
          </a:pPr>
          <a:r>
            <a:rPr lang="en-US" sz="2400">
              <a:solidFill>
                <a:srgbClr val="FFFFFF"/>
              </a:solidFill>
              <a:latin typeface="Times New Roman"/>
              <a:ea typeface="+mn-ea"/>
              <a:cs typeface="Times New Roman"/>
            </a:rPr>
            <a:t>Staff ignored Rose</a:t>
          </a:r>
        </a:p>
      </dgm:t>
    </dgm:pt>
    <dgm:pt modelId="{33C58BBC-A27C-4A47-9528-7E4ED0D97241}" type="parTrans" cxnId="{3E88DCC1-2242-4794-A63D-F6B004CBD618}">
      <dgm:prSet/>
      <dgm:spPr/>
      <dgm:t>
        <a:bodyPr/>
        <a:lstStyle/>
        <a:p>
          <a:endParaRPr lang="en-US"/>
        </a:p>
      </dgm:t>
    </dgm:pt>
    <dgm:pt modelId="{4625166B-3E81-435C-BC28-1D7D4FFB53DC}" type="sibTrans" cxnId="{3E88DCC1-2242-4794-A63D-F6B004CBD618}">
      <dgm:prSet/>
      <dgm:spPr/>
      <dgm:t>
        <a:bodyPr/>
        <a:lstStyle/>
        <a:p>
          <a:endParaRPr lang="en-US"/>
        </a:p>
      </dgm:t>
    </dgm:pt>
    <dgm:pt modelId="{D443E34C-5CC7-4119-81F6-ED8A1AB4AF09}">
      <dgm:prSet/>
      <dgm:spPr/>
      <dgm:t>
        <a:bodyPr/>
        <a:lstStyle/>
        <a:p>
          <a:pPr algn="l">
            <a:lnSpc>
              <a:spcPct val="90000"/>
            </a:lnSpc>
          </a:pPr>
          <a:r>
            <a:rPr lang="en-US" sz="2400">
              <a:solidFill>
                <a:srgbClr val="FFFFFF"/>
              </a:solidFill>
              <a:latin typeface="Times New Roman"/>
              <a:ea typeface="+mn-ea"/>
              <a:cs typeface="Times New Roman"/>
            </a:rPr>
            <a:t>The perpetrator had earlier complaints of harassment documented</a:t>
          </a:r>
        </a:p>
      </dgm:t>
    </dgm:pt>
    <dgm:pt modelId="{30881AE6-6F59-4B7A-9E9F-AAA24D1FEC42}" type="parTrans" cxnId="{7B648FB6-B3A5-4666-AE01-EAB8AA09BBA3}">
      <dgm:prSet/>
      <dgm:spPr/>
      <dgm:t>
        <a:bodyPr/>
        <a:lstStyle/>
        <a:p>
          <a:endParaRPr lang="en-US"/>
        </a:p>
      </dgm:t>
    </dgm:pt>
    <dgm:pt modelId="{BE792D45-D492-46E2-BD80-D85CF0B9AA2F}" type="sibTrans" cxnId="{7B648FB6-B3A5-4666-AE01-EAB8AA09BBA3}">
      <dgm:prSet/>
      <dgm:spPr/>
      <dgm:t>
        <a:bodyPr/>
        <a:lstStyle/>
        <a:p>
          <a:endParaRPr lang="en-US"/>
        </a:p>
      </dgm:t>
    </dgm:pt>
    <dgm:pt modelId="{504A855C-69E5-4985-9E1C-FF8BCA16ADFB}">
      <dgm:prSet/>
      <dgm:spPr/>
      <dgm:t>
        <a:bodyPr/>
        <a:lstStyle/>
        <a:p>
          <a:pPr algn="l">
            <a:lnSpc>
              <a:spcPct val="90000"/>
            </a:lnSpc>
          </a:pPr>
          <a:r>
            <a:rPr lang="en-US" sz="2400">
              <a:solidFill>
                <a:srgbClr val="FFFFFF"/>
              </a:solidFill>
              <a:latin typeface="Times New Roman"/>
              <a:ea typeface="+mn-ea"/>
              <a:cs typeface="Times New Roman"/>
            </a:rPr>
            <a:t>(Glorioso and Sola, 2024)</a:t>
          </a:r>
        </a:p>
      </dgm:t>
    </dgm:pt>
    <dgm:pt modelId="{D0477E23-3215-4B30-83B7-428D18F5E19E}" type="parTrans" cxnId="{D1400640-A7D0-4042-8348-6AC914FAD283}">
      <dgm:prSet/>
      <dgm:spPr/>
      <dgm:t>
        <a:bodyPr/>
        <a:lstStyle/>
        <a:p>
          <a:endParaRPr lang="en-US"/>
        </a:p>
      </dgm:t>
    </dgm:pt>
    <dgm:pt modelId="{3E6EFEEF-D624-4B51-9D58-22FEBAF30713}" type="sibTrans" cxnId="{D1400640-A7D0-4042-8348-6AC914FAD283}">
      <dgm:prSet/>
      <dgm:spPr/>
      <dgm:t>
        <a:bodyPr/>
        <a:lstStyle/>
        <a:p>
          <a:endParaRPr lang="en-US"/>
        </a:p>
      </dgm:t>
    </dgm:pt>
    <dgm:pt modelId="{ACF98659-39C5-4FDD-8943-786A6FED3305}" type="pres">
      <dgm:prSet presAssocID="{2ACC076A-DDE1-4168-AA5A-D54E91EE66C3}" presName="linear" presStyleCnt="0">
        <dgm:presLayoutVars>
          <dgm:animLvl val="lvl"/>
          <dgm:resizeHandles val="exact"/>
        </dgm:presLayoutVars>
      </dgm:prSet>
      <dgm:spPr/>
    </dgm:pt>
    <dgm:pt modelId="{CF234B31-B869-4DCB-98D5-C5EB31F85E05}" type="pres">
      <dgm:prSet presAssocID="{9D880E3C-0041-4763-ABB3-052C23511B3C}" presName="parentText" presStyleLbl="node1" presStyleIdx="0" presStyleCnt="5">
        <dgm:presLayoutVars>
          <dgm:chMax val="0"/>
          <dgm:bulletEnabled val="1"/>
        </dgm:presLayoutVars>
      </dgm:prSet>
      <dgm:spPr/>
    </dgm:pt>
    <dgm:pt modelId="{DBC90D64-01AF-4619-9648-B226ABE1D9E7}" type="pres">
      <dgm:prSet presAssocID="{6BD861C9-87A9-4025-B1CE-8BAA749DE2FF}" presName="spacer" presStyleCnt="0"/>
      <dgm:spPr/>
    </dgm:pt>
    <dgm:pt modelId="{6698CE95-25AA-430A-93C2-E258D15099BD}" type="pres">
      <dgm:prSet presAssocID="{DC9288D1-0C71-4ABC-BD40-2980FC309FCD}" presName="parentText" presStyleLbl="node1" presStyleIdx="1" presStyleCnt="5">
        <dgm:presLayoutVars>
          <dgm:chMax val="0"/>
          <dgm:bulletEnabled val="1"/>
        </dgm:presLayoutVars>
      </dgm:prSet>
      <dgm:spPr/>
    </dgm:pt>
    <dgm:pt modelId="{C20C6B63-8A58-42B8-B485-5DF7E0518661}" type="pres">
      <dgm:prSet presAssocID="{F7686005-F511-40DD-AD87-A061CE5A3B78}" presName="spacer" presStyleCnt="0"/>
      <dgm:spPr/>
    </dgm:pt>
    <dgm:pt modelId="{ABA8B046-068B-4737-B491-9917F46D88ED}" type="pres">
      <dgm:prSet presAssocID="{3F256185-3E05-48F0-A149-BB11F41022DA}" presName="parentText" presStyleLbl="node1" presStyleIdx="2" presStyleCnt="5">
        <dgm:presLayoutVars>
          <dgm:chMax val="0"/>
          <dgm:bulletEnabled val="1"/>
        </dgm:presLayoutVars>
      </dgm:prSet>
      <dgm:spPr/>
    </dgm:pt>
    <dgm:pt modelId="{097DA928-C596-4112-A061-A543D4B270AA}" type="pres">
      <dgm:prSet presAssocID="{4625166B-3E81-435C-BC28-1D7D4FFB53DC}" presName="spacer" presStyleCnt="0"/>
      <dgm:spPr/>
    </dgm:pt>
    <dgm:pt modelId="{AC39AD5C-45C7-4BCC-9B55-C23C974FA2C0}" type="pres">
      <dgm:prSet presAssocID="{D443E34C-5CC7-4119-81F6-ED8A1AB4AF09}" presName="parentText" presStyleLbl="node1" presStyleIdx="3" presStyleCnt="5">
        <dgm:presLayoutVars>
          <dgm:chMax val="0"/>
          <dgm:bulletEnabled val="1"/>
        </dgm:presLayoutVars>
      </dgm:prSet>
      <dgm:spPr/>
    </dgm:pt>
    <dgm:pt modelId="{59488740-ED50-462C-B015-401E104B1DF9}" type="pres">
      <dgm:prSet presAssocID="{BE792D45-D492-46E2-BD80-D85CF0B9AA2F}" presName="spacer" presStyleCnt="0"/>
      <dgm:spPr/>
    </dgm:pt>
    <dgm:pt modelId="{4401106C-BC0F-412B-8DC3-7FCD962DA9C0}" type="pres">
      <dgm:prSet presAssocID="{504A855C-69E5-4985-9E1C-FF8BCA16ADFB}" presName="parentText" presStyleLbl="node1" presStyleIdx="4" presStyleCnt="5">
        <dgm:presLayoutVars>
          <dgm:chMax val="0"/>
          <dgm:bulletEnabled val="1"/>
        </dgm:presLayoutVars>
      </dgm:prSet>
      <dgm:spPr/>
    </dgm:pt>
  </dgm:ptLst>
  <dgm:cxnLst>
    <dgm:cxn modelId="{F460F00F-4C2A-48E9-B41C-8F342F7F5BA2}" srcId="{2ACC076A-DDE1-4168-AA5A-D54E91EE66C3}" destId="{9D880E3C-0041-4763-ABB3-052C23511B3C}" srcOrd="0" destOrd="0" parTransId="{82618949-28BB-499E-9F1D-2CE178925818}" sibTransId="{6BD861C9-87A9-4025-B1CE-8BAA749DE2FF}"/>
    <dgm:cxn modelId="{92753836-BD3A-46D5-BB67-8BAFF5F689B4}" type="presOf" srcId="{DC9288D1-0C71-4ABC-BD40-2980FC309FCD}" destId="{6698CE95-25AA-430A-93C2-E258D15099BD}" srcOrd="0" destOrd="0" presId="urn:microsoft.com/office/officeart/2005/8/layout/vList2"/>
    <dgm:cxn modelId="{D1400640-A7D0-4042-8348-6AC914FAD283}" srcId="{2ACC076A-DDE1-4168-AA5A-D54E91EE66C3}" destId="{504A855C-69E5-4985-9E1C-FF8BCA16ADFB}" srcOrd="4" destOrd="0" parTransId="{D0477E23-3215-4B30-83B7-428D18F5E19E}" sibTransId="{3E6EFEEF-D624-4B51-9D58-22FEBAF30713}"/>
    <dgm:cxn modelId="{67607064-DEA9-4BEC-A4C8-FD9ED8459BCD}" type="presOf" srcId="{504A855C-69E5-4985-9E1C-FF8BCA16ADFB}" destId="{4401106C-BC0F-412B-8DC3-7FCD962DA9C0}" srcOrd="0" destOrd="0" presId="urn:microsoft.com/office/officeart/2005/8/layout/vList2"/>
    <dgm:cxn modelId="{EFB2A86A-0C0C-4D9D-AAAC-1E1AA7FAFF1D}" type="presOf" srcId="{9D880E3C-0041-4763-ABB3-052C23511B3C}" destId="{CF234B31-B869-4DCB-98D5-C5EB31F85E05}" srcOrd="0" destOrd="0" presId="urn:microsoft.com/office/officeart/2005/8/layout/vList2"/>
    <dgm:cxn modelId="{DDED8F6E-4433-448E-8CC1-CCEAE59A5B90}" type="presOf" srcId="{2ACC076A-DDE1-4168-AA5A-D54E91EE66C3}" destId="{ACF98659-39C5-4FDD-8943-786A6FED3305}" srcOrd="0" destOrd="0" presId="urn:microsoft.com/office/officeart/2005/8/layout/vList2"/>
    <dgm:cxn modelId="{F016E38B-D315-4E8E-A84F-932B3D13E286}" type="presOf" srcId="{D443E34C-5CC7-4119-81F6-ED8A1AB4AF09}" destId="{AC39AD5C-45C7-4BCC-9B55-C23C974FA2C0}" srcOrd="0" destOrd="0" presId="urn:microsoft.com/office/officeart/2005/8/layout/vList2"/>
    <dgm:cxn modelId="{29E622A1-6FD9-4BC4-97FC-93A74992682B}" type="presOf" srcId="{3F256185-3E05-48F0-A149-BB11F41022DA}" destId="{ABA8B046-068B-4737-B491-9917F46D88ED}" srcOrd="0" destOrd="0" presId="urn:microsoft.com/office/officeart/2005/8/layout/vList2"/>
    <dgm:cxn modelId="{33FE03A6-CF57-4127-9324-903FBEB2B61D}" srcId="{2ACC076A-DDE1-4168-AA5A-D54E91EE66C3}" destId="{DC9288D1-0C71-4ABC-BD40-2980FC309FCD}" srcOrd="1" destOrd="0" parTransId="{3B24CF14-2A72-4A10-855E-4B492C789B3A}" sibTransId="{F7686005-F511-40DD-AD87-A061CE5A3B78}"/>
    <dgm:cxn modelId="{7B648FB6-B3A5-4666-AE01-EAB8AA09BBA3}" srcId="{2ACC076A-DDE1-4168-AA5A-D54E91EE66C3}" destId="{D443E34C-5CC7-4119-81F6-ED8A1AB4AF09}" srcOrd="3" destOrd="0" parTransId="{30881AE6-6F59-4B7A-9E9F-AAA24D1FEC42}" sibTransId="{BE792D45-D492-46E2-BD80-D85CF0B9AA2F}"/>
    <dgm:cxn modelId="{3E88DCC1-2242-4794-A63D-F6B004CBD618}" srcId="{2ACC076A-DDE1-4168-AA5A-D54E91EE66C3}" destId="{3F256185-3E05-48F0-A149-BB11F41022DA}" srcOrd="2" destOrd="0" parTransId="{33C58BBC-A27C-4A47-9528-7E4ED0D97241}" sibTransId="{4625166B-3E81-435C-BC28-1D7D4FFB53DC}"/>
    <dgm:cxn modelId="{2FE41CA7-F281-405A-9A45-19397A4F45DC}" type="presParOf" srcId="{ACF98659-39C5-4FDD-8943-786A6FED3305}" destId="{CF234B31-B869-4DCB-98D5-C5EB31F85E05}" srcOrd="0" destOrd="0" presId="urn:microsoft.com/office/officeart/2005/8/layout/vList2"/>
    <dgm:cxn modelId="{568CD11E-1C28-4BDD-A444-FF9D6880A967}" type="presParOf" srcId="{ACF98659-39C5-4FDD-8943-786A6FED3305}" destId="{DBC90D64-01AF-4619-9648-B226ABE1D9E7}" srcOrd="1" destOrd="0" presId="urn:microsoft.com/office/officeart/2005/8/layout/vList2"/>
    <dgm:cxn modelId="{8B690CB4-2B92-4E72-9714-222D5CD3A4C6}" type="presParOf" srcId="{ACF98659-39C5-4FDD-8943-786A6FED3305}" destId="{6698CE95-25AA-430A-93C2-E258D15099BD}" srcOrd="2" destOrd="0" presId="urn:microsoft.com/office/officeart/2005/8/layout/vList2"/>
    <dgm:cxn modelId="{4620EFE0-968F-4483-A4CA-A408F6B48E27}" type="presParOf" srcId="{ACF98659-39C5-4FDD-8943-786A6FED3305}" destId="{C20C6B63-8A58-42B8-B485-5DF7E0518661}" srcOrd="3" destOrd="0" presId="urn:microsoft.com/office/officeart/2005/8/layout/vList2"/>
    <dgm:cxn modelId="{E7ADE1B3-E545-4B25-8994-4E7A1CEECFAF}" type="presParOf" srcId="{ACF98659-39C5-4FDD-8943-786A6FED3305}" destId="{ABA8B046-068B-4737-B491-9917F46D88ED}" srcOrd="4" destOrd="0" presId="urn:microsoft.com/office/officeart/2005/8/layout/vList2"/>
    <dgm:cxn modelId="{49F36A9F-3692-4914-A0C4-87330B7B951F}" type="presParOf" srcId="{ACF98659-39C5-4FDD-8943-786A6FED3305}" destId="{097DA928-C596-4112-A061-A543D4B270AA}" srcOrd="5" destOrd="0" presId="urn:microsoft.com/office/officeart/2005/8/layout/vList2"/>
    <dgm:cxn modelId="{4B770493-2CDB-456B-B46C-A4B1F3C94659}" type="presParOf" srcId="{ACF98659-39C5-4FDD-8943-786A6FED3305}" destId="{AC39AD5C-45C7-4BCC-9B55-C23C974FA2C0}" srcOrd="6" destOrd="0" presId="urn:microsoft.com/office/officeart/2005/8/layout/vList2"/>
    <dgm:cxn modelId="{DEE9F579-5F06-452E-9D16-D40BC48A7C6F}" type="presParOf" srcId="{ACF98659-39C5-4FDD-8943-786A6FED3305}" destId="{59488740-ED50-462C-B015-401E104B1DF9}" srcOrd="7" destOrd="0" presId="urn:microsoft.com/office/officeart/2005/8/layout/vList2"/>
    <dgm:cxn modelId="{94151FCD-F736-478B-BE03-2C9C49B16030}" type="presParOf" srcId="{ACF98659-39C5-4FDD-8943-786A6FED3305}" destId="{4401106C-BC0F-412B-8DC3-7FCD962DA9C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28C2EF-202C-44F6-8C00-D142DBBC3A2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00F0E8B-E404-4219-99A8-FBC7E9F529BD}">
      <dgm:prSet/>
      <dgm:spPr/>
      <dgm:t>
        <a:bodyPr/>
        <a:lstStyle/>
        <a:p>
          <a:r>
            <a:rPr lang="en-US">
              <a:latin typeface="Times New Roman"/>
              <a:cs typeface="Times New Roman"/>
            </a:rPr>
            <a:t>Separated straight away to avoid further harm</a:t>
          </a:r>
        </a:p>
      </dgm:t>
    </dgm:pt>
    <dgm:pt modelId="{0093EA86-44B2-4FD9-97CA-C7061DD131BD}" type="parTrans" cxnId="{80EB6E90-A4B6-4E4F-82DB-1A2050432C42}">
      <dgm:prSet/>
      <dgm:spPr/>
      <dgm:t>
        <a:bodyPr/>
        <a:lstStyle/>
        <a:p>
          <a:endParaRPr lang="en-US"/>
        </a:p>
      </dgm:t>
    </dgm:pt>
    <dgm:pt modelId="{E59B4CF0-C634-40B6-931D-D7DE2307EEF7}" type="sibTrans" cxnId="{80EB6E90-A4B6-4E4F-82DB-1A2050432C42}">
      <dgm:prSet/>
      <dgm:spPr/>
      <dgm:t>
        <a:bodyPr/>
        <a:lstStyle/>
        <a:p>
          <a:endParaRPr lang="en-US"/>
        </a:p>
      </dgm:t>
    </dgm:pt>
    <dgm:pt modelId="{167C15DD-A021-4B27-9EBB-A6E7BDFDA395}">
      <dgm:prSet/>
      <dgm:spPr/>
      <dgm:t>
        <a:bodyPr/>
        <a:lstStyle/>
        <a:p>
          <a:r>
            <a:rPr lang="en-US">
              <a:latin typeface="Times New Roman"/>
              <a:cs typeface="Times New Roman"/>
            </a:rPr>
            <a:t>Medical checks </a:t>
          </a:r>
        </a:p>
      </dgm:t>
    </dgm:pt>
    <dgm:pt modelId="{F4606B06-A7B5-4A1A-B473-692DAA50EC49}" type="parTrans" cxnId="{C024755A-109A-4390-8EDB-4921E7CAD7D2}">
      <dgm:prSet/>
      <dgm:spPr/>
      <dgm:t>
        <a:bodyPr/>
        <a:lstStyle/>
        <a:p>
          <a:endParaRPr lang="en-US"/>
        </a:p>
      </dgm:t>
    </dgm:pt>
    <dgm:pt modelId="{608A5424-C612-45CA-84C6-3B44A41596D6}" type="sibTrans" cxnId="{C024755A-109A-4390-8EDB-4921E7CAD7D2}">
      <dgm:prSet/>
      <dgm:spPr/>
      <dgm:t>
        <a:bodyPr/>
        <a:lstStyle/>
        <a:p>
          <a:endParaRPr lang="en-US"/>
        </a:p>
      </dgm:t>
    </dgm:pt>
    <dgm:pt modelId="{46D7CF29-0768-42A4-8922-E6561947A62D}">
      <dgm:prSet/>
      <dgm:spPr/>
      <dgm:t>
        <a:bodyPr/>
        <a:lstStyle/>
        <a:p>
          <a:r>
            <a:rPr lang="en-US">
              <a:latin typeface="Times New Roman"/>
              <a:cs typeface="Times New Roman"/>
            </a:rPr>
            <a:t>"Prison Rule 47"</a:t>
          </a:r>
        </a:p>
      </dgm:t>
    </dgm:pt>
    <dgm:pt modelId="{A8B764BB-BA4B-41E1-B1B2-FD93257D56EA}" type="parTrans" cxnId="{9BEFA693-61AA-47E9-B4B2-1A5CF72979A5}">
      <dgm:prSet/>
      <dgm:spPr/>
      <dgm:t>
        <a:bodyPr/>
        <a:lstStyle/>
        <a:p>
          <a:endParaRPr lang="en-US"/>
        </a:p>
      </dgm:t>
    </dgm:pt>
    <dgm:pt modelId="{4BA928F3-3727-4101-9845-91F87B2896DC}" type="sibTrans" cxnId="{9BEFA693-61AA-47E9-B4B2-1A5CF72979A5}">
      <dgm:prSet/>
      <dgm:spPr/>
      <dgm:t>
        <a:bodyPr/>
        <a:lstStyle/>
        <a:p>
          <a:endParaRPr lang="en-US"/>
        </a:p>
      </dgm:t>
    </dgm:pt>
    <dgm:pt modelId="{3909695F-F8BD-46ED-8380-98CF23FCA26B}">
      <dgm:prSet/>
      <dgm:spPr/>
      <dgm:t>
        <a:bodyPr/>
        <a:lstStyle/>
        <a:p>
          <a:r>
            <a:rPr lang="en-US">
              <a:latin typeface="Times New Roman"/>
              <a:cs typeface="Times New Roman"/>
            </a:rPr>
            <a:t>Hearing </a:t>
          </a:r>
        </a:p>
      </dgm:t>
    </dgm:pt>
    <dgm:pt modelId="{16DA232C-E3C1-42E3-8370-08A3DE21D387}" type="parTrans" cxnId="{471FC1D7-6106-489C-9FBC-10807AB18DF7}">
      <dgm:prSet/>
      <dgm:spPr/>
      <dgm:t>
        <a:bodyPr/>
        <a:lstStyle/>
        <a:p>
          <a:endParaRPr lang="en-US"/>
        </a:p>
      </dgm:t>
    </dgm:pt>
    <dgm:pt modelId="{78D9DD6F-AB74-459F-A891-CED7AEA848C5}" type="sibTrans" cxnId="{471FC1D7-6106-489C-9FBC-10807AB18DF7}">
      <dgm:prSet/>
      <dgm:spPr/>
      <dgm:t>
        <a:bodyPr/>
        <a:lstStyle/>
        <a:p>
          <a:endParaRPr lang="en-US"/>
        </a:p>
      </dgm:t>
    </dgm:pt>
    <dgm:pt modelId="{FE944E24-A06B-4849-A931-FDC72C25055E}">
      <dgm:prSet/>
      <dgm:spPr/>
      <dgm:t>
        <a:bodyPr/>
        <a:lstStyle/>
        <a:p>
          <a:r>
            <a:rPr lang="en-US">
              <a:latin typeface="Times New Roman"/>
              <a:cs typeface="Times New Roman"/>
            </a:rPr>
            <a:t>Consequences </a:t>
          </a:r>
        </a:p>
      </dgm:t>
    </dgm:pt>
    <dgm:pt modelId="{61049D46-24ED-4963-9917-73BB9EE404FF}" type="parTrans" cxnId="{10263FC0-E2E3-4DBD-AC07-4F02A6283A47}">
      <dgm:prSet/>
      <dgm:spPr/>
      <dgm:t>
        <a:bodyPr/>
        <a:lstStyle/>
        <a:p>
          <a:endParaRPr lang="en-US"/>
        </a:p>
      </dgm:t>
    </dgm:pt>
    <dgm:pt modelId="{B053A16F-2EDF-4002-A978-5DE1B76F868B}" type="sibTrans" cxnId="{10263FC0-E2E3-4DBD-AC07-4F02A6283A47}">
      <dgm:prSet/>
      <dgm:spPr/>
      <dgm:t>
        <a:bodyPr/>
        <a:lstStyle/>
        <a:p>
          <a:endParaRPr lang="en-US"/>
        </a:p>
      </dgm:t>
    </dgm:pt>
    <dgm:pt modelId="{0D32A009-14D1-484A-8AF1-2BCC1E0B68F0}">
      <dgm:prSet/>
      <dgm:spPr/>
      <dgm:t>
        <a:bodyPr/>
        <a:lstStyle/>
        <a:p>
          <a:r>
            <a:rPr lang="en-US">
              <a:latin typeface="Times New Roman"/>
              <a:cs typeface="Times New Roman"/>
            </a:rPr>
            <a:t>(HM Prisons, 2025).</a:t>
          </a:r>
        </a:p>
      </dgm:t>
    </dgm:pt>
    <dgm:pt modelId="{2526D5EB-8B5E-4651-AA15-6178B0C72ABC}" type="parTrans" cxnId="{5675D248-AC8C-4C86-8E66-C5BCEF4EF311}">
      <dgm:prSet/>
      <dgm:spPr/>
      <dgm:t>
        <a:bodyPr/>
        <a:lstStyle/>
        <a:p>
          <a:endParaRPr lang="en-US"/>
        </a:p>
      </dgm:t>
    </dgm:pt>
    <dgm:pt modelId="{0E46542F-164B-4202-9579-A8B6C4E7C641}" type="sibTrans" cxnId="{5675D248-AC8C-4C86-8E66-C5BCEF4EF311}">
      <dgm:prSet/>
      <dgm:spPr/>
      <dgm:t>
        <a:bodyPr/>
        <a:lstStyle/>
        <a:p>
          <a:endParaRPr lang="en-US"/>
        </a:p>
      </dgm:t>
    </dgm:pt>
    <dgm:pt modelId="{27907827-547F-41E9-875F-65E04E50593C}" type="pres">
      <dgm:prSet presAssocID="{E628C2EF-202C-44F6-8C00-D142DBBC3A23}" presName="diagram" presStyleCnt="0">
        <dgm:presLayoutVars>
          <dgm:dir/>
          <dgm:resizeHandles val="exact"/>
        </dgm:presLayoutVars>
      </dgm:prSet>
      <dgm:spPr/>
    </dgm:pt>
    <dgm:pt modelId="{7B578397-C9B9-4729-8F59-8E820E103738}" type="pres">
      <dgm:prSet presAssocID="{A00F0E8B-E404-4219-99A8-FBC7E9F529BD}" presName="node" presStyleLbl="node1" presStyleIdx="0" presStyleCnt="6">
        <dgm:presLayoutVars>
          <dgm:bulletEnabled val="1"/>
        </dgm:presLayoutVars>
      </dgm:prSet>
      <dgm:spPr/>
    </dgm:pt>
    <dgm:pt modelId="{9DBB5E38-6605-4C13-967A-693DD88719FB}" type="pres">
      <dgm:prSet presAssocID="{E59B4CF0-C634-40B6-931D-D7DE2307EEF7}" presName="sibTrans" presStyleCnt="0"/>
      <dgm:spPr/>
    </dgm:pt>
    <dgm:pt modelId="{3673E9CF-9F46-4281-8808-72B3E16610F7}" type="pres">
      <dgm:prSet presAssocID="{167C15DD-A021-4B27-9EBB-A6E7BDFDA395}" presName="node" presStyleLbl="node1" presStyleIdx="1" presStyleCnt="6">
        <dgm:presLayoutVars>
          <dgm:bulletEnabled val="1"/>
        </dgm:presLayoutVars>
      </dgm:prSet>
      <dgm:spPr/>
    </dgm:pt>
    <dgm:pt modelId="{83886CA1-5AB6-493A-8F57-C2B5215893D1}" type="pres">
      <dgm:prSet presAssocID="{608A5424-C612-45CA-84C6-3B44A41596D6}" presName="sibTrans" presStyleCnt="0"/>
      <dgm:spPr/>
    </dgm:pt>
    <dgm:pt modelId="{B8AA7D1E-751D-4B32-9AA2-68F7A02C50FF}" type="pres">
      <dgm:prSet presAssocID="{46D7CF29-0768-42A4-8922-E6561947A62D}" presName="node" presStyleLbl="node1" presStyleIdx="2" presStyleCnt="6">
        <dgm:presLayoutVars>
          <dgm:bulletEnabled val="1"/>
        </dgm:presLayoutVars>
      </dgm:prSet>
      <dgm:spPr/>
    </dgm:pt>
    <dgm:pt modelId="{DFCAEFE3-28FD-43A1-B81B-4A4B18C3A3F2}" type="pres">
      <dgm:prSet presAssocID="{4BA928F3-3727-4101-9845-91F87B2896DC}" presName="sibTrans" presStyleCnt="0"/>
      <dgm:spPr/>
    </dgm:pt>
    <dgm:pt modelId="{C7A82F44-EE34-4B8F-A8EA-E8138E2C8666}" type="pres">
      <dgm:prSet presAssocID="{3909695F-F8BD-46ED-8380-98CF23FCA26B}" presName="node" presStyleLbl="node1" presStyleIdx="3" presStyleCnt="6">
        <dgm:presLayoutVars>
          <dgm:bulletEnabled val="1"/>
        </dgm:presLayoutVars>
      </dgm:prSet>
      <dgm:spPr/>
    </dgm:pt>
    <dgm:pt modelId="{12337F40-D858-480E-B0AB-9B0B256D6182}" type="pres">
      <dgm:prSet presAssocID="{78D9DD6F-AB74-459F-A891-CED7AEA848C5}" presName="sibTrans" presStyleCnt="0"/>
      <dgm:spPr/>
    </dgm:pt>
    <dgm:pt modelId="{AFEF3C26-D17F-4699-9380-E1205E507FC3}" type="pres">
      <dgm:prSet presAssocID="{FE944E24-A06B-4849-A931-FDC72C25055E}" presName="node" presStyleLbl="node1" presStyleIdx="4" presStyleCnt="6">
        <dgm:presLayoutVars>
          <dgm:bulletEnabled val="1"/>
        </dgm:presLayoutVars>
      </dgm:prSet>
      <dgm:spPr/>
    </dgm:pt>
    <dgm:pt modelId="{549C800D-3B5F-4732-AA89-0FDC3D1F3870}" type="pres">
      <dgm:prSet presAssocID="{B053A16F-2EDF-4002-A978-5DE1B76F868B}" presName="sibTrans" presStyleCnt="0"/>
      <dgm:spPr/>
    </dgm:pt>
    <dgm:pt modelId="{4AF057B9-7001-4324-AFEE-56F49F7A4149}" type="pres">
      <dgm:prSet presAssocID="{0D32A009-14D1-484A-8AF1-2BCC1E0B68F0}" presName="node" presStyleLbl="node1" presStyleIdx="5" presStyleCnt="6">
        <dgm:presLayoutVars>
          <dgm:bulletEnabled val="1"/>
        </dgm:presLayoutVars>
      </dgm:prSet>
      <dgm:spPr/>
    </dgm:pt>
  </dgm:ptLst>
  <dgm:cxnLst>
    <dgm:cxn modelId="{6D96D326-D150-43B4-A653-38EF8F1AC0E8}" type="presOf" srcId="{E628C2EF-202C-44F6-8C00-D142DBBC3A23}" destId="{27907827-547F-41E9-875F-65E04E50593C}" srcOrd="0" destOrd="0" presId="urn:microsoft.com/office/officeart/2005/8/layout/default"/>
    <dgm:cxn modelId="{0C33CA46-F25F-4079-9D2D-F3B9E41F5650}" type="presOf" srcId="{FE944E24-A06B-4849-A931-FDC72C25055E}" destId="{AFEF3C26-D17F-4699-9380-E1205E507FC3}" srcOrd="0" destOrd="0" presId="urn:microsoft.com/office/officeart/2005/8/layout/default"/>
    <dgm:cxn modelId="{5675D248-AC8C-4C86-8E66-C5BCEF4EF311}" srcId="{E628C2EF-202C-44F6-8C00-D142DBBC3A23}" destId="{0D32A009-14D1-484A-8AF1-2BCC1E0B68F0}" srcOrd="5" destOrd="0" parTransId="{2526D5EB-8B5E-4651-AA15-6178B0C72ABC}" sibTransId="{0E46542F-164B-4202-9579-A8B6C4E7C641}"/>
    <dgm:cxn modelId="{F5370878-DC0C-4DDE-B7CD-36A2212F5533}" type="presOf" srcId="{46D7CF29-0768-42A4-8922-E6561947A62D}" destId="{B8AA7D1E-751D-4B32-9AA2-68F7A02C50FF}" srcOrd="0" destOrd="0" presId="urn:microsoft.com/office/officeart/2005/8/layout/default"/>
    <dgm:cxn modelId="{C024755A-109A-4390-8EDB-4921E7CAD7D2}" srcId="{E628C2EF-202C-44F6-8C00-D142DBBC3A23}" destId="{167C15DD-A021-4B27-9EBB-A6E7BDFDA395}" srcOrd="1" destOrd="0" parTransId="{F4606B06-A7B5-4A1A-B473-692DAA50EC49}" sibTransId="{608A5424-C612-45CA-84C6-3B44A41596D6}"/>
    <dgm:cxn modelId="{80EB6E90-A4B6-4E4F-82DB-1A2050432C42}" srcId="{E628C2EF-202C-44F6-8C00-D142DBBC3A23}" destId="{A00F0E8B-E404-4219-99A8-FBC7E9F529BD}" srcOrd="0" destOrd="0" parTransId="{0093EA86-44B2-4FD9-97CA-C7061DD131BD}" sibTransId="{E59B4CF0-C634-40B6-931D-D7DE2307EEF7}"/>
    <dgm:cxn modelId="{F67FAB91-F143-4236-9615-455597B02DBE}" type="presOf" srcId="{0D32A009-14D1-484A-8AF1-2BCC1E0B68F0}" destId="{4AF057B9-7001-4324-AFEE-56F49F7A4149}" srcOrd="0" destOrd="0" presId="urn:microsoft.com/office/officeart/2005/8/layout/default"/>
    <dgm:cxn modelId="{9BEFA693-61AA-47E9-B4B2-1A5CF72979A5}" srcId="{E628C2EF-202C-44F6-8C00-D142DBBC3A23}" destId="{46D7CF29-0768-42A4-8922-E6561947A62D}" srcOrd="2" destOrd="0" parTransId="{A8B764BB-BA4B-41E1-B1B2-FD93257D56EA}" sibTransId="{4BA928F3-3727-4101-9845-91F87B2896DC}"/>
    <dgm:cxn modelId="{D3398A96-51BF-4830-80D9-734F08850056}" type="presOf" srcId="{3909695F-F8BD-46ED-8380-98CF23FCA26B}" destId="{C7A82F44-EE34-4B8F-A8EA-E8138E2C8666}" srcOrd="0" destOrd="0" presId="urn:microsoft.com/office/officeart/2005/8/layout/default"/>
    <dgm:cxn modelId="{AC9C039D-D9AA-435B-B5A1-03BD3E0CAB79}" type="presOf" srcId="{167C15DD-A021-4B27-9EBB-A6E7BDFDA395}" destId="{3673E9CF-9F46-4281-8808-72B3E16610F7}" srcOrd="0" destOrd="0" presId="urn:microsoft.com/office/officeart/2005/8/layout/default"/>
    <dgm:cxn modelId="{4E1B4EBD-C74B-4187-AC13-EB17B2CEDCC4}" type="presOf" srcId="{A00F0E8B-E404-4219-99A8-FBC7E9F529BD}" destId="{7B578397-C9B9-4729-8F59-8E820E103738}" srcOrd="0" destOrd="0" presId="urn:microsoft.com/office/officeart/2005/8/layout/default"/>
    <dgm:cxn modelId="{10263FC0-E2E3-4DBD-AC07-4F02A6283A47}" srcId="{E628C2EF-202C-44F6-8C00-D142DBBC3A23}" destId="{FE944E24-A06B-4849-A931-FDC72C25055E}" srcOrd="4" destOrd="0" parTransId="{61049D46-24ED-4963-9917-73BB9EE404FF}" sibTransId="{B053A16F-2EDF-4002-A978-5DE1B76F868B}"/>
    <dgm:cxn modelId="{471FC1D7-6106-489C-9FBC-10807AB18DF7}" srcId="{E628C2EF-202C-44F6-8C00-D142DBBC3A23}" destId="{3909695F-F8BD-46ED-8380-98CF23FCA26B}" srcOrd="3" destOrd="0" parTransId="{16DA232C-E3C1-42E3-8370-08A3DE21D387}" sibTransId="{78D9DD6F-AB74-459F-A891-CED7AEA848C5}"/>
    <dgm:cxn modelId="{0BB07659-21B7-43AA-AC59-94B125C97F03}" type="presParOf" srcId="{27907827-547F-41E9-875F-65E04E50593C}" destId="{7B578397-C9B9-4729-8F59-8E820E103738}" srcOrd="0" destOrd="0" presId="urn:microsoft.com/office/officeart/2005/8/layout/default"/>
    <dgm:cxn modelId="{4CB873C3-0070-48E4-8B30-7666C4FF6443}" type="presParOf" srcId="{27907827-547F-41E9-875F-65E04E50593C}" destId="{9DBB5E38-6605-4C13-967A-693DD88719FB}" srcOrd="1" destOrd="0" presId="urn:microsoft.com/office/officeart/2005/8/layout/default"/>
    <dgm:cxn modelId="{B7497EBC-42A7-43D8-BF4E-DCED6ADC64D4}" type="presParOf" srcId="{27907827-547F-41E9-875F-65E04E50593C}" destId="{3673E9CF-9F46-4281-8808-72B3E16610F7}" srcOrd="2" destOrd="0" presId="urn:microsoft.com/office/officeart/2005/8/layout/default"/>
    <dgm:cxn modelId="{6C17228E-7E2B-4018-99F8-AC158B57DDFE}" type="presParOf" srcId="{27907827-547F-41E9-875F-65E04E50593C}" destId="{83886CA1-5AB6-493A-8F57-C2B5215893D1}" srcOrd="3" destOrd="0" presId="urn:microsoft.com/office/officeart/2005/8/layout/default"/>
    <dgm:cxn modelId="{D6B44552-4680-43BD-A07E-BB1F8988D1A5}" type="presParOf" srcId="{27907827-547F-41E9-875F-65E04E50593C}" destId="{B8AA7D1E-751D-4B32-9AA2-68F7A02C50FF}" srcOrd="4" destOrd="0" presId="urn:microsoft.com/office/officeart/2005/8/layout/default"/>
    <dgm:cxn modelId="{B9B4C2A8-E596-4ED0-BC6B-EF57F13C7F06}" type="presParOf" srcId="{27907827-547F-41E9-875F-65E04E50593C}" destId="{DFCAEFE3-28FD-43A1-B81B-4A4B18C3A3F2}" srcOrd="5" destOrd="0" presId="urn:microsoft.com/office/officeart/2005/8/layout/default"/>
    <dgm:cxn modelId="{1C0FA876-E1A2-435D-ADF7-F3C7BE5BFCC5}" type="presParOf" srcId="{27907827-547F-41E9-875F-65E04E50593C}" destId="{C7A82F44-EE34-4B8F-A8EA-E8138E2C8666}" srcOrd="6" destOrd="0" presId="urn:microsoft.com/office/officeart/2005/8/layout/default"/>
    <dgm:cxn modelId="{C106F805-9B30-402A-B807-42FCBAB5801F}" type="presParOf" srcId="{27907827-547F-41E9-875F-65E04E50593C}" destId="{12337F40-D858-480E-B0AB-9B0B256D6182}" srcOrd="7" destOrd="0" presId="urn:microsoft.com/office/officeart/2005/8/layout/default"/>
    <dgm:cxn modelId="{80517D8B-4871-4DC2-AEB5-A27D19E6C2B7}" type="presParOf" srcId="{27907827-547F-41E9-875F-65E04E50593C}" destId="{AFEF3C26-D17F-4699-9380-E1205E507FC3}" srcOrd="8" destOrd="0" presId="urn:microsoft.com/office/officeart/2005/8/layout/default"/>
    <dgm:cxn modelId="{B9F7225D-B4B5-465F-AD5F-0E1B27FE8C97}" type="presParOf" srcId="{27907827-547F-41E9-875F-65E04E50593C}" destId="{549C800D-3B5F-4732-AA89-0FDC3D1F3870}" srcOrd="9" destOrd="0" presId="urn:microsoft.com/office/officeart/2005/8/layout/default"/>
    <dgm:cxn modelId="{D1FBA6DB-3373-4E56-893D-5DDD80413044}" type="presParOf" srcId="{27907827-547F-41E9-875F-65E04E50593C}" destId="{4AF057B9-7001-4324-AFEE-56F49F7A414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EEB5B5-C48F-4EFD-8998-493CD4E29E6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76699EC-4500-4C88-9350-1663386794EF}">
      <dgm:prSet/>
      <dgm:spPr/>
      <dgm:t>
        <a:bodyPr/>
        <a:lstStyle/>
        <a:p>
          <a:r>
            <a:rPr lang="en-US">
              <a:latin typeface="Times New Roman"/>
              <a:cs typeface="Times New Roman"/>
            </a:rPr>
            <a:t>Testosterone increases the 30-fold in adult men and stays low for females </a:t>
          </a:r>
        </a:p>
      </dgm:t>
    </dgm:pt>
    <dgm:pt modelId="{DED17828-2423-4C21-BBAE-E0E4EC454E04}" type="parTrans" cxnId="{FF3DFACD-8749-486B-89AA-1215C97D58DC}">
      <dgm:prSet/>
      <dgm:spPr/>
      <dgm:t>
        <a:bodyPr/>
        <a:lstStyle/>
        <a:p>
          <a:endParaRPr lang="en-US"/>
        </a:p>
      </dgm:t>
    </dgm:pt>
    <dgm:pt modelId="{4FD7A080-290D-462F-BFBA-2529FE6D8276}" type="sibTrans" cxnId="{FF3DFACD-8749-486B-89AA-1215C97D58DC}">
      <dgm:prSet/>
      <dgm:spPr/>
      <dgm:t>
        <a:bodyPr/>
        <a:lstStyle/>
        <a:p>
          <a:endParaRPr lang="en-US"/>
        </a:p>
      </dgm:t>
    </dgm:pt>
    <dgm:pt modelId="{AEBA6715-C8BB-43B4-BCB2-731621DBE046}">
      <dgm:prSet/>
      <dgm:spPr/>
      <dgm:t>
        <a:bodyPr/>
        <a:lstStyle/>
        <a:p>
          <a:r>
            <a:rPr lang="en-US">
              <a:latin typeface="Times New Roman"/>
              <a:cs typeface="Times New Roman"/>
            </a:rPr>
            <a:t>Females have less muscle mass </a:t>
          </a:r>
        </a:p>
      </dgm:t>
    </dgm:pt>
    <dgm:pt modelId="{C8828ECD-77DC-422C-81C9-1CCEEF4925CC}" type="parTrans" cxnId="{A21EB71E-01BB-413A-95A4-EE40DAFD1346}">
      <dgm:prSet/>
      <dgm:spPr/>
      <dgm:t>
        <a:bodyPr/>
        <a:lstStyle/>
        <a:p>
          <a:endParaRPr lang="en-US"/>
        </a:p>
      </dgm:t>
    </dgm:pt>
    <dgm:pt modelId="{E97FEA1A-B73B-462A-B614-F74CEDFD70AE}" type="sibTrans" cxnId="{A21EB71E-01BB-413A-95A4-EE40DAFD1346}">
      <dgm:prSet/>
      <dgm:spPr/>
      <dgm:t>
        <a:bodyPr/>
        <a:lstStyle/>
        <a:p>
          <a:endParaRPr lang="en-US"/>
        </a:p>
      </dgm:t>
    </dgm:pt>
    <dgm:pt modelId="{35177332-594B-4302-9ED7-2DC8BE294CFE}">
      <dgm:prSet/>
      <dgm:spPr/>
      <dgm:t>
        <a:bodyPr/>
        <a:lstStyle/>
        <a:p>
          <a:r>
            <a:rPr lang="en-US">
              <a:latin typeface="Times New Roman"/>
              <a:cs typeface="Times New Roman"/>
            </a:rPr>
            <a:t>Scientifically 2 genders </a:t>
          </a:r>
        </a:p>
      </dgm:t>
    </dgm:pt>
    <dgm:pt modelId="{74946B76-E695-4E62-8572-BA8A4303F821}" type="parTrans" cxnId="{F86A87E8-38BE-498A-B3EF-85DA0864F770}">
      <dgm:prSet/>
      <dgm:spPr/>
      <dgm:t>
        <a:bodyPr/>
        <a:lstStyle/>
        <a:p>
          <a:endParaRPr lang="en-US"/>
        </a:p>
      </dgm:t>
    </dgm:pt>
    <dgm:pt modelId="{73C5F0BB-7168-48BE-9CDA-8523A9B46876}" type="sibTrans" cxnId="{F86A87E8-38BE-498A-B3EF-85DA0864F770}">
      <dgm:prSet/>
      <dgm:spPr/>
      <dgm:t>
        <a:bodyPr/>
        <a:lstStyle/>
        <a:p>
          <a:endParaRPr lang="en-US"/>
        </a:p>
      </dgm:t>
    </dgm:pt>
    <dgm:pt modelId="{0D0E0196-ACE7-4802-AB11-E34FEFB993DF}">
      <dgm:prSet/>
      <dgm:spPr/>
      <dgm:t>
        <a:bodyPr/>
        <a:lstStyle/>
        <a:p>
          <a:r>
            <a:rPr lang="en-US">
              <a:latin typeface="Times New Roman"/>
              <a:cs typeface="Times New Roman"/>
            </a:rPr>
            <a:t>(Hunter, 2023)</a:t>
          </a:r>
        </a:p>
      </dgm:t>
    </dgm:pt>
    <dgm:pt modelId="{FD510345-6F53-4140-AA0E-F6D515BBAEA7}" type="parTrans" cxnId="{498BE113-2191-4420-B791-66D59A3809A6}">
      <dgm:prSet/>
      <dgm:spPr/>
      <dgm:t>
        <a:bodyPr/>
        <a:lstStyle/>
        <a:p>
          <a:endParaRPr lang="en-US"/>
        </a:p>
      </dgm:t>
    </dgm:pt>
    <dgm:pt modelId="{F6F7CD02-C737-4DA1-9536-E3E34AE685DA}" type="sibTrans" cxnId="{498BE113-2191-4420-B791-66D59A3809A6}">
      <dgm:prSet/>
      <dgm:spPr/>
      <dgm:t>
        <a:bodyPr/>
        <a:lstStyle/>
        <a:p>
          <a:endParaRPr lang="en-US"/>
        </a:p>
      </dgm:t>
    </dgm:pt>
    <dgm:pt modelId="{36650B71-FAE1-436D-869E-5E366B555C31}">
      <dgm:prSet/>
      <dgm:spPr/>
      <dgm:t>
        <a:bodyPr/>
        <a:lstStyle/>
        <a:p>
          <a:r>
            <a:rPr lang="en-US">
              <a:latin typeface="Times New Roman"/>
              <a:cs typeface="Times New Roman"/>
            </a:rPr>
            <a:t>(Johnson, 2022)</a:t>
          </a:r>
        </a:p>
      </dgm:t>
    </dgm:pt>
    <dgm:pt modelId="{2A188A44-93A6-4FB9-A4D7-FC6B7DC5ABF0}" type="parTrans" cxnId="{7C57DC15-AB3E-4CE3-8AE5-9B8EA63C6940}">
      <dgm:prSet/>
      <dgm:spPr/>
      <dgm:t>
        <a:bodyPr/>
        <a:lstStyle/>
        <a:p>
          <a:endParaRPr lang="en-US"/>
        </a:p>
      </dgm:t>
    </dgm:pt>
    <dgm:pt modelId="{E80C0C04-F2F8-4047-813B-264D7DD306FB}" type="sibTrans" cxnId="{7C57DC15-AB3E-4CE3-8AE5-9B8EA63C6940}">
      <dgm:prSet/>
      <dgm:spPr/>
      <dgm:t>
        <a:bodyPr/>
        <a:lstStyle/>
        <a:p>
          <a:endParaRPr lang="en-US"/>
        </a:p>
      </dgm:t>
    </dgm:pt>
    <dgm:pt modelId="{09D448CE-90F9-4A28-8957-E5E348EA292F}" type="pres">
      <dgm:prSet presAssocID="{75EEB5B5-C48F-4EFD-8998-493CD4E29E6A}" presName="outerComposite" presStyleCnt="0">
        <dgm:presLayoutVars>
          <dgm:chMax val="5"/>
          <dgm:dir/>
          <dgm:resizeHandles val="exact"/>
        </dgm:presLayoutVars>
      </dgm:prSet>
      <dgm:spPr/>
    </dgm:pt>
    <dgm:pt modelId="{191ED87E-3309-4956-932C-9B35118EE011}" type="pres">
      <dgm:prSet presAssocID="{75EEB5B5-C48F-4EFD-8998-493CD4E29E6A}" presName="dummyMaxCanvas" presStyleCnt="0">
        <dgm:presLayoutVars/>
      </dgm:prSet>
      <dgm:spPr/>
    </dgm:pt>
    <dgm:pt modelId="{B96FEA95-C909-4F35-933A-98332F0DD7F6}" type="pres">
      <dgm:prSet presAssocID="{75EEB5B5-C48F-4EFD-8998-493CD4E29E6A}" presName="FiveNodes_1" presStyleLbl="node1" presStyleIdx="0" presStyleCnt="5">
        <dgm:presLayoutVars>
          <dgm:bulletEnabled val="1"/>
        </dgm:presLayoutVars>
      </dgm:prSet>
      <dgm:spPr/>
    </dgm:pt>
    <dgm:pt modelId="{2E38E124-F452-4A0D-80EF-4AC49626C5D1}" type="pres">
      <dgm:prSet presAssocID="{75EEB5B5-C48F-4EFD-8998-493CD4E29E6A}" presName="FiveNodes_2" presStyleLbl="node1" presStyleIdx="1" presStyleCnt="5">
        <dgm:presLayoutVars>
          <dgm:bulletEnabled val="1"/>
        </dgm:presLayoutVars>
      </dgm:prSet>
      <dgm:spPr/>
    </dgm:pt>
    <dgm:pt modelId="{87BB7AE9-0AD8-4761-9B4B-E9F52FB715A8}" type="pres">
      <dgm:prSet presAssocID="{75EEB5B5-C48F-4EFD-8998-493CD4E29E6A}" presName="FiveNodes_3" presStyleLbl="node1" presStyleIdx="2" presStyleCnt="5">
        <dgm:presLayoutVars>
          <dgm:bulletEnabled val="1"/>
        </dgm:presLayoutVars>
      </dgm:prSet>
      <dgm:spPr/>
    </dgm:pt>
    <dgm:pt modelId="{6A1B333F-0DD5-40A9-91A6-10F785B19710}" type="pres">
      <dgm:prSet presAssocID="{75EEB5B5-C48F-4EFD-8998-493CD4E29E6A}" presName="FiveNodes_4" presStyleLbl="node1" presStyleIdx="3" presStyleCnt="5">
        <dgm:presLayoutVars>
          <dgm:bulletEnabled val="1"/>
        </dgm:presLayoutVars>
      </dgm:prSet>
      <dgm:spPr/>
    </dgm:pt>
    <dgm:pt modelId="{FDCB9BFE-1EF8-4DF2-8198-BDE12669732A}" type="pres">
      <dgm:prSet presAssocID="{75EEB5B5-C48F-4EFD-8998-493CD4E29E6A}" presName="FiveNodes_5" presStyleLbl="node1" presStyleIdx="4" presStyleCnt="5">
        <dgm:presLayoutVars>
          <dgm:bulletEnabled val="1"/>
        </dgm:presLayoutVars>
      </dgm:prSet>
      <dgm:spPr/>
    </dgm:pt>
    <dgm:pt modelId="{FDE1EA5B-BE5D-41AB-A625-43BB6F1CB78B}" type="pres">
      <dgm:prSet presAssocID="{75EEB5B5-C48F-4EFD-8998-493CD4E29E6A}" presName="FiveConn_1-2" presStyleLbl="fgAccFollowNode1" presStyleIdx="0" presStyleCnt="4">
        <dgm:presLayoutVars>
          <dgm:bulletEnabled val="1"/>
        </dgm:presLayoutVars>
      </dgm:prSet>
      <dgm:spPr/>
    </dgm:pt>
    <dgm:pt modelId="{0A3095C9-3689-40F1-AEE1-6ABF30ECE80E}" type="pres">
      <dgm:prSet presAssocID="{75EEB5B5-C48F-4EFD-8998-493CD4E29E6A}" presName="FiveConn_2-3" presStyleLbl="fgAccFollowNode1" presStyleIdx="1" presStyleCnt="4">
        <dgm:presLayoutVars>
          <dgm:bulletEnabled val="1"/>
        </dgm:presLayoutVars>
      </dgm:prSet>
      <dgm:spPr/>
    </dgm:pt>
    <dgm:pt modelId="{45C9DEAA-E988-4E22-8CCA-FE886CBFC053}" type="pres">
      <dgm:prSet presAssocID="{75EEB5B5-C48F-4EFD-8998-493CD4E29E6A}" presName="FiveConn_3-4" presStyleLbl="fgAccFollowNode1" presStyleIdx="2" presStyleCnt="4">
        <dgm:presLayoutVars>
          <dgm:bulletEnabled val="1"/>
        </dgm:presLayoutVars>
      </dgm:prSet>
      <dgm:spPr/>
    </dgm:pt>
    <dgm:pt modelId="{64662DDF-E056-4D41-B418-57E21DBF1874}" type="pres">
      <dgm:prSet presAssocID="{75EEB5B5-C48F-4EFD-8998-493CD4E29E6A}" presName="FiveConn_4-5" presStyleLbl="fgAccFollowNode1" presStyleIdx="3" presStyleCnt="4">
        <dgm:presLayoutVars>
          <dgm:bulletEnabled val="1"/>
        </dgm:presLayoutVars>
      </dgm:prSet>
      <dgm:spPr/>
    </dgm:pt>
    <dgm:pt modelId="{A96BE784-DC0F-4EFD-8555-5732D0402473}" type="pres">
      <dgm:prSet presAssocID="{75EEB5B5-C48F-4EFD-8998-493CD4E29E6A}" presName="FiveNodes_1_text" presStyleLbl="node1" presStyleIdx="4" presStyleCnt="5">
        <dgm:presLayoutVars>
          <dgm:bulletEnabled val="1"/>
        </dgm:presLayoutVars>
      </dgm:prSet>
      <dgm:spPr/>
    </dgm:pt>
    <dgm:pt modelId="{11495252-8E3B-4968-B994-B0F70414DCFB}" type="pres">
      <dgm:prSet presAssocID="{75EEB5B5-C48F-4EFD-8998-493CD4E29E6A}" presName="FiveNodes_2_text" presStyleLbl="node1" presStyleIdx="4" presStyleCnt="5">
        <dgm:presLayoutVars>
          <dgm:bulletEnabled val="1"/>
        </dgm:presLayoutVars>
      </dgm:prSet>
      <dgm:spPr/>
    </dgm:pt>
    <dgm:pt modelId="{3A4346E1-16B8-45B0-955D-B8FBA501746C}" type="pres">
      <dgm:prSet presAssocID="{75EEB5B5-C48F-4EFD-8998-493CD4E29E6A}" presName="FiveNodes_3_text" presStyleLbl="node1" presStyleIdx="4" presStyleCnt="5">
        <dgm:presLayoutVars>
          <dgm:bulletEnabled val="1"/>
        </dgm:presLayoutVars>
      </dgm:prSet>
      <dgm:spPr/>
    </dgm:pt>
    <dgm:pt modelId="{EED18159-D360-45F9-8BD5-1FF9016A329C}" type="pres">
      <dgm:prSet presAssocID="{75EEB5B5-C48F-4EFD-8998-493CD4E29E6A}" presName="FiveNodes_4_text" presStyleLbl="node1" presStyleIdx="4" presStyleCnt="5">
        <dgm:presLayoutVars>
          <dgm:bulletEnabled val="1"/>
        </dgm:presLayoutVars>
      </dgm:prSet>
      <dgm:spPr/>
    </dgm:pt>
    <dgm:pt modelId="{D8CF95CE-E2F0-4750-9AAD-9F10A37A1C6A}" type="pres">
      <dgm:prSet presAssocID="{75EEB5B5-C48F-4EFD-8998-493CD4E29E6A}" presName="FiveNodes_5_text" presStyleLbl="node1" presStyleIdx="4" presStyleCnt="5">
        <dgm:presLayoutVars>
          <dgm:bulletEnabled val="1"/>
        </dgm:presLayoutVars>
      </dgm:prSet>
      <dgm:spPr/>
    </dgm:pt>
  </dgm:ptLst>
  <dgm:cxnLst>
    <dgm:cxn modelId="{66AC7708-CED3-4E67-A3B4-7D3D413B6C92}" type="presOf" srcId="{73C5F0BB-7168-48BE-9CDA-8523A9B46876}" destId="{45C9DEAA-E988-4E22-8CCA-FE886CBFC053}" srcOrd="0" destOrd="0" presId="urn:microsoft.com/office/officeart/2005/8/layout/vProcess5"/>
    <dgm:cxn modelId="{4C84EB0C-B9B9-408B-B911-5C9F2472768F}" type="presOf" srcId="{076699EC-4500-4C88-9350-1663386794EF}" destId="{A96BE784-DC0F-4EFD-8555-5732D0402473}" srcOrd="1" destOrd="0" presId="urn:microsoft.com/office/officeart/2005/8/layout/vProcess5"/>
    <dgm:cxn modelId="{38775C10-8F7B-410D-80A2-FC4A8A7FAA9E}" type="presOf" srcId="{75EEB5B5-C48F-4EFD-8998-493CD4E29E6A}" destId="{09D448CE-90F9-4A28-8957-E5E348EA292F}" srcOrd="0" destOrd="0" presId="urn:microsoft.com/office/officeart/2005/8/layout/vProcess5"/>
    <dgm:cxn modelId="{498BE113-2191-4420-B791-66D59A3809A6}" srcId="{75EEB5B5-C48F-4EFD-8998-493CD4E29E6A}" destId="{0D0E0196-ACE7-4802-AB11-E34FEFB993DF}" srcOrd="3" destOrd="0" parTransId="{FD510345-6F53-4140-AA0E-F6D515BBAEA7}" sibTransId="{F6F7CD02-C737-4DA1-9536-E3E34AE685DA}"/>
    <dgm:cxn modelId="{7C57DC15-AB3E-4CE3-8AE5-9B8EA63C6940}" srcId="{75EEB5B5-C48F-4EFD-8998-493CD4E29E6A}" destId="{36650B71-FAE1-436D-869E-5E366B555C31}" srcOrd="4" destOrd="0" parTransId="{2A188A44-93A6-4FB9-A4D7-FC6B7DC5ABF0}" sibTransId="{E80C0C04-F2F8-4047-813B-264D7DD306FB}"/>
    <dgm:cxn modelId="{A21EB71E-01BB-413A-95A4-EE40DAFD1346}" srcId="{75EEB5B5-C48F-4EFD-8998-493CD4E29E6A}" destId="{AEBA6715-C8BB-43B4-BCB2-731621DBE046}" srcOrd="1" destOrd="0" parTransId="{C8828ECD-77DC-422C-81C9-1CCEEF4925CC}" sibTransId="{E97FEA1A-B73B-462A-B614-F74CEDFD70AE}"/>
    <dgm:cxn modelId="{57699423-2DB8-4E0E-B170-72704DB9DD43}" type="presOf" srcId="{35177332-594B-4302-9ED7-2DC8BE294CFE}" destId="{3A4346E1-16B8-45B0-955D-B8FBA501746C}" srcOrd="1" destOrd="0" presId="urn:microsoft.com/office/officeart/2005/8/layout/vProcess5"/>
    <dgm:cxn modelId="{11792A29-B995-4F4E-9919-A0B95F6438B4}" type="presOf" srcId="{36650B71-FAE1-436D-869E-5E366B555C31}" destId="{D8CF95CE-E2F0-4750-9AAD-9F10A37A1C6A}" srcOrd="1" destOrd="0" presId="urn:microsoft.com/office/officeart/2005/8/layout/vProcess5"/>
    <dgm:cxn modelId="{EEB7505B-ED50-4297-90F3-D55EF4AFA4E0}" type="presOf" srcId="{0D0E0196-ACE7-4802-AB11-E34FEFB993DF}" destId="{EED18159-D360-45F9-8BD5-1FF9016A329C}" srcOrd="1" destOrd="0" presId="urn:microsoft.com/office/officeart/2005/8/layout/vProcess5"/>
    <dgm:cxn modelId="{F843FF6C-12A5-4803-9DE0-8209AD06B70F}" type="presOf" srcId="{35177332-594B-4302-9ED7-2DC8BE294CFE}" destId="{87BB7AE9-0AD8-4761-9B4B-E9F52FB715A8}" srcOrd="0" destOrd="0" presId="urn:microsoft.com/office/officeart/2005/8/layout/vProcess5"/>
    <dgm:cxn modelId="{587CDC73-FA76-4BB0-AB68-3FBAC6548F44}" type="presOf" srcId="{4FD7A080-290D-462F-BFBA-2529FE6D8276}" destId="{FDE1EA5B-BE5D-41AB-A625-43BB6F1CB78B}" srcOrd="0" destOrd="0" presId="urn:microsoft.com/office/officeart/2005/8/layout/vProcess5"/>
    <dgm:cxn modelId="{07828B55-3F3B-45FF-B060-407CF53A879A}" type="presOf" srcId="{AEBA6715-C8BB-43B4-BCB2-731621DBE046}" destId="{11495252-8E3B-4968-B994-B0F70414DCFB}" srcOrd="1" destOrd="0" presId="urn:microsoft.com/office/officeart/2005/8/layout/vProcess5"/>
    <dgm:cxn modelId="{BD329D5A-2C91-4E35-B957-100E72A867D2}" type="presOf" srcId="{0D0E0196-ACE7-4802-AB11-E34FEFB993DF}" destId="{6A1B333F-0DD5-40A9-91A6-10F785B19710}" srcOrd="0" destOrd="0" presId="urn:microsoft.com/office/officeart/2005/8/layout/vProcess5"/>
    <dgm:cxn modelId="{C966D98A-6D83-42FC-8345-D089276B78C6}" type="presOf" srcId="{36650B71-FAE1-436D-869E-5E366B555C31}" destId="{FDCB9BFE-1EF8-4DF2-8198-BDE12669732A}" srcOrd="0" destOrd="0" presId="urn:microsoft.com/office/officeart/2005/8/layout/vProcess5"/>
    <dgm:cxn modelId="{70894C9C-0FF1-4259-B26F-D1F4F7CDDAF0}" type="presOf" srcId="{AEBA6715-C8BB-43B4-BCB2-731621DBE046}" destId="{2E38E124-F452-4A0D-80EF-4AC49626C5D1}" srcOrd="0" destOrd="0" presId="urn:microsoft.com/office/officeart/2005/8/layout/vProcess5"/>
    <dgm:cxn modelId="{A27854A3-FF03-4977-A7FA-32E5229E2363}" type="presOf" srcId="{F6F7CD02-C737-4DA1-9536-E3E34AE685DA}" destId="{64662DDF-E056-4D41-B418-57E21DBF1874}" srcOrd="0" destOrd="0" presId="urn:microsoft.com/office/officeart/2005/8/layout/vProcess5"/>
    <dgm:cxn modelId="{A809BCB1-14C7-45E7-879F-3D96B3F38853}" type="presOf" srcId="{076699EC-4500-4C88-9350-1663386794EF}" destId="{B96FEA95-C909-4F35-933A-98332F0DD7F6}" srcOrd="0" destOrd="0" presId="urn:microsoft.com/office/officeart/2005/8/layout/vProcess5"/>
    <dgm:cxn modelId="{FF3DFACD-8749-486B-89AA-1215C97D58DC}" srcId="{75EEB5B5-C48F-4EFD-8998-493CD4E29E6A}" destId="{076699EC-4500-4C88-9350-1663386794EF}" srcOrd="0" destOrd="0" parTransId="{DED17828-2423-4C21-BBAE-E0E4EC454E04}" sibTransId="{4FD7A080-290D-462F-BFBA-2529FE6D8276}"/>
    <dgm:cxn modelId="{36460AE8-C459-42A8-AFA4-68A70F66D2EC}" type="presOf" srcId="{E97FEA1A-B73B-462A-B614-F74CEDFD70AE}" destId="{0A3095C9-3689-40F1-AEE1-6ABF30ECE80E}" srcOrd="0" destOrd="0" presId="urn:microsoft.com/office/officeart/2005/8/layout/vProcess5"/>
    <dgm:cxn modelId="{F86A87E8-38BE-498A-B3EF-85DA0864F770}" srcId="{75EEB5B5-C48F-4EFD-8998-493CD4E29E6A}" destId="{35177332-594B-4302-9ED7-2DC8BE294CFE}" srcOrd="2" destOrd="0" parTransId="{74946B76-E695-4E62-8572-BA8A4303F821}" sibTransId="{73C5F0BB-7168-48BE-9CDA-8523A9B46876}"/>
    <dgm:cxn modelId="{76DB44F4-EB88-449E-BF2A-7BC778E40596}" type="presParOf" srcId="{09D448CE-90F9-4A28-8957-E5E348EA292F}" destId="{191ED87E-3309-4956-932C-9B35118EE011}" srcOrd="0" destOrd="0" presId="urn:microsoft.com/office/officeart/2005/8/layout/vProcess5"/>
    <dgm:cxn modelId="{0B1F69A9-E649-489C-8F48-DC552D96CC73}" type="presParOf" srcId="{09D448CE-90F9-4A28-8957-E5E348EA292F}" destId="{B96FEA95-C909-4F35-933A-98332F0DD7F6}" srcOrd="1" destOrd="0" presId="urn:microsoft.com/office/officeart/2005/8/layout/vProcess5"/>
    <dgm:cxn modelId="{2AD6AC6C-8857-4DC2-89C6-E2C53B405E04}" type="presParOf" srcId="{09D448CE-90F9-4A28-8957-E5E348EA292F}" destId="{2E38E124-F452-4A0D-80EF-4AC49626C5D1}" srcOrd="2" destOrd="0" presId="urn:microsoft.com/office/officeart/2005/8/layout/vProcess5"/>
    <dgm:cxn modelId="{58CB5E2C-2FF7-4CA2-B55C-E2BA07039E80}" type="presParOf" srcId="{09D448CE-90F9-4A28-8957-E5E348EA292F}" destId="{87BB7AE9-0AD8-4761-9B4B-E9F52FB715A8}" srcOrd="3" destOrd="0" presId="urn:microsoft.com/office/officeart/2005/8/layout/vProcess5"/>
    <dgm:cxn modelId="{47EB6A09-372E-4D99-B0D2-E735C69D6BB1}" type="presParOf" srcId="{09D448CE-90F9-4A28-8957-E5E348EA292F}" destId="{6A1B333F-0DD5-40A9-91A6-10F785B19710}" srcOrd="4" destOrd="0" presId="urn:microsoft.com/office/officeart/2005/8/layout/vProcess5"/>
    <dgm:cxn modelId="{FE9EDEC3-7D58-4B9A-A0BA-A1A586A26FD6}" type="presParOf" srcId="{09D448CE-90F9-4A28-8957-E5E348EA292F}" destId="{FDCB9BFE-1EF8-4DF2-8198-BDE12669732A}" srcOrd="5" destOrd="0" presId="urn:microsoft.com/office/officeart/2005/8/layout/vProcess5"/>
    <dgm:cxn modelId="{B8462DF4-E583-4D7E-8197-01CAA683C787}" type="presParOf" srcId="{09D448CE-90F9-4A28-8957-E5E348EA292F}" destId="{FDE1EA5B-BE5D-41AB-A625-43BB6F1CB78B}" srcOrd="6" destOrd="0" presId="urn:microsoft.com/office/officeart/2005/8/layout/vProcess5"/>
    <dgm:cxn modelId="{9C009DB3-D9EB-43AB-A973-25083B31DDC7}" type="presParOf" srcId="{09D448CE-90F9-4A28-8957-E5E348EA292F}" destId="{0A3095C9-3689-40F1-AEE1-6ABF30ECE80E}" srcOrd="7" destOrd="0" presId="urn:microsoft.com/office/officeart/2005/8/layout/vProcess5"/>
    <dgm:cxn modelId="{EB4B8FC9-F59B-43A7-A697-1D56EBF7C135}" type="presParOf" srcId="{09D448CE-90F9-4A28-8957-E5E348EA292F}" destId="{45C9DEAA-E988-4E22-8CCA-FE886CBFC053}" srcOrd="8" destOrd="0" presId="urn:microsoft.com/office/officeart/2005/8/layout/vProcess5"/>
    <dgm:cxn modelId="{ECD0C3B4-7C71-42EF-AD06-A62D28810B52}" type="presParOf" srcId="{09D448CE-90F9-4A28-8957-E5E348EA292F}" destId="{64662DDF-E056-4D41-B418-57E21DBF1874}" srcOrd="9" destOrd="0" presId="urn:microsoft.com/office/officeart/2005/8/layout/vProcess5"/>
    <dgm:cxn modelId="{ACC8B835-D543-4A98-9A04-886163FEF665}" type="presParOf" srcId="{09D448CE-90F9-4A28-8957-E5E348EA292F}" destId="{A96BE784-DC0F-4EFD-8555-5732D0402473}" srcOrd="10" destOrd="0" presId="urn:microsoft.com/office/officeart/2005/8/layout/vProcess5"/>
    <dgm:cxn modelId="{A3BE2492-79F9-4713-BCE9-83FF1F814FBF}" type="presParOf" srcId="{09D448CE-90F9-4A28-8957-E5E348EA292F}" destId="{11495252-8E3B-4968-B994-B0F70414DCFB}" srcOrd="11" destOrd="0" presId="urn:microsoft.com/office/officeart/2005/8/layout/vProcess5"/>
    <dgm:cxn modelId="{4415FB33-6769-4887-ADF5-75DB9D3B702D}" type="presParOf" srcId="{09D448CE-90F9-4A28-8957-E5E348EA292F}" destId="{3A4346E1-16B8-45B0-955D-B8FBA501746C}" srcOrd="12" destOrd="0" presId="urn:microsoft.com/office/officeart/2005/8/layout/vProcess5"/>
    <dgm:cxn modelId="{71E1C6BA-BCA8-4EEA-9194-1B868965633A}" type="presParOf" srcId="{09D448CE-90F9-4A28-8957-E5E348EA292F}" destId="{EED18159-D360-45F9-8BD5-1FF9016A329C}" srcOrd="13" destOrd="0" presId="urn:microsoft.com/office/officeart/2005/8/layout/vProcess5"/>
    <dgm:cxn modelId="{E44E51C8-0D89-4CB6-A9D6-A50E6928D689}" type="presParOf" srcId="{09D448CE-90F9-4A28-8957-E5E348EA292F}" destId="{D8CF95CE-E2F0-4750-9AAD-9F10A37A1C6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9DE6711-A800-49C8-A013-15D06A6751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FB48F8F-CA3E-402A-9D22-988339CEC414}">
      <dgm:prSet custT="1"/>
      <dgm:spPr/>
      <dgm:t>
        <a:bodyPr/>
        <a:lstStyle/>
        <a:p>
          <a:pPr algn="l">
            <a:lnSpc>
              <a:spcPct val="90000"/>
            </a:lnSpc>
          </a:pPr>
          <a:r>
            <a:rPr lang="en-GB" sz="1200">
              <a:solidFill>
                <a:srgbClr val="FFFFFF"/>
              </a:solidFill>
              <a:latin typeface="Times New Roman"/>
              <a:ea typeface="+mn-ea"/>
              <a:cs typeface="Times New Roman"/>
            </a:rPr>
            <a:t>Aim was to house inmates of the same gender </a:t>
          </a:r>
          <a:endParaRPr lang="en-US" sz="1200">
            <a:solidFill>
              <a:srgbClr val="FFFFFF"/>
            </a:solidFill>
            <a:latin typeface="Times New Roman"/>
            <a:ea typeface="+mn-ea"/>
            <a:cs typeface="Times New Roman"/>
          </a:endParaRPr>
        </a:p>
      </dgm:t>
    </dgm:pt>
    <dgm:pt modelId="{B5FF1068-B5F5-4262-8B6C-C0D7E8FD4995}" type="parTrans" cxnId="{C9CEF8AD-FAAE-4EC1-995F-F82E4F7BA6B5}">
      <dgm:prSet/>
      <dgm:spPr/>
      <dgm:t>
        <a:bodyPr/>
        <a:lstStyle/>
        <a:p>
          <a:endParaRPr lang="en-US"/>
        </a:p>
      </dgm:t>
    </dgm:pt>
    <dgm:pt modelId="{596F24E2-1A2D-4E3E-BECC-6BE9DFDC6EFA}" type="sibTrans" cxnId="{C9CEF8AD-FAAE-4EC1-995F-F82E4F7BA6B5}">
      <dgm:prSet/>
      <dgm:spPr/>
      <dgm:t>
        <a:bodyPr/>
        <a:lstStyle/>
        <a:p>
          <a:endParaRPr lang="en-US"/>
        </a:p>
      </dgm:t>
    </dgm:pt>
    <dgm:pt modelId="{6083B265-F77D-495F-ABC0-53A60AAE3724}">
      <dgm:prSet/>
      <dgm:spPr/>
      <dgm:t>
        <a:bodyPr/>
        <a:lstStyle/>
        <a:p>
          <a:pPr algn="l">
            <a:lnSpc>
              <a:spcPct val="90000"/>
            </a:lnSpc>
          </a:pPr>
          <a:r>
            <a:rPr lang="en-GB" sz="2400">
              <a:solidFill>
                <a:srgbClr val="FFFFFF"/>
              </a:solidFill>
              <a:latin typeface="Times New Roman"/>
              <a:ea typeface="+mn-ea"/>
              <a:cs typeface="Times New Roman"/>
            </a:rPr>
            <a:t>Until 1982 staff of the opposite sex working in prisons was rare </a:t>
          </a:r>
          <a:endParaRPr lang="en-US" sz="2400">
            <a:solidFill>
              <a:srgbClr val="FFFFFF"/>
            </a:solidFill>
            <a:latin typeface="Times New Roman"/>
            <a:ea typeface="+mn-ea"/>
            <a:cs typeface="Times New Roman"/>
          </a:endParaRPr>
        </a:p>
      </dgm:t>
    </dgm:pt>
    <dgm:pt modelId="{A61F340C-B168-4CA4-8074-982A4D442585}" type="parTrans" cxnId="{61E781A2-9339-4BD2-814D-6ECC2BB60855}">
      <dgm:prSet/>
      <dgm:spPr/>
      <dgm:t>
        <a:bodyPr/>
        <a:lstStyle/>
        <a:p>
          <a:endParaRPr lang="en-US"/>
        </a:p>
      </dgm:t>
    </dgm:pt>
    <dgm:pt modelId="{FBA7CA37-D924-4A9F-A8FE-274F3C43730B}" type="sibTrans" cxnId="{61E781A2-9339-4BD2-814D-6ECC2BB60855}">
      <dgm:prSet/>
      <dgm:spPr/>
      <dgm:t>
        <a:bodyPr/>
        <a:lstStyle/>
        <a:p>
          <a:endParaRPr lang="en-US"/>
        </a:p>
      </dgm:t>
    </dgm:pt>
    <dgm:pt modelId="{2044AAB0-77A2-43FD-BE02-FB3C348D7E52}">
      <dgm:prSet/>
      <dgm:spPr/>
      <dgm:t>
        <a:bodyPr/>
        <a:lstStyle/>
        <a:p>
          <a:pPr algn="l">
            <a:lnSpc>
              <a:spcPct val="90000"/>
            </a:lnSpc>
          </a:pPr>
          <a:r>
            <a:rPr lang="en-GB" sz="2400">
              <a:solidFill>
                <a:srgbClr val="FFFFFF"/>
              </a:solidFill>
              <a:latin typeface="Times New Roman"/>
              <a:ea typeface="+mn-ea"/>
              <a:cs typeface="Times New Roman"/>
            </a:rPr>
            <a:t>Aim of the act was to reduce challenges that were caused by mixed-sex prisons</a:t>
          </a:r>
          <a:endParaRPr lang="en-US" sz="2400">
            <a:solidFill>
              <a:srgbClr val="FFFFFF"/>
            </a:solidFill>
            <a:latin typeface="Times New Roman"/>
            <a:ea typeface="+mn-ea"/>
            <a:cs typeface="Times New Roman"/>
          </a:endParaRPr>
        </a:p>
      </dgm:t>
    </dgm:pt>
    <dgm:pt modelId="{F93D47DD-E579-4A2B-BA69-2B399A5C651C}" type="parTrans" cxnId="{50993DE1-D032-48FE-BD6E-2E0F4F274A08}">
      <dgm:prSet/>
      <dgm:spPr/>
      <dgm:t>
        <a:bodyPr/>
        <a:lstStyle/>
        <a:p>
          <a:endParaRPr lang="en-US"/>
        </a:p>
      </dgm:t>
    </dgm:pt>
    <dgm:pt modelId="{3755334C-C15D-47A8-B1F9-A7BC6BA9E1F5}" type="sibTrans" cxnId="{50993DE1-D032-48FE-BD6E-2E0F4F274A08}">
      <dgm:prSet/>
      <dgm:spPr/>
      <dgm:t>
        <a:bodyPr/>
        <a:lstStyle/>
        <a:p>
          <a:endParaRPr lang="en-US"/>
        </a:p>
      </dgm:t>
    </dgm:pt>
    <dgm:pt modelId="{C5D63C6D-7455-41B4-9195-DE02B52AB762}">
      <dgm:prSet/>
      <dgm:spPr/>
      <dgm:t>
        <a:bodyPr/>
        <a:lstStyle/>
        <a:p>
          <a:pPr algn="l">
            <a:lnSpc>
              <a:spcPct val="90000"/>
            </a:lnSpc>
          </a:pPr>
          <a:r>
            <a:rPr lang="en-GB" sz="2400">
              <a:solidFill>
                <a:srgbClr val="FFFFFF"/>
              </a:solidFill>
              <a:latin typeface="Times New Roman"/>
              <a:ea typeface="+mn-ea"/>
              <a:cs typeface="Times New Roman"/>
            </a:rPr>
            <a:t>Act was abolished in 1995</a:t>
          </a:r>
          <a:endParaRPr lang="en-US" sz="2400">
            <a:solidFill>
              <a:srgbClr val="FFFFFF"/>
            </a:solidFill>
            <a:latin typeface="Times New Roman"/>
            <a:ea typeface="+mn-ea"/>
            <a:cs typeface="Times New Roman"/>
          </a:endParaRPr>
        </a:p>
      </dgm:t>
    </dgm:pt>
    <dgm:pt modelId="{A09389C1-4CE5-4179-9128-62CF040967F6}" type="parTrans" cxnId="{D0A2592B-AB2F-48D6-B273-AC4152E0CF9B}">
      <dgm:prSet/>
      <dgm:spPr/>
      <dgm:t>
        <a:bodyPr/>
        <a:lstStyle/>
        <a:p>
          <a:endParaRPr lang="en-US"/>
        </a:p>
      </dgm:t>
    </dgm:pt>
    <dgm:pt modelId="{06562115-3F3D-45B8-A0F2-106AEDB9DA59}" type="sibTrans" cxnId="{D0A2592B-AB2F-48D6-B273-AC4152E0CF9B}">
      <dgm:prSet/>
      <dgm:spPr/>
      <dgm:t>
        <a:bodyPr/>
        <a:lstStyle/>
        <a:p>
          <a:endParaRPr lang="en-US"/>
        </a:p>
      </dgm:t>
    </dgm:pt>
    <dgm:pt modelId="{5CB92AD1-3C1E-4BF9-A68B-1F01B9BB1E1D}">
      <dgm:prSet/>
      <dgm:spPr/>
      <dgm:t>
        <a:bodyPr/>
        <a:lstStyle/>
        <a:p>
          <a:pPr algn="l">
            <a:lnSpc>
              <a:spcPct val="90000"/>
            </a:lnSpc>
          </a:pPr>
          <a:r>
            <a:rPr lang="en-GB" sz="2400">
              <a:solidFill>
                <a:srgbClr val="FFFFFF"/>
              </a:solidFill>
              <a:latin typeface="Times New Roman"/>
              <a:ea typeface="+mn-ea"/>
              <a:cs typeface="Times New Roman"/>
            </a:rPr>
            <a:t>(Phoenix, 2023).</a:t>
          </a:r>
          <a:endParaRPr lang="en-US" sz="2400">
            <a:solidFill>
              <a:srgbClr val="FFFFFF"/>
            </a:solidFill>
            <a:latin typeface="Times New Roman"/>
            <a:ea typeface="+mn-ea"/>
            <a:cs typeface="Times New Roman"/>
          </a:endParaRPr>
        </a:p>
      </dgm:t>
    </dgm:pt>
    <dgm:pt modelId="{595763CC-5FA5-41E9-98F2-D96B9BB61DF2}" type="parTrans" cxnId="{24BDB34A-E0DD-41F9-9136-A95D60EC6F3C}">
      <dgm:prSet/>
      <dgm:spPr/>
      <dgm:t>
        <a:bodyPr/>
        <a:lstStyle/>
        <a:p>
          <a:endParaRPr lang="en-US"/>
        </a:p>
      </dgm:t>
    </dgm:pt>
    <dgm:pt modelId="{B79818E9-F54F-4BF2-8521-08C307CEA138}" type="sibTrans" cxnId="{24BDB34A-E0DD-41F9-9136-A95D60EC6F3C}">
      <dgm:prSet/>
      <dgm:spPr/>
      <dgm:t>
        <a:bodyPr/>
        <a:lstStyle/>
        <a:p>
          <a:endParaRPr lang="en-US"/>
        </a:p>
      </dgm:t>
    </dgm:pt>
    <dgm:pt modelId="{811F0F79-75A7-47A5-973D-CAC4D547F434}" type="pres">
      <dgm:prSet presAssocID="{39DE6711-A800-49C8-A013-15D06A67515D}" presName="linear" presStyleCnt="0">
        <dgm:presLayoutVars>
          <dgm:animLvl val="lvl"/>
          <dgm:resizeHandles val="exact"/>
        </dgm:presLayoutVars>
      </dgm:prSet>
      <dgm:spPr/>
    </dgm:pt>
    <dgm:pt modelId="{8666261D-3079-46B5-B23C-81E646AAF6E9}" type="pres">
      <dgm:prSet presAssocID="{1FB48F8F-CA3E-402A-9D22-988339CEC414}" presName="parentText" presStyleLbl="node1" presStyleIdx="0" presStyleCnt="5">
        <dgm:presLayoutVars>
          <dgm:chMax val="0"/>
          <dgm:bulletEnabled val="1"/>
        </dgm:presLayoutVars>
      </dgm:prSet>
      <dgm:spPr/>
    </dgm:pt>
    <dgm:pt modelId="{9163C1A8-89B8-4A0F-84F1-21F9C465FDF0}" type="pres">
      <dgm:prSet presAssocID="{596F24E2-1A2D-4E3E-BECC-6BE9DFDC6EFA}" presName="spacer" presStyleCnt="0"/>
      <dgm:spPr/>
    </dgm:pt>
    <dgm:pt modelId="{9FBE45F5-80EC-41F8-B71C-239E7A4672DE}" type="pres">
      <dgm:prSet presAssocID="{6083B265-F77D-495F-ABC0-53A60AAE3724}" presName="parentText" presStyleLbl="node1" presStyleIdx="1" presStyleCnt="5">
        <dgm:presLayoutVars>
          <dgm:chMax val="0"/>
          <dgm:bulletEnabled val="1"/>
        </dgm:presLayoutVars>
      </dgm:prSet>
      <dgm:spPr/>
    </dgm:pt>
    <dgm:pt modelId="{3AB9E016-4CCD-4931-8509-0750BC68DAE1}" type="pres">
      <dgm:prSet presAssocID="{FBA7CA37-D924-4A9F-A8FE-274F3C43730B}" presName="spacer" presStyleCnt="0"/>
      <dgm:spPr/>
    </dgm:pt>
    <dgm:pt modelId="{A9854057-71F4-4B09-8244-5F8ECCB2FF5D}" type="pres">
      <dgm:prSet presAssocID="{2044AAB0-77A2-43FD-BE02-FB3C348D7E52}" presName="parentText" presStyleLbl="node1" presStyleIdx="2" presStyleCnt="5">
        <dgm:presLayoutVars>
          <dgm:chMax val="0"/>
          <dgm:bulletEnabled val="1"/>
        </dgm:presLayoutVars>
      </dgm:prSet>
      <dgm:spPr/>
    </dgm:pt>
    <dgm:pt modelId="{3B45D0EB-4C32-43CC-9CC4-86B8788D8208}" type="pres">
      <dgm:prSet presAssocID="{3755334C-C15D-47A8-B1F9-A7BC6BA9E1F5}" presName="spacer" presStyleCnt="0"/>
      <dgm:spPr/>
    </dgm:pt>
    <dgm:pt modelId="{B638791C-D2C3-4F8B-A089-6654CC51C710}" type="pres">
      <dgm:prSet presAssocID="{C5D63C6D-7455-41B4-9195-DE02B52AB762}" presName="parentText" presStyleLbl="node1" presStyleIdx="3" presStyleCnt="5">
        <dgm:presLayoutVars>
          <dgm:chMax val="0"/>
          <dgm:bulletEnabled val="1"/>
        </dgm:presLayoutVars>
      </dgm:prSet>
      <dgm:spPr/>
    </dgm:pt>
    <dgm:pt modelId="{8CC21A3F-3117-458E-9071-412E56FF8303}" type="pres">
      <dgm:prSet presAssocID="{06562115-3F3D-45B8-A0F2-106AEDB9DA59}" presName="spacer" presStyleCnt="0"/>
      <dgm:spPr/>
    </dgm:pt>
    <dgm:pt modelId="{24BF54A6-F833-4314-B8D0-5871227953D0}" type="pres">
      <dgm:prSet presAssocID="{5CB92AD1-3C1E-4BF9-A68B-1F01B9BB1E1D}" presName="parentText" presStyleLbl="node1" presStyleIdx="4" presStyleCnt="5">
        <dgm:presLayoutVars>
          <dgm:chMax val="0"/>
          <dgm:bulletEnabled val="1"/>
        </dgm:presLayoutVars>
      </dgm:prSet>
      <dgm:spPr/>
    </dgm:pt>
  </dgm:ptLst>
  <dgm:cxnLst>
    <dgm:cxn modelId="{F0C30E07-EA14-40B5-9D8A-24B51B6391D3}" type="presOf" srcId="{5CB92AD1-3C1E-4BF9-A68B-1F01B9BB1E1D}" destId="{24BF54A6-F833-4314-B8D0-5871227953D0}" srcOrd="0" destOrd="0" presId="urn:microsoft.com/office/officeart/2005/8/layout/vList2"/>
    <dgm:cxn modelId="{26EF3A0D-A2A8-4C5F-86B6-DB30746CA4FD}" type="presOf" srcId="{2044AAB0-77A2-43FD-BE02-FB3C348D7E52}" destId="{A9854057-71F4-4B09-8244-5F8ECCB2FF5D}" srcOrd="0" destOrd="0" presId="urn:microsoft.com/office/officeart/2005/8/layout/vList2"/>
    <dgm:cxn modelId="{D0A2592B-AB2F-48D6-B273-AC4152E0CF9B}" srcId="{39DE6711-A800-49C8-A013-15D06A67515D}" destId="{C5D63C6D-7455-41B4-9195-DE02B52AB762}" srcOrd="3" destOrd="0" parTransId="{A09389C1-4CE5-4179-9128-62CF040967F6}" sibTransId="{06562115-3F3D-45B8-A0F2-106AEDB9DA59}"/>
    <dgm:cxn modelId="{24BDB34A-E0DD-41F9-9136-A95D60EC6F3C}" srcId="{39DE6711-A800-49C8-A013-15D06A67515D}" destId="{5CB92AD1-3C1E-4BF9-A68B-1F01B9BB1E1D}" srcOrd="4" destOrd="0" parTransId="{595763CC-5FA5-41E9-98F2-D96B9BB61DF2}" sibTransId="{B79818E9-F54F-4BF2-8521-08C307CEA138}"/>
    <dgm:cxn modelId="{AC96BFA0-8DC6-4A90-962E-979EF38C3EFA}" type="presOf" srcId="{6083B265-F77D-495F-ABC0-53A60AAE3724}" destId="{9FBE45F5-80EC-41F8-B71C-239E7A4672DE}" srcOrd="0" destOrd="0" presId="urn:microsoft.com/office/officeart/2005/8/layout/vList2"/>
    <dgm:cxn modelId="{61E781A2-9339-4BD2-814D-6ECC2BB60855}" srcId="{39DE6711-A800-49C8-A013-15D06A67515D}" destId="{6083B265-F77D-495F-ABC0-53A60AAE3724}" srcOrd="1" destOrd="0" parTransId="{A61F340C-B168-4CA4-8074-982A4D442585}" sibTransId="{FBA7CA37-D924-4A9F-A8FE-274F3C43730B}"/>
    <dgm:cxn modelId="{C9CEF8AD-FAAE-4EC1-995F-F82E4F7BA6B5}" srcId="{39DE6711-A800-49C8-A013-15D06A67515D}" destId="{1FB48F8F-CA3E-402A-9D22-988339CEC414}" srcOrd="0" destOrd="0" parTransId="{B5FF1068-B5F5-4262-8B6C-C0D7E8FD4995}" sibTransId="{596F24E2-1A2D-4E3E-BECC-6BE9DFDC6EFA}"/>
    <dgm:cxn modelId="{DDE373B8-3433-4066-862E-41AA67A12C0C}" type="presOf" srcId="{C5D63C6D-7455-41B4-9195-DE02B52AB762}" destId="{B638791C-D2C3-4F8B-A089-6654CC51C710}" srcOrd="0" destOrd="0" presId="urn:microsoft.com/office/officeart/2005/8/layout/vList2"/>
    <dgm:cxn modelId="{50993DE1-D032-48FE-BD6E-2E0F4F274A08}" srcId="{39DE6711-A800-49C8-A013-15D06A67515D}" destId="{2044AAB0-77A2-43FD-BE02-FB3C348D7E52}" srcOrd="2" destOrd="0" parTransId="{F93D47DD-E579-4A2B-BA69-2B399A5C651C}" sibTransId="{3755334C-C15D-47A8-B1F9-A7BC6BA9E1F5}"/>
    <dgm:cxn modelId="{5EFE98EA-D78E-46FC-831E-1DC022B8103A}" type="presOf" srcId="{39DE6711-A800-49C8-A013-15D06A67515D}" destId="{811F0F79-75A7-47A5-973D-CAC4D547F434}" srcOrd="0" destOrd="0" presId="urn:microsoft.com/office/officeart/2005/8/layout/vList2"/>
    <dgm:cxn modelId="{B90B7FFF-8AE0-44EE-A9BC-4E9583E6AB0E}" type="presOf" srcId="{1FB48F8F-CA3E-402A-9D22-988339CEC414}" destId="{8666261D-3079-46B5-B23C-81E646AAF6E9}" srcOrd="0" destOrd="0" presId="urn:microsoft.com/office/officeart/2005/8/layout/vList2"/>
    <dgm:cxn modelId="{9B88C743-9CD5-4DF7-B9AA-F6FE8B639010}" type="presParOf" srcId="{811F0F79-75A7-47A5-973D-CAC4D547F434}" destId="{8666261D-3079-46B5-B23C-81E646AAF6E9}" srcOrd="0" destOrd="0" presId="urn:microsoft.com/office/officeart/2005/8/layout/vList2"/>
    <dgm:cxn modelId="{2434A42C-BADB-43DD-AEB6-A63823FC0ECF}" type="presParOf" srcId="{811F0F79-75A7-47A5-973D-CAC4D547F434}" destId="{9163C1A8-89B8-4A0F-84F1-21F9C465FDF0}" srcOrd="1" destOrd="0" presId="urn:microsoft.com/office/officeart/2005/8/layout/vList2"/>
    <dgm:cxn modelId="{EF5B6A52-4685-4F65-A8C1-30378E52EEA1}" type="presParOf" srcId="{811F0F79-75A7-47A5-973D-CAC4D547F434}" destId="{9FBE45F5-80EC-41F8-B71C-239E7A4672DE}" srcOrd="2" destOrd="0" presId="urn:microsoft.com/office/officeart/2005/8/layout/vList2"/>
    <dgm:cxn modelId="{AD10A4F6-8898-46BD-8F88-BD13547D24A6}" type="presParOf" srcId="{811F0F79-75A7-47A5-973D-CAC4D547F434}" destId="{3AB9E016-4CCD-4931-8509-0750BC68DAE1}" srcOrd="3" destOrd="0" presId="urn:microsoft.com/office/officeart/2005/8/layout/vList2"/>
    <dgm:cxn modelId="{618A8592-1E13-48F3-919B-11F75738B252}" type="presParOf" srcId="{811F0F79-75A7-47A5-973D-CAC4D547F434}" destId="{A9854057-71F4-4B09-8244-5F8ECCB2FF5D}" srcOrd="4" destOrd="0" presId="urn:microsoft.com/office/officeart/2005/8/layout/vList2"/>
    <dgm:cxn modelId="{EF13F491-924A-4375-9CEC-850993DF9D13}" type="presParOf" srcId="{811F0F79-75A7-47A5-973D-CAC4D547F434}" destId="{3B45D0EB-4C32-43CC-9CC4-86B8788D8208}" srcOrd="5" destOrd="0" presId="urn:microsoft.com/office/officeart/2005/8/layout/vList2"/>
    <dgm:cxn modelId="{5F0E38E5-3EF1-402A-B07E-58C7EAD31261}" type="presParOf" srcId="{811F0F79-75A7-47A5-973D-CAC4D547F434}" destId="{B638791C-D2C3-4F8B-A089-6654CC51C710}" srcOrd="6" destOrd="0" presId="urn:microsoft.com/office/officeart/2005/8/layout/vList2"/>
    <dgm:cxn modelId="{B317A290-AA09-4A61-8C4D-73A8BD0A8CE6}" type="presParOf" srcId="{811F0F79-75A7-47A5-973D-CAC4D547F434}" destId="{8CC21A3F-3117-458E-9071-412E56FF8303}" srcOrd="7" destOrd="0" presId="urn:microsoft.com/office/officeart/2005/8/layout/vList2"/>
    <dgm:cxn modelId="{5A57E4F0-6CC4-4372-9248-BEE77E3FD49D}" type="presParOf" srcId="{811F0F79-75A7-47A5-973D-CAC4D547F434}" destId="{24BF54A6-F833-4314-B8D0-5871227953D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6B84B10-A58B-46A8-81CD-1A75D75B47D4}"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A3D1078D-CC33-49A3-BFBE-925585F5BA5E}">
      <dgm:prSet/>
      <dgm:spPr/>
      <dgm:t>
        <a:bodyPr/>
        <a:lstStyle/>
        <a:p>
          <a:r>
            <a:rPr lang="en-GB">
              <a:latin typeface="Times New Roman"/>
              <a:cs typeface="Times New Roman"/>
            </a:rPr>
            <a:t>House individuals in prisons following their genitalia </a:t>
          </a:r>
          <a:endParaRPr lang="en-US">
            <a:latin typeface="Times New Roman"/>
            <a:cs typeface="Times New Roman"/>
          </a:endParaRPr>
        </a:p>
      </dgm:t>
    </dgm:pt>
    <dgm:pt modelId="{6FF5C3D0-AAF0-4AC8-82A7-F4145A63241F}" type="parTrans" cxnId="{0119C3C8-C524-4E8F-B47C-9A713041D5CE}">
      <dgm:prSet/>
      <dgm:spPr/>
      <dgm:t>
        <a:bodyPr/>
        <a:lstStyle/>
        <a:p>
          <a:endParaRPr lang="en-US"/>
        </a:p>
      </dgm:t>
    </dgm:pt>
    <dgm:pt modelId="{50FB2B71-6866-4304-A449-25FBA5C8E426}" type="sibTrans" cxnId="{0119C3C8-C524-4E8F-B47C-9A713041D5CE}">
      <dgm:prSet/>
      <dgm:spPr/>
      <dgm:t>
        <a:bodyPr/>
        <a:lstStyle/>
        <a:p>
          <a:endParaRPr lang="en-US"/>
        </a:p>
      </dgm:t>
    </dgm:pt>
    <dgm:pt modelId="{5D00E72B-28EB-48EB-A1CB-6E12C4B76E0A}">
      <dgm:prSet/>
      <dgm:spPr/>
      <dgm:t>
        <a:bodyPr/>
        <a:lstStyle/>
        <a:p>
          <a:r>
            <a:rPr lang="en-GB">
              <a:latin typeface="Times New Roman"/>
              <a:cs typeface="Times New Roman"/>
            </a:rPr>
            <a:t>Allow individuals to express their identity </a:t>
          </a:r>
          <a:endParaRPr lang="en-US">
            <a:latin typeface="Times New Roman"/>
            <a:cs typeface="Times New Roman"/>
          </a:endParaRPr>
        </a:p>
      </dgm:t>
    </dgm:pt>
    <dgm:pt modelId="{6DBEB940-F45D-4526-9984-704772BCBCDA}" type="parTrans" cxnId="{B0660555-B2C2-4D02-BFB2-78C51A45424B}">
      <dgm:prSet/>
      <dgm:spPr/>
      <dgm:t>
        <a:bodyPr/>
        <a:lstStyle/>
        <a:p>
          <a:endParaRPr lang="en-US"/>
        </a:p>
      </dgm:t>
    </dgm:pt>
    <dgm:pt modelId="{BD28ED91-A0C6-4D8A-8B93-02C74CF917E0}" type="sibTrans" cxnId="{B0660555-B2C2-4D02-BFB2-78C51A45424B}">
      <dgm:prSet/>
      <dgm:spPr/>
      <dgm:t>
        <a:bodyPr/>
        <a:lstStyle/>
        <a:p>
          <a:endParaRPr lang="en-US"/>
        </a:p>
      </dgm:t>
    </dgm:pt>
    <dgm:pt modelId="{6B21C5F6-3AAC-4D6E-9E1E-4A91A386A0DB}">
      <dgm:prSet/>
      <dgm:spPr/>
      <dgm:t>
        <a:bodyPr/>
        <a:lstStyle/>
        <a:p>
          <a:r>
            <a:rPr lang="en-GB">
              <a:latin typeface="Times New Roman"/>
              <a:cs typeface="Times New Roman"/>
            </a:rPr>
            <a:t>Provide individuals with counselling if needed </a:t>
          </a:r>
          <a:endParaRPr lang="en-US">
            <a:latin typeface="Times New Roman"/>
            <a:cs typeface="Times New Roman"/>
          </a:endParaRPr>
        </a:p>
      </dgm:t>
    </dgm:pt>
    <dgm:pt modelId="{41F4A697-E753-436E-B6FA-B0FD978172AC}" type="parTrans" cxnId="{1B1289BB-85C8-4B87-9C70-37C71ACA5A69}">
      <dgm:prSet/>
      <dgm:spPr/>
      <dgm:t>
        <a:bodyPr/>
        <a:lstStyle/>
        <a:p>
          <a:endParaRPr lang="en-US"/>
        </a:p>
      </dgm:t>
    </dgm:pt>
    <dgm:pt modelId="{4DD77613-F1C4-4C9E-89BD-A2F93898F7D7}" type="sibTrans" cxnId="{1B1289BB-85C8-4B87-9C70-37C71ACA5A69}">
      <dgm:prSet/>
      <dgm:spPr/>
      <dgm:t>
        <a:bodyPr/>
        <a:lstStyle/>
        <a:p>
          <a:endParaRPr lang="en-US"/>
        </a:p>
      </dgm:t>
    </dgm:pt>
    <dgm:pt modelId="{D57E89EA-2FB4-4CF3-90CD-29BF7E0291F8}">
      <dgm:prSet/>
      <dgm:spPr/>
      <dgm:t>
        <a:bodyPr/>
        <a:lstStyle/>
        <a:p>
          <a:r>
            <a:rPr lang="en-GB">
              <a:latin typeface="Times New Roman"/>
              <a:cs typeface="Times New Roman"/>
            </a:rPr>
            <a:t>Protect individuals against stigma and violence </a:t>
          </a:r>
          <a:endParaRPr lang="en-US">
            <a:latin typeface="Times New Roman"/>
            <a:cs typeface="Times New Roman"/>
          </a:endParaRPr>
        </a:p>
      </dgm:t>
    </dgm:pt>
    <dgm:pt modelId="{0A1ECF08-E224-4330-98D7-6EFE9A3C20D0}" type="parTrans" cxnId="{59EDBCB7-F767-4012-B7D0-3375CD14C21C}">
      <dgm:prSet/>
      <dgm:spPr/>
      <dgm:t>
        <a:bodyPr/>
        <a:lstStyle/>
        <a:p>
          <a:endParaRPr lang="en-US"/>
        </a:p>
      </dgm:t>
    </dgm:pt>
    <dgm:pt modelId="{283CAE21-A5DD-45FA-8A1D-23B8C57BD0BE}" type="sibTrans" cxnId="{59EDBCB7-F767-4012-B7D0-3375CD14C21C}">
      <dgm:prSet/>
      <dgm:spPr/>
      <dgm:t>
        <a:bodyPr/>
        <a:lstStyle/>
        <a:p>
          <a:endParaRPr lang="en-US"/>
        </a:p>
      </dgm:t>
    </dgm:pt>
    <dgm:pt modelId="{F603765B-520A-436A-BB7D-017A77830FDC}">
      <dgm:prSet/>
      <dgm:spPr/>
      <dgm:t>
        <a:bodyPr/>
        <a:lstStyle/>
        <a:p>
          <a:r>
            <a:rPr lang="en-GB">
              <a:latin typeface="Times New Roman"/>
              <a:cs typeface="Times New Roman"/>
            </a:rPr>
            <a:t>If they have fully transitioned allow them to be housed in the prison following their gender</a:t>
          </a:r>
          <a:endParaRPr lang="en-US">
            <a:latin typeface="Times New Roman"/>
            <a:cs typeface="Times New Roman"/>
          </a:endParaRPr>
        </a:p>
      </dgm:t>
    </dgm:pt>
    <dgm:pt modelId="{2B89F1E0-AEFC-4941-8819-C40DF916EEED}" type="parTrans" cxnId="{F7FB55A5-89F6-4BD1-9BAA-3923A56B69BD}">
      <dgm:prSet/>
      <dgm:spPr/>
      <dgm:t>
        <a:bodyPr/>
        <a:lstStyle/>
        <a:p>
          <a:endParaRPr lang="en-US"/>
        </a:p>
      </dgm:t>
    </dgm:pt>
    <dgm:pt modelId="{0FDD2F5D-0DF9-49CB-871D-27D426E28D3C}" type="sibTrans" cxnId="{F7FB55A5-89F6-4BD1-9BAA-3923A56B69BD}">
      <dgm:prSet/>
      <dgm:spPr/>
      <dgm:t>
        <a:bodyPr/>
        <a:lstStyle/>
        <a:p>
          <a:endParaRPr lang="en-US"/>
        </a:p>
      </dgm:t>
    </dgm:pt>
    <dgm:pt modelId="{146C7E47-2207-4A0C-921F-1580BFEAA91A}" type="pres">
      <dgm:prSet presAssocID="{46B84B10-A58B-46A8-81CD-1A75D75B47D4}" presName="Name0" presStyleCnt="0">
        <dgm:presLayoutVars>
          <dgm:dir/>
          <dgm:animLvl val="lvl"/>
          <dgm:resizeHandles val="exact"/>
        </dgm:presLayoutVars>
      </dgm:prSet>
      <dgm:spPr/>
    </dgm:pt>
    <dgm:pt modelId="{0F2D1E8E-C9EE-4F86-9BCF-341118E93034}" type="pres">
      <dgm:prSet presAssocID="{A3D1078D-CC33-49A3-BFBE-925585F5BA5E}" presName="linNode" presStyleCnt="0"/>
      <dgm:spPr/>
    </dgm:pt>
    <dgm:pt modelId="{8AA0B79A-2E20-4FA7-AA8B-EE22F990BA6E}" type="pres">
      <dgm:prSet presAssocID="{A3D1078D-CC33-49A3-BFBE-925585F5BA5E}" presName="parentText" presStyleLbl="node1" presStyleIdx="0" presStyleCnt="5">
        <dgm:presLayoutVars>
          <dgm:chMax val="1"/>
          <dgm:bulletEnabled val="1"/>
        </dgm:presLayoutVars>
      </dgm:prSet>
      <dgm:spPr/>
    </dgm:pt>
    <dgm:pt modelId="{C69DD9F6-57F6-4B69-8FB9-9F48782F9574}" type="pres">
      <dgm:prSet presAssocID="{50FB2B71-6866-4304-A449-25FBA5C8E426}" presName="sp" presStyleCnt="0"/>
      <dgm:spPr/>
    </dgm:pt>
    <dgm:pt modelId="{9FE468C2-A66C-4A80-80C1-B93846747129}" type="pres">
      <dgm:prSet presAssocID="{5D00E72B-28EB-48EB-A1CB-6E12C4B76E0A}" presName="linNode" presStyleCnt="0"/>
      <dgm:spPr/>
    </dgm:pt>
    <dgm:pt modelId="{59E0891A-EE5B-478E-B6CC-C1148DAD1007}" type="pres">
      <dgm:prSet presAssocID="{5D00E72B-28EB-48EB-A1CB-6E12C4B76E0A}" presName="parentText" presStyleLbl="node1" presStyleIdx="1" presStyleCnt="5">
        <dgm:presLayoutVars>
          <dgm:chMax val="1"/>
          <dgm:bulletEnabled val="1"/>
        </dgm:presLayoutVars>
      </dgm:prSet>
      <dgm:spPr/>
    </dgm:pt>
    <dgm:pt modelId="{309A418D-B9F2-48F4-9864-E239BD1606F3}" type="pres">
      <dgm:prSet presAssocID="{BD28ED91-A0C6-4D8A-8B93-02C74CF917E0}" presName="sp" presStyleCnt="0"/>
      <dgm:spPr/>
    </dgm:pt>
    <dgm:pt modelId="{96E92B87-9660-4378-95B9-EB7454EDCDCF}" type="pres">
      <dgm:prSet presAssocID="{6B21C5F6-3AAC-4D6E-9E1E-4A91A386A0DB}" presName="linNode" presStyleCnt="0"/>
      <dgm:spPr/>
    </dgm:pt>
    <dgm:pt modelId="{8D0FECD0-94CA-49A2-850C-6AF7C219CDFB}" type="pres">
      <dgm:prSet presAssocID="{6B21C5F6-3AAC-4D6E-9E1E-4A91A386A0DB}" presName="parentText" presStyleLbl="node1" presStyleIdx="2" presStyleCnt="5">
        <dgm:presLayoutVars>
          <dgm:chMax val="1"/>
          <dgm:bulletEnabled val="1"/>
        </dgm:presLayoutVars>
      </dgm:prSet>
      <dgm:spPr/>
    </dgm:pt>
    <dgm:pt modelId="{17F3669A-D7B4-4AA0-9937-35FB8B4F77DB}" type="pres">
      <dgm:prSet presAssocID="{4DD77613-F1C4-4C9E-89BD-A2F93898F7D7}" presName="sp" presStyleCnt="0"/>
      <dgm:spPr/>
    </dgm:pt>
    <dgm:pt modelId="{2FF30523-DDF0-4953-86CE-D02D2781AF91}" type="pres">
      <dgm:prSet presAssocID="{D57E89EA-2FB4-4CF3-90CD-29BF7E0291F8}" presName="linNode" presStyleCnt="0"/>
      <dgm:spPr/>
    </dgm:pt>
    <dgm:pt modelId="{A52D9847-7E5F-441F-9BC1-9C9872D9EBE7}" type="pres">
      <dgm:prSet presAssocID="{D57E89EA-2FB4-4CF3-90CD-29BF7E0291F8}" presName="parentText" presStyleLbl="node1" presStyleIdx="3" presStyleCnt="5">
        <dgm:presLayoutVars>
          <dgm:chMax val="1"/>
          <dgm:bulletEnabled val="1"/>
        </dgm:presLayoutVars>
      </dgm:prSet>
      <dgm:spPr/>
    </dgm:pt>
    <dgm:pt modelId="{2A398409-E5CD-4F5F-9601-B844DE497799}" type="pres">
      <dgm:prSet presAssocID="{283CAE21-A5DD-45FA-8A1D-23B8C57BD0BE}" presName="sp" presStyleCnt="0"/>
      <dgm:spPr/>
    </dgm:pt>
    <dgm:pt modelId="{01444E8C-7189-48C5-A859-633E7011F0CA}" type="pres">
      <dgm:prSet presAssocID="{F603765B-520A-436A-BB7D-017A77830FDC}" presName="linNode" presStyleCnt="0"/>
      <dgm:spPr/>
    </dgm:pt>
    <dgm:pt modelId="{B76538F8-391A-40B1-B076-9B9DF5567160}" type="pres">
      <dgm:prSet presAssocID="{F603765B-520A-436A-BB7D-017A77830FDC}" presName="parentText" presStyleLbl="node1" presStyleIdx="4" presStyleCnt="5">
        <dgm:presLayoutVars>
          <dgm:chMax val="1"/>
          <dgm:bulletEnabled val="1"/>
        </dgm:presLayoutVars>
      </dgm:prSet>
      <dgm:spPr/>
    </dgm:pt>
  </dgm:ptLst>
  <dgm:cxnLst>
    <dgm:cxn modelId="{B0660555-B2C2-4D02-BFB2-78C51A45424B}" srcId="{46B84B10-A58B-46A8-81CD-1A75D75B47D4}" destId="{5D00E72B-28EB-48EB-A1CB-6E12C4B76E0A}" srcOrd="1" destOrd="0" parTransId="{6DBEB940-F45D-4526-9984-704772BCBCDA}" sibTransId="{BD28ED91-A0C6-4D8A-8B93-02C74CF917E0}"/>
    <dgm:cxn modelId="{D22E1A91-C8D2-46FC-9E8F-A13334EFEE8C}" type="presOf" srcId="{5D00E72B-28EB-48EB-A1CB-6E12C4B76E0A}" destId="{59E0891A-EE5B-478E-B6CC-C1148DAD1007}" srcOrd="0" destOrd="0" presId="urn:microsoft.com/office/officeart/2005/8/layout/vList5"/>
    <dgm:cxn modelId="{F7FB55A5-89F6-4BD1-9BAA-3923A56B69BD}" srcId="{46B84B10-A58B-46A8-81CD-1A75D75B47D4}" destId="{F603765B-520A-436A-BB7D-017A77830FDC}" srcOrd="4" destOrd="0" parTransId="{2B89F1E0-AEFC-4941-8819-C40DF916EEED}" sibTransId="{0FDD2F5D-0DF9-49CB-871D-27D426E28D3C}"/>
    <dgm:cxn modelId="{59EDBCB7-F767-4012-B7D0-3375CD14C21C}" srcId="{46B84B10-A58B-46A8-81CD-1A75D75B47D4}" destId="{D57E89EA-2FB4-4CF3-90CD-29BF7E0291F8}" srcOrd="3" destOrd="0" parTransId="{0A1ECF08-E224-4330-98D7-6EFE9A3C20D0}" sibTransId="{283CAE21-A5DD-45FA-8A1D-23B8C57BD0BE}"/>
    <dgm:cxn modelId="{1B1289BB-85C8-4B87-9C70-37C71ACA5A69}" srcId="{46B84B10-A58B-46A8-81CD-1A75D75B47D4}" destId="{6B21C5F6-3AAC-4D6E-9E1E-4A91A386A0DB}" srcOrd="2" destOrd="0" parTransId="{41F4A697-E753-436E-B6FA-B0FD978172AC}" sibTransId="{4DD77613-F1C4-4C9E-89BD-A2F93898F7D7}"/>
    <dgm:cxn modelId="{9D6F7FC4-9B86-4CAD-BBE7-A561C5FC79AD}" type="presOf" srcId="{D57E89EA-2FB4-4CF3-90CD-29BF7E0291F8}" destId="{A52D9847-7E5F-441F-9BC1-9C9872D9EBE7}" srcOrd="0" destOrd="0" presId="urn:microsoft.com/office/officeart/2005/8/layout/vList5"/>
    <dgm:cxn modelId="{0119C3C8-C524-4E8F-B47C-9A713041D5CE}" srcId="{46B84B10-A58B-46A8-81CD-1A75D75B47D4}" destId="{A3D1078D-CC33-49A3-BFBE-925585F5BA5E}" srcOrd="0" destOrd="0" parTransId="{6FF5C3D0-AAF0-4AC8-82A7-F4145A63241F}" sibTransId="{50FB2B71-6866-4304-A449-25FBA5C8E426}"/>
    <dgm:cxn modelId="{663C7DDF-3B6A-41D0-81D4-6AD979A80CEC}" type="presOf" srcId="{A3D1078D-CC33-49A3-BFBE-925585F5BA5E}" destId="{8AA0B79A-2E20-4FA7-AA8B-EE22F990BA6E}" srcOrd="0" destOrd="0" presId="urn:microsoft.com/office/officeart/2005/8/layout/vList5"/>
    <dgm:cxn modelId="{866103F1-E104-4004-9AE6-9738959164F4}" type="presOf" srcId="{F603765B-520A-436A-BB7D-017A77830FDC}" destId="{B76538F8-391A-40B1-B076-9B9DF5567160}" srcOrd="0" destOrd="0" presId="urn:microsoft.com/office/officeart/2005/8/layout/vList5"/>
    <dgm:cxn modelId="{F618F8F2-32D5-45D2-9833-BAA651B26C91}" type="presOf" srcId="{6B21C5F6-3AAC-4D6E-9E1E-4A91A386A0DB}" destId="{8D0FECD0-94CA-49A2-850C-6AF7C219CDFB}" srcOrd="0" destOrd="0" presId="urn:microsoft.com/office/officeart/2005/8/layout/vList5"/>
    <dgm:cxn modelId="{445ADDF4-7687-4BA1-9AD0-FDC799FE3790}" type="presOf" srcId="{46B84B10-A58B-46A8-81CD-1A75D75B47D4}" destId="{146C7E47-2207-4A0C-921F-1580BFEAA91A}" srcOrd="0" destOrd="0" presId="urn:microsoft.com/office/officeart/2005/8/layout/vList5"/>
    <dgm:cxn modelId="{72C17358-8221-432A-848A-25E490DEECE1}" type="presParOf" srcId="{146C7E47-2207-4A0C-921F-1580BFEAA91A}" destId="{0F2D1E8E-C9EE-4F86-9BCF-341118E93034}" srcOrd="0" destOrd="0" presId="urn:microsoft.com/office/officeart/2005/8/layout/vList5"/>
    <dgm:cxn modelId="{F5D6CF32-6B3A-480A-B6DC-71C7BD9E2E62}" type="presParOf" srcId="{0F2D1E8E-C9EE-4F86-9BCF-341118E93034}" destId="{8AA0B79A-2E20-4FA7-AA8B-EE22F990BA6E}" srcOrd="0" destOrd="0" presId="urn:microsoft.com/office/officeart/2005/8/layout/vList5"/>
    <dgm:cxn modelId="{40C6CCFC-7F27-4C23-8EB7-F70227FE340D}" type="presParOf" srcId="{146C7E47-2207-4A0C-921F-1580BFEAA91A}" destId="{C69DD9F6-57F6-4B69-8FB9-9F48782F9574}" srcOrd="1" destOrd="0" presId="urn:microsoft.com/office/officeart/2005/8/layout/vList5"/>
    <dgm:cxn modelId="{BC2493D6-605B-473C-AAEC-F508FEB11C0D}" type="presParOf" srcId="{146C7E47-2207-4A0C-921F-1580BFEAA91A}" destId="{9FE468C2-A66C-4A80-80C1-B93846747129}" srcOrd="2" destOrd="0" presId="urn:microsoft.com/office/officeart/2005/8/layout/vList5"/>
    <dgm:cxn modelId="{748BAB1E-F2AE-4B60-9EA7-FFEFA726D33C}" type="presParOf" srcId="{9FE468C2-A66C-4A80-80C1-B93846747129}" destId="{59E0891A-EE5B-478E-B6CC-C1148DAD1007}" srcOrd="0" destOrd="0" presId="urn:microsoft.com/office/officeart/2005/8/layout/vList5"/>
    <dgm:cxn modelId="{D33FD80C-6A81-4851-B202-B20D3B864804}" type="presParOf" srcId="{146C7E47-2207-4A0C-921F-1580BFEAA91A}" destId="{309A418D-B9F2-48F4-9864-E239BD1606F3}" srcOrd="3" destOrd="0" presId="urn:microsoft.com/office/officeart/2005/8/layout/vList5"/>
    <dgm:cxn modelId="{5A7E8F33-A1EC-45AD-89D5-558A6C3034FB}" type="presParOf" srcId="{146C7E47-2207-4A0C-921F-1580BFEAA91A}" destId="{96E92B87-9660-4378-95B9-EB7454EDCDCF}" srcOrd="4" destOrd="0" presId="urn:microsoft.com/office/officeart/2005/8/layout/vList5"/>
    <dgm:cxn modelId="{627E96F5-D259-4F02-9C52-2F26F5B055CF}" type="presParOf" srcId="{96E92B87-9660-4378-95B9-EB7454EDCDCF}" destId="{8D0FECD0-94CA-49A2-850C-6AF7C219CDFB}" srcOrd="0" destOrd="0" presId="urn:microsoft.com/office/officeart/2005/8/layout/vList5"/>
    <dgm:cxn modelId="{64995FB4-C959-47D8-99C7-046943ADB00E}" type="presParOf" srcId="{146C7E47-2207-4A0C-921F-1580BFEAA91A}" destId="{17F3669A-D7B4-4AA0-9937-35FB8B4F77DB}" srcOrd="5" destOrd="0" presId="urn:microsoft.com/office/officeart/2005/8/layout/vList5"/>
    <dgm:cxn modelId="{D28F741C-5752-42F0-82F0-F1F59A96EF5D}" type="presParOf" srcId="{146C7E47-2207-4A0C-921F-1580BFEAA91A}" destId="{2FF30523-DDF0-4953-86CE-D02D2781AF91}" srcOrd="6" destOrd="0" presId="urn:microsoft.com/office/officeart/2005/8/layout/vList5"/>
    <dgm:cxn modelId="{F008F6E9-3338-42C0-950C-7B672D1CFEF6}" type="presParOf" srcId="{2FF30523-DDF0-4953-86CE-D02D2781AF91}" destId="{A52D9847-7E5F-441F-9BC1-9C9872D9EBE7}" srcOrd="0" destOrd="0" presId="urn:microsoft.com/office/officeart/2005/8/layout/vList5"/>
    <dgm:cxn modelId="{74B03DB9-95E0-464D-9ACB-0E7505A498EB}" type="presParOf" srcId="{146C7E47-2207-4A0C-921F-1580BFEAA91A}" destId="{2A398409-E5CD-4F5F-9601-B844DE497799}" srcOrd="7" destOrd="0" presId="urn:microsoft.com/office/officeart/2005/8/layout/vList5"/>
    <dgm:cxn modelId="{E11E6E98-2B0C-4A6E-9517-E41307FA37B1}" type="presParOf" srcId="{146C7E47-2207-4A0C-921F-1580BFEAA91A}" destId="{01444E8C-7189-48C5-A859-633E7011F0CA}" srcOrd="8" destOrd="0" presId="urn:microsoft.com/office/officeart/2005/8/layout/vList5"/>
    <dgm:cxn modelId="{CC10C14B-0334-4146-8DCC-5FBF89A84A72}" type="presParOf" srcId="{01444E8C-7189-48C5-A859-633E7011F0CA}" destId="{B76538F8-391A-40B1-B076-9B9DF5567160}"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CC618-20FC-4204-8130-F243F327D6BD}">
      <dsp:nvSpPr>
        <dsp:cNvPr id="0" name=""/>
        <dsp:cNvSpPr/>
      </dsp:nvSpPr>
      <dsp:spPr>
        <a:xfrm>
          <a:off x="1642888" y="2080"/>
          <a:ext cx="1848249" cy="9095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a:cs typeface="Times New Roman"/>
            </a:rPr>
            <a:t>From 30th September 2025 prison population was 87,021</a:t>
          </a:r>
        </a:p>
      </dsp:txBody>
      <dsp:txXfrm>
        <a:off x="1687286" y="46478"/>
        <a:ext cx="1759453" cy="820711"/>
      </dsp:txXfrm>
    </dsp:sp>
    <dsp:sp modelId="{8BF0D172-395A-40CC-A9A7-8D985C17A51A}">
      <dsp:nvSpPr>
        <dsp:cNvPr id="0" name=""/>
        <dsp:cNvSpPr/>
      </dsp:nvSpPr>
      <dsp:spPr>
        <a:xfrm>
          <a:off x="1642888" y="957062"/>
          <a:ext cx="1848249" cy="90950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a:cs typeface="Times New Roman"/>
            </a:rPr>
            <a:t>83,517 were male and 3,504 were female </a:t>
          </a:r>
        </a:p>
      </dsp:txBody>
      <dsp:txXfrm>
        <a:off x="1687286" y="1001460"/>
        <a:ext cx="1759453" cy="820711"/>
      </dsp:txXfrm>
    </dsp:sp>
    <dsp:sp modelId="{B49F22DC-9A23-4856-BCF8-02A43E2F9D85}">
      <dsp:nvSpPr>
        <dsp:cNvPr id="0" name=""/>
        <dsp:cNvSpPr/>
      </dsp:nvSpPr>
      <dsp:spPr>
        <a:xfrm>
          <a:off x="1642888" y="1912045"/>
          <a:ext cx="1848249" cy="90950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a:cs typeface="Times New Roman"/>
            </a:rPr>
            <a:t>Useable capacity was 88,931 </a:t>
          </a:r>
        </a:p>
      </dsp:txBody>
      <dsp:txXfrm>
        <a:off x="1687286" y="1956443"/>
        <a:ext cx="1759453" cy="820711"/>
      </dsp:txXfrm>
    </dsp:sp>
    <dsp:sp modelId="{BEE31ACB-162B-4291-B133-985ED2785FE7}">
      <dsp:nvSpPr>
        <dsp:cNvPr id="0" name=""/>
        <dsp:cNvSpPr/>
      </dsp:nvSpPr>
      <dsp:spPr>
        <a:xfrm>
          <a:off x="1642888" y="2867028"/>
          <a:ext cx="1848249" cy="90950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a:cs typeface="Times New Roman"/>
            </a:rPr>
            <a:t>Predicted to rise between 92,400 and 100,000 by November 2032</a:t>
          </a:r>
        </a:p>
      </dsp:txBody>
      <dsp:txXfrm>
        <a:off x="1687286" y="2911426"/>
        <a:ext cx="1759453" cy="820711"/>
      </dsp:txXfrm>
    </dsp:sp>
    <dsp:sp modelId="{4A695834-C411-483F-83F2-2E58EFDA2C2A}">
      <dsp:nvSpPr>
        <dsp:cNvPr id="0" name=""/>
        <dsp:cNvSpPr/>
      </dsp:nvSpPr>
      <dsp:spPr>
        <a:xfrm>
          <a:off x="1642888" y="3822011"/>
          <a:ext cx="1848249" cy="90950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US" sz="1400" kern="1200">
              <a:latin typeface="Times New Roman"/>
              <a:cs typeface="Times New Roman"/>
            </a:rPr>
            <a:t>(Ministry of Justice, 2026).</a:t>
          </a:r>
        </a:p>
      </dsp:txBody>
      <dsp:txXfrm>
        <a:off x="1687286" y="3866409"/>
        <a:ext cx="1759453" cy="8207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B0955-1A4C-471F-864A-5E92CAFAD102}">
      <dsp:nvSpPr>
        <dsp:cNvPr id="0" name=""/>
        <dsp:cNvSpPr/>
      </dsp:nvSpPr>
      <dsp:spPr>
        <a:xfrm>
          <a:off x="0" y="172275"/>
          <a:ext cx="5458491" cy="7224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solidFill>
                <a:srgbClr val="FFFFFF"/>
              </a:solidFill>
              <a:latin typeface="Times New Roman"/>
              <a:ea typeface="+mn-ea"/>
              <a:cs typeface="Times New Roman"/>
            </a:rPr>
            <a:t>295 prisoners were transgender in March 2024</a:t>
          </a:r>
        </a:p>
      </dsp:txBody>
      <dsp:txXfrm>
        <a:off x="35268" y="207543"/>
        <a:ext cx="5387955" cy="651938"/>
      </dsp:txXfrm>
    </dsp:sp>
    <dsp:sp modelId="{05DE6765-AF17-4096-A4A8-B0CF5A8C21AE}">
      <dsp:nvSpPr>
        <dsp:cNvPr id="0" name=""/>
        <dsp:cNvSpPr/>
      </dsp:nvSpPr>
      <dsp:spPr>
        <a:xfrm>
          <a:off x="0" y="949470"/>
          <a:ext cx="5458491" cy="722474"/>
        </a:xfrm>
        <a:prstGeom prst="roundRect">
          <a:avLst/>
        </a:prstGeom>
        <a:solidFill>
          <a:schemeClr val="accent2">
            <a:hueOff val="-743988"/>
            <a:satOff val="-675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solidFill>
                <a:srgbClr val="FFFFFF"/>
              </a:solidFill>
              <a:latin typeface="Times New Roman"/>
              <a:ea typeface="+mn-ea"/>
              <a:cs typeface="Times New Roman"/>
            </a:rPr>
            <a:t>This was an increase from a total of 268 in 2023</a:t>
          </a:r>
        </a:p>
      </dsp:txBody>
      <dsp:txXfrm>
        <a:off x="35268" y="984738"/>
        <a:ext cx="5387955" cy="651938"/>
      </dsp:txXfrm>
    </dsp:sp>
    <dsp:sp modelId="{76D8029F-C327-4558-B001-DB86DBAC2C0A}">
      <dsp:nvSpPr>
        <dsp:cNvPr id="0" name=""/>
        <dsp:cNvSpPr/>
      </dsp:nvSpPr>
      <dsp:spPr>
        <a:xfrm>
          <a:off x="0" y="1726665"/>
          <a:ext cx="5458491" cy="722474"/>
        </a:xfrm>
        <a:prstGeom prst="roundRect">
          <a:avLst/>
        </a:prstGeom>
        <a:solidFill>
          <a:schemeClr val="accent2">
            <a:hueOff val="-1487975"/>
            <a:satOff val="-1350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solidFill>
                <a:srgbClr val="FFFFFF"/>
              </a:solidFill>
              <a:latin typeface="Times New Roman"/>
              <a:ea typeface="+mn-ea"/>
              <a:cs typeface="Times New Roman"/>
            </a:rPr>
            <a:t>84 out of the 123 prisons in England and Wales said they had 1 or more transgender individuals in custody</a:t>
          </a:r>
        </a:p>
      </dsp:txBody>
      <dsp:txXfrm>
        <a:off x="35268" y="1761933"/>
        <a:ext cx="5387955" cy="651938"/>
      </dsp:txXfrm>
    </dsp:sp>
    <dsp:sp modelId="{11101532-8516-4AED-98C8-EE93E04089EB}">
      <dsp:nvSpPr>
        <dsp:cNvPr id="0" name=""/>
        <dsp:cNvSpPr/>
      </dsp:nvSpPr>
      <dsp:spPr>
        <a:xfrm>
          <a:off x="0" y="2503860"/>
          <a:ext cx="5458491" cy="722474"/>
        </a:xfrm>
        <a:prstGeom prst="roundRect">
          <a:avLst/>
        </a:prstGeom>
        <a:solidFill>
          <a:schemeClr val="accent2">
            <a:hueOff val="-2231963"/>
            <a:satOff val="-20250"/>
            <a:lumOff val="8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solidFill>
                <a:srgbClr val="FFFFFF"/>
              </a:solidFill>
              <a:latin typeface="Times New Roman"/>
              <a:ea typeface="+mn-ea"/>
              <a:cs typeface="Times New Roman"/>
            </a:rPr>
            <a:t>10 out of the 295 prisoners had gender recognition certificates which was less than 2023</a:t>
          </a:r>
        </a:p>
      </dsp:txBody>
      <dsp:txXfrm>
        <a:off x="35268" y="2539128"/>
        <a:ext cx="5387955" cy="651938"/>
      </dsp:txXfrm>
    </dsp:sp>
    <dsp:sp modelId="{B331F253-C7E4-43B2-BCF3-B1528226EE9A}">
      <dsp:nvSpPr>
        <dsp:cNvPr id="0" name=""/>
        <dsp:cNvSpPr/>
      </dsp:nvSpPr>
      <dsp:spPr>
        <a:xfrm>
          <a:off x="0" y="3281055"/>
          <a:ext cx="5458491" cy="722474"/>
        </a:xfrm>
        <a:prstGeom prst="roundRect">
          <a:avLst/>
        </a:prstGeom>
        <a:solidFill>
          <a:schemeClr val="accent2">
            <a:hueOff val="-2975951"/>
            <a:satOff val="-27000"/>
            <a:lumOff val="11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solidFill>
                <a:srgbClr val="FFFFFF"/>
              </a:solidFill>
              <a:latin typeface="Times New Roman"/>
              <a:ea typeface="+mn-ea"/>
              <a:cs typeface="Times New Roman"/>
            </a:rPr>
            <a:t>(Ministry of Justice, 2024).</a:t>
          </a:r>
        </a:p>
      </dsp:txBody>
      <dsp:txXfrm>
        <a:off x="35268" y="3316323"/>
        <a:ext cx="5387955" cy="651938"/>
      </dsp:txXfrm>
    </dsp:sp>
    <dsp:sp modelId="{09D15DE5-2A0C-41A0-A40A-68CAB67D67C1}">
      <dsp:nvSpPr>
        <dsp:cNvPr id="0" name=""/>
        <dsp:cNvSpPr/>
      </dsp:nvSpPr>
      <dsp:spPr>
        <a:xfrm>
          <a:off x="0" y="4058250"/>
          <a:ext cx="5458491" cy="722474"/>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solidFill>
                <a:srgbClr val="FFFFFF"/>
              </a:solidFill>
              <a:latin typeface="Times New Roman"/>
              <a:ea typeface="+mn-ea"/>
              <a:cs typeface="Times New Roman"/>
            </a:rPr>
            <a:t>(Uk Government legislation, 2010)</a:t>
          </a:r>
        </a:p>
      </dsp:txBody>
      <dsp:txXfrm>
        <a:off x="35268" y="4093518"/>
        <a:ext cx="5387955" cy="6519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80FB6-8A1F-4D4A-AC35-3D1AA14E86E3}">
      <dsp:nvSpPr>
        <dsp:cNvPr id="0" name=""/>
        <dsp:cNvSpPr/>
      </dsp:nvSpPr>
      <dsp:spPr>
        <a:xfrm>
          <a:off x="0" y="132864"/>
          <a:ext cx="5134027" cy="4182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Family rejection                                                                   </a:t>
          </a:r>
        </a:p>
      </dsp:txBody>
      <dsp:txXfrm>
        <a:off x="20419" y="153283"/>
        <a:ext cx="5093189" cy="377437"/>
      </dsp:txXfrm>
    </dsp:sp>
    <dsp:sp modelId="{CD4EEBA1-5B12-492B-B801-BD6A675C5210}">
      <dsp:nvSpPr>
        <dsp:cNvPr id="0" name=""/>
        <dsp:cNvSpPr/>
      </dsp:nvSpPr>
      <dsp:spPr>
        <a:xfrm>
          <a:off x="0" y="582819"/>
          <a:ext cx="5134027" cy="41827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Discrimination </a:t>
          </a:r>
        </a:p>
      </dsp:txBody>
      <dsp:txXfrm>
        <a:off x="20419" y="603238"/>
        <a:ext cx="5093189" cy="377437"/>
      </dsp:txXfrm>
    </dsp:sp>
    <dsp:sp modelId="{BBE6C2F7-F5D5-4D5C-8F5F-FAE93F16ED12}">
      <dsp:nvSpPr>
        <dsp:cNvPr id="0" name=""/>
        <dsp:cNvSpPr/>
      </dsp:nvSpPr>
      <dsp:spPr>
        <a:xfrm>
          <a:off x="0" y="1032774"/>
          <a:ext cx="5134027" cy="41827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Social exclusion and stigma due to their gender identity</a:t>
          </a:r>
        </a:p>
      </dsp:txBody>
      <dsp:txXfrm>
        <a:off x="20419" y="1053193"/>
        <a:ext cx="5093189" cy="377437"/>
      </dsp:txXfrm>
    </dsp:sp>
    <dsp:sp modelId="{2B4DD5D6-9DA5-4305-A61E-E659D5F70018}">
      <dsp:nvSpPr>
        <dsp:cNvPr id="0" name=""/>
        <dsp:cNvSpPr/>
      </dsp:nvSpPr>
      <dsp:spPr>
        <a:xfrm>
          <a:off x="0" y="1482729"/>
          <a:ext cx="5134027" cy="4182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Violations of education rights </a:t>
          </a:r>
        </a:p>
      </dsp:txBody>
      <dsp:txXfrm>
        <a:off x="20419" y="1503148"/>
        <a:ext cx="5093189" cy="377437"/>
      </dsp:txXfrm>
    </dsp:sp>
    <dsp:sp modelId="{EBDF5789-2A68-4012-A38E-B9281E4431B1}">
      <dsp:nvSpPr>
        <dsp:cNvPr id="0" name=""/>
        <dsp:cNvSpPr/>
      </dsp:nvSpPr>
      <dsp:spPr>
        <a:xfrm>
          <a:off x="0" y="1932684"/>
          <a:ext cx="5134027" cy="41827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Sexual and physical violence </a:t>
          </a:r>
        </a:p>
      </dsp:txBody>
      <dsp:txXfrm>
        <a:off x="20419" y="1953103"/>
        <a:ext cx="5093189" cy="377437"/>
      </dsp:txXfrm>
    </dsp:sp>
    <dsp:sp modelId="{DD3B033D-8303-49ED-B744-CB0406A17C3D}">
      <dsp:nvSpPr>
        <dsp:cNvPr id="0" name=""/>
        <dsp:cNvSpPr/>
      </dsp:nvSpPr>
      <dsp:spPr>
        <a:xfrm>
          <a:off x="0" y="2382639"/>
          <a:ext cx="5134027" cy="4182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Criminalization</a:t>
          </a:r>
        </a:p>
      </dsp:txBody>
      <dsp:txXfrm>
        <a:off x="20419" y="2403058"/>
        <a:ext cx="5093189" cy="377437"/>
      </dsp:txXfrm>
    </dsp:sp>
    <dsp:sp modelId="{2BFD4F6C-E5CD-4A21-A4EE-BB4EC3C9168A}">
      <dsp:nvSpPr>
        <dsp:cNvPr id="0" name=""/>
        <dsp:cNvSpPr/>
      </dsp:nvSpPr>
      <dsp:spPr>
        <a:xfrm>
          <a:off x="0" y="2832594"/>
          <a:ext cx="5134027" cy="41827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Vulnerability to sexually transmitted diseases</a:t>
          </a:r>
        </a:p>
      </dsp:txBody>
      <dsp:txXfrm>
        <a:off x="20419" y="2853013"/>
        <a:ext cx="5093189" cy="377437"/>
      </dsp:txXfrm>
    </dsp:sp>
    <dsp:sp modelId="{8505941C-D8B9-46A2-837F-FF4410582FB9}">
      <dsp:nvSpPr>
        <dsp:cNvPr id="0" name=""/>
        <dsp:cNvSpPr/>
      </dsp:nvSpPr>
      <dsp:spPr>
        <a:xfrm>
          <a:off x="0" y="3282549"/>
          <a:ext cx="5134027" cy="41827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Homelessness and poverty</a:t>
          </a:r>
        </a:p>
      </dsp:txBody>
      <dsp:txXfrm>
        <a:off x="20419" y="3302968"/>
        <a:ext cx="5093189" cy="377437"/>
      </dsp:txXfrm>
    </dsp:sp>
    <dsp:sp modelId="{5316974E-5FC5-4EAB-82CD-C518D7D71C3A}">
      <dsp:nvSpPr>
        <dsp:cNvPr id="0" name=""/>
        <dsp:cNvSpPr/>
      </dsp:nvSpPr>
      <dsp:spPr>
        <a:xfrm>
          <a:off x="0" y="3732504"/>
          <a:ext cx="5134027" cy="4182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Times New Roman"/>
              <a:ea typeface="+mn-ea"/>
              <a:cs typeface="Times New Roman"/>
            </a:rPr>
            <a:t>Stress due to these challenges places them at risk of stress-sensitive mental health conditions </a:t>
          </a:r>
        </a:p>
      </dsp:txBody>
      <dsp:txXfrm>
        <a:off x="20419" y="3752923"/>
        <a:ext cx="5093189" cy="377437"/>
      </dsp:txXfrm>
    </dsp:sp>
    <dsp:sp modelId="{0E888AC0-C521-42F6-8170-31E1D432D408}">
      <dsp:nvSpPr>
        <dsp:cNvPr id="0" name=""/>
        <dsp:cNvSpPr/>
      </dsp:nvSpPr>
      <dsp:spPr>
        <a:xfrm>
          <a:off x="0" y="4182459"/>
          <a:ext cx="5134027" cy="418275"/>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US" sz="1100" kern="1200">
              <a:latin typeface="Times New Roman"/>
              <a:ea typeface="+mn-ea"/>
              <a:cs typeface="Times New Roman"/>
            </a:rPr>
            <a:t>(Jacobs, 2024) (Murphy, 2022) ( Hill, 2024).</a:t>
          </a:r>
        </a:p>
      </dsp:txBody>
      <dsp:txXfrm>
        <a:off x="20419" y="4202878"/>
        <a:ext cx="5093189" cy="3774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1860B-BAEE-487B-9768-16E76CE3E207}">
      <dsp:nvSpPr>
        <dsp:cNvPr id="0" name=""/>
        <dsp:cNvSpPr/>
      </dsp:nvSpPr>
      <dsp:spPr>
        <a:xfrm>
          <a:off x="1995279" y="715778"/>
          <a:ext cx="428299" cy="91440"/>
        </a:xfrm>
        <a:custGeom>
          <a:avLst/>
          <a:gdLst/>
          <a:ahLst/>
          <a:cxnLst/>
          <a:rect l="0" t="0" r="0" b="0"/>
          <a:pathLst>
            <a:path>
              <a:moveTo>
                <a:pt x="0" y="45720"/>
              </a:moveTo>
              <a:lnTo>
                <a:pt x="42829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97956" y="759203"/>
        <a:ext cx="22944" cy="4588"/>
      </dsp:txXfrm>
    </dsp:sp>
    <dsp:sp modelId="{5759C9AA-0547-4F40-A87E-4B97A364B382}">
      <dsp:nvSpPr>
        <dsp:cNvPr id="0" name=""/>
        <dsp:cNvSpPr/>
      </dsp:nvSpPr>
      <dsp:spPr>
        <a:xfrm>
          <a:off x="1862" y="162933"/>
          <a:ext cx="1995216" cy="11971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Prison overcrowding </a:t>
          </a:r>
          <a:endParaRPr lang="en-US" sz="2300" kern="1200">
            <a:latin typeface="Times New Roman"/>
            <a:cs typeface="Times New Roman"/>
          </a:endParaRPr>
        </a:p>
      </dsp:txBody>
      <dsp:txXfrm>
        <a:off x="1862" y="162933"/>
        <a:ext cx="1995216" cy="1197129"/>
      </dsp:txXfrm>
    </dsp:sp>
    <dsp:sp modelId="{9BC732AF-99B1-47E3-965A-DB55BCE7CD25}">
      <dsp:nvSpPr>
        <dsp:cNvPr id="0" name=""/>
        <dsp:cNvSpPr/>
      </dsp:nvSpPr>
      <dsp:spPr>
        <a:xfrm>
          <a:off x="4449395" y="715778"/>
          <a:ext cx="428299" cy="91440"/>
        </a:xfrm>
        <a:custGeom>
          <a:avLst/>
          <a:gdLst/>
          <a:ahLst/>
          <a:cxnLst/>
          <a:rect l="0" t="0" r="0" b="0"/>
          <a:pathLst>
            <a:path>
              <a:moveTo>
                <a:pt x="0" y="45720"/>
              </a:moveTo>
              <a:lnTo>
                <a:pt x="428299"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2072" y="759203"/>
        <a:ext cx="22944" cy="4588"/>
      </dsp:txXfrm>
    </dsp:sp>
    <dsp:sp modelId="{E974995F-887F-4659-8A1F-EE6FB72385BA}">
      <dsp:nvSpPr>
        <dsp:cNvPr id="0" name=""/>
        <dsp:cNvSpPr/>
      </dsp:nvSpPr>
      <dsp:spPr>
        <a:xfrm>
          <a:off x="2455978" y="162933"/>
          <a:ext cx="1995216" cy="1197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Activity within prison</a:t>
          </a:r>
          <a:endParaRPr lang="en-US" sz="2300" kern="1200">
            <a:latin typeface="Times New Roman"/>
            <a:cs typeface="Times New Roman"/>
          </a:endParaRPr>
        </a:p>
      </dsp:txBody>
      <dsp:txXfrm>
        <a:off x="2455978" y="162933"/>
        <a:ext cx="1995216" cy="1197129"/>
      </dsp:txXfrm>
    </dsp:sp>
    <dsp:sp modelId="{5BBDC0B0-A6CE-4670-9C96-B94EEB1C4D31}">
      <dsp:nvSpPr>
        <dsp:cNvPr id="0" name=""/>
        <dsp:cNvSpPr/>
      </dsp:nvSpPr>
      <dsp:spPr>
        <a:xfrm>
          <a:off x="6903511" y="715778"/>
          <a:ext cx="428299" cy="91440"/>
        </a:xfrm>
        <a:custGeom>
          <a:avLst/>
          <a:gdLst/>
          <a:ahLst/>
          <a:cxnLst/>
          <a:rect l="0" t="0" r="0" b="0"/>
          <a:pathLst>
            <a:path>
              <a:moveTo>
                <a:pt x="0" y="45720"/>
              </a:moveTo>
              <a:lnTo>
                <a:pt x="428299"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06188" y="759203"/>
        <a:ext cx="22944" cy="4588"/>
      </dsp:txXfrm>
    </dsp:sp>
    <dsp:sp modelId="{EC05D328-68C7-4C27-81E5-D0BBD228EEE4}">
      <dsp:nvSpPr>
        <dsp:cNvPr id="0" name=""/>
        <dsp:cNvSpPr/>
      </dsp:nvSpPr>
      <dsp:spPr>
        <a:xfrm>
          <a:off x="4910094" y="162933"/>
          <a:ext cx="1995216" cy="119712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Drugs </a:t>
          </a:r>
          <a:endParaRPr lang="en-US" sz="2300" kern="1200">
            <a:latin typeface="Times New Roman"/>
            <a:cs typeface="Times New Roman"/>
          </a:endParaRPr>
        </a:p>
      </dsp:txBody>
      <dsp:txXfrm>
        <a:off x="4910094" y="162933"/>
        <a:ext cx="1995216" cy="1197129"/>
      </dsp:txXfrm>
    </dsp:sp>
    <dsp:sp modelId="{15D6631B-C910-41AA-A2FA-26194929AFB8}">
      <dsp:nvSpPr>
        <dsp:cNvPr id="0" name=""/>
        <dsp:cNvSpPr/>
      </dsp:nvSpPr>
      <dsp:spPr>
        <a:xfrm>
          <a:off x="999470" y="1358263"/>
          <a:ext cx="7362348" cy="428299"/>
        </a:xfrm>
        <a:custGeom>
          <a:avLst/>
          <a:gdLst/>
          <a:ahLst/>
          <a:cxnLst/>
          <a:rect l="0" t="0" r="0" b="0"/>
          <a:pathLst>
            <a:path>
              <a:moveTo>
                <a:pt x="7362348" y="0"/>
              </a:moveTo>
              <a:lnTo>
                <a:pt x="7362348" y="231249"/>
              </a:lnTo>
              <a:lnTo>
                <a:pt x="0" y="231249"/>
              </a:lnTo>
              <a:lnTo>
                <a:pt x="0" y="428299"/>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96229" y="1570118"/>
        <a:ext cx="368831" cy="4588"/>
      </dsp:txXfrm>
    </dsp:sp>
    <dsp:sp modelId="{998E6814-58D8-4DAC-8820-010ABBF1B6DE}">
      <dsp:nvSpPr>
        <dsp:cNvPr id="0" name=""/>
        <dsp:cNvSpPr/>
      </dsp:nvSpPr>
      <dsp:spPr>
        <a:xfrm>
          <a:off x="7364210" y="162933"/>
          <a:ext cx="1995216" cy="119712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Mental health</a:t>
          </a:r>
          <a:endParaRPr lang="en-US" sz="2300" kern="1200">
            <a:latin typeface="Times New Roman"/>
            <a:cs typeface="Times New Roman"/>
          </a:endParaRPr>
        </a:p>
      </dsp:txBody>
      <dsp:txXfrm>
        <a:off x="7364210" y="162933"/>
        <a:ext cx="1995216" cy="1197129"/>
      </dsp:txXfrm>
    </dsp:sp>
    <dsp:sp modelId="{B6472E0B-C468-487D-863D-13F95B3865B5}">
      <dsp:nvSpPr>
        <dsp:cNvPr id="0" name=""/>
        <dsp:cNvSpPr/>
      </dsp:nvSpPr>
      <dsp:spPr>
        <a:xfrm>
          <a:off x="1995279" y="2371807"/>
          <a:ext cx="428299" cy="91440"/>
        </a:xfrm>
        <a:custGeom>
          <a:avLst/>
          <a:gdLst/>
          <a:ahLst/>
          <a:cxnLst/>
          <a:rect l="0" t="0" r="0" b="0"/>
          <a:pathLst>
            <a:path>
              <a:moveTo>
                <a:pt x="0" y="45720"/>
              </a:moveTo>
              <a:lnTo>
                <a:pt x="428299"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97956" y="2415233"/>
        <a:ext cx="22944" cy="4588"/>
      </dsp:txXfrm>
    </dsp:sp>
    <dsp:sp modelId="{2D6A9796-4ED7-4388-BE42-8F9256027D33}">
      <dsp:nvSpPr>
        <dsp:cNvPr id="0" name=""/>
        <dsp:cNvSpPr/>
      </dsp:nvSpPr>
      <dsp:spPr>
        <a:xfrm>
          <a:off x="1862" y="1818962"/>
          <a:ext cx="1995216" cy="119712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Violence </a:t>
          </a:r>
          <a:endParaRPr lang="en-US" sz="2300" kern="1200">
            <a:latin typeface="Times New Roman"/>
            <a:cs typeface="Times New Roman"/>
          </a:endParaRPr>
        </a:p>
      </dsp:txBody>
      <dsp:txXfrm>
        <a:off x="1862" y="1818962"/>
        <a:ext cx="1995216" cy="1197129"/>
      </dsp:txXfrm>
    </dsp:sp>
    <dsp:sp modelId="{613336A6-5C43-49F7-900E-2750A83CA983}">
      <dsp:nvSpPr>
        <dsp:cNvPr id="0" name=""/>
        <dsp:cNvSpPr/>
      </dsp:nvSpPr>
      <dsp:spPr>
        <a:xfrm>
          <a:off x="4449395" y="2371807"/>
          <a:ext cx="428299" cy="91440"/>
        </a:xfrm>
        <a:custGeom>
          <a:avLst/>
          <a:gdLst/>
          <a:ahLst/>
          <a:cxnLst/>
          <a:rect l="0" t="0" r="0" b="0"/>
          <a:pathLst>
            <a:path>
              <a:moveTo>
                <a:pt x="0" y="45720"/>
              </a:moveTo>
              <a:lnTo>
                <a:pt x="428299"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2072" y="2415233"/>
        <a:ext cx="22944" cy="4588"/>
      </dsp:txXfrm>
    </dsp:sp>
    <dsp:sp modelId="{DA834AF3-900C-470F-B96B-D60DCAA290FE}">
      <dsp:nvSpPr>
        <dsp:cNvPr id="0" name=""/>
        <dsp:cNvSpPr/>
      </dsp:nvSpPr>
      <dsp:spPr>
        <a:xfrm>
          <a:off x="2455978" y="1818962"/>
          <a:ext cx="1995216" cy="119712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Support upon release</a:t>
          </a:r>
          <a:endParaRPr lang="en-US" sz="2300" kern="1200">
            <a:latin typeface="Times New Roman"/>
            <a:cs typeface="Times New Roman"/>
          </a:endParaRPr>
        </a:p>
      </dsp:txBody>
      <dsp:txXfrm>
        <a:off x="2455978" y="1818962"/>
        <a:ext cx="1995216" cy="1197129"/>
      </dsp:txXfrm>
    </dsp:sp>
    <dsp:sp modelId="{45199448-0BD9-44D8-B5C5-8AEAB96265E6}">
      <dsp:nvSpPr>
        <dsp:cNvPr id="0" name=""/>
        <dsp:cNvSpPr/>
      </dsp:nvSpPr>
      <dsp:spPr>
        <a:xfrm>
          <a:off x="4910094" y="1818962"/>
          <a:ext cx="1995216" cy="119712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767" tIns="102624" rIns="97767" bIns="102624" numCol="1" spcCol="1270" anchor="ctr" anchorCtr="0">
          <a:noAutofit/>
        </a:bodyPr>
        <a:lstStyle/>
        <a:p>
          <a:pPr marL="0" lvl="0" indent="0" algn="ctr" defTabSz="1022350">
            <a:lnSpc>
              <a:spcPct val="90000"/>
            </a:lnSpc>
            <a:spcBef>
              <a:spcPct val="0"/>
            </a:spcBef>
            <a:spcAft>
              <a:spcPct val="35000"/>
            </a:spcAft>
            <a:buNone/>
          </a:pPr>
          <a:r>
            <a:rPr lang="en-GB" sz="2300" kern="1200">
              <a:latin typeface="Times New Roman"/>
              <a:cs typeface="Times New Roman"/>
            </a:rPr>
            <a:t>(Taylor, 2024).</a:t>
          </a:r>
          <a:endParaRPr lang="en-US" sz="2300" kern="1200">
            <a:latin typeface="Times New Roman"/>
            <a:cs typeface="Times New Roman"/>
          </a:endParaRPr>
        </a:p>
      </dsp:txBody>
      <dsp:txXfrm>
        <a:off x="4910094" y="1818962"/>
        <a:ext cx="1995216" cy="11971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49E52-7F21-4D9E-B6D7-EBB934FCD302}">
      <dsp:nvSpPr>
        <dsp:cNvPr id="0" name=""/>
        <dsp:cNvSpPr/>
      </dsp:nvSpPr>
      <dsp:spPr>
        <a:xfrm>
          <a:off x="0" y="430800"/>
          <a:ext cx="5458491"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Times New Roman"/>
              <a:ea typeface="+mn-ea"/>
              <a:cs typeface="Times New Roman"/>
            </a:rPr>
            <a:t>In 2023 the Ministry Of Justice developed a new policy </a:t>
          </a:r>
        </a:p>
      </dsp:txBody>
      <dsp:txXfrm>
        <a:off x="37696" y="468496"/>
        <a:ext cx="5383099" cy="696808"/>
      </dsp:txXfrm>
    </dsp:sp>
    <dsp:sp modelId="{2D9415BE-FEB7-4BC4-9BBB-FFE85F8D5096}">
      <dsp:nvSpPr>
        <dsp:cNvPr id="0" name=""/>
        <dsp:cNvSpPr/>
      </dsp:nvSpPr>
      <dsp:spPr>
        <a:xfrm>
          <a:off x="0" y="1260600"/>
          <a:ext cx="5458491" cy="772200"/>
        </a:xfrm>
        <a:prstGeom prst="roundRect">
          <a:avLst/>
        </a:prstGeom>
        <a:solidFill>
          <a:schemeClr val="accent2">
            <a:hueOff val="-929985"/>
            <a:satOff val="-843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Times New Roman"/>
              <a:ea typeface="+mn-ea"/>
              <a:cs typeface="Times New Roman"/>
            </a:rPr>
            <a:t>States that transgender women with male genitalia are not to be held in women's prisons</a:t>
          </a:r>
        </a:p>
      </dsp:txBody>
      <dsp:txXfrm>
        <a:off x="37696" y="1298296"/>
        <a:ext cx="5383099" cy="696808"/>
      </dsp:txXfrm>
    </dsp:sp>
    <dsp:sp modelId="{787E081D-42F1-40C4-A266-D82816229725}">
      <dsp:nvSpPr>
        <dsp:cNvPr id="0" name=""/>
        <dsp:cNvSpPr/>
      </dsp:nvSpPr>
      <dsp:spPr>
        <a:xfrm>
          <a:off x="0" y="2090400"/>
          <a:ext cx="5458491" cy="772200"/>
        </a:xfrm>
        <a:prstGeom prst="roundRect">
          <a:avLst/>
        </a:prstGeom>
        <a:solidFill>
          <a:schemeClr val="accent2">
            <a:hueOff val="-1859969"/>
            <a:satOff val="-16875"/>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Times New Roman"/>
              <a:ea typeface="+mn-ea"/>
              <a:cs typeface="Times New Roman"/>
            </a:rPr>
            <a:t>Guidance applies to all even those with a gender recognition certificate </a:t>
          </a:r>
        </a:p>
      </dsp:txBody>
      <dsp:txXfrm>
        <a:off x="37696" y="2128096"/>
        <a:ext cx="5383099" cy="696808"/>
      </dsp:txXfrm>
    </dsp:sp>
    <dsp:sp modelId="{C03233D5-0C05-4098-B8B9-1D83D85678C5}">
      <dsp:nvSpPr>
        <dsp:cNvPr id="0" name=""/>
        <dsp:cNvSpPr/>
      </dsp:nvSpPr>
      <dsp:spPr>
        <a:xfrm>
          <a:off x="0" y="2920200"/>
          <a:ext cx="5458491" cy="772200"/>
        </a:xfrm>
        <a:prstGeom prst="roundRect">
          <a:avLst/>
        </a:prstGeom>
        <a:solidFill>
          <a:schemeClr val="accent2">
            <a:hueOff val="-2789954"/>
            <a:satOff val="-25313"/>
            <a:lumOff val="10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Times New Roman"/>
              <a:ea typeface="+mn-ea"/>
              <a:cs typeface="Times New Roman"/>
            </a:rPr>
            <a:t>Transgender women who cannot be held safely in a male prison can be imprisoned in a specialist unit </a:t>
          </a:r>
        </a:p>
      </dsp:txBody>
      <dsp:txXfrm>
        <a:off x="37696" y="2957896"/>
        <a:ext cx="5383099" cy="696808"/>
      </dsp:txXfrm>
    </dsp:sp>
    <dsp:sp modelId="{FD7699A7-81CC-415F-9F40-980D5A120535}">
      <dsp:nvSpPr>
        <dsp:cNvPr id="0" name=""/>
        <dsp:cNvSpPr/>
      </dsp:nvSpPr>
      <dsp:spPr>
        <a:xfrm>
          <a:off x="0" y="3750000"/>
          <a:ext cx="5458491" cy="772200"/>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Times New Roman"/>
              <a:ea typeface="+mn-ea"/>
              <a:cs typeface="Times New Roman"/>
            </a:rPr>
            <a:t>(Catch22, 2024)</a:t>
          </a:r>
          <a:r>
            <a:rPr lang="en-US" sz="2000" kern="1200">
              <a:solidFill>
                <a:srgbClr val="FFFFFF"/>
              </a:solidFill>
              <a:latin typeface="Univers Condensed"/>
              <a:ea typeface="+mn-ea"/>
              <a:cs typeface="+mn-cs"/>
            </a:rPr>
            <a:t>.</a:t>
          </a:r>
        </a:p>
      </dsp:txBody>
      <dsp:txXfrm>
        <a:off x="37696" y="3787696"/>
        <a:ext cx="5383099" cy="6968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6CB45-A789-4BEF-ACDF-57283C2D8D0A}">
      <dsp:nvSpPr>
        <dsp:cNvPr id="0" name=""/>
        <dsp:cNvSpPr/>
      </dsp:nvSpPr>
      <dsp:spPr>
        <a:xfrm>
          <a:off x="0" y="164399"/>
          <a:ext cx="5458491" cy="737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solidFill>
                <a:srgbClr val="FFFFFF"/>
              </a:solidFill>
              <a:latin typeface="Times New Roman"/>
              <a:ea typeface="+mn-ea"/>
              <a:cs typeface="Times New Roman"/>
            </a:rPr>
            <a:t>President Trump ordered the federal government and agencies to define individual's gender as their sex at birth and to reject their preferred pronouns </a:t>
          </a:r>
          <a:endParaRPr lang="en-US" sz="1400" kern="1200">
            <a:solidFill>
              <a:srgbClr val="FFFFFF"/>
            </a:solidFill>
            <a:latin typeface="Times New Roman"/>
            <a:ea typeface="+mn-ea"/>
            <a:cs typeface="Times New Roman"/>
          </a:endParaRPr>
        </a:p>
      </dsp:txBody>
      <dsp:txXfrm>
        <a:off x="35982" y="200381"/>
        <a:ext cx="5386527" cy="665136"/>
      </dsp:txXfrm>
    </dsp:sp>
    <dsp:sp modelId="{61D22B43-6431-4C9E-B973-F57BA5B6FA19}">
      <dsp:nvSpPr>
        <dsp:cNvPr id="0" name=""/>
        <dsp:cNvSpPr/>
      </dsp:nvSpPr>
      <dsp:spPr>
        <a:xfrm>
          <a:off x="0" y="941820"/>
          <a:ext cx="5458491" cy="737100"/>
        </a:xfrm>
        <a:prstGeom prst="roundRect">
          <a:avLst/>
        </a:prstGeom>
        <a:solidFill>
          <a:schemeClr val="accent2">
            <a:hueOff val="-743988"/>
            <a:satOff val="-675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solidFill>
                <a:srgbClr val="FFFFFF"/>
              </a:solidFill>
              <a:latin typeface="Times New Roman"/>
              <a:ea typeface="+mn-ea"/>
              <a:cs typeface="Times New Roman"/>
            </a:rPr>
            <a:t>Revoked protections for transgender, non-binary, intersex, and cisgender individuals </a:t>
          </a:r>
          <a:endParaRPr lang="en-US" sz="1400" kern="1200">
            <a:solidFill>
              <a:srgbClr val="FFFFFF"/>
            </a:solidFill>
            <a:latin typeface="Times New Roman"/>
            <a:ea typeface="+mn-ea"/>
            <a:cs typeface="Times New Roman"/>
          </a:endParaRPr>
        </a:p>
      </dsp:txBody>
      <dsp:txXfrm>
        <a:off x="35982" y="977802"/>
        <a:ext cx="5386527" cy="665136"/>
      </dsp:txXfrm>
    </dsp:sp>
    <dsp:sp modelId="{E8F8E9FE-8FF5-4581-8C09-F758F7075DCD}">
      <dsp:nvSpPr>
        <dsp:cNvPr id="0" name=""/>
        <dsp:cNvSpPr/>
      </dsp:nvSpPr>
      <dsp:spPr>
        <a:xfrm>
          <a:off x="0" y="1719240"/>
          <a:ext cx="5458491" cy="737100"/>
        </a:xfrm>
        <a:prstGeom prst="roundRect">
          <a:avLst/>
        </a:prstGeom>
        <a:solidFill>
          <a:schemeClr val="accent2">
            <a:hueOff val="-1487975"/>
            <a:satOff val="-1350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solidFill>
                <a:srgbClr val="FFFFFF"/>
              </a:solidFill>
              <a:latin typeface="Times New Roman"/>
              <a:ea typeface="+mn-ea"/>
              <a:cs typeface="Times New Roman"/>
            </a:rPr>
            <a:t>Transgender individuals cannot obtain passports, visas, or global entry cards that reflect their gender identity</a:t>
          </a:r>
          <a:endParaRPr lang="en-US" sz="1400" kern="1200">
            <a:solidFill>
              <a:srgbClr val="FFFFFF"/>
            </a:solidFill>
            <a:latin typeface="Times New Roman"/>
            <a:ea typeface="+mn-ea"/>
            <a:cs typeface="Times New Roman"/>
          </a:endParaRPr>
        </a:p>
      </dsp:txBody>
      <dsp:txXfrm>
        <a:off x="35982" y="1755222"/>
        <a:ext cx="5386527" cy="665136"/>
      </dsp:txXfrm>
    </dsp:sp>
    <dsp:sp modelId="{43915E3D-ADAF-4BF6-A4D8-DCD2EB23C971}">
      <dsp:nvSpPr>
        <dsp:cNvPr id="0" name=""/>
        <dsp:cNvSpPr/>
      </dsp:nvSpPr>
      <dsp:spPr>
        <a:xfrm>
          <a:off x="0" y="2496660"/>
          <a:ext cx="5458491" cy="737100"/>
        </a:xfrm>
        <a:prstGeom prst="roundRect">
          <a:avLst/>
        </a:prstGeom>
        <a:solidFill>
          <a:schemeClr val="accent2">
            <a:hueOff val="-2231963"/>
            <a:satOff val="-20250"/>
            <a:lumOff val="8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solidFill>
                <a:srgbClr val="FFFFFF"/>
              </a:solidFill>
              <a:latin typeface="Times New Roman"/>
              <a:ea typeface="+mn-ea"/>
              <a:cs typeface="Times New Roman"/>
            </a:rPr>
            <a:t>Trump asked federal agencies disregard the Bostock v Clayton (2020) decision</a:t>
          </a:r>
          <a:endParaRPr lang="en-US" sz="1400" kern="1200">
            <a:solidFill>
              <a:srgbClr val="FFFFFF"/>
            </a:solidFill>
            <a:latin typeface="Times New Roman"/>
            <a:ea typeface="+mn-ea"/>
            <a:cs typeface="Times New Roman"/>
          </a:endParaRPr>
        </a:p>
      </dsp:txBody>
      <dsp:txXfrm>
        <a:off x="35982" y="2532642"/>
        <a:ext cx="5386527" cy="665136"/>
      </dsp:txXfrm>
    </dsp:sp>
    <dsp:sp modelId="{5147E17E-4DDA-489E-B8EB-6E967A2F9203}">
      <dsp:nvSpPr>
        <dsp:cNvPr id="0" name=""/>
        <dsp:cNvSpPr/>
      </dsp:nvSpPr>
      <dsp:spPr>
        <a:xfrm>
          <a:off x="0" y="3274080"/>
          <a:ext cx="5458491" cy="737100"/>
        </a:xfrm>
        <a:prstGeom prst="roundRect">
          <a:avLst/>
        </a:prstGeom>
        <a:solidFill>
          <a:schemeClr val="accent2">
            <a:hueOff val="-2975951"/>
            <a:satOff val="-27000"/>
            <a:lumOff val="11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solidFill>
                <a:srgbClr val="FFFFFF"/>
              </a:solidFill>
              <a:latin typeface="Times New Roman"/>
              <a:ea typeface="+mn-ea"/>
              <a:cs typeface="Times New Roman"/>
            </a:rPr>
            <a:t>Gender identity is not allowed to be expressed in prison</a:t>
          </a:r>
        </a:p>
      </dsp:txBody>
      <dsp:txXfrm>
        <a:off x="35982" y="3310062"/>
        <a:ext cx="5386527" cy="665136"/>
      </dsp:txXfrm>
    </dsp:sp>
    <dsp:sp modelId="{336310CA-11F1-4436-BF94-7E6131CBDCA7}">
      <dsp:nvSpPr>
        <dsp:cNvPr id="0" name=""/>
        <dsp:cNvSpPr/>
      </dsp:nvSpPr>
      <dsp:spPr>
        <a:xfrm>
          <a:off x="0" y="4051500"/>
          <a:ext cx="5458491" cy="737100"/>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solidFill>
                <a:srgbClr val="FFFFFF"/>
              </a:solidFill>
              <a:latin typeface="Times New Roman"/>
              <a:ea typeface="+mn-ea"/>
              <a:cs typeface="Times New Roman"/>
            </a:rPr>
            <a:t>(Baio, 2025) (</a:t>
          </a:r>
          <a:r>
            <a:rPr lang="en-US" sz="1400" kern="1200" err="1">
              <a:solidFill>
                <a:srgbClr val="FFFFFF"/>
              </a:solidFill>
              <a:latin typeface="Times New Roman"/>
              <a:ea typeface="+mn-ea"/>
              <a:cs typeface="Times New Roman"/>
            </a:rPr>
            <a:t>Schwartzapfel</a:t>
          </a:r>
          <a:r>
            <a:rPr lang="en-US" sz="1400" kern="1200">
              <a:solidFill>
                <a:srgbClr val="FFFFFF"/>
              </a:solidFill>
              <a:latin typeface="Times New Roman"/>
              <a:ea typeface="+mn-ea"/>
              <a:cs typeface="Times New Roman"/>
            </a:rPr>
            <a:t>, 2026) (Caulfield, 2024).</a:t>
          </a:r>
          <a:endParaRPr lang="en-US" sz="1400" kern="1200">
            <a:solidFill>
              <a:srgbClr val="FFFFFF"/>
            </a:solidFill>
            <a:latin typeface="Univers Condensed"/>
            <a:ea typeface="+mn-ea"/>
            <a:cs typeface="+mn-cs"/>
          </a:endParaRPr>
        </a:p>
      </dsp:txBody>
      <dsp:txXfrm>
        <a:off x="35982" y="4087482"/>
        <a:ext cx="5386527" cy="6651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F8E88C-9620-4904-9D78-F4A1BF7921F0}">
      <dsp:nvSpPr>
        <dsp:cNvPr id="0" name=""/>
        <dsp:cNvSpPr/>
      </dsp:nvSpPr>
      <dsp:spPr>
        <a:xfrm>
          <a:off x="0" y="533085"/>
          <a:ext cx="5458491" cy="733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Times New Roman"/>
              <a:ea typeface="+mn-ea"/>
              <a:cs typeface="Times New Roman"/>
            </a:rPr>
            <a:t>Raped two women in Clydebank and Glasgow 2016 &amp; 2019  when known as Adam Graham </a:t>
          </a:r>
          <a:endParaRPr lang="en-US" sz="1900" kern="1200">
            <a:solidFill>
              <a:srgbClr val="FFFFFF"/>
            </a:solidFill>
            <a:latin typeface="Times New Roman"/>
            <a:ea typeface="+mn-ea"/>
            <a:cs typeface="Times New Roman"/>
          </a:endParaRPr>
        </a:p>
      </dsp:txBody>
      <dsp:txXfrm>
        <a:off x="35811" y="568896"/>
        <a:ext cx="5386869" cy="661968"/>
      </dsp:txXfrm>
    </dsp:sp>
    <dsp:sp modelId="{AF3FC00B-0D3E-4B47-8DF7-87882E57D0ED}">
      <dsp:nvSpPr>
        <dsp:cNvPr id="0" name=""/>
        <dsp:cNvSpPr/>
      </dsp:nvSpPr>
      <dsp:spPr>
        <a:xfrm>
          <a:off x="0" y="1321395"/>
          <a:ext cx="5458491" cy="733590"/>
        </a:xfrm>
        <a:prstGeom prst="roundRect">
          <a:avLst/>
        </a:prstGeom>
        <a:solidFill>
          <a:schemeClr val="accent2">
            <a:hueOff val="-929985"/>
            <a:satOff val="-843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Times New Roman"/>
              <a:ea typeface="+mn-ea"/>
              <a:cs typeface="Times New Roman"/>
            </a:rPr>
            <a:t>At first when found guilty Bryson was placed in a women's prison but was then moved to a male prison</a:t>
          </a:r>
          <a:endParaRPr lang="en-US" sz="1900" kern="1200">
            <a:solidFill>
              <a:srgbClr val="FFFFFF"/>
            </a:solidFill>
            <a:latin typeface="Times New Roman"/>
            <a:ea typeface="+mn-ea"/>
            <a:cs typeface="Times New Roman"/>
          </a:endParaRPr>
        </a:p>
      </dsp:txBody>
      <dsp:txXfrm>
        <a:off x="35811" y="1357206"/>
        <a:ext cx="5386869" cy="661968"/>
      </dsp:txXfrm>
    </dsp:sp>
    <dsp:sp modelId="{9B00D959-1C2E-4CC8-A727-96C460A66C10}">
      <dsp:nvSpPr>
        <dsp:cNvPr id="0" name=""/>
        <dsp:cNvSpPr/>
      </dsp:nvSpPr>
      <dsp:spPr>
        <a:xfrm>
          <a:off x="0" y="2109705"/>
          <a:ext cx="5458491" cy="733590"/>
        </a:xfrm>
        <a:prstGeom prst="roundRect">
          <a:avLst/>
        </a:prstGeom>
        <a:solidFill>
          <a:schemeClr val="accent2">
            <a:hueOff val="-1859969"/>
            <a:satOff val="-16875"/>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Times New Roman"/>
              <a:ea typeface="+mn-ea"/>
              <a:cs typeface="Times New Roman"/>
            </a:rPr>
            <a:t>This was due to concerns for the safety of existing female inmates </a:t>
          </a:r>
          <a:endParaRPr lang="en-US" sz="1900" kern="1200">
            <a:solidFill>
              <a:srgbClr val="FFFFFF"/>
            </a:solidFill>
            <a:latin typeface="Times New Roman"/>
            <a:ea typeface="+mn-ea"/>
            <a:cs typeface="Times New Roman"/>
          </a:endParaRPr>
        </a:p>
      </dsp:txBody>
      <dsp:txXfrm>
        <a:off x="35811" y="2145516"/>
        <a:ext cx="5386869" cy="661968"/>
      </dsp:txXfrm>
    </dsp:sp>
    <dsp:sp modelId="{6CDD8A8D-3A3A-4F11-AD3D-957F5E574A4C}">
      <dsp:nvSpPr>
        <dsp:cNvPr id="0" name=""/>
        <dsp:cNvSpPr/>
      </dsp:nvSpPr>
      <dsp:spPr>
        <a:xfrm>
          <a:off x="0" y="2898015"/>
          <a:ext cx="5458491" cy="733590"/>
        </a:xfrm>
        <a:prstGeom prst="roundRect">
          <a:avLst/>
        </a:prstGeom>
        <a:solidFill>
          <a:schemeClr val="accent2">
            <a:hueOff val="-2789954"/>
            <a:satOff val="-25313"/>
            <a:lumOff val="10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Times New Roman"/>
              <a:ea typeface="+mn-ea"/>
              <a:cs typeface="Times New Roman"/>
            </a:rPr>
            <a:t>(Bews, 2023) </a:t>
          </a:r>
          <a:endParaRPr lang="en-US" sz="1900" kern="1200">
            <a:solidFill>
              <a:srgbClr val="FFFFFF"/>
            </a:solidFill>
            <a:latin typeface="Times New Roman"/>
            <a:ea typeface="+mn-ea"/>
            <a:cs typeface="Times New Roman"/>
          </a:endParaRPr>
        </a:p>
      </dsp:txBody>
      <dsp:txXfrm>
        <a:off x="35811" y="2933826"/>
        <a:ext cx="5386869" cy="661968"/>
      </dsp:txXfrm>
    </dsp:sp>
    <dsp:sp modelId="{AC357061-5D5F-478C-AE78-D5008D306CE1}">
      <dsp:nvSpPr>
        <dsp:cNvPr id="0" name=""/>
        <dsp:cNvSpPr/>
      </dsp:nvSpPr>
      <dsp:spPr>
        <a:xfrm>
          <a:off x="0" y="3686325"/>
          <a:ext cx="5458491" cy="733590"/>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rgbClr val="FFFFFF"/>
              </a:solidFill>
              <a:latin typeface="Times New Roman"/>
              <a:ea typeface="+mn-ea"/>
              <a:cs typeface="Times New Roman"/>
            </a:rPr>
            <a:t>(Brooks, Carrell and correspondent, 2023).</a:t>
          </a:r>
          <a:endParaRPr lang="en-US" sz="1900" kern="1200">
            <a:solidFill>
              <a:srgbClr val="FFFFFF"/>
            </a:solidFill>
            <a:latin typeface="Times New Roman"/>
            <a:ea typeface="+mn-ea"/>
            <a:cs typeface="Times New Roman"/>
          </a:endParaRPr>
        </a:p>
      </dsp:txBody>
      <dsp:txXfrm>
        <a:off x="35811" y="3722136"/>
        <a:ext cx="5386869" cy="6619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34B31-B869-4DCB-98D5-C5EB31F85E05}">
      <dsp:nvSpPr>
        <dsp:cNvPr id="0" name=""/>
        <dsp:cNvSpPr/>
      </dsp:nvSpPr>
      <dsp:spPr>
        <a:xfrm>
          <a:off x="0" y="56760"/>
          <a:ext cx="5458491" cy="912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rgbClr val="FFFFFF"/>
              </a:solidFill>
              <a:latin typeface="Times New Roman"/>
              <a:ea typeface="+mn-ea"/>
              <a:cs typeface="Times New Roman"/>
            </a:rPr>
            <a:t>New York City, Rikers island 2022</a:t>
          </a:r>
        </a:p>
      </dsp:txBody>
      <dsp:txXfrm>
        <a:off x="44549" y="101309"/>
        <a:ext cx="5369393" cy="823502"/>
      </dsp:txXfrm>
    </dsp:sp>
    <dsp:sp modelId="{6698CE95-25AA-430A-93C2-E258D15099BD}">
      <dsp:nvSpPr>
        <dsp:cNvPr id="0" name=""/>
        <dsp:cNvSpPr/>
      </dsp:nvSpPr>
      <dsp:spPr>
        <a:xfrm>
          <a:off x="0" y="1038480"/>
          <a:ext cx="5458491" cy="912600"/>
        </a:xfrm>
        <a:prstGeom prst="roundRect">
          <a:avLst/>
        </a:prstGeom>
        <a:solidFill>
          <a:schemeClr val="accent2">
            <a:hueOff val="-929985"/>
            <a:satOff val="-843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rgbClr val="FFFFFF"/>
              </a:solidFill>
              <a:latin typeface="Times New Roman"/>
              <a:ea typeface="+mn-ea"/>
              <a:cs typeface="Times New Roman"/>
            </a:rPr>
            <a:t>Rose Doe warned prison staff before the rape </a:t>
          </a:r>
        </a:p>
      </dsp:txBody>
      <dsp:txXfrm>
        <a:off x="44549" y="1083029"/>
        <a:ext cx="5369393" cy="823502"/>
      </dsp:txXfrm>
    </dsp:sp>
    <dsp:sp modelId="{ABA8B046-068B-4737-B491-9917F46D88ED}">
      <dsp:nvSpPr>
        <dsp:cNvPr id="0" name=""/>
        <dsp:cNvSpPr/>
      </dsp:nvSpPr>
      <dsp:spPr>
        <a:xfrm>
          <a:off x="0" y="2020200"/>
          <a:ext cx="5458491" cy="912600"/>
        </a:xfrm>
        <a:prstGeom prst="roundRect">
          <a:avLst/>
        </a:prstGeom>
        <a:solidFill>
          <a:schemeClr val="accent2">
            <a:hueOff val="-1859969"/>
            <a:satOff val="-16875"/>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rgbClr val="FFFFFF"/>
              </a:solidFill>
              <a:latin typeface="Times New Roman"/>
              <a:ea typeface="+mn-ea"/>
              <a:cs typeface="Times New Roman"/>
            </a:rPr>
            <a:t>Staff ignored Rose</a:t>
          </a:r>
        </a:p>
      </dsp:txBody>
      <dsp:txXfrm>
        <a:off x="44549" y="2064749"/>
        <a:ext cx="5369393" cy="823502"/>
      </dsp:txXfrm>
    </dsp:sp>
    <dsp:sp modelId="{AC39AD5C-45C7-4BCC-9B55-C23C974FA2C0}">
      <dsp:nvSpPr>
        <dsp:cNvPr id="0" name=""/>
        <dsp:cNvSpPr/>
      </dsp:nvSpPr>
      <dsp:spPr>
        <a:xfrm>
          <a:off x="0" y="3001920"/>
          <a:ext cx="5458491" cy="912600"/>
        </a:xfrm>
        <a:prstGeom prst="roundRect">
          <a:avLst/>
        </a:prstGeom>
        <a:solidFill>
          <a:schemeClr val="accent2">
            <a:hueOff val="-2789954"/>
            <a:satOff val="-25313"/>
            <a:lumOff val="10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rgbClr val="FFFFFF"/>
              </a:solidFill>
              <a:latin typeface="Times New Roman"/>
              <a:ea typeface="+mn-ea"/>
              <a:cs typeface="Times New Roman"/>
            </a:rPr>
            <a:t>The perpetrator had earlier complaints of harassment documented</a:t>
          </a:r>
        </a:p>
      </dsp:txBody>
      <dsp:txXfrm>
        <a:off x="44549" y="3046469"/>
        <a:ext cx="5369393" cy="823502"/>
      </dsp:txXfrm>
    </dsp:sp>
    <dsp:sp modelId="{4401106C-BC0F-412B-8DC3-7FCD962DA9C0}">
      <dsp:nvSpPr>
        <dsp:cNvPr id="0" name=""/>
        <dsp:cNvSpPr/>
      </dsp:nvSpPr>
      <dsp:spPr>
        <a:xfrm>
          <a:off x="0" y="3983640"/>
          <a:ext cx="5458491" cy="912600"/>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solidFill>
                <a:srgbClr val="FFFFFF"/>
              </a:solidFill>
              <a:latin typeface="Times New Roman"/>
              <a:ea typeface="+mn-ea"/>
              <a:cs typeface="Times New Roman"/>
            </a:rPr>
            <a:t>(Glorioso and Sola, 2024)</a:t>
          </a:r>
        </a:p>
      </dsp:txBody>
      <dsp:txXfrm>
        <a:off x="44549" y="4028189"/>
        <a:ext cx="5369393" cy="8235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78397-C9B9-4729-8F59-8E820E103738}">
      <dsp:nvSpPr>
        <dsp:cNvPr id="0" name=""/>
        <dsp:cNvSpPr/>
      </dsp:nvSpPr>
      <dsp:spPr>
        <a:xfrm>
          <a:off x="775231" y="2938"/>
          <a:ext cx="2440883" cy="146452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Separated straight away to avoid further harm</a:t>
          </a:r>
        </a:p>
      </dsp:txBody>
      <dsp:txXfrm>
        <a:off x="775231" y="2938"/>
        <a:ext cx="2440883" cy="1464529"/>
      </dsp:txXfrm>
    </dsp:sp>
    <dsp:sp modelId="{3673E9CF-9F46-4281-8808-72B3E16610F7}">
      <dsp:nvSpPr>
        <dsp:cNvPr id="0" name=""/>
        <dsp:cNvSpPr/>
      </dsp:nvSpPr>
      <dsp:spPr>
        <a:xfrm>
          <a:off x="3460203" y="2938"/>
          <a:ext cx="2440883" cy="1464529"/>
        </a:xfrm>
        <a:prstGeom prst="rect">
          <a:avLst/>
        </a:prstGeom>
        <a:solidFill>
          <a:schemeClr val="accent5">
            <a:hueOff val="-100139"/>
            <a:satOff val="-5209"/>
            <a:lumOff val="-3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Medical checks </a:t>
          </a:r>
        </a:p>
      </dsp:txBody>
      <dsp:txXfrm>
        <a:off x="3460203" y="2938"/>
        <a:ext cx="2440883" cy="1464529"/>
      </dsp:txXfrm>
    </dsp:sp>
    <dsp:sp modelId="{B8AA7D1E-751D-4B32-9AA2-68F7A02C50FF}">
      <dsp:nvSpPr>
        <dsp:cNvPr id="0" name=""/>
        <dsp:cNvSpPr/>
      </dsp:nvSpPr>
      <dsp:spPr>
        <a:xfrm>
          <a:off x="6145174" y="2938"/>
          <a:ext cx="2440883" cy="1464529"/>
        </a:xfrm>
        <a:prstGeom prst="rect">
          <a:avLst/>
        </a:prstGeom>
        <a:solidFill>
          <a:schemeClr val="accent5">
            <a:hueOff val="-200278"/>
            <a:satOff val="-10418"/>
            <a:lumOff val="-6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"Prison Rule 47"</a:t>
          </a:r>
        </a:p>
      </dsp:txBody>
      <dsp:txXfrm>
        <a:off x="6145174" y="2938"/>
        <a:ext cx="2440883" cy="1464529"/>
      </dsp:txXfrm>
    </dsp:sp>
    <dsp:sp modelId="{C7A82F44-EE34-4B8F-A8EA-E8138E2C8666}">
      <dsp:nvSpPr>
        <dsp:cNvPr id="0" name=""/>
        <dsp:cNvSpPr/>
      </dsp:nvSpPr>
      <dsp:spPr>
        <a:xfrm>
          <a:off x="775231" y="1711557"/>
          <a:ext cx="2440883" cy="1464529"/>
        </a:xfrm>
        <a:prstGeom prst="rect">
          <a:avLst/>
        </a:prstGeom>
        <a:solidFill>
          <a:schemeClr val="accent5">
            <a:hueOff val="-300417"/>
            <a:satOff val="-15628"/>
            <a:lumOff val="-10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Hearing </a:t>
          </a:r>
        </a:p>
      </dsp:txBody>
      <dsp:txXfrm>
        <a:off x="775231" y="1711557"/>
        <a:ext cx="2440883" cy="1464529"/>
      </dsp:txXfrm>
    </dsp:sp>
    <dsp:sp modelId="{AFEF3C26-D17F-4699-9380-E1205E507FC3}">
      <dsp:nvSpPr>
        <dsp:cNvPr id="0" name=""/>
        <dsp:cNvSpPr/>
      </dsp:nvSpPr>
      <dsp:spPr>
        <a:xfrm>
          <a:off x="3460203" y="1711557"/>
          <a:ext cx="2440883" cy="1464529"/>
        </a:xfrm>
        <a:prstGeom prst="rect">
          <a:avLst/>
        </a:prstGeom>
        <a:solidFill>
          <a:schemeClr val="accent5">
            <a:hueOff val="-400556"/>
            <a:satOff val="-20837"/>
            <a:lumOff val="-13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Consequences </a:t>
          </a:r>
        </a:p>
      </dsp:txBody>
      <dsp:txXfrm>
        <a:off x="3460203" y="1711557"/>
        <a:ext cx="2440883" cy="1464529"/>
      </dsp:txXfrm>
    </dsp:sp>
    <dsp:sp modelId="{4AF057B9-7001-4324-AFEE-56F49F7A4149}">
      <dsp:nvSpPr>
        <dsp:cNvPr id="0" name=""/>
        <dsp:cNvSpPr/>
      </dsp:nvSpPr>
      <dsp:spPr>
        <a:xfrm>
          <a:off x="6145174" y="1711557"/>
          <a:ext cx="2440883" cy="1464529"/>
        </a:xfrm>
        <a:prstGeom prst="rect">
          <a:avLst/>
        </a:prstGeom>
        <a:solidFill>
          <a:schemeClr val="accent5">
            <a:hueOff val="-500695"/>
            <a:satOff val="-26046"/>
            <a:lumOff val="-1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Times New Roman"/>
              <a:cs typeface="Times New Roman"/>
            </a:rPr>
            <a:t>(HM Prisons, 2025).</a:t>
          </a:r>
        </a:p>
      </dsp:txBody>
      <dsp:txXfrm>
        <a:off x="6145174" y="1711557"/>
        <a:ext cx="2440883" cy="1464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6FEA95-C909-4F35-933A-98332F0DD7F6}">
      <dsp:nvSpPr>
        <dsp:cNvPr id="0" name=""/>
        <dsp:cNvSpPr/>
      </dsp:nvSpPr>
      <dsp:spPr>
        <a:xfrm>
          <a:off x="0" y="0"/>
          <a:ext cx="7208193" cy="5722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latin typeface="Times New Roman"/>
              <a:cs typeface="Times New Roman"/>
            </a:rPr>
            <a:t>Testosterone increases the 30-fold in adult men and stays low for females </a:t>
          </a:r>
        </a:p>
      </dsp:txBody>
      <dsp:txXfrm>
        <a:off x="16760" y="16760"/>
        <a:ext cx="6523767" cy="538704"/>
      </dsp:txXfrm>
    </dsp:sp>
    <dsp:sp modelId="{2E38E124-F452-4A0D-80EF-4AC49626C5D1}">
      <dsp:nvSpPr>
        <dsp:cNvPr id="0" name=""/>
        <dsp:cNvSpPr/>
      </dsp:nvSpPr>
      <dsp:spPr>
        <a:xfrm>
          <a:off x="538274" y="651700"/>
          <a:ext cx="7208193" cy="572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latin typeface="Times New Roman"/>
              <a:cs typeface="Times New Roman"/>
            </a:rPr>
            <a:t>Females have less muscle mass </a:t>
          </a:r>
        </a:p>
      </dsp:txBody>
      <dsp:txXfrm>
        <a:off x="555034" y="668460"/>
        <a:ext cx="6264453" cy="538704"/>
      </dsp:txXfrm>
    </dsp:sp>
    <dsp:sp modelId="{87BB7AE9-0AD8-4761-9B4B-E9F52FB715A8}">
      <dsp:nvSpPr>
        <dsp:cNvPr id="0" name=""/>
        <dsp:cNvSpPr/>
      </dsp:nvSpPr>
      <dsp:spPr>
        <a:xfrm>
          <a:off x="1076548" y="1303400"/>
          <a:ext cx="7208193" cy="57222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latin typeface="Times New Roman"/>
              <a:cs typeface="Times New Roman"/>
            </a:rPr>
            <a:t>Scientifically 2 genders </a:t>
          </a:r>
        </a:p>
      </dsp:txBody>
      <dsp:txXfrm>
        <a:off x="1093308" y="1320160"/>
        <a:ext cx="6264453" cy="538704"/>
      </dsp:txXfrm>
    </dsp:sp>
    <dsp:sp modelId="{6A1B333F-0DD5-40A9-91A6-10F785B19710}">
      <dsp:nvSpPr>
        <dsp:cNvPr id="0" name=""/>
        <dsp:cNvSpPr/>
      </dsp:nvSpPr>
      <dsp:spPr>
        <a:xfrm>
          <a:off x="1614822" y="1955100"/>
          <a:ext cx="7208193" cy="57222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latin typeface="Times New Roman"/>
              <a:cs typeface="Times New Roman"/>
            </a:rPr>
            <a:t>(Hunter, 2023)</a:t>
          </a:r>
        </a:p>
      </dsp:txBody>
      <dsp:txXfrm>
        <a:off x="1631582" y="1971860"/>
        <a:ext cx="6264453" cy="538704"/>
      </dsp:txXfrm>
    </dsp:sp>
    <dsp:sp modelId="{FDCB9BFE-1EF8-4DF2-8198-BDE12669732A}">
      <dsp:nvSpPr>
        <dsp:cNvPr id="0" name=""/>
        <dsp:cNvSpPr/>
      </dsp:nvSpPr>
      <dsp:spPr>
        <a:xfrm>
          <a:off x="2153096" y="2606801"/>
          <a:ext cx="7208193" cy="57222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latin typeface="Times New Roman"/>
              <a:cs typeface="Times New Roman"/>
            </a:rPr>
            <a:t>(Johnson, 2022)</a:t>
          </a:r>
        </a:p>
      </dsp:txBody>
      <dsp:txXfrm>
        <a:off x="2169856" y="2623561"/>
        <a:ext cx="6264453" cy="538704"/>
      </dsp:txXfrm>
    </dsp:sp>
    <dsp:sp modelId="{FDE1EA5B-BE5D-41AB-A625-43BB6F1CB78B}">
      <dsp:nvSpPr>
        <dsp:cNvPr id="0" name=""/>
        <dsp:cNvSpPr/>
      </dsp:nvSpPr>
      <dsp:spPr>
        <a:xfrm>
          <a:off x="6836247" y="418041"/>
          <a:ext cx="371946" cy="37194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919935" y="418041"/>
        <a:ext cx="204570" cy="279889"/>
      </dsp:txXfrm>
    </dsp:sp>
    <dsp:sp modelId="{0A3095C9-3689-40F1-AEE1-6ABF30ECE80E}">
      <dsp:nvSpPr>
        <dsp:cNvPr id="0" name=""/>
        <dsp:cNvSpPr/>
      </dsp:nvSpPr>
      <dsp:spPr>
        <a:xfrm>
          <a:off x="7374521" y="1069742"/>
          <a:ext cx="371946" cy="3719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458209" y="1069742"/>
        <a:ext cx="204570" cy="279889"/>
      </dsp:txXfrm>
    </dsp:sp>
    <dsp:sp modelId="{45C9DEAA-E988-4E22-8CCA-FE886CBFC053}">
      <dsp:nvSpPr>
        <dsp:cNvPr id="0" name=""/>
        <dsp:cNvSpPr/>
      </dsp:nvSpPr>
      <dsp:spPr>
        <a:xfrm>
          <a:off x="7912795" y="1711905"/>
          <a:ext cx="371946" cy="37194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7996483" y="1711905"/>
        <a:ext cx="204570" cy="279889"/>
      </dsp:txXfrm>
    </dsp:sp>
    <dsp:sp modelId="{64662DDF-E056-4D41-B418-57E21DBF1874}">
      <dsp:nvSpPr>
        <dsp:cNvPr id="0" name=""/>
        <dsp:cNvSpPr/>
      </dsp:nvSpPr>
      <dsp:spPr>
        <a:xfrm>
          <a:off x="8451069" y="2369963"/>
          <a:ext cx="371946" cy="37194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8534757" y="2369963"/>
        <a:ext cx="204570" cy="27988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6261D-3079-46B5-B23C-81E646AAF6E9}">
      <dsp:nvSpPr>
        <dsp:cNvPr id="0" name=""/>
        <dsp:cNvSpPr/>
      </dsp:nvSpPr>
      <dsp:spPr>
        <a:xfrm>
          <a:off x="0" y="21660"/>
          <a:ext cx="5458491" cy="926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solidFill>
                <a:srgbClr val="FFFFFF"/>
              </a:solidFill>
              <a:latin typeface="Times New Roman"/>
              <a:ea typeface="+mn-ea"/>
              <a:cs typeface="Times New Roman"/>
            </a:rPr>
            <a:t>Aim was to house inmates of the same gender </a:t>
          </a:r>
          <a:endParaRPr lang="en-US" sz="1200" kern="1200">
            <a:solidFill>
              <a:srgbClr val="FFFFFF"/>
            </a:solidFill>
            <a:latin typeface="Times New Roman"/>
            <a:ea typeface="+mn-ea"/>
            <a:cs typeface="Times New Roman"/>
          </a:endParaRPr>
        </a:p>
      </dsp:txBody>
      <dsp:txXfrm>
        <a:off x="45235" y="66895"/>
        <a:ext cx="5368021" cy="836169"/>
      </dsp:txXfrm>
    </dsp:sp>
    <dsp:sp modelId="{9FBE45F5-80EC-41F8-B71C-239E7A4672DE}">
      <dsp:nvSpPr>
        <dsp:cNvPr id="0" name=""/>
        <dsp:cNvSpPr/>
      </dsp:nvSpPr>
      <dsp:spPr>
        <a:xfrm>
          <a:off x="0" y="1017420"/>
          <a:ext cx="5458491" cy="926639"/>
        </a:xfrm>
        <a:prstGeom prst="roundRect">
          <a:avLst/>
        </a:prstGeom>
        <a:solidFill>
          <a:schemeClr val="accent2">
            <a:hueOff val="-929985"/>
            <a:satOff val="-843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rgbClr val="FFFFFF"/>
              </a:solidFill>
              <a:latin typeface="Times New Roman"/>
              <a:ea typeface="+mn-ea"/>
              <a:cs typeface="Times New Roman"/>
            </a:rPr>
            <a:t>Until 1982 staff of the opposite sex working in prisons was rare </a:t>
          </a:r>
          <a:endParaRPr lang="en-US" sz="2400" kern="1200">
            <a:solidFill>
              <a:srgbClr val="FFFFFF"/>
            </a:solidFill>
            <a:latin typeface="Times New Roman"/>
            <a:ea typeface="+mn-ea"/>
            <a:cs typeface="Times New Roman"/>
          </a:endParaRPr>
        </a:p>
      </dsp:txBody>
      <dsp:txXfrm>
        <a:off x="45235" y="1062655"/>
        <a:ext cx="5368021" cy="836169"/>
      </dsp:txXfrm>
    </dsp:sp>
    <dsp:sp modelId="{A9854057-71F4-4B09-8244-5F8ECCB2FF5D}">
      <dsp:nvSpPr>
        <dsp:cNvPr id="0" name=""/>
        <dsp:cNvSpPr/>
      </dsp:nvSpPr>
      <dsp:spPr>
        <a:xfrm>
          <a:off x="0" y="2013180"/>
          <a:ext cx="5458491" cy="926639"/>
        </a:xfrm>
        <a:prstGeom prst="roundRect">
          <a:avLst/>
        </a:prstGeom>
        <a:solidFill>
          <a:schemeClr val="accent2">
            <a:hueOff val="-1859969"/>
            <a:satOff val="-16875"/>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rgbClr val="FFFFFF"/>
              </a:solidFill>
              <a:latin typeface="Times New Roman"/>
              <a:ea typeface="+mn-ea"/>
              <a:cs typeface="Times New Roman"/>
            </a:rPr>
            <a:t>Aim of the act was to reduce challenges that were caused by mixed-sex prisons</a:t>
          </a:r>
          <a:endParaRPr lang="en-US" sz="2400" kern="1200">
            <a:solidFill>
              <a:srgbClr val="FFFFFF"/>
            </a:solidFill>
            <a:latin typeface="Times New Roman"/>
            <a:ea typeface="+mn-ea"/>
            <a:cs typeface="Times New Roman"/>
          </a:endParaRPr>
        </a:p>
      </dsp:txBody>
      <dsp:txXfrm>
        <a:off x="45235" y="2058415"/>
        <a:ext cx="5368021" cy="836169"/>
      </dsp:txXfrm>
    </dsp:sp>
    <dsp:sp modelId="{B638791C-D2C3-4F8B-A089-6654CC51C710}">
      <dsp:nvSpPr>
        <dsp:cNvPr id="0" name=""/>
        <dsp:cNvSpPr/>
      </dsp:nvSpPr>
      <dsp:spPr>
        <a:xfrm>
          <a:off x="0" y="3008940"/>
          <a:ext cx="5458491" cy="926639"/>
        </a:xfrm>
        <a:prstGeom prst="roundRect">
          <a:avLst/>
        </a:prstGeom>
        <a:solidFill>
          <a:schemeClr val="accent2">
            <a:hueOff val="-2789954"/>
            <a:satOff val="-25313"/>
            <a:lumOff val="10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rgbClr val="FFFFFF"/>
              </a:solidFill>
              <a:latin typeface="Times New Roman"/>
              <a:ea typeface="+mn-ea"/>
              <a:cs typeface="Times New Roman"/>
            </a:rPr>
            <a:t>Act was abolished in 1995</a:t>
          </a:r>
          <a:endParaRPr lang="en-US" sz="2400" kern="1200">
            <a:solidFill>
              <a:srgbClr val="FFFFFF"/>
            </a:solidFill>
            <a:latin typeface="Times New Roman"/>
            <a:ea typeface="+mn-ea"/>
            <a:cs typeface="Times New Roman"/>
          </a:endParaRPr>
        </a:p>
      </dsp:txBody>
      <dsp:txXfrm>
        <a:off x="45235" y="3054175"/>
        <a:ext cx="5368021" cy="836169"/>
      </dsp:txXfrm>
    </dsp:sp>
    <dsp:sp modelId="{24BF54A6-F833-4314-B8D0-5871227953D0}">
      <dsp:nvSpPr>
        <dsp:cNvPr id="0" name=""/>
        <dsp:cNvSpPr/>
      </dsp:nvSpPr>
      <dsp:spPr>
        <a:xfrm>
          <a:off x="0" y="4004700"/>
          <a:ext cx="5458491" cy="926639"/>
        </a:xfrm>
        <a:prstGeom prst="roundRect">
          <a:avLst/>
        </a:prstGeom>
        <a:solidFill>
          <a:schemeClr val="accent2">
            <a:hueOff val="-3719939"/>
            <a:satOff val="-33750"/>
            <a:lumOff val="141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solidFill>
                <a:srgbClr val="FFFFFF"/>
              </a:solidFill>
              <a:latin typeface="Times New Roman"/>
              <a:ea typeface="+mn-ea"/>
              <a:cs typeface="Times New Roman"/>
            </a:rPr>
            <a:t>(Phoenix, 2023).</a:t>
          </a:r>
          <a:endParaRPr lang="en-US" sz="2400" kern="1200">
            <a:solidFill>
              <a:srgbClr val="FFFFFF"/>
            </a:solidFill>
            <a:latin typeface="Times New Roman"/>
            <a:ea typeface="+mn-ea"/>
            <a:cs typeface="Times New Roman"/>
          </a:endParaRPr>
        </a:p>
      </dsp:txBody>
      <dsp:txXfrm>
        <a:off x="45235" y="4049935"/>
        <a:ext cx="5368021" cy="8361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0B79A-2E20-4FA7-AA8B-EE22F990BA6E}">
      <dsp:nvSpPr>
        <dsp:cNvPr id="0" name=""/>
        <dsp:cNvSpPr/>
      </dsp:nvSpPr>
      <dsp:spPr>
        <a:xfrm>
          <a:off x="2995612" y="1397"/>
          <a:ext cx="3370064" cy="6108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Times New Roman"/>
              <a:cs typeface="Times New Roman"/>
            </a:rPr>
            <a:t>House individuals in prisons following their genitalia </a:t>
          </a:r>
          <a:endParaRPr lang="en-US" sz="1300" kern="1200">
            <a:latin typeface="Times New Roman"/>
            <a:cs typeface="Times New Roman"/>
          </a:endParaRPr>
        </a:p>
      </dsp:txBody>
      <dsp:txXfrm>
        <a:off x="3025429" y="31214"/>
        <a:ext cx="3310430" cy="551179"/>
      </dsp:txXfrm>
    </dsp:sp>
    <dsp:sp modelId="{59E0891A-EE5B-478E-B6CC-C1148DAD1007}">
      <dsp:nvSpPr>
        <dsp:cNvPr id="0" name=""/>
        <dsp:cNvSpPr/>
      </dsp:nvSpPr>
      <dsp:spPr>
        <a:xfrm>
          <a:off x="2995612" y="642751"/>
          <a:ext cx="3370064" cy="610813"/>
        </a:xfrm>
        <a:prstGeom prst="roundRect">
          <a:avLst/>
        </a:prstGeom>
        <a:solidFill>
          <a:schemeClr val="accent5">
            <a:hueOff val="-125174"/>
            <a:satOff val="-6512"/>
            <a:lumOff val="-42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Times New Roman"/>
              <a:cs typeface="Times New Roman"/>
            </a:rPr>
            <a:t>Allow individuals to express their identity </a:t>
          </a:r>
          <a:endParaRPr lang="en-US" sz="1300" kern="1200">
            <a:latin typeface="Times New Roman"/>
            <a:cs typeface="Times New Roman"/>
          </a:endParaRPr>
        </a:p>
      </dsp:txBody>
      <dsp:txXfrm>
        <a:off x="3025429" y="672568"/>
        <a:ext cx="3310430" cy="551179"/>
      </dsp:txXfrm>
    </dsp:sp>
    <dsp:sp modelId="{8D0FECD0-94CA-49A2-850C-6AF7C219CDFB}">
      <dsp:nvSpPr>
        <dsp:cNvPr id="0" name=""/>
        <dsp:cNvSpPr/>
      </dsp:nvSpPr>
      <dsp:spPr>
        <a:xfrm>
          <a:off x="2995612" y="1284106"/>
          <a:ext cx="3370064" cy="610813"/>
        </a:xfrm>
        <a:prstGeom prst="roundRect">
          <a:avLst/>
        </a:prstGeom>
        <a:solidFill>
          <a:schemeClr val="accent5">
            <a:hueOff val="-250347"/>
            <a:satOff val="-13023"/>
            <a:lumOff val="-8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Times New Roman"/>
              <a:cs typeface="Times New Roman"/>
            </a:rPr>
            <a:t>Provide individuals with counselling if needed </a:t>
          </a:r>
          <a:endParaRPr lang="en-US" sz="1300" kern="1200">
            <a:latin typeface="Times New Roman"/>
            <a:cs typeface="Times New Roman"/>
          </a:endParaRPr>
        </a:p>
      </dsp:txBody>
      <dsp:txXfrm>
        <a:off x="3025429" y="1313923"/>
        <a:ext cx="3310430" cy="551179"/>
      </dsp:txXfrm>
    </dsp:sp>
    <dsp:sp modelId="{A52D9847-7E5F-441F-9BC1-9C9872D9EBE7}">
      <dsp:nvSpPr>
        <dsp:cNvPr id="0" name=""/>
        <dsp:cNvSpPr/>
      </dsp:nvSpPr>
      <dsp:spPr>
        <a:xfrm>
          <a:off x="2995612" y="1925460"/>
          <a:ext cx="3370064" cy="610813"/>
        </a:xfrm>
        <a:prstGeom prst="roundRect">
          <a:avLst/>
        </a:prstGeom>
        <a:solidFill>
          <a:schemeClr val="accent5">
            <a:hueOff val="-375521"/>
            <a:satOff val="-19535"/>
            <a:lumOff val="-12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Times New Roman"/>
              <a:cs typeface="Times New Roman"/>
            </a:rPr>
            <a:t>Protect individuals against stigma and violence </a:t>
          </a:r>
          <a:endParaRPr lang="en-US" sz="1300" kern="1200">
            <a:latin typeface="Times New Roman"/>
            <a:cs typeface="Times New Roman"/>
          </a:endParaRPr>
        </a:p>
      </dsp:txBody>
      <dsp:txXfrm>
        <a:off x="3025429" y="1955277"/>
        <a:ext cx="3310430" cy="551179"/>
      </dsp:txXfrm>
    </dsp:sp>
    <dsp:sp modelId="{B76538F8-391A-40B1-B076-9B9DF5567160}">
      <dsp:nvSpPr>
        <dsp:cNvPr id="0" name=""/>
        <dsp:cNvSpPr/>
      </dsp:nvSpPr>
      <dsp:spPr>
        <a:xfrm>
          <a:off x="2995612" y="2566815"/>
          <a:ext cx="3370064" cy="610813"/>
        </a:xfrm>
        <a:prstGeom prst="roundRect">
          <a:avLst/>
        </a:prstGeom>
        <a:solidFill>
          <a:schemeClr val="accent5">
            <a:hueOff val="-500695"/>
            <a:satOff val="-26046"/>
            <a:lumOff val="-1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24765" rIns="49530" bIns="24765" numCol="1" spcCol="1270" anchor="ctr" anchorCtr="0">
          <a:noAutofit/>
        </a:bodyPr>
        <a:lstStyle/>
        <a:p>
          <a:pPr marL="0" lvl="0" indent="0" algn="ctr" defTabSz="577850">
            <a:lnSpc>
              <a:spcPct val="90000"/>
            </a:lnSpc>
            <a:spcBef>
              <a:spcPct val="0"/>
            </a:spcBef>
            <a:spcAft>
              <a:spcPct val="35000"/>
            </a:spcAft>
            <a:buNone/>
          </a:pPr>
          <a:r>
            <a:rPr lang="en-GB" sz="1300" kern="1200">
              <a:latin typeface="Times New Roman"/>
              <a:cs typeface="Times New Roman"/>
            </a:rPr>
            <a:t>If they have fully transitioned allow them to be housed in the prison following their gender</a:t>
          </a:r>
          <a:endParaRPr lang="en-US" sz="1300" kern="1200">
            <a:latin typeface="Times New Roman"/>
            <a:cs typeface="Times New Roman"/>
          </a:endParaRPr>
        </a:p>
      </dsp:txBody>
      <dsp:txXfrm>
        <a:off x="3025429" y="2596632"/>
        <a:ext cx="3310430" cy="55117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3/4/2026</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850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3/4/2026</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447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3/4/2026</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897017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3/4/2026</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0935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3/4/2026</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6619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3/4/2026</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67127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3/4/2026</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573417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3/4/2026</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715009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3/4/2026</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06558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3/4/2026</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28508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3/4/2026</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083714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3/4/2026</a:t>
            </a:fld>
            <a:endParaRPr lang="en-US"/>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357289"/>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77" r:id="rId6"/>
    <p:sldLayoutId id="2147483773" r:id="rId7"/>
    <p:sldLayoutId id="2147483774" r:id="rId8"/>
    <p:sldLayoutId id="2147483775" r:id="rId9"/>
    <p:sldLayoutId id="2147483776" r:id="rId10"/>
    <p:sldLayoutId id="2147483778"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time.com/7259392/testosterone-therapy-women-benefits-risks/" TargetMode="External"/><Relationship Id="rId3" Type="http://schemas.openxmlformats.org/officeDocument/2006/relationships/hyperlink" Target="https://www.bbc.co.uk/news/uk-scotland-64796926" TargetMode="External"/><Relationship Id="rId7" Type="http://schemas.openxmlformats.org/officeDocument/2006/relationships/hyperlink" Target="https://www.nbcnewyork.com/investigations/man-posing-as-transgender-woman-raped-female-prisoner-at-rikers-lawsuit-says/5067904/" TargetMode="External"/><Relationship Id="rId2" Type="http://schemas.openxmlformats.org/officeDocument/2006/relationships/hyperlink" Target="https://www.independent.co.uk/news/world/americas/us-politics/trump-lgbtq-executive-order-sexes-b2684396.html" TargetMode="External"/><Relationship Id="rId1" Type="http://schemas.openxmlformats.org/officeDocument/2006/relationships/slideLayout" Target="../slideLayouts/slideLayout2.xml"/><Relationship Id="rId6" Type="http://schemas.openxmlformats.org/officeDocument/2006/relationships/hyperlink" Target="https://questions-statements.parliament.uk/written-questions/detail/2024-02-16/14433" TargetMode="External"/><Relationship Id="rId5" Type="http://schemas.openxmlformats.org/officeDocument/2006/relationships/hyperlink" Target="https://www.catch-22.org.uk/resources/the-challenges-of-being-transgender-in-prison/" TargetMode="External"/><Relationship Id="rId10" Type="http://schemas.openxmlformats.org/officeDocument/2006/relationships/hyperlink" Target="https://hmprison.co.uk/what-happens-after-a-prison-fight-in-the-uk/" TargetMode="External"/><Relationship Id="rId4" Type="http://schemas.openxmlformats.org/officeDocument/2006/relationships/hyperlink" Target="https://www.theguardian.com/uk-news/2023/jan/26/trans-woman-isla-bryson-found-guilty-rape-not-be-held-in-womens-prison-sturgeon" TargetMode="External"/><Relationship Id="rId9" Type="http://schemas.openxmlformats.org/officeDocument/2006/relationships/hyperlink" Target="https://www.bps.org.uk/blog/tackling-health-inequalities-trans-community"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statistics/hmpps-offender-equalities-annual-report-2023-to-2024/hmpps-offender-equalities-report-202324" TargetMode="External"/><Relationship Id="rId13" Type="http://schemas.openxmlformats.org/officeDocument/2006/relationships/hyperlink" Target="https://www.standout.org.uk/blog/charlie-taylor" TargetMode="External"/><Relationship Id="rId3" Type="http://schemas.openxmlformats.org/officeDocument/2006/relationships/hyperlink" Target="https://doi.org/10.1177/20322844241250222" TargetMode="External"/><Relationship Id="rId7" Type="http://schemas.openxmlformats.org/officeDocument/2006/relationships/hyperlink" Target="https://www.legislation.gov.uk/ukpga/2026/2/enacted" TargetMode="External"/><Relationship Id="rId12" Type="http://schemas.openxmlformats.org/officeDocument/2006/relationships/hyperlink" Target="https://19thnews.org/2026/02/gender-affirming-care-prohibited-federal-prisons/" TargetMode="External"/><Relationship Id="rId2" Type="http://schemas.openxmlformats.org/officeDocument/2006/relationships/hyperlink" Target="https://doi.org/10.1249/MSS.0000000000003300" TargetMode="External"/><Relationship Id="rId1" Type="http://schemas.openxmlformats.org/officeDocument/2006/relationships/slideLayout" Target="../slideLayouts/slideLayout7.xml"/><Relationship Id="rId6" Type="http://schemas.openxmlformats.org/officeDocument/2006/relationships/hyperlink" Target="https://www.legislation.gov.uk/ukpga/2004/7/notes" TargetMode="External"/><Relationship Id="rId11" Type="http://schemas.openxmlformats.org/officeDocument/2006/relationships/hyperlink" Target="https://philosophersmag.com/women-men-and-criminal-justice/" TargetMode="External"/><Relationship Id="rId5" Type="http://schemas.openxmlformats.org/officeDocument/2006/relationships/hyperlink" Target="https://www.gov.uk/government/publications/annual-statement-on-prison-capacity-2025" TargetMode="External"/><Relationship Id="rId10" Type="http://schemas.openxmlformats.org/officeDocument/2006/relationships/hyperlink" Target="https://www.crimeandjustice.org.uk/creation-mixed-sex-prisons-stealth" TargetMode="External"/><Relationship Id="rId4" Type="http://schemas.openxmlformats.org/officeDocument/2006/relationships/hyperlink" Target="https://scienceoxygen.com/who-is-biologically-strong-male-or-female/" TargetMode="External"/><Relationship Id="rId9" Type="http://schemas.openxmlformats.org/officeDocument/2006/relationships/hyperlink" Target="https://doi.org/10.1089/jchc.21.09.00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51580BD-7D80-4957-A58D-916E994AB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EB84E4A2-6974-BD4E-3607-6E4ED97CA304}"/>
              </a:ext>
            </a:extLst>
          </p:cNvPr>
          <p:cNvPicPr>
            <a:picLocks noChangeAspect="1"/>
          </p:cNvPicPr>
          <p:nvPr/>
        </p:nvPicPr>
        <p:blipFill>
          <a:blip r:embed="rId2"/>
          <a:srcRect b="14773"/>
          <a:stretch>
            <a:fillRect/>
          </a:stretch>
        </p:blipFill>
        <p:spPr>
          <a:xfrm>
            <a:off x="-9161" y="-9171"/>
            <a:ext cx="12191979" cy="6857989"/>
          </a:xfrm>
          <a:prstGeom prst="rect">
            <a:avLst/>
          </a:prstGeom>
        </p:spPr>
      </p:pic>
      <p:sp>
        <p:nvSpPr>
          <p:cNvPr id="57" name="Rectangle 56">
            <a:extLst>
              <a:ext uri="{FF2B5EF4-FFF2-40B4-BE49-F238E27FC236}">
                <a16:creationId xmlns:a16="http://schemas.microsoft.com/office/drawing/2014/main" id="{DA230B38-5D01-4343-9209-8B2DDAACD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4" y="-9823"/>
            <a:ext cx="12188952" cy="1708970"/>
          </a:xfrm>
          <a:prstGeom prst="rect">
            <a:avLst/>
          </a:prstGeom>
          <a:gradFill>
            <a:gsLst>
              <a:gs pos="100000">
                <a:srgbClr val="000000">
                  <a:alpha val="0"/>
                </a:srgbClr>
              </a:gs>
              <a:gs pos="0">
                <a:schemeClr val="tx1"/>
              </a:gs>
              <a:gs pos="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1F8FD28F-2D67-45A9-BB95-396877333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3869140"/>
            <a:ext cx="12188952" cy="2987482"/>
          </a:xfrm>
          <a:prstGeom prst="rect">
            <a:avLst/>
          </a:prstGeom>
          <a:gradFill>
            <a:gsLst>
              <a:gs pos="100000">
                <a:srgbClr val="000000">
                  <a:alpha val="0"/>
                </a:srgbClr>
              </a:gs>
              <a:gs pos="0">
                <a:schemeClr val="tx1"/>
              </a:gs>
              <a:gs pos="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CB59DE95-F3B9-4A35-9681-78FA926F0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a:effectLst>
            <a:outerShdw blurRad="38100" dist="127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944" y="1752605"/>
            <a:ext cx="8373711" cy="3819190"/>
          </a:xfrm>
        </p:spPr>
        <p:txBody>
          <a:bodyPr anchor="b">
            <a:normAutofit/>
          </a:bodyPr>
          <a:lstStyle/>
          <a:p>
            <a:r>
              <a:rPr lang="en-US" sz="5400" b="1">
                <a:solidFill>
                  <a:srgbClr val="FFFFFF"/>
                </a:solidFill>
                <a:latin typeface="Times New Roman"/>
                <a:cs typeface="Arial"/>
              </a:rPr>
              <a:t>What are the challenges faced by transgender individuals within the prison system and how can these be addressed.</a:t>
            </a:r>
            <a:endParaRPr lang="en-US" sz="5400">
              <a:solidFill>
                <a:srgbClr val="FFFFFF"/>
              </a:solidFill>
              <a:latin typeface="Times New Roman"/>
              <a:cs typeface="Times New Roman"/>
            </a:endParaRPr>
          </a:p>
        </p:txBody>
      </p:sp>
      <p:sp>
        <p:nvSpPr>
          <p:cNvPr id="3" name="Subtitle 2"/>
          <p:cNvSpPr>
            <a:spLocks noGrp="1"/>
          </p:cNvSpPr>
          <p:nvPr>
            <p:ph type="subTitle" idx="1"/>
          </p:nvPr>
        </p:nvSpPr>
        <p:spPr>
          <a:xfrm>
            <a:off x="1033945" y="585696"/>
            <a:ext cx="9269486" cy="633503"/>
          </a:xfrm>
        </p:spPr>
        <p:txBody>
          <a:bodyPr anchor="ctr">
            <a:normAutofit/>
          </a:bodyPr>
          <a:lstStyle/>
          <a:p>
            <a:r>
              <a:rPr lang="en-US">
                <a:solidFill>
                  <a:srgbClr val="FFFFFF"/>
                </a:solidFill>
              </a:rPr>
              <a:t>Gender, race, religion, and crime </a:t>
            </a:r>
            <a:endParaRPr lang="en-US"/>
          </a:p>
        </p:txBody>
      </p:sp>
      <p:cxnSp>
        <p:nvCxnSpPr>
          <p:cNvPr id="63" name="Straight Connector 62">
            <a:extLst>
              <a:ext uri="{FF2B5EF4-FFF2-40B4-BE49-F238E27FC236}">
                <a16:creationId xmlns:a16="http://schemas.microsoft.com/office/drawing/2014/main" id="{5E687E3B-9C6D-4102-8F38-DCB77C49C6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12FB9A8-E482-4339-A730-6C024982AE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380213"/>
            <a:ext cx="10375638"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73C7C39-C73B-4051-B742-C9086B7BE3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5FBF299-F1D7-2700-48ED-4DFCF62482FA}"/>
              </a:ext>
            </a:extLst>
          </p:cNvPr>
          <p:cNvSpPr txBox="1"/>
          <p:nvPr/>
        </p:nvSpPr>
        <p:spPr>
          <a:xfrm>
            <a:off x="7529763" y="6176210"/>
            <a:ext cx="3328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                       Chloe Foulis 2204897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AF2D-7470-2DFC-0B16-6BD36CF65F4F}"/>
              </a:ext>
            </a:extLst>
          </p:cNvPr>
          <p:cNvSpPr>
            <a:spLocks noGrp="1"/>
          </p:cNvSpPr>
          <p:nvPr>
            <p:ph type="title"/>
          </p:nvPr>
        </p:nvSpPr>
        <p:spPr>
          <a:xfrm>
            <a:off x="838200" y="838199"/>
            <a:ext cx="3389672" cy="4589193"/>
          </a:xfrm>
        </p:spPr>
        <p:txBody>
          <a:bodyPr anchor="t">
            <a:normAutofit/>
          </a:bodyPr>
          <a:lstStyle/>
          <a:p>
            <a:r>
              <a:rPr lang="en-US"/>
              <a:t>Prison estate in England and Wales</a:t>
            </a:r>
          </a:p>
        </p:txBody>
      </p:sp>
      <p:cxnSp>
        <p:nvCxnSpPr>
          <p:cNvPr id="57" name="Straight Connector 56">
            <a:extLst>
              <a:ext uri="{FF2B5EF4-FFF2-40B4-BE49-F238E27FC236}">
                <a16:creationId xmlns:a16="http://schemas.microsoft.com/office/drawing/2014/main" id="{1B7656F4-2A34-42A9-AF61-EE85328595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E965F99-0983-EB1D-0252-F54D6CB864EC}"/>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61" name="Straight Connector 60">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15EAE3E-255E-C1C1-9623-8AA3046A1E30}"/>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0E5B276D-647F-687F-8198-60AFE9F169E5}"/>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a:t>
            </a:fld>
            <a:endParaRPr lang="en-US"/>
          </a:p>
        </p:txBody>
      </p:sp>
      <p:graphicFrame>
        <p:nvGraphicFramePr>
          <p:cNvPr id="8" name="Content Placeholder 2">
            <a:extLst>
              <a:ext uri="{FF2B5EF4-FFF2-40B4-BE49-F238E27FC236}">
                <a16:creationId xmlns:a16="http://schemas.microsoft.com/office/drawing/2014/main" id="{762F42C1-85FC-B1C8-7099-D3193F425BD0}"/>
              </a:ext>
            </a:extLst>
          </p:cNvPr>
          <p:cNvGraphicFramePr>
            <a:graphicFrameLocks noGrp="1"/>
          </p:cNvGraphicFramePr>
          <p:nvPr>
            <p:ph idx="1"/>
            <p:extLst>
              <p:ext uri="{D42A27DB-BD31-4B8C-83A1-F6EECF244321}">
                <p14:modId xmlns:p14="http://schemas.microsoft.com/office/powerpoint/2010/main" val="3007942422"/>
              </p:ext>
            </p:extLst>
          </p:nvPr>
        </p:nvGraphicFramePr>
        <p:xfrm>
          <a:off x="5230760" y="838200"/>
          <a:ext cx="5134027" cy="4733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5580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81C9E-148F-764D-8B44-A3B3B730A1E4}"/>
              </a:ext>
            </a:extLst>
          </p:cNvPr>
          <p:cNvSpPr>
            <a:spLocks noGrp="1"/>
          </p:cNvSpPr>
          <p:nvPr>
            <p:ph type="title"/>
          </p:nvPr>
        </p:nvSpPr>
        <p:spPr>
          <a:xfrm>
            <a:off x="838199" y="800100"/>
            <a:ext cx="4068098" cy="4872606"/>
          </a:xfrm>
        </p:spPr>
        <p:txBody>
          <a:bodyPr anchor="t">
            <a:normAutofit/>
          </a:bodyPr>
          <a:lstStyle/>
          <a:p>
            <a:r>
              <a:rPr lang="en-US"/>
              <a:t>Transgender individuals within the England and Wales prison estate</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C464A9D-4F7D-DB4A-447C-AD7C58C6D155}"/>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029E70B9-64F0-9CAD-6311-B1749BF53C36}"/>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54E87CFD-9930-C941-2098-4109E95CBCAA}"/>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3</a:t>
            </a:fld>
            <a:endParaRPr lang="en-US"/>
          </a:p>
        </p:txBody>
      </p:sp>
      <p:graphicFrame>
        <p:nvGraphicFramePr>
          <p:cNvPr id="8" name="Content Placeholder 2">
            <a:extLst>
              <a:ext uri="{FF2B5EF4-FFF2-40B4-BE49-F238E27FC236}">
                <a16:creationId xmlns:a16="http://schemas.microsoft.com/office/drawing/2014/main" id="{9A3927B2-C9E4-C58F-20D9-1275A33FB589}"/>
              </a:ext>
            </a:extLst>
          </p:cNvPr>
          <p:cNvGraphicFramePr>
            <a:graphicFrameLocks noGrp="1"/>
          </p:cNvGraphicFramePr>
          <p:nvPr>
            <p:ph idx="1"/>
            <p:extLst>
              <p:ext uri="{D42A27DB-BD31-4B8C-83A1-F6EECF244321}">
                <p14:modId xmlns:p14="http://schemas.microsoft.com/office/powerpoint/2010/main" val="3012494577"/>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2428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22CFF-4996-298E-BC79-DA54697B1323}"/>
              </a:ext>
            </a:extLst>
          </p:cNvPr>
          <p:cNvSpPr>
            <a:spLocks noGrp="1"/>
          </p:cNvSpPr>
          <p:nvPr>
            <p:ph type="title"/>
          </p:nvPr>
        </p:nvSpPr>
        <p:spPr>
          <a:xfrm>
            <a:off x="838200" y="838199"/>
            <a:ext cx="3389672" cy="4589193"/>
          </a:xfrm>
        </p:spPr>
        <p:txBody>
          <a:bodyPr anchor="t">
            <a:normAutofit/>
          </a:bodyPr>
          <a:lstStyle/>
          <a:p>
            <a:r>
              <a:rPr lang="en-US"/>
              <a:t>General challenges faced by transgender individuals </a:t>
            </a:r>
          </a:p>
        </p:txBody>
      </p:sp>
      <p:cxnSp>
        <p:nvCxnSpPr>
          <p:cNvPr id="38" name="Straight Connector 37">
            <a:extLst>
              <a:ext uri="{FF2B5EF4-FFF2-40B4-BE49-F238E27FC236}">
                <a16:creationId xmlns:a16="http://schemas.microsoft.com/office/drawing/2014/main" id="{1B7656F4-2A34-42A9-AF61-EE85328595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6336E6A-9CEC-7AD6-DA22-14DCB3EEEFA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70EBF83D-559D-EE74-E891-8B5E6117B916}"/>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4</a:t>
            </a:fld>
            <a:endParaRPr lang="en-US"/>
          </a:p>
        </p:txBody>
      </p:sp>
      <p:graphicFrame>
        <p:nvGraphicFramePr>
          <p:cNvPr id="27" name="Content Placeholder 2">
            <a:extLst>
              <a:ext uri="{FF2B5EF4-FFF2-40B4-BE49-F238E27FC236}">
                <a16:creationId xmlns:a16="http://schemas.microsoft.com/office/drawing/2014/main" id="{8D1AD4A8-DB58-EC71-9B3A-7E1423781076}"/>
              </a:ext>
            </a:extLst>
          </p:cNvPr>
          <p:cNvGraphicFramePr>
            <a:graphicFrameLocks noGrp="1"/>
          </p:cNvGraphicFramePr>
          <p:nvPr>
            <p:ph idx="1"/>
            <p:extLst>
              <p:ext uri="{D42A27DB-BD31-4B8C-83A1-F6EECF244321}">
                <p14:modId xmlns:p14="http://schemas.microsoft.com/office/powerpoint/2010/main" val="4048768802"/>
              </p:ext>
            </p:extLst>
          </p:nvPr>
        </p:nvGraphicFramePr>
        <p:xfrm>
          <a:off x="5230760" y="838200"/>
          <a:ext cx="5134027" cy="4733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5947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A82C7-A9D3-72E1-7152-9AC69E2DDB52}"/>
              </a:ext>
            </a:extLst>
          </p:cNvPr>
          <p:cNvSpPr>
            <a:spLocks noGrp="1"/>
          </p:cNvSpPr>
          <p:nvPr>
            <p:ph type="title"/>
          </p:nvPr>
        </p:nvSpPr>
        <p:spPr>
          <a:xfrm>
            <a:off x="838199" y="545914"/>
            <a:ext cx="9527275" cy="1241944"/>
          </a:xfrm>
        </p:spPr>
        <p:txBody>
          <a:bodyPr anchor="ctr">
            <a:normAutofit/>
          </a:bodyPr>
          <a:lstStyle/>
          <a:p>
            <a:r>
              <a:rPr lang="en-GB"/>
              <a:t>Challenges faced by individuals in prison</a:t>
            </a:r>
            <a:endParaRPr lang="en-US"/>
          </a:p>
        </p:txBody>
      </p:sp>
      <p:cxnSp>
        <p:nvCxnSpPr>
          <p:cNvPr id="31" name="Straight Connector 30">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62AF1B1-A961-49CC-93E1-EDCB38492D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ABD1EE4-2FE9-32A7-FEC8-5A1472905B01}"/>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35" name="Straight Connector 34">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82F58C02-939D-8DAC-8246-81E4A77ACBD4}"/>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61D03B08-AFD8-3FC8-D804-EB94FB95BCAC}"/>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5</a:t>
            </a:fld>
            <a:endParaRPr lang="en-US"/>
          </a:p>
        </p:txBody>
      </p:sp>
      <p:graphicFrame>
        <p:nvGraphicFramePr>
          <p:cNvPr id="8" name="Content Placeholder 2">
            <a:extLst>
              <a:ext uri="{FF2B5EF4-FFF2-40B4-BE49-F238E27FC236}">
                <a16:creationId xmlns:a16="http://schemas.microsoft.com/office/drawing/2014/main" id="{6B87C94D-EC42-9FF1-41C1-8A2F09918C2A}"/>
              </a:ext>
            </a:extLst>
          </p:cNvPr>
          <p:cNvGraphicFramePr>
            <a:graphicFrameLocks noGrp="1"/>
          </p:cNvGraphicFramePr>
          <p:nvPr>
            <p:ph idx="1"/>
            <p:extLst>
              <p:ext uri="{D42A27DB-BD31-4B8C-83A1-F6EECF244321}">
                <p14:modId xmlns:p14="http://schemas.microsoft.com/office/powerpoint/2010/main" val="323364684"/>
              </p:ext>
            </p:extLst>
          </p:nvPr>
        </p:nvGraphicFramePr>
        <p:xfrm>
          <a:off x="887024" y="2392775"/>
          <a:ext cx="9361290" cy="31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6891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1B0CC-0E16-C4AE-65C4-632989E131A7}"/>
              </a:ext>
            </a:extLst>
          </p:cNvPr>
          <p:cNvSpPr>
            <a:spLocks noGrp="1"/>
          </p:cNvSpPr>
          <p:nvPr>
            <p:ph type="title"/>
          </p:nvPr>
        </p:nvSpPr>
        <p:spPr>
          <a:xfrm>
            <a:off x="838199" y="800100"/>
            <a:ext cx="4068098" cy="4872606"/>
          </a:xfrm>
        </p:spPr>
        <p:txBody>
          <a:bodyPr vert="horz" lIns="91440" tIns="45720" rIns="91440" bIns="45720" rtlCol="0" anchor="t">
            <a:normAutofit/>
          </a:bodyPr>
          <a:lstStyle/>
          <a:p>
            <a:r>
              <a:rPr lang="en-US"/>
              <a:t>Current policy for placing transgender individuals in prison UK</a:t>
            </a:r>
          </a:p>
          <a:p>
            <a:endParaRPr lang="en-US"/>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50ADDDB-F153-1A47-FDC2-F9084C7E4650}"/>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C7C4CDC9-A1FA-6106-C31D-D2CE07D1D5CC}"/>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AB91C67D-80C8-EA52-2CCF-FE6E1C27A6F2}"/>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6</a:t>
            </a:fld>
            <a:endParaRPr lang="en-US"/>
          </a:p>
        </p:txBody>
      </p:sp>
      <p:graphicFrame>
        <p:nvGraphicFramePr>
          <p:cNvPr id="8" name="Content Placeholder 2">
            <a:extLst>
              <a:ext uri="{FF2B5EF4-FFF2-40B4-BE49-F238E27FC236}">
                <a16:creationId xmlns:a16="http://schemas.microsoft.com/office/drawing/2014/main" id="{C6502002-53C2-65C0-BBFA-C62A34F63F96}"/>
              </a:ext>
            </a:extLst>
          </p:cNvPr>
          <p:cNvGraphicFramePr>
            <a:graphicFrameLocks noGrp="1"/>
          </p:cNvGraphicFramePr>
          <p:nvPr>
            <p:ph idx="1"/>
            <p:extLst>
              <p:ext uri="{D42A27DB-BD31-4B8C-83A1-F6EECF244321}">
                <p14:modId xmlns:p14="http://schemas.microsoft.com/office/powerpoint/2010/main" val="3718955464"/>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87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CC242-D8E8-5EDD-1CAC-30F0170B0989}"/>
              </a:ext>
            </a:extLst>
          </p:cNvPr>
          <p:cNvSpPr>
            <a:spLocks noGrp="1"/>
          </p:cNvSpPr>
          <p:nvPr>
            <p:ph type="title"/>
          </p:nvPr>
        </p:nvSpPr>
        <p:spPr>
          <a:xfrm>
            <a:off x="838199" y="800100"/>
            <a:ext cx="4068098" cy="4872606"/>
          </a:xfrm>
        </p:spPr>
        <p:txBody>
          <a:bodyPr anchor="t">
            <a:normAutofit/>
          </a:bodyPr>
          <a:lstStyle/>
          <a:p>
            <a:r>
              <a:rPr lang="en-GB"/>
              <a:t>American Policy for transgender individuals </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96C577E8-156E-0173-AB90-85F6E45E617E}"/>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F21D204D-7E42-3296-9CCD-EDE7EE322020}"/>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AE2A5D56-0F3D-05C3-BB3E-704CF24DFAAE}"/>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7</a:t>
            </a:fld>
            <a:endParaRPr lang="en-US"/>
          </a:p>
        </p:txBody>
      </p:sp>
      <p:graphicFrame>
        <p:nvGraphicFramePr>
          <p:cNvPr id="8" name="Content Placeholder 2">
            <a:extLst>
              <a:ext uri="{FF2B5EF4-FFF2-40B4-BE49-F238E27FC236}">
                <a16:creationId xmlns:a16="http://schemas.microsoft.com/office/drawing/2014/main" id="{53BAC6B0-8EAC-3AEA-4E34-B18AB3F347C1}"/>
              </a:ext>
            </a:extLst>
          </p:cNvPr>
          <p:cNvGraphicFramePr>
            <a:graphicFrameLocks noGrp="1"/>
          </p:cNvGraphicFramePr>
          <p:nvPr>
            <p:ph idx="1"/>
            <p:extLst>
              <p:ext uri="{D42A27DB-BD31-4B8C-83A1-F6EECF244321}">
                <p14:modId xmlns:p14="http://schemas.microsoft.com/office/powerpoint/2010/main" val="2445402303"/>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2698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5416D-E808-ECD9-5FF9-5B44E1153D72}"/>
              </a:ext>
            </a:extLst>
          </p:cNvPr>
          <p:cNvSpPr>
            <a:spLocks noGrp="1"/>
          </p:cNvSpPr>
          <p:nvPr>
            <p:ph type="title"/>
          </p:nvPr>
        </p:nvSpPr>
        <p:spPr>
          <a:xfrm>
            <a:off x="838199" y="800100"/>
            <a:ext cx="4068098" cy="4872606"/>
          </a:xfrm>
        </p:spPr>
        <p:txBody>
          <a:bodyPr anchor="t">
            <a:normAutofit/>
          </a:bodyPr>
          <a:lstStyle/>
          <a:p>
            <a:r>
              <a:rPr lang="en-GB"/>
              <a:t>Isla Bryson </a:t>
            </a:r>
            <a:endParaRPr lang="en-US"/>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5909BF5-54F8-98C0-11D9-D9A9CA519270}"/>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1A27113B-9C72-E8A1-F759-673265646B9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B9D896C3-6E5E-E7BE-C6CB-E72B017C5133}"/>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AAA898DF-543E-611F-63E6-899ACA4DC9E5}"/>
              </a:ext>
            </a:extLst>
          </p:cNvPr>
          <p:cNvGraphicFramePr>
            <a:graphicFrameLocks noGrp="1"/>
          </p:cNvGraphicFramePr>
          <p:nvPr>
            <p:ph idx="1"/>
            <p:extLst>
              <p:ext uri="{D42A27DB-BD31-4B8C-83A1-F6EECF244321}">
                <p14:modId xmlns:p14="http://schemas.microsoft.com/office/powerpoint/2010/main" val="4255775256"/>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3106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88940-B97C-A22F-A177-D55FCCB4B3C2}"/>
              </a:ext>
            </a:extLst>
          </p:cNvPr>
          <p:cNvSpPr>
            <a:spLocks noGrp="1"/>
          </p:cNvSpPr>
          <p:nvPr>
            <p:ph type="title"/>
          </p:nvPr>
        </p:nvSpPr>
        <p:spPr>
          <a:xfrm>
            <a:off x="838199" y="800100"/>
            <a:ext cx="4068098" cy="4872606"/>
          </a:xfrm>
        </p:spPr>
        <p:txBody>
          <a:bodyPr anchor="t">
            <a:normAutofit/>
          </a:bodyPr>
          <a:lstStyle/>
          <a:p>
            <a:r>
              <a:rPr lang="en-US"/>
              <a:t>Man posing as a transgender woman raped female inmate</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9025E069-3F54-2D6A-CC02-8435844E8798}"/>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8545764-6527-4A16-D93C-C8BC092E8F5B}"/>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48D0880B-7F72-7E74-112C-330DF2017942}"/>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9</a:t>
            </a:fld>
            <a:endParaRPr lang="en-US"/>
          </a:p>
        </p:txBody>
      </p:sp>
      <p:graphicFrame>
        <p:nvGraphicFramePr>
          <p:cNvPr id="8" name="Content Placeholder 2">
            <a:extLst>
              <a:ext uri="{FF2B5EF4-FFF2-40B4-BE49-F238E27FC236}">
                <a16:creationId xmlns:a16="http://schemas.microsoft.com/office/drawing/2014/main" id="{988DE09F-1BF3-9A74-8661-9FF391A6AEE9}"/>
              </a:ext>
            </a:extLst>
          </p:cNvPr>
          <p:cNvGraphicFramePr>
            <a:graphicFrameLocks noGrp="1"/>
          </p:cNvGraphicFramePr>
          <p:nvPr>
            <p:ph idx="1"/>
            <p:extLst>
              <p:ext uri="{D42A27DB-BD31-4B8C-83A1-F6EECF244321}">
                <p14:modId xmlns:p14="http://schemas.microsoft.com/office/powerpoint/2010/main" val="3322158420"/>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4596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DE3BF-6FFD-1A71-ADC2-08C7677069FA}"/>
              </a:ext>
            </a:extLst>
          </p:cNvPr>
          <p:cNvSpPr>
            <a:spLocks noGrp="1"/>
          </p:cNvSpPr>
          <p:nvPr>
            <p:ph type="title"/>
          </p:nvPr>
        </p:nvSpPr>
        <p:spPr>
          <a:xfrm>
            <a:off x="838199" y="545914"/>
            <a:ext cx="9527275" cy="1241944"/>
          </a:xfrm>
        </p:spPr>
        <p:txBody>
          <a:bodyPr anchor="ctr">
            <a:normAutofit/>
          </a:bodyPr>
          <a:lstStyle/>
          <a:p>
            <a:r>
              <a:rPr lang="en-US"/>
              <a:t>Altercations in prison</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62AF1B1-A961-49CC-93E1-EDCB38492D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0C217AC-D3D3-71A3-DF01-F626D311A5EF}"/>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2" name="Straight Connector 21">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A7686C4A-6F8A-AD93-5E71-4E857B696D8E}"/>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38A4AE30-CFE3-BC50-7A68-6DF0055BD4A8}"/>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10</a:t>
            </a:fld>
            <a:endParaRPr lang="en-US"/>
          </a:p>
        </p:txBody>
      </p:sp>
      <p:graphicFrame>
        <p:nvGraphicFramePr>
          <p:cNvPr id="8" name="Content Placeholder 2">
            <a:extLst>
              <a:ext uri="{FF2B5EF4-FFF2-40B4-BE49-F238E27FC236}">
                <a16:creationId xmlns:a16="http://schemas.microsoft.com/office/drawing/2014/main" id="{50237002-F8A5-0DC7-0C5E-923506AC3406}"/>
              </a:ext>
            </a:extLst>
          </p:cNvPr>
          <p:cNvGraphicFramePr>
            <a:graphicFrameLocks noGrp="1"/>
          </p:cNvGraphicFramePr>
          <p:nvPr>
            <p:ph idx="1"/>
            <p:extLst>
              <p:ext uri="{D42A27DB-BD31-4B8C-83A1-F6EECF244321}">
                <p14:modId xmlns:p14="http://schemas.microsoft.com/office/powerpoint/2010/main" val="222916607"/>
              </p:ext>
            </p:extLst>
          </p:nvPr>
        </p:nvGraphicFramePr>
        <p:xfrm>
          <a:off x="887024" y="2392775"/>
          <a:ext cx="9361290" cy="31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786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6FD48-8BC2-CC4F-0738-9A0BF4BD4475}"/>
              </a:ext>
            </a:extLst>
          </p:cNvPr>
          <p:cNvSpPr>
            <a:spLocks noGrp="1"/>
          </p:cNvSpPr>
          <p:nvPr>
            <p:ph type="title"/>
          </p:nvPr>
        </p:nvSpPr>
        <p:spPr>
          <a:xfrm>
            <a:off x="838199" y="545914"/>
            <a:ext cx="9527275" cy="1241944"/>
          </a:xfrm>
        </p:spPr>
        <p:txBody>
          <a:bodyPr anchor="ctr">
            <a:normAutofit/>
          </a:bodyPr>
          <a:lstStyle/>
          <a:p>
            <a:r>
              <a:rPr lang="en-US"/>
              <a:t>Testosterone vs Estrogen </a:t>
            </a:r>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62AF1B1-A961-49CC-93E1-EDCB38492D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E23D80E5-F37F-D57A-29AE-1A2CA741CDF1}"/>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2" name="Straight Connector 21">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8DA84A38-7150-9531-9147-771B60A973AD}"/>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A92F0170-241E-2E35-8E32-45CB105B86F7}"/>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11</a:t>
            </a:fld>
            <a:endParaRPr lang="en-US"/>
          </a:p>
        </p:txBody>
      </p:sp>
      <p:graphicFrame>
        <p:nvGraphicFramePr>
          <p:cNvPr id="8" name="Content Placeholder 2">
            <a:extLst>
              <a:ext uri="{FF2B5EF4-FFF2-40B4-BE49-F238E27FC236}">
                <a16:creationId xmlns:a16="http://schemas.microsoft.com/office/drawing/2014/main" id="{4506F678-C6AF-29A0-C4F2-56DC27B9302A}"/>
              </a:ext>
            </a:extLst>
          </p:cNvPr>
          <p:cNvGraphicFramePr>
            <a:graphicFrameLocks noGrp="1"/>
          </p:cNvGraphicFramePr>
          <p:nvPr>
            <p:ph idx="1"/>
            <p:extLst>
              <p:ext uri="{D42A27DB-BD31-4B8C-83A1-F6EECF244321}">
                <p14:modId xmlns:p14="http://schemas.microsoft.com/office/powerpoint/2010/main" val="1818156391"/>
              </p:ext>
            </p:extLst>
          </p:nvPr>
        </p:nvGraphicFramePr>
        <p:xfrm>
          <a:off x="887024" y="2392775"/>
          <a:ext cx="9361290" cy="31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5773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4AA7F-B658-F8EB-01F5-BE4434D8E425}"/>
              </a:ext>
            </a:extLst>
          </p:cNvPr>
          <p:cNvSpPr>
            <a:spLocks noGrp="1"/>
          </p:cNvSpPr>
          <p:nvPr>
            <p:ph type="title"/>
          </p:nvPr>
        </p:nvSpPr>
        <p:spPr>
          <a:xfrm>
            <a:off x="838199" y="800100"/>
            <a:ext cx="4068098" cy="4872606"/>
          </a:xfrm>
        </p:spPr>
        <p:txBody>
          <a:bodyPr anchor="t">
            <a:normAutofit/>
          </a:bodyPr>
          <a:lstStyle/>
          <a:p>
            <a:r>
              <a:rPr lang="en-GB"/>
              <a:t>The 1823 Gaol Act</a:t>
            </a:r>
            <a:endParaRPr lang="en-US"/>
          </a:p>
        </p:txBody>
      </p: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F3C25F47-1572-82D1-68FF-099D54C47ACF}"/>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19DEB3FE-6098-956D-DAA6-D89E0566C52D}"/>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8CDB1B9F-3875-9B07-F027-EEBAF18B6F2E}"/>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12</a:t>
            </a:fld>
            <a:endParaRPr lang="en-US"/>
          </a:p>
        </p:txBody>
      </p:sp>
      <p:graphicFrame>
        <p:nvGraphicFramePr>
          <p:cNvPr id="8" name="Content Placeholder 2">
            <a:extLst>
              <a:ext uri="{FF2B5EF4-FFF2-40B4-BE49-F238E27FC236}">
                <a16:creationId xmlns:a16="http://schemas.microsoft.com/office/drawing/2014/main" id="{02A31566-D9B1-C405-A180-E4A644F5587C}"/>
              </a:ext>
            </a:extLst>
          </p:cNvPr>
          <p:cNvGraphicFramePr>
            <a:graphicFrameLocks noGrp="1"/>
          </p:cNvGraphicFramePr>
          <p:nvPr>
            <p:ph idx="1"/>
            <p:extLst>
              <p:ext uri="{D42A27DB-BD31-4B8C-83A1-F6EECF244321}">
                <p14:modId xmlns:p14="http://schemas.microsoft.com/office/powerpoint/2010/main" val="4121774576"/>
              </p:ext>
            </p:extLst>
          </p:nvPr>
        </p:nvGraphicFramePr>
        <p:xfrm>
          <a:off x="4906296" y="800101"/>
          <a:ext cx="5458491"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52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0DDD4-9779-1DD3-7560-F49064F61004}"/>
              </a:ext>
            </a:extLst>
          </p:cNvPr>
          <p:cNvSpPr>
            <a:spLocks noGrp="1"/>
          </p:cNvSpPr>
          <p:nvPr>
            <p:ph type="title"/>
          </p:nvPr>
        </p:nvSpPr>
        <p:spPr>
          <a:xfrm>
            <a:off x="838199" y="545914"/>
            <a:ext cx="9527275" cy="1241944"/>
          </a:xfrm>
        </p:spPr>
        <p:txBody>
          <a:bodyPr anchor="ctr">
            <a:normAutofit/>
          </a:bodyPr>
          <a:lstStyle/>
          <a:p>
            <a:r>
              <a:rPr lang="en-GB" sz="3400"/>
              <a:t>Suggestions for addressing challenges for transgender individuals in prison</a:t>
            </a:r>
          </a:p>
        </p:txBody>
      </p:sp>
      <p:cxnSp>
        <p:nvCxnSpPr>
          <p:cNvPr id="31" name="Straight Connector 30">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62AF1B1-A961-49CC-93E1-EDCB38492D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09B4DA-43C0-50FB-195E-3E34CAB8A5D9}"/>
              </a:ext>
            </a:extLst>
          </p:cNvPr>
          <p:cNvSpPr>
            <a:spLocks noGrp="1"/>
          </p:cNvSpPr>
          <p:nvPr>
            <p:ph type="ftr" sz="quarter" idx="11"/>
          </p:nvPr>
        </p:nvSpPr>
        <p:spPr>
          <a:xfrm rot="5400000">
            <a:off x="9233562" y="2578525"/>
            <a:ext cx="4114800" cy="365125"/>
          </a:xfrm>
        </p:spPr>
        <p:txBody>
          <a:bodyPr>
            <a:normAutofit/>
          </a:bodyPr>
          <a:lstStyle/>
          <a:p>
            <a:endParaRPr lang="en-US"/>
          </a:p>
        </p:txBody>
      </p:sp>
      <p:cxnSp>
        <p:nvCxnSpPr>
          <p:cNvPr id="35" name="Straight Connector 34">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5C86E0D-634D-ED28-995A-6521ED9D6083}"/>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3/4/2026</a:t>
            </a:fld>
            <a:endParaRPr lang="en-US"/>
          </a:p>
        </p:txBody>
      </p:sp>
      <p:sp>
        <p:nvSpPr>
          <p:cNvPr id="6" name="Slide Number Placeholder 5">
            <a:extLst>
              <a:ext uri="{FF2B5EF4-FFF2-40B4-BE49-F238E27FC236}">
                <a16:creationId xmlns:a16="http://schemas.microsoft.com/office/drawing/2014/main" id="{DE7E28A4-E4AE-A564-CBB5-994546F700A4}"/>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13</a:t>
            </a:fld>
            <a:endParaRPr lang="en-US"/>
          </a:p>
        </p:txBody>
      </p:sp>
      <p:graphicFrame>
        <p:nvGraphicFramePr>
          <p:cNvPr id="8" name="Content Placeholder 2">
            <a:extLst>
              <a:ext uri="{FF2B5EF4-FFF2-40B4-BE49-F238E27FC236}">
                <a16:creationId xmlns:a16="http://schemas.microsoft.com/office/drawing/2014/main" id="{3C879E6A-8ECB-CACF-C41D-E802D17D1690}"/>
              </a:ext>
            </a:extLst>
          </p:cNvPr>
          <p:cNvGraphicFramePr>
            <a:graphicFrameLocks noGrp="1"/>
          </p:cNvGraphicFramePr>
          <p:nvPr>
            <p:ph idx="1"/>
            <p:extLst>
              <p:ext uri="{D42A27DB-BD31-4B8C-83A1-F6EECF244321}">
                <p14:modId xmlns:p14="http://schemas.microsoft.com/office/powerpoint/2010/main" val="1632623975"/>
              </p:ext>
            </p:extLst>
          </p:nvPr>
        </p:nvGraphicFramePr>
        <p:xfrm>
          <a:off x="887024" y="2392775"/>
          <a:ext cx="9361290" cy="31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746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F51E7E-0980-4671-8E08-F7E71D0DC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5181ED-559D-4048-A0F3-C655473A2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imeline with colorful rectangles&#10;&#10;AI-generated content may be incorrect.">
            <a:extLst>
              <a:ext uri="{FF2B5EF4-FFF2-40B4-BE49-F238E27FC236}">
                <a16:creationId xmlns:a16="http://schemas.microsoft.com/office/drawing/2014/main" id="{53917DFE-0677-6A64-AA2A-92D15D0B8A63}"/>
              </a:ext>
            </a:extLst>
          </p:cNvPr>
          <p:cNvPicPr>
            <a:picLocks noChangeAspect="1"/>
          </p:cNvPicPr>
          <p:nvPr/>
        </p:nvPicPr>
        <p:blipFill>
          <a:blip r:embed="rId2"/>
          <a:srcRect b="3930"/>
          <a:stretch>
            <a:fillRect/>
          </a:stretch>
        </p:blipFill>
        <p:spPr>
          <a:xfrm>
            <a:off x="367744" y="334926"/>
            <a:ext cx="11451196" cy="6188146"/>
          </a:xfrm>
          <a:prstGeom prst="rect">
            <a:avLst/>
          </a:prstGeom>
        </p:spPr>
      </p:pic>
      <p:sp>
        <p:nvSpPr>
          <p:cNvPr id="3" name="Footer Placeholder 2">
            <a:extLst>
              <a:ext uri="{FF2B5EF4-FFF2-40B4-BE49-F238E27FC236}">
                <a16:creationId xmlns:a16="http://schemas.microsoft.com/office/drawing/2014/main" id="{E7582772-0FBA-A0A0-FDAD-FE4D404A67D3}"/>
              </a:ext>
            </a:extLst>
          </p:cNvPr>
          <p:cNvSpPr>
            <a:spLocks noGrp="1"/>
          </p:cNvSpPr>
          <p:nvPr>
            <p:ph type="ftr" sz="quarter" idx="11"/>
          </p:nvPr>
        </p:nvSpPr>
        <p:spPr>
          <a:xfrm rot="5400000">
            <a:off x="9233562" y="2578525"/>
            <a:ext cx="4114800" cy="365125"/>
          </a:xfrm>
        </p:spPr>
        <p:txBody>
          <a:bodyPr>
            <a:normAutofit/>
          </a:bodyPr>
          <a:lstStyle/>
          <a:p>
            <a:endParaRPr lang="en-US">
              <a:solidFill>
                <a:srgbClr val="FFFFFF"/>
              </a:solidFill>
            </a:endParaRPr>
          </a:p>
        </p:txBody>
      </p:sp>
      <p:sp>
        <p:nvSpPr>
          <p:cNvPr id="2" name="Date Placeholder 1">
            <a:extLst>
              <a:ext uri="{FF2B5EF4-FFF2-40B4-BE49-F238E27FC236}">
                <a16:creationId xmlns:a16="http://schemas.microsoft.com/office/drawing/2014/main" id="{E7FD6846-4E5C-47E2-9693-62BC71FAB63A}"/>
              </a:ext>
            </a:extLst>
          </p:cNvPr>
          <p:cNvSpPr>
            <a:spLocks noGrp="1"/>
          </p:cNvSpPr>
          <p:nvPr>
            <p:ph type="dt" sz="half" idx="10"/>
          </p:nvPr>
        </p:nvSpPr>
        <p:spPr>
          <a:xfrm>
            <a:off x="628652" y="6140304"/>
            <a:ext cx="3154896" cy="287075"/>
          </a:xfrm>
        </p:spPr>
        <p:txBody>
          <a:bodyPr>
            <a:normAutofit/>
          </a:bodyPr>
          <a:lstStyle/>
          <a:p>
            <a:pPr>
              <a:spcAft>
                <a:spcPts val="600"/>
              </a:spcAft>
            </a:pPr>
            <a:fld id="{E0318DDB-88AC-4039-B59C-B05DC4C9C16C}" type="datetime1">
              <a:rPr lang="en-US">
                <a:solidFill>
                  <a:srgbClr val="FFFFFF"/>
                </a:solidFill>
              </a:rPr>
              <a:pPr>
                <a:spcAft>
                  <a:spcPts val="600"/>
                </a:spcAft>
              </a:pPr>
              <a:t>3/4/2026</a:t>
            </a:fld>
            <a:endParaRPr lang="en-US">
              <a:solidFill>
                <a:srgbClr val="FFFFFF"/>
              </a:solidFill>
            </a:endParaRPr>
          </a:p>
        </p:txBody>
      </p:sp>
      <p:sp>
        <p:nvSpPr>
          <p:cNvPr id="4" name="Slide Number Placeholder 3">
            <a:extLst>
              <a:ext uri="{FF2B5EF4-FFF2-40B4-BE49-F238E27FC236}">
                <a16:creationId xmlns:a16="http://schemas.microsoft.com/office/drawing/2014/main" id="{2BBF386E-3024-CCBC-2229-7F4CCD728B45}"/>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a:solidFill>
                  <a:srgbClr val="FFFFFF"/>
                </a:solidFill>
              </a:rPr>
              <a:pPr>
                <a:spcAft>
                  <a:spcPts val="600"/>
                </a:spcAft>
              </a:pPr>
              <a:t>14</a:t>
            </a:fld>
            <a:endParaRPr lang="en-US">
              <a:solidFill>
                <a:srgbClr val="FFFFFF"/>
              </a:solidFill>
            </a:endParaRPr>
          </a:p>
        </p:txBody>
      </p:sp>
    </p:spTree>
    <p:extLst>
      <p:ext uri="{BB962C8B-B14F-4D97-AF65-F5344CB8AC3E}">
        <p14:creationId xmlns:p14="http://schemas.microsoft.com/office/powerpoint/2010/main" val="1244494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8B1E-CD0D-0438-A5FB-74391CE92A3E}"/>
              </a:ext>
            </a:extLst>
          </p:cNvPr>
          <p:cNvSpPr>
            <a:spLocks noGrp="1"/>
          </p:cNvSpPr>
          <p:nvPr>
            <p:ph type="title"/>
          </p:nvPr>
        </p:nvSpPr>
        <p:spPr>
          <a:xfrm>
            <a:off x="838199" y="545914"/>
            <a:ext cx="9527275" cy="700282"/>
          </a:xfrm>
        </p:spPr>
        <p:txBody>
          <a:bodyPr/>
          <a:lstStyle/>
          <a:p>
            <a:pPr algn="ctr"/>
            <a:r>
              <a:rPr lang="en-US">
                <a:latin typeface="Times New Roman"/>
                <a:cs typeface="Times New Roman"/>
              </a:rPr>
              <a:t>Reference List</a:t>
            </a:r>
          </a:p>
        </p:txBody>
      </p:sp>
      <p:sp>
        <p:nvSpPr>
          <p:cNvPr id="3" name="Content Placeholder 2">
            <a:extLst>
              <a:ext uri="{FF2B5EF4-FFF2-40B4-BE49-F238E27FC236}">
                <a16:creationId xmlns:a16="http://schemas.microsoft.com/office/drawing/2014/main" id="{BCF5C561-CDF5-1B8A-BDC3-7503A5AE7AA4}"/>
              </a:ext>
            </a:extLst>
          </p:cNvPr>
          <p:cNvSpPr>
            <a:spLocks noGrp="1"/>
          </p:cNvSpPr>
          <p:nvPr>
            <p:ph idx="1"/>
          </p:nvPr>
        </p:nvSpPr>
        <p:spPr>
          <a:xfrm>
            <a:off x="838199" y="1952523"/>
            <a:ext cx="9527275" cy="3946894"/>
          </a:xfrm>
        </p:spPr>
        <p:txBody>
          <a:bodyPr vert="horz" lIns="91440" tIns="45720" rIns="91440" bIns="45720" rtlCol="0" anchor="t">
            <a:noAutofit/>
          </a:bodyPr>
          <a:lstStyle/>
          <a:p>
            <a:r>
              <a:rPr lang="en-US" sz="900">
                <a:latin typeface="Times New Roman"/>
                <a:ea typeface="+mn-lt"/>
                <a:cs typeface="Times New Roman"/>
              </a:rPr>
              <a:t>Baio, A. (2025). Trump executive order: What will the ‘two sexes’ policy change for LGBTQ+. [online] The Independent. Available at: </a:t>
            </a:r>
            <a:r>
              <a:rPr lang="en-US" sz="900">
                <a:latin typeface="Times New Roman"/>
                <a:ea typeface="+mn-lt"/>
                <a:cs typeface="Times New Roman"/>
                <a:hlinkClick r:id="rId2"/>
              </a:rPr>
              <a:t>https://www.independent.co.uk/news/world/americas/us-politics/trump-lgbtq-executive-order-sexes-b2684396.html</a:t>
            </a:r>
            <a:r>
              <a:rPr lang="en-US" sz="900">
                <a:latin typeface="Times New Roman"/>
                <a:ea typeface="+mn-lt"/>
                <a:cs typeface="Times New Roman"/>
              </a:rPr>
              <a:t>. Accessed: (19/02/2026). </a:t>
            </a:r>
            <a:endParaRPr lang="en-US" sz="900">
              <a:latin typeface="Times New Roman"/>
              <a:cs typeface="Times New Roman"/>
            </a:endParaRPr>
          </a:p>
          <a:p>
            <a:r>
              <a:rPr lang="en-US" sz="900">
                <a:latin typeface="Times New Roman"/>
                <a:ea typeface="+mn-lt"/>
                <a:cs typeface="Times New Roman"/>
              </a:rPr>
              <a:t>Bews, L. (2023). Isla Bryson: Transgender rapist jailed for eight years. BBC News. [online] 28 Feb. Available at: </a:t>
            </a:r>
            <a:r>
              <a:rPr lang="en-US" sz="900">
                <a:latin typeface="Times New Roman"/>
                <a:ea typeface="+mn-lt"/>
                <a:cs typeface="Times New Roman"/>
                <a:hlinkClick r:id="rId3"/>
              </a:rPr>
              <a:t>https://www.bbc.co.uk/news/uk-scotland-64796926</a:t>
            </a:r>
            <a:r>
              <a:rPr lang="en-US" sz="900">
                <a:latin typeface="Times New Roman"/>
                <a:ea typeface="+mn-lt"/>
                <a:cs typeface="Times New Roman"/>
              </a:rPr>
              <a:t>. Accessed: (19/02/2026). </a:t>
            </a:r>
            <a:endParaRPr lang="en-US" sz="900">
              <a:latin typeface="Times New Roman"/>
              <a:cs typeface="Times New Roman"/>
            </a:endParaRPr>
          </a:p>
          <a:p>
            <a:r>
              <a:rPr lang="en-US" sz="900">
                <a:latin typeface="Times New Roman"/>
                <a:ea typeface="+mn-lt"/>
                <a:cs typeface="Times New Roman"/>
              </a:rPr>
              <a:t>Brooks, L., Carrell, S. and correspondent, L.B.S. (2023). Trans woman found guilty of rape moved to men’s prison. The Guardian. [online] 26 Jan. Available at: </a:t>
            </a:r>
            <a:r>
              <a:rPr lang="en-US" sz="900">
                <a:latin typeface="Times New Roman"/>
                <a:ea typeface="+mn-lt"/>
                <a:cs typeface="Times New Roman"/>
                <a:hlinkClick r:id="rId4"/>
              </a:rPr>
              <a:t>https://www.theguardian.com/uk-news/2023/jan/26/trans-woman-isla-bryson-found-guilty-rape-not-be-held-in-womens-prison-sturgeon</a:t>
            </a:r>
            <a:r>
              <a:rPr lang="en-US" sz="900">
                <a:latin typeface="Times New Roman"/>
                <a:ea typeface="+mn-lt"/>
                <a:cs typeface="Times New Roman"/>
              </a:rPr>
              <a:t>. Accessed: (19/02/2026). </a:t>
            </a:r>
            <a:endParaRPr lang="en-US" sz="900">
              <a:latin typeface="Times New Roman"/>
              <a:cs typeface="Times New Roman"/>
            </a:endParaRPr>
          </a:p>
          <a:p>
            <a:r>
              <a:rPr lang="en-US" sz="900">
                <a:latin typeface="Times New Roman"/>
                <a:ea typeface="+mn-lt"/>
                <a:cs typeface="Times New Roman"/>
              </a:rPr>
              <a:t>Catch22. (2024). The challenges of being transgender in prison. [online] Available at: </a:t>
            </a:r>
            <a:r>
              <a:rPr lang="en-US" sz="900">
                <a:latin typeface="Times New Roman"/>
                <a:ea typeface="+mn-lt"/>
                <a:cs typeface="Times New Roman"/>
                <a:hlinkClick r:id="rId5"/>
              </a:rPr>
              <a:t>https://www.catch-22.org.uk/resources/the-challenges-of-being-transgender-in-prison/</a:t>
            </a:r>
            <a:r>
              <a:rPr lang="en-US" sz="900">
                <a:latin typeface="Times New Roman"/>
                <a:ea typeface="+mn-lt"/>
                <a:cs typeface="Times New Roman"/>
              </a:rPr>
              <a:t>. Accessed: (18/02/2026). </a:t>
            </a:r>
            <a:endParaRPr lang="en-US" sz="900">
              <a:latin typeface="Times New Roman"/>
              <a:cs typeface="Times New Roman"/>
            </a:endParaRPr>
          </a:p>
          <a:p>
            <a:r>
              <a:rPr lang="en-US" sz="900">
                <a:latin typeface="Times New Roman"/>
                <a:ea typeface="+mn-lt"/>
                <a:cs typeface="Times New Roman"/>
              </a:rPr>
              <a:t>Caulfield, M. (2024). Written questions and answers - Written questions, answers and statements - UK Parliament. [online] UK Parliament. Available at: </a:t>
            </a:r>
            <a:r>
              <a:rPr lang="en-US" sz="900">
                <a:latin typeface="Times New Roman"/>
                <a:ea typeface="+mn-lt"/>
                <a:cs typeface="Times New Roman"/>
                <a:hlinkClick r:id="rId6"/>
              </a:rPr>
              <a:t>https://questions-statements.parliament.uk/written-questions/detail/2024-02-16/14433</a:t>
            </a:r>
            <a:r>
              <a:rPr lang="en-US" sz="900">
                <a:latin typeface="Times New Roman"/>
                <a:ea typeface="+mn-lt"/>
                <a:cs typeface="Times New Roman"/>
              </a:rPr>
              <a:t> Accessed: (01/03/2026).</a:t>
            </a:r>
            <a:endParaRPr lang="en-US" sz="900">
              <a:latin typeface="Times New Roman"/>
              <a:cs typeface="Times New Roman"/>
            </a:endParaRPr>
          </a:p>
          <a:p>
            <a:r>
              <a:rPr lang="en-US" sz="900">
                <a:latin typeface="Times New Roman"/>
                <a:ea typeface="+mn-lt"/>
                <a:cs typeface="Times New Roman"/>
              </a:rPr>
              <a:t>Glorioso, C. and Sola, K. (2024). Man posing as transgender woman raped female prisoner at Rikers, lawsuit says. [online] NBC New York. Available at: </a:t>
            </a:r>
            <a:r>
              <a:rPr lang="en-US" sz="900">
                <a:latin typeface="Times New Roman"/>
                <a:ea typeface="+mn-lt"/>
                <a:cs typeface="Times New Roman"/>
                <a:hlinkClick r:id="rId7"/>
              </a:rPr>
              <a:t>https://www.nbcnewyork.com/investigations/man-posing-as-transgender-woman-raped-female-prisoner-at-rikers-lawsuit-says/5067904/</a:t>
            </a:r>
            <a:r>
              <a:rPr lang="en-US" sz="900">
                <a:latin typeface="Times New Roman"/>
                <a:ea typeface="+mn-lt"/>
                <a:cs typeface="Times New Roman"/>
              </a:rPr>
              <a:t>. Accessed: (01/03/2026).  </a:t>
            </a:r>
            <a:endParaRPr lang="en-US" sz="900">
              <a:latin typeface="Times New Roman"/>
              <a:cs typeface="Times New Roman"/>
            </a:endParaRPr>
          </a:p>
          <a:p>
            <a:r>
              <a:rPr lang="en-US" sz="900">
                <a:latin typeface="Times New Roman"/>
                <a:ea typeface="+mn-lt"/>
                <a:cs typeface="Times New Roman"/>
              </a:rPr>
              <a:t>Haupt, A. (2025). Testosterone Therapy Is Trending—for Women. Here’s What to Know. [online] TIME. Available at: </a:t>
            </a:r>
            <a:r>
              <a:rPr lang="en-US" sz="900">
                <a:latin typeface="Times New Roman"/>
                <a:ea typeface="+mn-lt"/>
                <a:cs typeface="Times New Roman"/>
                <a:hlinkClick r:id="rId8"/>
              </a:rPr>
              <a:t>https://time.com/7259392/testosterone-therapy-women-benefits-risks/</a:t>
            </a:r>
            <a:r>
              <a:rPr lang="en-US" sz="900">
                <a:latin typeface="Times New Roman"/>
                <a:ea typeface="+mn-lt"/>
                <a:cs typeface="Times New Roman"/>
              </a:rPr>
              <a:t> Accessed: (01/03/2026). </a:t>
            </a:r>
            <a:endParaRPr lang="en-US" sz="900">
              <a:latin typeface="Times New Roman"/>
              <a:cs typeface="Times New Roman"/>
            </a:endParaRPr>
          </a:p>
          <a:p>
            <a:r>
              <a:rPr lang="en-US" sz="900">
                <a:latin typeface="Times New Roman"/>
                <a:ea typeface="+mn-lt"/>
                <a:cs typeface="Times New Roman"/>
              </a:rPr>
              <a:t>Hill, C. (2024). Tackling health inequalities in the trans community. [online] BPS. Available at: </a:t>
            </a:r>
            <a:r>
              <a:rPr lang="en-US" sz="900">
                <a:latin typeface="Times New Roman"/>
                <a:ea typeface="+mn-lt"/>
                <a:cs typeface="Times New Roman"/>
                <a:hlinkClick r:id="rId9"/>
              </a:rPr>
              <a:t>https://www.bps.org.uk/blog/tackling-health-inequalities-trans-community</a:t>
            </a:r>
            <a:r>
              <a:rPr lang="en-US" sz="900">
                <a:latin typeface="Times New Roman"/>
                <a:ea typeface="+mn-lt"/>
                <a:cs typeface="Times New Roman"/>
              </a:rPr>
              <a:t>. Accessed: (03/03/2026). </a:t>
            </a:r>
            <a:endParaRPr lang="en-US" sz="900">
              <a:latin typeface="Times New Roman"/>
              <a:cs typeface="Times New Roman"/>
            </a:endParaRPr>
          </a:p>
          <a:p>
            <a:r>
              <a:rPr lang="en-US" sz="900">
                <a:latin typeface="Times New Roman"/>
                <a:ea typeface="+mn-lt"/>
                <a:cs typeface="Times New Roman"/>
              </a:rPr>
              <a:t>HM Prisons. (2025). After a Prison Fight in UK: Procedures Explained. [online] Available at: </a:t>
            </a:r>
            <a:r>
              <a:rPr lang="en-US" sz="900">
                <a:latin typeface="Times New Roman"/>
                <a:ea typeface="+mn-lt"/>
                <a:cs typeface="Times New Roman"/>
                <a:hlinkClick r:id="rId10"/>
              </a:rPr>
              <a:t>https://hmprison.co.uk/what-happens-after-a-prison-fight-in-the-uk/</a:t>
            </a:r>
            <a:r>
              <a:rPr lang="en-US" sz="900">
                <a:latin typeface="Times New Roman"/>
                <a:ea typeface="+mn-lt"/>
                <a:cs typeface="Times New Roman"/>
              </a:rPr>
              <a:t>  </a:t>
            </a:r>
            <a:endParaRPr lang="en-US" sz="9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a:latin typeface="Univers Condensed"/>
              <a:cs typeface="Times New Roman"/>
            </a:endParaRPr>
          </a:p>
        </p:txBody>
      </p:sp>
      <p:sp>
        <p:nvSpPr>
          <p:cNvPr id="4" name="Date Placeholder 3">
            <a:extLst>
              <a:ext uri="{FF2B5EF4-FFF2-40B4-BE49-F238E27FC236}">
                <a16:creationId xmlns:a16="http://schemas.microsoft.com/office/drawing/2014/main" id="{7477A036-A84F-3955-8F22-D420C7CB36DA}"/>
              </a:ext>
            </a:extLst>
          </p:cNvPr>
          <p:cNvSpPr>
            <a:spLocks noGrp="1"/>
          </p:cNvSpPr>
          <p:nvPr>
            <p:ph type="dt" sz="half" idx="10"/>
          </p:nvPr>
        </p:nvSpPr>
        <p:spPr/>
        <p:txBody>
          <a:bodyPr/>
          <a:lstStyle/>
          <a:p>
            <a:fld id="{BE0A88F0-556B-4BB7-8AAB-D63AEB65C662}" type="datetime1">
              <a:rPr lang="en-US" smtClean="0"/>
              <a:t>3/4/2026</a:t>
            </a:fld>
            <a:endParaRPr lang="en-US"/>
          </a:p>
        </p:txBody>
      </p:sp>
      <p:sp>
        <p:nvSpPr>
          <p:cNvPr id="5" name="Footer Placeholder 4">
            <a:extLst>
              <a:ext uri="{FF2B5EF4-FFF2-40B4-BE49-F238E27FC236}">
                <a16:creationId xmlns:a16="http://schemas.microsoft.com/office/drawing/2014/main" id="{D8B2DBBD-405A-3D01-D198-9ABD7AB93B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11D944-3551-FB6C-DE95-99196388E0D7}"/>
              </a:ext>
            </a:extLst>
          </p:cNvPr>
          <p:cNvSpPr>
            <a:spLocks noGrp="1"/>
          </p:cNvSpPr>
          <p:nvPr>
            <p:ph type="sldNum" sz="quarter" idx="12"/>
          </p:nvPr>
        </p:nvSpPr>
        <p:spPr/>
        <p:txBody>
          <a:bodyPr/>
          <a:lstStyle/>
          <a:p>
            <a:fld id="{81D2C36F-4504-47C0-B82F-A167342A2754}" type="slidenum">
              <a:rPr lang="en-US" smtClean="0"/>
              <a:t>15</a:t>
            </a:fld>
            <a:endParaRPr lang="en-US"/>
          </a:p>
        </p:txBody>
      </p:sp>
    </p:spTree>
    <p:extLst>
      <p:ext uri="{BB962C8B-B14F-4D97-AF65-F5344CB8AC3E}">
        <p14:creationId xmlns:p14="http://schemas.microsoft.com/office/powerpoint/2010/main" val="1519084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8B169A-261B-AE54-9135-94711D8ED231}"/>
              </a:ext>
            </a:extLst>
          </p:cNvPr>
          <p:cNvSpPr>
            <a:spLocks noGrp="1"/>
          </p:cNvSpPr>
          <p:nvPr>
            <p:ph type="dt" sz="half" idx="10"/>
          </p:nvPr>
        </p:nvSpPr>
        <p:spPr/>
        <p:txBody>
          <a:bodyPr/>
          <a:lstStyle/>
          <a:p>
            <a:fld id="{E0318DDB-88AC-4039-B59C-B05DC4C9C16C}" type="datetime1">
              <a:rPr lang="en-US" smtClean="0"/>
              <a:t>3/4/2026</a:t>
            </a:fld>
            <a:endParaRPr lang="en-US"/>
          </a:p>
        </p:txBody>
      </p:sp>
      <p:sp>
        <p:nvSpPr>
          <p:cNvPr id="3" name="Footer Placeholder 2">
            <a:extLst>
              <a:ext uri="{FF2B5EF4-FFF2-40B4-BE49-F238E27FC236}">
                <a16:creationId xmlns:a16="http://schemas.microsoft.com/office/drawing/2014/main" id="{4C1C4196-AF98-B2AD-0750-DE0E0C3562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0C8C422-393C-C155-DB3D-264EDC78546F}"/>
              </a:ext>
            </a:extLst>
          </p:cNvPr>
          <p:cNvSpPr>
            <a:spLocks noGrp="1"/>
          </p:cNvSpPr>
          <p:nvPr>
            <p:ph type="sldNum" sz="quarter" idx="12"/>
          </p:nvPr>
        </p:nvSpPr>
        <p:spPr/>
        <p:txBody>
          <a:bodyPr/>
          <a:lstStyle/>
          <a:p>
            <a:fld id="{81D2C36F-4504-47C0-B82F-A167342A2754}" type="slidenum">
              <a:rPr lang="en-US" smtClean="0"/>
              <a:t>16</a:t>
            </a:fld>
            <a:endParaRPr lang="en-US"/>
          </a:p>
        </p:txBody>
      </p:sp>
      <p:sp>
        <p:nvSpPr>
          <p:cNvPr id="7" name="TextBox 6">
            <a:extLst>
              <a:ext uri="{FF2B5EF4-FFF2-40B4-BE49-F238E27FC236}">
                <a16:creationId xmlns:a16="http://schemas.microsoft.com/office/drawing/2014/main" id="{5CD79A70-F27C-A291-FC44-85D5FC63051F}"/>
              </a:ext>
            </a:extLst>
          </p:cNvPr>
          <p:cNvSpPr txBox="1"/>
          <p:nvPr/>
        </p:nvSpPr>
        <p:spPr>
          <a:xfrm>
            <a:off x="511342" y="481262"/>
            <a:ext cx="1004636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900">
                <a:solidFill>
                  <a:schemeClr val="accent1"/>
                </a:solidFill>
                <a:latin typeface="Times New Roman"/>
                <a:ea typeface="+mn-lt"/>
                <a:cs typeface="Times New Roman"/>
              </a:rPr>
              <a:t>Hunter, S.K. (2023). The Biological Basis of Sex Differences in Athletic Performance: Consensus Statement for the American College of Sports Medicine. Medicine and science in sports and exercise, [online]</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55(12).Available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2"/>
              </a:rPr>
              <a:t>https://doi.org/10.1249/MSS.0000000000003300</a:t>
            </a:r>
            <a:r>
              <a:rPr lang="en-US" sz="900">
                <a:solidFill>
                  <a:srgbClr val="000000"/>
                </a:solidFill>
                <a:latin typeface="Times New Roman"/>
                <a:ea typeface="+mn-lt"/>
                <a:cs typeface="Times New Roman"/>
              </a:rPr>
              <a:t>.</a:t>
            </a:r>
            <a:r>
              <a:rPr lang="en-US" sz="900">
                <a:solidFill>
                  <a:schemeClr val="accent1"/>
                </a:solidFill>
                <a:latin typeface="Times New Roman"/>
                <a:ea typeface="+mn-lt"/>
                <a:cs typeface="Times New Roman"/>
              </a:rPr>
              <a:t> Accessed: (01/03/2026). </a:t>
            </a:r>
            <a:endParaRPr lang="en-US" sz="900">
              <a:solidFill>
                <a:schemeClr val="accent1"/>
              </a:solidFill>
              <a:latin typeface="Times New Roman"/>
              <a:cs typeface="Times New Roman"/>
            </a:endParaRPr>
          </a:p>
          <a:p>
            <a:endParaRPr lang="en-US" sz="900">
              <a:solidFill>
                <a:schemeClr val="accent1"/>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Jacobs, P. (2024). Transgender behind bars. The transgender pains of imprisonment in the light of the emerging and advancement of human rights protection for transgender prisoners within the Council of Europe context. New Journal of European Criminal Law/New journal of European criminal law, 15(2).Available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3"/>
              </a:rPr>
              <a:t>https://doi.org/10.1177/20322844241250222</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(17/02/2026). </a:t>
            </a:r>
            <a:endParaRPr lang="en-US" sz="900">
              <a:solidFill>
                <a:schemeClr val="accent1"/>
              </a:solidFill>
              <a:latin typeface="Times New Roman"/>
              <a:cs typeface="Times New Roman"/>
            </a:endParaRPr>
          </a:p>
          <a:p>
            <a:endParaRPr lang="en-US" sz="900">
              <a:solidFill>
                <a:schemeClr val="accent1"/>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Johnson, A. (2022). Who is biologically strong male or female? [online] Science Oxygen.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4"/>
              </a:rPr>
              <a:t>https://scienceoxygen.com/who-is-biologically-strong-male-or-female/</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(01/03/2026).  </a:t>
            </a:r>
            <a:endParaRPr lang="en-US" sz="900">
              <a:solidFill>
                <a:schemeClr val="accent1"/>
              </a:solidFill>
              <a:latin typeface="Times New Roman"/>
              <a:cs typeface="Times New Roman"/>
            </a:endParaRPr>
          </a:p>
          <a:p>
            <a:endParaRPr lang="en-US" sz="900">
              <a:solidFill>
                <a:schemeClr val="accent1"/>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Justice, M. of (2026). Annual Statement on Prison Capacity: 2025. [online] UK Government.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5"/>
              </a:rPr>
              <a:t>https://www.gov.uk/government/publications/annual-statement-on-prison-capacity-2025</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(18/02/2026). </a:t>
            </a:r>
            <a:endParaRPr lang="en-US" sz="900">
              <a:solidFill>
                <a:schemeClr val="accent1"/>
              </a:solidFill>
              <a:latin typeface="Times New Roman"/>
              <a:cs typeface="Times New Roman"/>
            </a:endParaRPr>
          </a:p>
          <a:p>
            <a:endParaRPr lang="en-US" sz="900">
              <a:solidFill>
                <a:schemeClr val="accent1"/>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Legislation.gov.uk. (2010). Gender Recognition Act 2004 - Explanatory Notes. [online]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6"/>
              </a:rPr>
              <a:t>https://www.legislation.gov.uk/ukpga/2004/7/notes</a:t>
            </a:r>
            <a:r>
              <a:rPr lang="en-US" sz="900">
                <a:solidFill>
                  <a:srgbClr val="000000"/>
                </a:solidFill>
                <a:latin typeface="Times New Roman"/>
                <a:ea typeface="+mn-lt"/>
                <a:cs typeface="Times New Roman"/>
              </a:rPr>
              <a:t>.</a:t>
            </a:r>
            <a:r>
              <a:rPr lang="en-US" sz="900">
                <a:solidFill>
                  <a:schemeClr val="accent1"/>
                </a:solidFill>
                <a:latin typeface="Times New Roman"/>
                <a:ea typeface="+mn-lt"/>
                <a:cs typeface="Times New Roman"/>
              </a:rPr>
              <a:t> Accessed: (03/03/2026). </a:t>
            </a:r>
            <a:endParaRPr lang="en-US" sz="900">
              <a:solidFill>
                <a:schemeClr val="accent1"/>
              </a:solidFill>
              <a:latin typeface="Times New Roman"/>
              <a:cs typeface="Times New Roman"/>
            </a:endParaRPr>
          </a:p>
          <a:p>
            <a:endParaRPr lang="en-US" sz="900">
              <a:solidFill>
                <a:srgbClr val="000000"/>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Legislation.gov.uk. (2026). Sentencing Act 2026. [online]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7"/>
              </a:rPr>
              <a:t>https://www.legislation.gov.uk/ukpga/2026/2/enacted</a:t>
            </a:r>
            <a:r>
              <a:rPr lang="en-US" sz="900">
                <a:solidFill>
                  <a:srgbClr val="000000"/>
                </a:solidFill>
                <a:latin typeface="Times New Roman"/>
                <a:ea typeface="+mn-lt"/>
                <a:cs typeface="Times New Roman"/>
              </a:rPr>
              <a:t>.</a:t>
            </a:r>
            <a:r>
              <a:rPr lang="en-US" sz="900">
                <a:solidFill>
                  <a:schemeClr val="accent1"/>
                </a:solidFill>
                <a:latin typeface="Times New Roman"/>
                <a:ea typeface="+mn-lt"/>
                <a:cs typeface="Times New Roman"/>
              </a:rPr>
              <a:t> Accessed: (18/02/2026).</a:t>
            </a:r>
            <a:r>
              <a:rPr lang="en-US" sz="900">
                <a:solidFill>
                  <a:srgbClr val="000000"/>
                </a:solidFill>
                <a:latin typeface="Times New Roman"/>
                <a:ea typeface="+mn-lt"/>
                <a:cs typeface="Times New Roman"/>
              </a:rPr>
              <a:t> </a:t>
            </a:r>
            <a:endParaRPr lang="en-US" sz="900">
              <a:solidFill>
                <a:srgbClr val="000000"/>
              </a:solidFill>
              <a:latin typeface="Times New Roman"/>
              <a:cs typeface="Times New Roman"/>
            </a:endParaRPr>
          </a:p>
          <a:p>
            <a:endParaRPr lang="en-US" sz="900">
              <a:solidFill>
                <a:srgbClr val="000000"/>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Ministry of Justice (2024). HMPPS Offender Equalities Report 2023/24. [online] UK Government .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8"/>
              </a:rPr>
              <a:t>https://www.gov.uk/government/statistics/hmpps-offender-equalities-annual-report-2023-to-2024/hmpps-offender-equalities-report-202324</a:t>
            </a:r>
            <a:r>
              <a:rPr lang="en-US" sz="900">
                <a:solidFill>
                  <a:srgbClr val="000000"/>
                </a:solidFill>
                <a:latin typeface="Times New Roman"/>
                <a:ea typeface="+mn-lt"/>
                <a:cs typeface="Times New Roman"/>
              </a:rPr>
              <a:t>.</a:t>
            </a:r>
            <a:r>
              <a:rPr lang="en-US" sz="900">
                <a:solidFill>
                  <a:schemeClr val="accent1"/>
                </a:solidFill>
                <a:latin typeface="Times New Roman"/>
                <a:ea typeface="+mn-lt"/>
                <a:cs typeface="Times New Roman"/>
              </a:rPr>
              <a:t> Accessed: (18/02/2026). </a:t>
            </a:r>
            <a:endParaRPr lang="en-US" sz="900">
              <a:solidFill>
                <a:schemeClr val="accent1"/>
              </a:solidFill>
              <a:latin typeface="Times New Roman"/>
              <a:cs typeface="Times New Roman"/>
            </a:endParaRPr>
          </a:p>
          <a:p>
            <a:endParaRPr lang="en-US" sz="900">
              <a:solidFill>
                <a:srgbClr val="000000"/>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Murphy, M., Rogers, B.G., Streed, C., </a:t>
            </a:r>
            <a:r>
              <a:rPr lang="en-US" sz="900" err="1">
                <a:solidFill>
                  <a:schemeClr val="accent1"/>
                </a:solidFill>
                <a:latin typeface="Times New Roman"/>
                <a:ea typeface="+mn-lt"/>
                <a:cs typeface="Times New Roman"/>
              </a:rPr>
              <a:t>Hughto</a:t>
            </a:r>
            <a:r>
              <a:rPr lang="en-US" sz="900">
                <a:solidFill>
                  <a:schemeClr val="accent1"/>
                </a:solidFill>
                <a:latin typeface="Times New Roman"/>
                <a:ea typeface="+mn-lt"/>
                <a:cs typeface="Times New Roman"/>
              </a:rPr>
              <a:t>, J.M.W., Radix, A., Galipeau, D., Napoleon, S., Scott, T., Noh, M., Sutten Coats, C., Hubbard, L., Chan, P.A., Nunn, A. and Berk, J. (2022). Implementing Gender-Affirming Care in Correctional Settings: A Review of Key Barriers and Action Steps for Change. Journal of Correctional Health Care, 29(1).</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9"/>
              </a:rPr>
              <a:t>https://doi.org/10.1089/jchc.21.09.0094</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(17/02/2026). </a:t>
            </a:r>
            <a:endParaRPr lang="en-US" sz="900">
              <a:solidFill>
                <a:schemeClr val="accent1"/>
              </a:solidFill>
              <a:latin typeface="Times New Roman"/>
              <a:cs typeface="Times New Roman"/>
            </a:endParaRPr>
          </a:p>
          <a:p>
            <a:endParaRPr lang="en-US" sz="900">
              <a:solidFill>
                <a:schemeClr val="accent1"/>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Phoenix, J. (2023). The creation of mixed-sex prisons by stealth | Centre for Crime and Justice Studies. [online] Crimeandjustice.org.uk.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10"/>
              </a:rPr>
              <a:t>https://www.crimeandjustice.org.uk/creation-mixed-sex-prisons-stealth</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(23/02/2026). </a:t>
            </a:r>
            <a:endParaRPr lang="en-US" sz="900">
              <a:solidFill>
                <a:schemeClr val="accent1"/>
              </a:solidFill>
              <a:latin typeface="Times New Roman"/>
              <a:cs typeface="Times New Roman"/>
            </a:endParaRPr>
          </a:p>
          <a:p>
            <a:endParaRPr lang="en-US" sz="900">
              <a:solidFill>
                <a:srgbClr val="000000"/>
              </a:solidFill>
              <a:latin typeface="Times New Roman"/>
              <a:ea typeface="+mn-lt"/>
              <a:cs typeface="Times New Roman"/>
            </a:endParaRPr>
          </a:p>
          <a:p>
            <a:pPr marL="171450" indent="-171450">
              <a:buFont typeface="Arial"/>
              <a:buChar char="•"/>
            </a:pPr>
            <a:r>
              <a:rPr lang="en-US" sz="900">
                <a:solidFill>
                  <a:schemeClr val="accent1"/>
                </a:solidFill>
                <a:latin typeface="Times New Roman"/>
                <a:ea typeface="+mn-lt"/>
                <a:cs typeface="Times New Roman"/>
              </a:rPr>
              <a:t>Phoenix, J. (2023). Women, Men and Criminal Justice - The Philosophers’ Magazine. [online] The Philosophers’ Magazine -.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11"/>
              </a:rPr>
              <a:t>https://philosophersmag.com/women-men-and-criminal-justice/</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(25/02/2026).  </a:t>
            </a:r>
            <a:endParaRPr lang="en-US" sz="900">
              <a:solidFill>
                <a:schemeClr val="accent1"/>
              </a:solidFill>
              <a:latin typeface="Times New Roman"/>
              <a:cs typeface="Times New Roman"/>
            </a:endParaRPr>
          </a:p>
          <a:p>
            <a:endParaRPr lang="en-US" sz="900">
              <a:solidFill>
                <a:srgbClr val="000000"/>
              </a:solidFill>
              <a:latin typeface="Times New Roman"/>
              <a:ea typeface="+mn-lt"/>
              <a:cs typeface="Times New Roman"/>
            </a:endParaRPr>
          </a:p>
          <a:p>
            <a:pPr marL="171450" indent="-171450">
              <a:buFont typeface="Arial"/>
              <a:buChar char="•"/>
            </a:pPr>
            <a:r>
              <a:rPr lang="en-US" sz="900" err="1">
                <a:solidFill>
                  <a:schemeClr val="accent1"/>
                </a:solidFill>
                <a:latin typeface="Times New Roman"/>
                <a:ea typeface="+mn-lt"/>
                <a:cs typeface="Times New Roman"/>
              </a:rPr>
              <a:t>Schwartzapfel</a:t>
            </a:r>
            <a:r>
              <a:rPr lang="en-US" sz="900">
                <a:solidFill>
                  <a:schemeClr val="accent1"/>
                </a:solidFill>
                <a:latin typeface="Times New Roman"/>
                <a:ea typeface="+mn-lt"/>
                <a:cs typeface="Times New Roman"/>
              </a:rPr>
              <a:t>, B. (2026). Federal prisons bar gender-affirming care for trans people. [online] The 19th.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12"/>
              </a:rPr>
              <a:t>https://19thnews.org/2026/02/gender-affirming-care-prohibited-federal-prisons/</a:t>
            </a:r>
            <a:r>
              <a:rPr lang="en-US" sz="900">
                <a:solidFill>
                  <a:srgbClr val="000000"/>
                </a:solidFill>
                <a:latin typeface="Times New Roman"/>
                <a:ea typeface="+mn-lt"/>
                <a:cs typeface="Times New Roman"/>
              </a:rPr>
              <a:t>.</a:t>
            </a:r>
            <a:r>
              <a:rPr lang="en-US" sz="900">
                <a:solidFill>
                  <a:schemeClr val="accent1"/>
                </a:solidFill>
                <a:latin typeface="Times New Roman"/>
                <a:ea typeface="+mn-lt"/>
                <a:cs typeface="Times New Roman"/>
              </a:rPr>
              <a:t> Accessed: (03/03/2026). </a:t>
            </a:r>
            <a:endParaRPr lang="en-US" sz="900">
              <a:solidFill>
                <a:schemeClr val="accent1"/>
              </a:solidFill>
              <a:latin typeface="Times New Roman"/>
              <a:cs typeface="Times New Roman"/>
            </a:endParaRPr>
          </a:p>
          <a:p>
            <a:pPr marL="171450" indent="-171450">
              <a:buFont typeface="Arial"/>
              <a:buChar char="•"/>
            </a:pPr>
            <a:r>
              <a:rPr lang="en-US" sz="900">
                <a:solidFill>
                  <a:schemeClr val="accent1"/>
                </a:solidFill>
                <a:latin typeface="Times New Roman"/>
                <a:ea typeface="+mn-lt"/>
                <a:cs typeface="Times New Roman"/>
              </a:rPr>
              <a:t>Taylor, C. (2024). </a:t>
            </a:r>
            <a:r>
              <a:rPr lang="en-US" sz="900" err="1">
                <a:solidFill>
                  <a:schemeClr val="accent1"/>
                </a:solidFill>
                <a:latin typeface="Times New Roman"/>
                <a:ea typeface="+mn-lt"/>
                <a:cs typeface="Times New Roman"/>
              </a:rPr>
              <a:t>StandOut</a:t>
            </a:r>
            <a:r>
              <a:rPr lang="en-US" sz="900">
                <a:solidFill>
                  <a:schemeClr val="accent1"/>
                </a:solidFill>
                <a:latin typeface="Times New Roman"/>
                <a:ea typeface="+mn-lt"/>
                <a:cs typeface="Times New Roman"/>
              </a:rPr>
              <a:t>. [online] </a:t>
            </a:r>
            <a:r>
              <a:rPr lang="en-US" sz="900" err="1">
                <a:solidFill>
                  <a:schemeClr val="accent1"/>
                </a:solidFill>
                <a:latin typeface="Times New Roman"/>
                <a:ea typeface="+mn-lt"/>
                <a:cs typeface="Times New Roman"/>
              </a:rPr>
              <a:t>StandOut</a:t>
            </a:r>
            <a:r>
              <a:rPr lang="en-US" sz="900">
                <a:solidFill>
                  <a:schemeClr val="accent1"/>
                </a:solidFill>
                <a:latin typeface="Times New Roman"/>
                <a:ea typeface="+mn-lt"/>
                <a:cs typeface="Times New Roman"/>
              </a:rPr>
              <a:t>. Available at:</a:t>
            </a:r>
            <a:r>
              <a:rPr lang="en-US" sz="900">
                <a:solidFill>
                  <a:srgbClr val="000000"/>
                </a:solidFill>
                <a:latin typeface="Times New Roman"/>
                <a:ea typeface="+mn-lt"/>
                <a:cs typeface="Times New Roman"/>
              </a:rPr>
              <a:t> </a:t>
            </a:r>
            <a:r>
              <a:rPr lang="en-US" sz="900">
                <a:solidFill>
                  <a:srgbClr val="000000"/>
                </a:solidFill>
                <a:latin typeface="Times New Roman"/>
                <a:ea typeface="+mn-lt"/>
                <a:cs typeface="Times New Roman"/>
                <a:hlinkClick r:id="rId13"/>
              </a:rPr>
              <a:t>https://www.standout.org.uk/blog/charlie-taylor</a:t>
            </a:r>
            <a:r>
              <a:rPr lang="en-US" sz="900">
                <a:solidFill>
                  <a:srgbClr val="000000"/>
                </a:solidFill>
                <a:latin typeface="Times New Roman"/>
                <a:ea typeface="+mn-lt"/>
                <a:cs typeface="Times New Roman"/>
              </a:rPr>
              <a:t>. </a:t>
            </a:r>
            <a:r>
              <a:rPr lang="en-US" sz="900">
                <a:solidFill>
                  <a:schemeClr val="accent1"/>
                </a:solidFill>
                <a:latin typeface="Times New Roman"/>
                <a:ea typeface="+mn-lt"/>
                <a:cs typeface="Times New Roman"/>
              </a:rPr>
              <a:t>Accessed: (23/02/2026). </a:t>
            </a:r>
            <a:endParaRPr lang="en-US" sz="900">
              <a:solidFill>
                <a:schemeClr val="accent1"/>
              </a:solidFill>
              <a:latin typeface="Times New Roman"/>
              <a:cs typeface="Times New Roman"/>
            </a:endParaRPr>
          </a:p>
          <a:p>
            <a:pPr marL="171450" indent="-171450" algn="l">
              <a:buFont typeface="Arial"/>
              <a:buChar char="•"/>
            </a:pPr>
            <a:endParaRPr lang="en-US" sz="900">
              <a:solidFill>
                <a:schemeClr val="accent1"/>
              </a:solidFill>
              <a:latin typeface="Times New Roman"/>
              <a:cs typeface="Times New Roman"/>
            </a:endParaRPr>
          </a:p>
          <a:p>
            <a:pPr marL="171450" indent="-171450">
              <a:buFont typeface="Arial"/>
              <a:buChar char="•"/>
            </a:pPr>
            <a:endParaRPr lang="en-US" sz="900">
              <a:solidFill>
                <a:schemeClr val="accent1"/>
              </a:solidFill>
              <a:latin typeface="Times New Roman"/>
              <a:cs typeface="Times New Roman"/>
            </a:endParaRPr>
          </a:p>
          <a:p>
            <a:endParaRPr lang="en-US" sz="900">
              <a:solidFill>
                <a:schemeClr val="accent1"/>
              </a:solidFill>
              <a:latin typeface="Times New Roman"/>
              <a:cs typeface="Times New Roman"/>
            </a:endParaRPr>
          </a:p>
          <a:p>
            <a:pPr marL="285750" indent="-285750">
              <a:buFont typeface="Arial"/>
              <a:buChar char="•"/>
            </a:pPr>
            <a:endParaRPr lang="en-US" sz="1200">
              <a:solidFill>
                <a:srgbClr val="000000"/>
              </a:solidFill>
              <a:latin typeface="Times New Roman"/>
              <a:cs typeface="Times New Roman"/>
            </a:endParaRPr>
          </a:p>
          <a:p>
            <a:pPr marL="285750" indent="-285750">
              <a:buFont typeface="Arial"/>
              <a:buChar char="•"/>
            </a:pPr>
            <a:r>
              <a:rPr lang="en-US" sz="1200">
                <a:solidFill>
                  <a:srgbClr val="FF0000"/>
                </a:solidFill>
                <a:latin typeface="Times New Roman"/>
                <a:cs typeface="Times New Roman"/>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solidFill>
                <a:srgbClr val="FF0000"/>
              </a:solidFill>
              <a:latin typeface="Times New Roman"/>
              <a:cs typeface="Times New Roman"/>
            </a:endParaRPr>
          </a:p>
          <a:p>
            <a:pPr marL="171450" indent="-171450">
              <a:buFont typeface="Arial"/>
              <a:buChar char="•"/>
            </a:pPr>
            <a:endParaRPr lang="en-US" sz="900">
              <a:solidFill>
                <a:srgbClr val="FF0000"/>
              </a:solidFill>
              <a:latin typeface="Times New Roman"/>
              <a:cs typeface="Times New Roman"/>
            </a:endParaRPr>
          </a:p>
          <a:p>
            <a:pPr marL="171450" indent="-171450">
              <a:buFont typeface="Arial"/>
              <a:buChar char="•"/>
            </a:pPr>
            <a:endParaRPr lang="en-US" sz="900">
              <a:solidFill>
                <a:srgbClr val="FF0000"/>
              </a:solidFill>
              <a:latin typeface="Times New Roman"/>
              <a:cs typeface="Times New Roman"/>
            </a:endParaRPr>
          </a:p>
          <a:p>
            <a:pPr marL="171450" indent="-171450">
              <a:buFont typeface="Arial"/>
              <a:buChar char="•"/>
            </a:pPr>
            <a:endParaRPr lang="en-US" sz="900">
              <a:solidFill>
                <a:srgbClr val="FF0000"/>
              </a:solidFill>
              <a:latin typeface="Times New Roman"/>
              <a:cs typeface="Times New Roman"/>
            </a:endParaRPr>
          </a:p>
          <a:p>
            <a:endParaRPr lang="en-US" sz="900">
              <a:solidFill>
                <a:srgbClr val="FF0000"/>
              </a:solidFill>
              <a:latin typeface="Times New Roman"/>
              <a:cs typeface="Times New Roman"/>
            </a:endParaRPr>
          </a:p>
        </p:txBody>
      </p:sp>
    </p:spTree>
    <p:extLst>
      <p:ext uri="{BB962C8B-B14F-4D97-AF65-F5344CB8AC3E}">
        <p14:creationId xmlns:p14="http://schemas.microsoft.com/office/powerpoint/2010/main" val="1411385545"/>
      </p:ext>
    </p:extLst>
  </p:cSld>
  <p:clrMapOvr>
    <a:masterClrMapping/>
  </p:clrMapOvr>
</p:sld>
</file>

<file path=ppt/theme/theme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MemoVTI</vt:lpstr>
      <vt:lpstr>What are the challenges faced by transgender individuals within the prison system and how can these be addressed.</vt:lpstr>
      <vt:lpstr>Prison estate in England and Wales</vt:lpstr>
      <vt:lpstr>Transgender individuals within the England and Wales prison estate</vt:lpstr>
      <vt:lpstr>General challenges faced by transgender individuals </vt:lpstr>
      <vt:lpstr>Challenges faced by individuals in prison</vt:lpstr>
      <vt:lpstr>Current policy for placing transgender individuals in prison UK </vt:lpstr>
      <vt:lpstr>American Policy for transgender individuals </vt:lpstr>
      <vt:lpstr>Isla Bryson </vt:lpstr>
      <vt:lpstr>Man posing as a transgender woman raped female inmate</vt:lpstr>
      <vt:lpstr>Altercations in prison</vt:lpstr>
      <vt:lpstr>Testosterone vs Estrogen </vt:lpstr>
      <vt:lpstr>The 1823 Gaol Act</vt:lpstr>
      <vt:lpstr>Suggestions for addressing challenges for transgender individuals in prison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cp:revision>
  <dcterms:created xsi:type="dcterms:W3CDTF">2026-02-15T21:33:42Z</dcterms:created>
  <dcterms:modified xsi:type="dcterms:W3CDTF">2026-03-05T00:13:19Z</dcterms:modified>
</cp:coreProperties>
</file>