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Default Extension="jpg" ContentType="image/jpeg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16"/>
  </p:notesMasterIdLst>
  <p:handoutMasterIdLst>
    <p:handoutMasterId r:id="rId17"/>
  </p:handoutMasterIdLst>
  <p:sldIdLst>
    <p:sldId id="258" r:id="rId2"/>
    <p:sldId id="259" r:id="rId3"/>
    <p:sldId id="260" r:id="rId4"/>
    <p:sldId id="275" r:id="rId5"/>
    <p:sldId id="274" r:id="rId6"/>
    <p:sldId id="276" r:id="rId7"/>
    <p:sldId id="277" r:id="rId8"/>
    <p:sldId id="294" r:id="rId9"/>
    <p:sldId id="293" r:id="rId10"/>
    <p:sldId id="295" r:id="rId11"/>
    <p:sldId id="289" r:id="rId12"/>
    <p:sldId id="291" r:id="rId13"/>
    <p:sldId id="292" r:id="rId14"/>
    <p:sldId id="282" r:id="rId15"/>
  </p:sldIdLst>
  <p:sldSz cx="9144000" cy="6858000" type="screen4x3"/>
  <p:notesSz cx="6669088" cy="97536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3072" userDrawn="1">
          <p15:clr>
            <a:srgbClr val="A4A3A4"/>
          </p15:clr>
        </p15:guide>
        <p15:guide id="2" pos="2101" userDrawn="1">
          <p15:clr>
            <a:srgbClr val="A4A3A4"/>
          </p15:clr>
        </p15:guide>
      </p15:notes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8004" autoAdjust="0"/>
    <p:restoredTop sz="94660"/>
  </p:normalViewPr>
  <p:slideViewPr>
    <p:cSldViewPr>
      <p:cViewPr varScale="1">
        <p:scale>
          <a:sx n="92" d="100"/>
          <a:sy n="92" d="100"/>
        </p:scale>
        <p:origin x="840" y="90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notesViewPr>
    <p:cSldViewPr>
      <p:cViewPr varScale="1">
        <p:scale>
          <a:sx n="83" d="100"/>
          <a:sy n="83" d="100"/>
        </p:scale>
        <p:origin x="-2166" y="-78"/>
      </p:cViewPr>
      <p:guideLst>
        <p:guide orient="horz" pos="3072"/>
        <p:guide pos="2101"/>
      </p:guideLst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presProps" Target="presProps.xml"/><Relationship Id="rId3" Type="http://schemas.openxmlformats.org/officeDocument/2006/relationships/slide" Target="slides/slide2.xml"/><Relationship Id="rId21" Type="http://schemas.openxmlformats.org/officeDocument/2006/relationships/tableStyles" Target="tableStyle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handoutMaster" Target="handoutMasters/handoutMaster1.xml"/><Relationship Id="rId2" Type="http://schemas.openxmlformats.org/officeDocument/2006/relationships/slide" Target="slides/slide1.xml"/><Relationship Id="rId16" Type="http://schemas.openxmlformats.org/officeDocument/2006/relationships/notesMaster" Target="notesMasters/notesMaster1.xml"/><Relationship Id="rId20" Type="http://schemas.openxmlformats.org/officeDocument/2006/relationships/theme" Target="theme/them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96D292DE-8B7A-4254-AA83-74C1F4DD4AF0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A3C3D8D3-17FF-4C88-A759-00DBF3A84646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906335072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777607" y="0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62DF069A-B00B-41E3-A3C1-0B43EDB0DD34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896938" y="731838"/>
            <a:ext cx="4875212" cy="36576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66909" y="4632960"/>
            <a:ext cx="5335270" cy="438912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777607" y="9264227"/>
            <a:ext cx="2889938" cy="48768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9B39E918-88F5-4DC3-ADC2-D63BF93AAE5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62119669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_rels/notesSlide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2.xml"/><Relationship Id="rId1" Type="http://schemas.openxmlformats.org/officeDocument/2006/relationships/notesMaster" Target="../notesMasters/notesMaster1.xml"/></Relationships>
</file>

<file path=ppt/notesSlides/_rels/notesSlide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3.xml"/><Relationship Id="rId1" Type="http://schemas.openxmlformats.org/officeDocument/2006/relationships/notesMaster" Target="../notesMasters/notesMaster1.xml"/></Relationships>
</file>

<file path=ppt/notesSlides/_rels/notesSlide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4.xml"/><Relationship Id="rId1" Type="http://schemas.openxmlformats.org/officeDocument/2006/relationships/notesMaster" Target="../notesMasters/notesMaster1.xml"/></Relationships>
</file>

<file path=ppt/notesSlides/_rels/notesSlide5.xml.rels><?xml version="1.0" encoding="UTF-8" standalone="yes"?>
<Relationships xmlns="http://schemas.openxmlformats.org/package/2006/relationships"><Relationship Id="rId2" Type="http://schemas.openxmlformats.org/officeDocument/2006/relationships/slide" Target="../slides/slide5.xml"/><Relationship Id="rId1" Type="http://schemas.openxmlformats.org/officeDocument/2006/relationships/notesMaster" Target="../notesMasters/notesMaster1.xml"/></Relationships>
</file>

<file path=ppt/notesSlides/_rels/notesSlide6.xml.rels><?xml version="1.0" encoding="UTF-8" standalone="yes"?>
<Relationships xmlns="http://schemas.openxmlformats.org/package/2006/relationships"><Relationship Id="rId2" Type="http://schemas.openxmlformats.org/officeDocument/2006/relationships/slide" Target="../slides/slide6.xml"/><Relationship Id="rId1" Type="http://schemas.openxmlformats.org/officeDocument/2006/relationships/notesMaster" Target="../notesMasters/notesMaster1.xml"/></Relationships>
</file>

<file path=ppt/notesSlides/_rels/notesSlide7.xml.rels><?xml version="1.0" encoding="UTF-8" standalone="yes"?>
<Relationships xmlns="http://schemas.openxmlformats.org/package/2006/relationships"><Relationship Id="rId2" Type="http://schemas.openxmlformats.org/officeDocument/2006/relationships/slide" Target="../slides/slide7.xml"/><Relationship Id="rId1" Type="http://schemas.openxmlformats.org/officeDocument/2006/relationships/notesMaster" Target="../notesMasters/notesMaster1.xml"/></Relationships>
</file>

<file path=ppt/notesSlides/_rels/notesSlide8.xml.rels><?xml version="1.0" encoding="UTF-8" standalone="yes"?>
<Relationships xmlns="http://schemas.openxmlformats.org/package/2006/relationships"><Relationship Id="rId2" Type="http://schemas.openxmlformats.org/officeDocument/2006/relationships/slide" Target="../slides/slide8.xml"/><Relationship Id="rId1" Type="http://schemas.openxmlformats.org/officeDocument/2006/relationships/notesMaster" Target="../notesMasters/notesMaster1.xml"/></Relationships>
</file>

<file path=ppt/notesSlides/_rels/notesSlide9.xml.rels><?xml version="1.0" encoding="UTF-8" standalone="yes"?>
<Relationships xmlns="http://schemas.openxmlformats.org/package/2006/relationships"><Relationship Id="rId2" Type="http://schemas.openxmlformats.org/officeDocument/2006/relationships/slide" Target="../slides/slide9.xml"/><Relationship Id="rId1" Type="http://schemas.openxmlformats.org/officeDocument/2006/relationships/notesMaster" Target="../notesMasters/notesMaster1.xml"/></Relationships>
</file>

<file path=ppt/notesSlides/_rels/notesSlide10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0.xml"/><Relationship Id="rId1" Type="http://schemas.openxmlformats.org/officeDocument/2006/relationships/notesMaster" Target="../notesMasters/notesMaster1.xml"/></Relationships>
</file>

<file path=ppt/notesSlides/_rels/notesSlide1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1.xml"/><Relationship Id="rId1" Type="http://schemas.openxmlformats.org/officeDocument/2006/relationships/notesMaster" Target="../notesMasters/notesMaster1.xml"/></Relationships>
</file>

<file path=ppt/notesSlides/_rels/notesSlide12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2.xml"/><Relationship Id="rId1" Type="http://schemas.openxmlformats.org/officeDocument/2006/relationships/notesMaster" Target="../notesMasters/notesMaster1.xml"/></Relationships>
</file>

<file path=ppt/notesSlides/_rels/notesSlide13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3.xml"/><Relationship Id="rId1" Type="http://schemas.openxmlformats.org/officeDocument/2006/relationships/notesMaster" Target="../notesMasters/notesMaster1.xml"/></Relationships>
</file>

<file path=ppt/notesSlides/_rels/notesSlide14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4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6" name="Rectangle 2"/>
          <p:cNvSpPr>
            <a:spLocks noGrp="1" noRot="1" noChangeAspect="1" noChangeArrowheads="1" noTextEdit="1"/>
          </p:cNvSpPr>
          <p:nvPr>
            <p:ph type="sldImg"/>
          </p:nvPr>
        </p:nvSpPr>
        <p:spPr>
          <a:xfrm>
            <a:off x="896938" y="731838"/>
            <a:ext cx="4875212" cy="3657600"/>
          </a:xfrm>
          <a:ln/>
        </p:spPr>
      </p:sp>
      <p:sp>
        <p:nvSpPr>
          <p:cNvPr id="21507" name="Rectangle 3"/>
          <p:cNvSpPr>
            <a:spLocks noGrp="1" noChangeArrowheads="1"/>
          </p:cNvSpPr>
          <p:nvPr>
            <p:ph type="body" idx="1"/>
          </p:nvPr>
        </p:nvSpPr>
        <p:spPr>
          <a:noFill/>
          <a:ln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/>
          <a:p>
            <a:r>
              <a:rPr lang="cy-GB" altLang="cy-GB" smtClean="0"/>
              <a:t>Croeso</a:t>
            </a:r>
          </a:p>
          <a:p>
            <a:r>
              <a:rPr lang="cy-GB" altLang="cy-GB" smtClean="0"/>
              <a:t>Cyflwyno gweddill y tîm </a:t>
            </a:r>
          </a:p>
        </p:txBody>
      </p:sp>
    </p:spTree>
    <p:extLst>
      <p:ext uri="{BB962C8B-B14F-4D97-AF65-F5344CB8AC3E}">
        <p14:creationId xmlns:p14="http://schemas.microsoft.com/office/powerpoint/2010/main" val="3872488747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76713340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194144627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6932094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5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72495912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6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20864737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7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0796384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Article 7 - </a:t>
            </a:r>
            <a:r>
              <a:rPr lang="en-GB" b="1" dirty="0" smtClean="0"/>
              <a:t>Article 7</a:t>
            </a:r>
            <a:r>
              <a:rPr lang="en-GB" dirty="0" smtClean="0"/>
              <a:t> of the UNCRC says that all children and young people have the right to a name and nationality, which they should be granted at birth. It also says that they have a right to – as far as possible – know and be cared for by their parents.</a:t>
            </a:r>
          </a:p>
          <a:p>
            <a:endParaRPr lang="en-GB" dirty="0" smtClean="0"/>
          </a:p>
          <a:p>
            <a:r>
              <a:rPr lang="en-GB" dirty="0" smtClean="0"/>
              <a:t>article 8 - their race, culture, religion and language</a:t>
            </a:r>
          </a:p>
          <a:p>
            <a:r>
              <a:rPr lang="en-GB" b="1" dirty="0" smtClean="0"/>
              <a:t>Article 8</a:t>
            </a:r>
            <a:r>
              <a:rPr lang="en-GB" dirty="0" smtClean="0"/>
              <a:t> of the UNCRC is about a child or young person's name, nationality and family relationships. It says that the government shouldn't interfere with a child or young person's right to any of these. It also says the government should be able to help if any of these things are taken from them illegally.</a:t>
            </a:r>
          </a:p>
          <a:p>
            <a:endParaRPr lang="en-GB" dirty="0" smtClean="0"/>
          </a:p>
          <a:p>
            <a:r>
              <a:rPr lang="en-GB" dirty="0" smtClean="0"/>
              <a:t>Article 30 - Article 30 of the UNCRC makes it clear that children and young people who belong to a minority group have the right to share their culture, language and religion with other people in that group.</a:t>
            </a:r>
          </a:p>
          <a:p>
            <a:endParaRPr lang="en-GB" dirty="0" smtClean="0"/>
          </a:p>
          <a:p>
            <a:endParaRPr lang="en-GB" dirty="0" smtClean="0"/>
          </a:p>
          <a:p>
            <a:endParaRPr lang="en-GB" dirty="0" smtClean="0"/>
          </a:p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>
                <a:solidFill>
                  <a:prstClr val="black"/>
                </a:solidFill>
              </a:rPr>
              <a:pPr/>
              <a:t>8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066603103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How important is the Welsh language to our identity and culture?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>
                <a:solidFill>
                  <a:prstClr val="black"/>
                </a:solidFill>
              </a:rPr>
              <a:pPr/>
              <a:t>9</a:t>
            </a:fld>
            <a:endParaRPr lang="en-GB">
              <a:solidFill>
                <a:prstClr val="black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891257027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GB" dirty="0" smtClean="0"/>
              <a:t>Hand out copy of infographic from Welsh language survey 2013-2015.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10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71675143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Discuss</a:t>
            </a:r>
          </a:p>
          <a:p>
            <a:endParaRPr lang="en-GB" dirty="0" smtClean="0"/>
          </a:p>
          <a:p>
            <a:r>
              <a:rPr lang="en-GB" dirty="0" smtClean="0"/>
              <a:t>How</a:t>
            </a:r>
            <a:r>
              <a:rPr lang="en-GB" baseline="0" dirty="0" smtClean="0"/>
              <a:t> difficult do you think it would be?</a:t>
            </a:r>
          </a:p>
          <a:p>
            <a:endParaRPr lang="en-GB" baseline="0" dirty="0" smtClean="0"/>
          </a:p>
          <a:p>
            <a:r>
              <a:rPr lang="en-GB" baseline="0" dirty="0" smtClean="0"/>
              <a:t>How difficult did you find it to learn Welsh in school?</a:t>
            </a:r>
            <a:endParaRPr lang="en-GB" dirty="0" smtClean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11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90255113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 smtClean="0"/>
          </a:p>
          <a:p>
            <a:r>
              <a:rPr lang="en-GB" dirty="0" smtClean="0"/>
              <a:t>Discuss before playing video of four year old who can speak and read seven languages.</a:t>
            </a:r>
          </a:p>
          <a:p>
            <a:endParaRPr lang="en-GB" dirty="0" smtClean="0"/>
          </a:p>
          <a:p>
            <a:r>
              <a:rPr lang="en-GB" dirty="0" smtClean="0"/>
              <a:t>4 minutes long</a:t>
            </a:r>
          </a:p>
          <a:p>
            <a:endParaRPr lang="en-GB" dirty="0" smtClean="0"/>
          </a:p>
          <a:p>
            <a:r>
              <a:rPr lang="en-GB" dirty="0" smtClean="0"/>
              <a:t>Discuss their reaction, what was</a:t>
            </a:r>
            <a:r>
              <a:rPr lang="en-GB" baseline="0" dirty="0" smtClean="0"/>
              <a:t> the key factor here?</a:t>
            </a:r>
          </a:p>
          <a:p>
            <a:endParaRPr lang="en-GB" baseline="0" dirty="0" smtClean="0"/>
          </a:p>
          <a:p>
            <a:r>
              <a:rPr lang="en-GB" baseline="0" dirty="0" smtClean="0"/>
              <a:t>Enthusiasm</a:t>
            </a:r>
          </a:p>
          <a:p>
            <a:r>
              <a:rPr lang="en-GB" baseline="0" dirty="0" smtClean="0"/>
              <a:t>Motivation</a:t>
            </a:r>
          </a:p>
          <a:p>
            <a:r>
              <a:rPr lang="en-GB" baseline="0" dirty="0" smtClean="0"/>
              <a:t>Opportunity</a:t>
            </a:r>
          </a:p>
          <a:p>
            <a:r>
              <a:rPr lang="en-GB" baseline="0" dirty="0" smtClean="0"/>
              <a:t>Enjoyment – think back to learning through play</a:t>
            </a:r>
          </a:p>
          <a:p>
            <a:r>
              <a:rPr lang="en-GB" baseline="0" dirty="0" smtClean="0"/>
              <a:t>PARENT SUPPORT</a:t>
            </a:r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12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841229798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EF1B1BB3-E097-4A23-A1D0-2A682C1DADCC}" type="slidenum">
              <a:rPr lang="en-GB" smtClean="0"/>
              <a:t>13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457090163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9B39E918-88F5-4DC3-ADC2-D63BF93AAE5D}" type="slidenum">
              <a:rPr lang="en-GB" smtClean="0"/>
              <a:t>14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2229368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g"/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bg>
      <p:bgPr>
        <a:blipFill dpi="0" rotWithShape="1">
          <a:blip r:embed="rId2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3568" y="1988840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69368" y="3744615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>
          <a:xfrm>
            <a:off x="395536" y="6525344"/>
            <a:ext cx="971128" cy="218522"/>
          </a:xfrm>
        </p:spPr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4139952" y="6381328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880645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57200" y="1600201"/>
            <a:ext cx="8229600" cy="3917032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>
          <a:xfrm>
            <a:off x="3131840" y="6461780"/>
            <a:ext cx="2895600" cy="365125"/>
          </a:xfrm>
          <a:prstGeom prst="rect">
            <a:avLst/>
          </a:prstGeom>
        </p:spPr>
        <p:txBody>
          <a:bodyPr/>
          <a:lstStyle/>
          <a:p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861903015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3568" y="3993083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83568" y="2492896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81350662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1"/>
            <a:ext cx="4038600" cy="3989040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8740811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414365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044404830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293505104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31099650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17217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02989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40322336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50912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GB" dirty="0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3824337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en-US" smtClean="0"/>
              <a:t>Click icon to add picture</a:t>
            </a:r>
            <a:endParaRPr lang="en-GB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157192"/>
            <a:ext cx="5486400" cy="432048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3676334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8529196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9"/>
            <a:ext cx="2057400" cy="5242594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9"/>
            <a:ext cx="6019800" cy="5242594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9C64F3F4-CE19-49F8-9EF4-FF4EE52031C2}" type="datetimeFigureOut">
              <a:rPr lang="en-GB" smtClean="0"/>
              <a:t>16/08/2017</a:t>
            </a:fld>
            <a:endParaRPr lang="en-GB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82685A-BD3A-4230-8D85-804689F67293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691687140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fourObj">
  <p:cSld name="Title and 4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 sz="quarter"/>
          </p:nvPr>
        </p:nvSpPr>
        <p:spPr>
          <a:xfrm>
            <a:off x="685800" y="609600"/>
            <a:ext cx="7772400" cy="1143000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Content Placeholder 2"/>
          <p:cNvSpPr>
            <a:spLocks noGrp="1"/>
          </p:cNvSpPr>
          <p:nvPr>
            <p:ph sz="quarter" idx="1"/>
          </p:nvPr>
        </p:nvSpPr>
        <p:spPr>
          <a:xfrm>
            <a:off x="6858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4" name="Content Placeholder 3"/>
          <p:cNvSpPr>
            <a:spLocks noGrp="1"/>
          </p:cNvSpPr>
          <p:nvPr>
            <p:ph sz="quarter" idx="2"/>
          </p:nvPr>
        </p:nvSpPr>
        <p:spPr>
          <a:xfrm>
            <a:off x="4648200" y="19812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5" name="Content Placeholder 4"/>
          <p:cNvSpPr>
            <a:spLocks noGrp="1"/>
          </p:cNvSpPr>
          <p:nvPr>
            <p:ph sz="quarter" idx="3"/>
          </p:nvPr>
        </p:nvSpPr>
        <p:spPr>
          <a:xfrm>
            <a:off x="6858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8200" y="4114800"/>
            <a:ext cx="3810000" cy="1981200"/>
          </a:xfrm>
        </p:spPr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xfrm>
            <a:off x="3124200" y="6248400"/>
            <a:ext cx="2895600" cy="457200"/>
          </a:xfrm>
          <a:prstGeom prst="rect">
            <a:avLst/>
          </a:prstGeom>
        </p:spPr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endParaRPr lang="en-GB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/>
        <p:txBody>
          <a:bodyPr/>
          <a:lstStyle>
            <a:lvl1pPr>
              <a:defRPr>
                <a:solidFill>
                  <a:schemeClr val="tx2"/>
                </a:solidFill>
              </a:defRPr>
            </a:lvl1pPr>
          </a:lstStyle>
          <a:p>
            <a:pPr>
              <a:defRPr/>
            </a:pPr>
            <a:fld id="{7967A57C-7C13-4A25-81AF-05AFF196FA5D}" type="slidenum">
              <a:rPr lang="en-US"/>
              <a:pPr>
                <a:defRPr/>
              </a:pPr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67041827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GB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1"/>
            <a:ext cx="8229600" cy="3917032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GB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251520" y="6525344"/>
            <a:ext cx="971128" cy="218522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05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C64F3F4-CE19-49F8-9EF4-FF4EE52031C2}" type="datetimeFigureOut">
              <a:rPr lang="en-GB" smtClean="0"/>
              <a:pPr/>
              <a:t>16/08/2017</a:t>
            </a:fld>
            <a:endParaRPr lang="en-GB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7956376" y="6380972"/>
            <a:ext cx="730424" cy="340503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82685A-BD3A-4230-8D85-804689F67293}" type="slidenum">
              <a:rPr lang="en-GB" smtClean="0"/>
              <a:t>‹#›</a:t>
            </a:fld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637017333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1" r:id="rId12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3" Type="http://schemas.openxmlformats.org/officeDocument/2006/relationships/hyperlink" Target="mailto:a.rees-Edwards@uwtsd.ac.uk" TargetMode="External"/><Relationship Id="rId2" Type="http://schemas.openxmlformats.org/officeDocument/2006/relationships/notesSlide" Target="../notesSlides/notesSlide2.xml"/><Relationship Id="rId1" Type="http://schemas.openxmlformats.org/officeDocument/2006/relationships/slideLayout" Target="../slideLayouts/slideLayout12.xml"/><Relationship Id="rId5" Type="http://schemas.openxmlformats.org/officeDocument/2006/relationships/hyperlink" Target="mailto:Natalie.macdonald@uwtsd.ac.uk" TargetMode="External"/><Relationship Id="rId4" Type="http://schemas.openxmlformats.org/officeDocument/2006/relationships/hyperlink" Target="mailto:g.tinney@uwtsd.ac.uk" TargetMode="Externa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3.xml"/><Relationship Id="rId1" Type="http://schemas.openxmlformats.org/officeDocument/2006/relationships/slideLayout" Target="../slideLayouts/slideLayout4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4.xml"/><Relationship Id="rId1" Type="http://schemas.openxmlformats.org/officeDocument/2006/relationships/slideLayout" Target="../slideLayouts/slideLayout4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5.xml"/><Relationship Id="rId1" Type="http://schemas.openxmlformats.org/officeDocument/2006/relationships/slideLayout" Target="../slideLayouts/slideLayout4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6.xml"/><Relationship Id="rId1" Type="http://schemas.openxmlformats.org/officeDocument/2006/relationships/slideLayout" Target="../slideLayouts/slideLayout4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7.xml"/><Relationship Id="rId1" Type="http://schemas.openxmlformats.org/officeDocument/2006/relationships/slideLayout" Target="../slideLayouts/slideLayout4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8.xml"/><Relationship Id="rId1" Type="http://schemas.openxmlformats.org/officeDocument/2006/relationships/slideLayout" Target="../slideLayouts/slideLayout5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9.xml"/><Relationship Id="rId1" Type="http://schemas.openxmlformats.org/officeDocument/2006/relationships/slideLayout" Target="../slideLayouts/slideLayout5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0.xml"/><Relationship Id="rId1" Type="http://schemas.openxmlformats.org/officeDocument/2006/relationships/slideLayout" Target="../slideLayouts/slideLayout4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uhs2GWrnXc" TargetMode="External"/><Relationship Id="rId2" Type="http://schemas.openxmlformats.org/officeDocument/2006/relationships/notesSlide" Target="../notesSlides/notesSlide11.xml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3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hyperlink" Target="https://www.youtube.com/watch?v=Tuhs2GWrnXc" TargetMode="External"/><Relationship Id="rId2" Type="http://schemas.openxmlformats.org/officeDocument/2006/relationships/notesSlide" Target="../notesSlides/notesSlide12.xml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2" Type="http://schemas.openxmlformats.org/officeDocument/2006/relationships/notesSlide" Target="../notesSlides/notesSlide13.xml"/><Relationship Id="rId1" Type="http://schemas.openxmlformats.org/officeDocument/2006/relationships/slideLayout" Target="../slideLayouts/slideLayout4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dera.ioe.ac.uk/21175/1/141006-foundation-phase-mathematical-development-area-of-learning.pdf" TargetMode="External"/><Relationship Id="rId2" Type="http://schemas.openxmlformats.org/officeDocument/2006/relationships/notesSlide" Target="../notesSlides/notesSlide14.xml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8" name="Rectangle 3"/>
          <p:cNvSpPr>
            <a:spLocks noGrp="1" noChangeArrowheads="1"/>
          </p:cNvSpPr>
          <p:nvPr>
            <p:ph type="ctrTitle"/>
          </p:nvPr>
        </p:nvSpPr>
        <p:spPr>
          <a:xfrm>
            <a:off x="539552" y="620688"/>
            <a:ext cx="8352928" cy="2838177"/>
          </a:xfrm>
        </p:spPr>
        <p:txBody>
          <a:bodyPr>
            <a:normAutofit fontScale="90000"/>
          </a:bodyPr>
          <a:lstStyle/>
          <a:p>
            <a:pPr lvl="0">
              <a:spcBef>
                <a:spcPct val="20000"/>
              </a:spcBef>
            </a:pPr>
            <a: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  <a:t/>
            </a:r>
            <a:br>
              <a:rPr lang="en-GB" altLang="cy-GB" sz="3200" i="1" dirty="0" smtClean="0">
                <a:solidFill>
                  <a:schemeClr val="accent2">
                    <a:lumMod val="20000"/>
                    <a:lumOff val="80000"/>
                  </a:schemeClr>
                </a:solidFill>
                <a:latin typeface="Lucida Sans" pitchFamily="34" charset="0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EAEE4006/C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EAEE4011/C</a:t>
            </a:r>
            <a:br>
              <a:rPr lang="cy-GB" altLang="cy-GB" sz="40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cy-GB" altLang="cy-GB" sz="2800" dirty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r>
              <a:rPr lang="cy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Multilingualism</a:t>
            </a:r>
            <a:r>
              <a:rPr lang="cy-GB" altLang="cy-GB" sz="2800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, </a:t>
            </a:r>
            <a:r>
              <a:rPr lang="cy-GB" altLang="cy-GB" sz="2800" dirty="0" err="1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>Multithinking</a:t>
            </a:r>
            <a: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  <a:t/>
            </a:r>
            <a:br>
              <a:rPr lang="en-GB" altLang="cy-GB" sz="2800" i="1" dirty="0" smtClean="0">
                <a:solidFill>
                  <a:srgbClr val="FFFF00">
                    <a:lumMod val="20000"/>
                    <a:lumOff val="80000"/>
                  </a:srgbClr>
                </a:solidFill>
                <a:latin typeface="Lucida Sans" pitchFamily="34" charset="0"/>
                <a:ea typeface="+mn-ea"/>
                <a:cs typeface="+mn-cs"/>
              </a:rPr>
            </a:br>
            <a:endParaRPr lang="cy-GB" altLang="cy-GB" sz="3200" i="1" dirty="0" smtClean="0">
              <a:solidFill>
                <a:schemeClr val="accent2">
                  <a:lumMod val="20000"/>
                  <a:lumOff val="80000"/>
                </a:schemeClr>
              </a:solidFill>
              <a:latin typeface="Lucida Sans" pitchFamily="34" charset="0"/>
            </a:endParaRPr>
          </a:p>
        </p:txBody>
      </p:sp>
      <p:sp>
        <p:nvSpPr>
          <p:cNvPr id="4099" name="Rectangle 4"/>
          <p:cNvSpPr>
            <a:spLocks noGrp="1" noChangeArrowheads="1"/>
          </p:cNvSpPr>
          <p:nvPr>
            <p:ph type="subTitle" idx="1"/>
          </p:nvPr>
        </p:nvSpPr>
        <p:spPr>
          <a:xfrm>
            <a:off x="539552" y="3744614"/>
            <a:ext cx="8352928" cy="2348681"/>
          </a:xfrm>
        </p:spPr>
        <p:txBody>
          <a:bodyPr>
            <a:normAutofit/>
          </a:bodyPr>
          <a:lstStyle/>
          <a:p>
            <a:pPr algn="l"/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Darlith 1 –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Cyflwyniad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i’r</a:t>
            </a:r>
            <a:r>
              <a:rPr lang="en-GB" altLang="cy-GB" sz="28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</a:t>
            </a:r>
            <a:r>
              <a:rPr lang="en-GB" altLang="cy-GB" sz="2800" dirty="0" err="1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modwl</a:t>
            </a:r>
            <a:endParaRPr lang="en-GB" altLang="cy-GB" sz="2800" dirty="0" smtClean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2800" i="1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Lecture 1 – Introduction to the module</a:t>
            </a:r>
            <a:endParaRPr lang="en-GB" altLang="cy-GB" sz="2800" i="1" dirty="0">
              <a:solidFill>
                <a:schemeClr val="bg1"/>
              </a:solidFill>
              <a:latin typeface="Lucida Sans" pitchFamily="34" charset="0"/>
              <a:ea typeface="ＭＳ Ｐゴシック" pitchFamily="34" charset="-128"/>
            </a:endParaRPr>
          </a:p>
          <a:p>
            <a:pPr algn="l"/>
            <a:r>
              <a:rPr lang="en-GB" altLang="cy-GB" sz="1100" dirty="0" smtClean="0">
                <a:solidFill>
                  <a:schemeClr val="bg1"/>
                </a:solidFill>
                <a:latin typeface="Lucida Sans" pitchFamily="34" charset="0"/>
                <a:ea typeface="ＭＳ Ｐゴシック" pitchFamily="34" charset="-128"/>
              </a:rPr>
              <a:t>                                                     </a:t>
            </a:r>
            <a:endParaRPr lang="cy-GB" altLang="cy-GB" sz="2000" dirty="0" smtClean="0">
              <a:latin typeface="Lucida Sans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874650250"/>
      </p:ext>
    </p:extLst>
  </p:cSld>
  <p:clrMapOvr>
    <a:masterClrMapping/>
  </p:clrMapOvr>
  <p:transition/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2" name="Rectangle 4"/>
          <p:cNvSpPr>
            <a:spLocks noGrp="1" noChangeArrowheads="1"/>
          </p:cNvSpPr>
          <p:nvPr>
            <p:ph type="title" sz="quarter"/>
          </p:nvPr>
        </p:nvSpPr>
        <p:spPr>
          <a:xfrm>
            <a:off x="685800" y="221213"/>
            <a:ext cx="7772400" cy="1119555"/>
          </a:xfrm>
        </p:spPr>
        <p:txBody>
          <a:bodyPr>
            <a:normAutofit/>
          </a:bodyPr>
          <a:lstStyle/>
          <a:p>
            <a:r>
              <a:rPr lang="cy-GB" altLang="cy-GB" sz="3200" dirty="0" smtClean="0">
                <a:latin typeface="Lucida Sans" pitchFamily="34" charset="0"/>
              </a:rPr>
              <a:t>Tîm y modwl</a:t>
            </a:r>
            <a:br>
              <a:rPr lang="cy-GB" altLang="cy-GB" sz="3200" dirty="0" smtClean="0">
                <a:latin typeface="Lucida Sans" pitchFamily="34" charset="0"/>
              </a:rPr>
            </a:br>
            <a:r>
              <a:rPr lang="cy-GB" altLang="cy-GB" sz="3200" dirty="0" smtClean="0">
                <a:solidFill>
                  <a:srgbClr val="002060"/>
                </a:solidFill>
                <a:latin typeface="Lucida Sans" pitchFamily="34" charset="0"/>
              </a:rPr>
              <a:t>The module team</a:t>
            </a:r>
            <a:endParaRPr lang="en-GB" altLang="cy-GB" sz="3200" dirty="0" smtClean="0">
              <a:solidFill>
                <a:srgbClr val="002060"/>
              </a:solidFill>
              <a:latin typeface="Lucida Sans" pitchFamily="34" charset="0"/>
            </a:endParaRPr>
          </a:p>
        </p:txBody>
      </p:sp>
      <p:sp>
        <p:nvSpPr>
          <p:cNvPr id="2" name="Content Placeholder 1"/>
          <p:cNvSpPr>
            <a:spLocks noGrp="1"/>
          </p:cNvSpPr>
          <p:nvPr>
            <p:ph sz="quarter" idx="1"/>
          </p:nvPr>
        </p:nvSpPr>
        <p:spPr>
          <a:xfrm>
            <a:off x="685800" y="1340768"/>
            <a:ext cx="3810000" cy="2621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Alison Rees Edwards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  <a:hlinkClick r:id="rId3"/>
              </a:rPr>
              <a:t>a.rees-Edwards@uwtsd.ac.uk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  <p:sp>
        <p:nvSpPr>
          <p:cNvPr id="3" name="Content Placeholder 2"/>
          <p:cNvSpPr>
            <a:spLocks noGrp="1"/>
          </p:cNvSpPr>
          <p:nvPr>
            <p:ph sz="quarter" idx="2"/>
          </p:nvPr>
        </p:nvSpPr>
        <p:spPr>
          <a:xfrm>
            <a:off x="4648200" y="1340768"/>
            <a:ext cx="3810000" cy="2621632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Dawn Jones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dawn.jones@uwtsd.ac.uk</a:t>
            </a: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  <p:sp>
        <p:nvSpPr>
          <p:cNvPr id="4" name="Content Placeholder 3"/>
          <p:cNvSpPr>
            <a:spLocks noGrp="1"/>
          </p:cNvSpPr>
          <p:nvPr>
            <p:ph sz="quarter" idx="3"/>
          </p:nvPr>
        </p:nvSpPr>
        <p:spPr>
          <a:xfrm>
            <a:off x="685800" y="3895262"/>
            <a:ext cx="3810000" cy="2200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Glenda </a:t>
            </a:r>
            <a:r>
              <a:rPr lang="en-GB" sz="2000" dirty="0" err="1" smtClean="0">
                <a:latin typeface="Lucida Sans" panose="020B0602030504020204" pitchFamily="34" charset="0"/>
              </a:rPr>
              <a:t>Tinney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  <a:hlinkClick r:id="rId4"/>
              </a:rPr>
              <a:t>g.tinney@uwtsd.ac.uk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  <p:sp>
        <p:nvSpPr>
          <p:cNvPr id="5" name="Content Placeholder 4"/>
          <p:cNvSpPr>
            <a:spLocks noGrp="1"/>
          </p:cNvSpPr>
          <p:nvPr>
            <p:ph sz="quarter" idx="4"/>
          </p:nvPr>
        </p:nvSpPr>
        <p:spPr>
          <a:xfrm>
            <a:off x="4648200" y="3895262"/>
            <a:ext cx="3810000" cy="2200738"/>
          </a:xfrm>
        </p:spPr>
        <p:txBody>
          <a:bodyPr>
            <a:normAutofit/>
          </a:bodyPr>
          <a:lstStyle/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</a:rPr>
              <a:t>Natalie MacDonald</a:t>
            </a:r>
          </a:p>
          <a:p>
            <a:pPr marL="0" indent="0">
              <a:buNone/>
            </a:pPr>
            <a:r>
              <a:rPr lang="en-GB" sz="2000" dirty="0" smtClean="0">
                <a:latin typeface="Lucida Sans" panose="020B0602030504020204" pitchFamily="34" charset="0"/>
                <a:hlinkClick r:id="rId5"/>
              </a:rPr>
              <a:t>Natalie.macdonald@uwtsd.ac.uk</a:t>
            </a: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2000" dirty="0"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117363451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Amcan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y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modiwl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Aim of module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77500" lnSpcReduction="20000"/>
          </a:bodyPr>
          <a:lstStyle/>
          <a:p>
            <a:pPr lvl="0" fontAlgn="base" hangingPunct="0"/>
            <a:r>
              <a:rPr lang="cy-GB" sz="2600" dirty="0" smtClean="0">
                <a:latin typeface="Lucida Sans" panose="020B0602030504020204" pitchFamily="34" charset="0"/>
              </a:rPr>
              <a:t>Codi </a:t>
            </a:r>
            <a:r>
              <a:rPr lang="cy-GB" sz="2600" dirty="0">
                <a:latin typeface="Lucida Sans" panose="020B0602030504020204" pitchFamily="34" charset="0"/>
              </a:rPr>
              <a:t>ymwybyddiaeth myfyrwyr o’r cysyniad o amlieithrwydd a’i bwysigrwydd mewn lleoliadau blynyddoedd cynnar.</a:t>
            </a:r>
          </a:p>
          <a:p>
            <a:pPr lvl="0" fontAlgn="base" hangingPunct="0"/>
            <a:r>
              <a:rPr lang="cy-GB" sz="2600" dirty="0" smtClean="0">
                <a:latin typeface="Lucida Sans" panose="020B0602030504020204" pitchFamily="34" charset="0"/>
              </a:rPr>
              <a:t>Galluogi </a:t>
            </a:r>
            <a:r>
              <a:rPr lang="cy-GB" sz="2600" dirty="0">
                <a:latin typeface="Lucida Sans" panose="020B0602030504020204" pitchFamily="34" charset="0"/>
              </a:rPr>
              <a:t>myfyrwyr i wneud cynnydd yn eu defnydd o’r iaith Gymraeg mewn perthynas </a:t>
            </a:r>
            <a:r>
              <a:rPr lang="cy-GB" sz="2600" dirty="0" err="1">
                <a:latin typeface="Lucida Sans" panose="020B0602030504020204" pitchFamily="34" charset="0"/>
              </a:rPr>
              <a:t>â’u</a:t>
            </a:r>
            <a:r>
              <a:rPr lang="cy-GB" sz="2600" dirty="0">
                <a:latin typeface="Lucida Sans" panose="020B0602030504020204" pitchFamily="34" charset="0"/>
              </a:rPr>
              <a:t> lefelau personol a’u sgiliau cyfredol i’w defnyddio gyda phlant ifanc.</a:t>
            </a:r>
          </a:p>
          <a:p>
            <a:endParaRPr lang="cy-GB" altLang="en-US" sz="18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77500" lnSpcReduction="20000"/>
          </a:bodyPr>
          <a:lstStyle/>
          <a:p>
            <a:pPr lvl="0" hangingPunct="0"/>
            <a:r>
              <a:rPr lang="en-GB" dirty="0"/>
              <a:t>To raise students’ awareness of the concept and importance of multilingualism in early years settings</a:t>
            </a:r>
            <a:r>
              <a:rPr lang="en-GB" dirty="0" smtClean="0"/>
              <a:t>.</a:t>
            </a:r>
          </a:p>
          <a:p>
            <a:pPr marL="0" lvl="0" indent="0" hangingPunct="0">
              <a:buNone/>
            </a:pPr>
            <a:endParaRPr lang="en-GB" dirty="0"/>
          </a:p>
          <a:p>
            <a:pPr lvl="0" hangingPunct="0"/>
            <a:r>
              <a:rPr lang="en-GB" dirty="0"/>
              <a:t>To enable students to progress in the use of the Welsh language in relation to their personal levels and current skills for use with young children.</a:t>
            </a:r>
          </a:p>
          <a:p>
            <a:pPr marL="0" indent="0">
              <a:buNone/>
            </a:pPr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3983088459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77809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Deilliannau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dysgu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Learning outcomes 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268760"/>
            <a:ext cx="4316288" cy="4320481"/>
          </a:xfrm>
        </p:spPr>
        <p:txBody>
          <a:bodyPr>
            <a:normAutofit fontScale="25000" lnSpcReduction="20000"/>
          </a:bodyPr>
          <a:lstStyle/>
          <a:p>
            <a:pPr lvl="0" fontAlgn="base" hangingPunct="0"/>
            <a:r>
              <a:rPr lang="cy-GB" sz="6400" dirty="0"/>
              <a:t>dangos hyder cynyddol o ran eu gafael ar Gymraeg llafar sy’n addas i’w defnyddio mewn lleoliadau blynyddoedd cynnar, a chaffael gwybodaeth estynedig ynglŷn â sut i ynganu’r Gymraeg ac ymadroddion Cymraeg;</a:t>
            </a:r>
            <a:endParaRPr lang="en-GB" sz="6400" dirty="0"/>
          </a:p>
          <a:p>
            <a:pPr lvl="0" fontAlgn="base" hangingPunct="0"/>
            <a:r>
              <a:rPr lang="cy-GB" sz="6400" dirty="0"/>
              <a:t>deall pwysigrwydd agweddau cadarnhaol at amlieithrwydd, meddwl dargyfeiriol a darparu amrywiaeth o brofiadau iaith i annog dwyieithrwydd cynnar plant; </a:t>
            </a:r>
            <a:endParaRPr lang="en-GB" sz="6400" dirty="0"/>
          </a:p>
          <a:p>
            <a:pPr lvl="0" fontAlgn="base" hangingPunct="0"/>
            <a:r>
              <a:rPr lang="cy-GB" sz="6400" dirty="0"/>
              <a:t>datblygu a dangos sgiliau cynyddol o ran cynllunio gweithgareddau ar gyfer plant ifanc yn ymwneud ag iaith a diwylliant, gyda chysylltiadau â Fframwaith y Cyfnod Sylfaen a’r Cwricwlwm Cymreig;</a:t>
            </a:r>
            <a:endParaRPr lang="en-GB" sz="6400" dirty="0"/>
          </a:p>
          <a:p>
            <a:pPr lvl="0" fontAlgn="base" hangingPunct="0"/>
            <a:r>
              <a:rPr lang="cy-GB" sz="6400" dirty="0"/>
              <a:t>trefnu eu gwybodaeth a’r hyn y maent wedi’i ddysgu drwy ddefnyddio amrywiaeth o adnoddau gwybodaeth, a chyflwyno’u gwaith ar y lefel briodol.</a:t>
            </a:r>
            <a:endParaRPr lang="en-GB" sz="6400" dirty="0"/>
          </a:p>
          <a:p>
            <a:endParaRPr lang="cy-GB" altLang="en-US" dirty="0" smtClean="0"/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589540" y="1268759"/>
            <a:ext cx="4374947" cy="4320481"/>
          </a:xfrm>
        </p:spPr>
        <p:txBody>
          <a:bodyPr>
            <a:normAutofit fontScale="25000" lnSpcReduction="20000"/>
          </a:bodyPr>
          <a:lstStyle/>
          <a:p>
            <a:pPr lvl="0" hangingPunct="0"/>
            <a:r>
              <a:rPr lang="en-GB" sz="6400" dirty="0"/>
              <a:t>demonstrate increased confidence in  command of spoken Welsh suitable for early years settings, acquiring an extended  knowledge of Welsh pronunciation and Welsh phrases;</a:t>
            </a:r>
          </a:p>
          <a:p>
            <a:pPr lvl="0" hangingPunct="0"/>
            <a:r>
              <a:rPr lang="en-GB" sz="6400" dirty="0"/>
              <a:t>understand the importance of positive attitudes towards multilingualism, divergent thinking and providing a variety of language experiences to encourage children’s early bilingualism </a:t>
            </a:r>
          </a:p>
          <a:p>
            <a:pPr lvl="0" hangingPunct="0"/>
            <a:r>
              <a:rPr lang="en-GB" sz="6400" dirty="0"/>
              <a:t>develop and demonstrate increasing skills in planning activities for young children relating to language and culture, with links to the Foundation Phase Framework and </a:t>
            </a:r>
            <a:r>
              <a:rPr lang="en-GB" sz="6400" i="1" dirty="0"/>
              <a:t>Curriculum </a:t>
            </a:r>
            <a:r>
              <a:rPr lang="en-GB" sz="6400" i="1" dirty="0" err="1"/>
              <a:t>Cymreig</a:t>
            </a:r>
            <a:r>
              <a:rPr lang="en-GB" sz="6400" i="1" dirty="0"/>
              <a:t>;</a:t>
            </a:r>
            <a:endParaRPr lang="en-GB" sz="6400" dirty="0"/>
          </a:p>
          <a:p>
            <a:pPr lvl="0" hangingPunct="0"/>
            <a:r>
              <a:rPr lang="en-GB" sz="6400" dirty="0"/>
              <a:t>organise their knowledge and learning through use of a range of information resources, and present their work at the appropriate level.</a:t>
            </a:r>
          </a:p>
          <a:p>
            <a:endParaRPr lang="en-GB" altLang="en-US" dirty="0" smtClean="0"/>
          </a:p>
        </p:txBody>
      </p:sp>
    </p:spTree>
    <p:extLst>
      <p:ext uri="{BB962C8B-B14F-4D97-AF65-F5344CB8AC3E}">
        <p14:creationId xmlns:p14="http://schemas.microsoft.com/office/powerpoint/2010/main" val="251495121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850106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Cynnwys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y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modiwl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Module content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79512" y="1412776"/>
            <a:ext cx="4316288" cy="4176465"/>
          </a:xfrm>
        </p:spPr>
        <p:txBody>
          <a:bodyPr>
            <a:normAutofit fontScale="25000" lnSpcReduction="20000"/>
          </a:bodyPr>
          <a:lstStyle/>
          <a:p>
            <a:r>
              <a:rPr lang="cy-GB" altLang="en-US" sz="8000" dirty="0" smtClean="0">
                <a:latin typeface="Lucida Sans" panose="020B0602030504020204" pitchFamily="34" charset="0"/>
              </a:rPr>
              <a:t>Rôl chwarae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Hanes </a:t>
            </a:r>
            <a:r>
              <a:rPr lang="cy-GB" altLang="en-US" sz="8000" dirty="0">
                <a:latin typeface="Lucida Sans" panose="020B0602030504020204" pitchFamily="34" charset="0"/>
              </a:rPr>
              <a:t>a </a:t>
            </a:r>
            <a:r>
              <a:rPr lang="cy-GB" altLang="en-US" sz="8000" dirty="0" smtClean="0">
                <a:latin typeface="Lucida Sans" panose="020B0602030504020204" pitchFamily="34" charset="0"/>
              </a:rPr>
              <a:t>Diwylliant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Hunaniaeth</a:t>
            </a:r>
          </a:p>
          <a:p>
            <a:r>
              <a:rPr lang="cy-GB" altLang="en-US" sz="8000" dirty="0">
                <a:latin typeface="Lucida Sans" panose="020B0602030504020204" pitchFamily="34" charset="0"/>
              </a:rPr>
              <a:t>Iaith Ychwanegol </a:t>
            </a:r>
            <a:r>
              <a:rPr lang="cy-GB" altLang="en-US" sz="8000" dirty="0" smtClean="0">
                <a:latin typeface="Lucida Sans" panose="020B0602030504020204" pitchFamily="34" charset="0"/>
              </a:rPr>
              <a:t>Saesneg IYS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Adnoddau a gweithgareddau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Amgylcheddau dysgu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Rôl rhieni, ymarferwyr a phlant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Cwricwla a mentrau blynyddoedd cynnar</a:t>
            </a:r>
          </a:p>
          <a:p>
            <a:r>
              <a:rPr lang="cy-GB" altLang="en-US" sz="8000" dirty="0" smtClean="0">
                <a:latin typeface="Lucida Sans" panose="020B0602030504020204" pitchFamily="34" charset="0"/>
              </a:rPr>
              <a:t>Cyflwyno </a:t>
            </a:r>
            <a:r>
              <a:rPr lang="cy-GB" altLang="en-US" sz="8000" dirty="0">
                <a:latin typeface="Lucida Sans" panose="020B0602030504020204" pitchFamily="34" charset="0"/>
              </a:rPr>
              <a:t>dwyieithrwydd</a:t>
            </a:r>
            <a:endParaRPr lang="cy-GB" altLang="en-US" sz="8000" dirty="0" smtClean="0">
              <a:latin typeface="Lucida Sans" panose="020B0602030504020204" pitchFamily="34" charset="0"/>
            </a:endParaRPr>
          </a:p>
          <a:p>
            <a:endParaRPr lang="cy-GB" altLang="en-US" sz="6200" dirty="0" smtClean="0">
              <a:latin typeface="Lucida Sans" panose="020B0602030504020204" pitchFamily="34" charset="0"/>
            </a:endParaRPr>
          </a:p>
          <a:p>
            <a:endParaRPr lang="cy-GB" altLang="en-US" sz="2000" dirty="0" smtClean="0">
              <a:latin typeface="Lucida Sans" panose="020B0602030504020204" pitchFamily="34" charset="0"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412776"/>
            <a:ext cx="4244280" cy="4176465"/>
          </a:xfrm>
        </p:spPr>
        <p:txBody>
          <a:bodyPr>
            <a:normAutofit fontScale="25000" lnSpcReduction="20000"/>
          </a:bodyPr>
          <a:lstStyle/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of play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History and Culture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Identity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English Additional Language EAL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Resources and activities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Learning environments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Role of parents, practitioners and children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Early years curricula and initiatives</a:t>
            </a:r>
          </a:p>
          <a:p>
            <a:r>
              <a:rPr lang="en-GB" altLang="en-US" sz="8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Introducing bilingualism</a:t>
            </a:r>
          </a:p>
          <a:p>
            <a:endParaRPr lang="en-GB" altLang="en-US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216840521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116632"/>
            <a:ext cx="8229600" cy="576065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100" dirty="0" err="1" smtClean="0">
                <a:latin typeface="Lucida Sans" panose="020B0602030504020204" pitchFamily="34" charset="0"/>
              </a:rPr>
              <a:t>Yr</a:t>
            </a:r>
            <a:r>
              <a:rPr lang="en-GB" altLang="en-US" sz="3100" dirty="0" smtClean="0">
                <a:latin typeface="Lucida Sans" panose="020B0602030504020204" pitchFamily="34" charset="0"/>
              </a:rPr>
              <a:t> </a:t>
            </a:r>
            <a:r>
              <a:rPr lang="en-GB" altLang="en-US" sz="3100" dirty="0" err="1" smtClean="0">
                <a:latin typeface="Lucida Sans" panose="020B0602030504020204" pitchFamily="34" charset="0"/>
              </a:rPr>
              <a:t>asesiad</a:t>
            </a:r>
            <a:r>
              <a:rPr lang="en-GB" altLang="en-US" sz="3100" dirty="0" smtClean="0">
                <a:latin typeface="Lucida Sans" panose="020B0602030504020204" pitchFamily="34" charset="0"/>
              </a:rPr>
              <a:t>               </a:t>
            </a:r>
            <a:r>
              <a:rPr lang="en-GB" altLang="en-US" sz="31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The assessment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107504" y="692697"/>
            <a:ext cx="4680520" cy="5256583"/>
          </a:xfrm>
        </p:spPr>
        <p:txBody>
          <a:bodyPr>
            <a:noAutofit/>
          </a:bodyPr>
          <a:lstStyle/>
          <a:p>
            <a:pPr marL="0" indent="0">
              <a:buNone/>
            </a:pPr>
            <a:r>
              <a:rPr lang="cy-GB" sz="1600" b="1" dirty="0"/>
              <a:t>Prosiect gyda 2 gydran (cyfwerth â 3,000 o eiriau)</a:t>
            </a:r>
            <a:endParaRPr lang="en-GB" sz="1600" dirty="0"/>
          </a:p>
          <a:p>
            <a:pPr lvl="0"/>
            <a:r>
              <a:rPr lang="cy-GB" sz="1600" dirty="0"/>
              <a:t> Cynlluniwch a gweithredwch weithgaredd 10 munud sydd yn seiliedig ar chwarae ac sydd yn hyrwyddo a chefnogi dwyieithrwydd ac/neu amlieithrwydd. </a:t>
            </a:r>
            <a:r>
              <a:rPr lang="cy-GB" sz="1600" b="1" dirty="0"/>
              <a:t>Rhaid recordio hwn.</a:t>
            </a:r>
            <a:endParaRPr lang="en-GB" sz="1600" dirty="0"/>
          </a:p>
          <a:p>
            <a:pPr lvl="0"/>
            <a:r>
              <a:rPr lang="cy-GB" sz="1600" dirty="0"/>
              <a:t>Llwythwch eich recordiad ar eich </a:t>
            </a:r>
            <a:r>
              <a:rPr lang="cy-GB" sz="1600" dirty="0" err="1"/>
              <a:t>OneDrive</a:t>
            </a:r>
            <a:r>
              <a:rPr lang="cy-GB" sz="1600" dirty="0"/>
              <a:t> erbyn y dyddiad cyflwyno cyntaf a rhannwch gyda thîm y modwl.</a:t>
            </a:r>
            <a:endParaRPr lang="en-GB" sz="1600" dirty="0"/>
          </a:p>
          <a:p>
            <a:pPr lvl="0"/>
            <a:r>
              <a:rPr lang="cy-GB" sz="1600" dirty="0"/>
              <a:t>Ysgrifennwch bapur cefnogol 1,500 o eiriau i’w gyflwyno ar yr ail ddyddiad cyflwyno. </a:t>
            </a:r>
            <a:r>
              <a:rPr lang="cy-GB" sz="1600" b="1" dirty="0"/>
              <a:t>Dylai’r papur cynnwys</a:t>
            </a:r>
            <a:r>
              <a:rPr lang="cy-GB" sz="1600" b="1" dirty="0" smtClean="0"/>
              <a:t>:</a:t>
            </a:r>
            <a:endParaRPr lang="en-GB" sz="1600" dirty="0"/>
          </a:p>
          <a:p>
            <a:pPr lvl="1"/>
            <a:r>
              <a:rPr lang="cy-GB" sz="1400" dirty="0"/>
              <a:t>Buddion dwyieithrwydd ac/neu amlieithrwydd</a:t>
            </a:r>
            <a:endParaRPr lang="en-GB" sz="1400" dirty="0"/>
          </a:p>
          <a:p>
            <a:pPr lvl="1"/>
            <a:r>
              <a:rPr lang="cy-GB" sz="1400" dirty="0"/>
              <a:t>Saesneg fel Iaith Ychwanegol/Cymraeg fel Iaith Ychwanegol</a:t>
            </a:r>
            <a:endParaRPr lang="en-GB" sz="1400" dirty="0"/>
          </a:p>
          <a:p>
            <a:pPr lvl="1"/>
            <a:r>
              <a:rPr lang="cy-GB" sz="1400" dirty="0"/>
              <a:t>Datblygiad yr ymennydd</a:t>
            </a:r>
            <a:endParaRPr lang="en-GB" sz="1400" dirty="0"/>
          </a:p>
          <a:p>
            <a:pPr lvl="1"/>
            <a:r>
              <a:rPr lang="cy-GB" sz="1400" dirty="0"/>
              <a:t>Meddwl dargyfeiriol</a:t>
            </a:r>
            <a:endParaRPr lang="en-GB" sz="1400" dirty="0"/>
          </a:p>
          <a:p>
            <a:pPr lvl="1"/>
            <a:r>
              <a:rPr lang="cy-GB" sz="1400" dirty="0"/>
              <a:t>Cysylltiadau gyda’r Cyfnod Sylfaen a’r Cwricwlwm Cymreig</a:t>
            </a:r>
            <a:endParaRPr lang="en-GB" sz="1400" dirty="0">
              <a:effectLst/>
            </a:endParaRP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788024" y="692698"/>
            <a:ext cx="4248472" cy="4896544"/>
          </a:xfrm>
        </p:spPr>
        <p:txBody>
          <a:bodyPr>
            <a:normAutofit fontScale="85000" lnSpcReduction="10000"/>
          </a:bodyPr>
          <a:lstStyle/>
          <a:p>
            <a:pPr marL="0" indent="0">
              <a:buNone/>
            </a:pPr>
            <a:r>
              <a:rPr lang="en-GB" sz="1800" b="1" dirty="0"/>
              <a:t>A project with 2 components (equivalent to 3,000 words) 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 </a:t>
            </a:r>
          </a:p>
          <a:p>
            <a:pPr lvl="0"/>
            <a:r>
              <a:rPr lang="en-GB" sz="1800" dirty="0"/>
              <a:t>Plan and carry out a 10 minute play-based activity which promotes and supports bilingualism and/or multilingualism. </a:t>
            </a:r>
            <a:r>
              <a:rPr lang="en-GB" sz="1800" b="1" dirty="0"/>
              <a:t>This needs to be recorded.</a:t>
            </a:r>
            <a:endParaRPr lang="en-GB" sz="1800" dirty="0"/>
          </a:p>
          <a:p>
            <a:pPr lvl="0"/>
            <a:r>
              <a:rPr lang="en-GB" sz="1800" dirty="0"/>
              <a:t>Upload your recording onto your OneDrive by the first submission date and share with the module team.</a:t>
            </a:r>
          </a:p>
          <a:p>
            <a:pPr lvl="0"/>
            <a:r>
              <a:rPr lang="en-GB" sz="1800" dirty="0"/>
              <a:t>Write a 1,500 word supporting paper to be presented on </a:t>
            </a:r>
            <a:r>
              <a:rPr lang="en-GB" sz="1800"/>
              <a:t>the  </a:t>
            </a:r>
            <a:r>
              <a:rPr lang="en-GB" sz="1800" smtClean="0"/>
              <a:t>same submission </a:t>
            </a:r>
            <a:r>
              <a:rPr lang="en-GB" sz="1800" dirty="0"/>
              <a:t>date. </a:t>
            </a:r>
            <a:r>
              <a:rPr lang="en-GB" sz="1800" b="1" dirty="0"/>
              <a:t>Your paper should include:</a:t>
            </a:r>
            <a:endParaRPr lang="en-GB" sz="1800" dirty="0"/>
          </a:p>
          <a:p>
            <a:pPr marL="0" indent="0">
              <a:buNone/>
            </a:pPr>
            <a:r>
              <a:rPr lang="en-GB" sz="1800" dirty="0"/>
              <a:t> </a:t>
            </a:r>
            <a:endParaRPr lang="en-GB" sz="1800" dirty="0" smtClean="0"/>
          </a:p>
          <a:p>
            <a:pPr lvl="1"/>
            <a:r>
              <a:rPr lang="en-GB" sz="1400" dirty="0"/>
              <a:t>Benefits of bilingualism and/or multilingualism</a:t>
            </a:r>
          </a:p>
          <a:p>
            <a:pPr lvl="1"/>
            <a:r>
              <a:rPr lang="en-GB" sz="1400" dirty="0"/>
              <a:t>English as an Additional Language/Welsh as an Additional Language</a:t>
            </a:r>
          </a:p>
          <a:p>
            <a:pPr lvl="1"/>
            <a:r>
              <a:rPr lang="en-GB" sz="1400" dirty="0"/>
              <a:t>Brain development</a:t>
            </a:r>
          </a:p>
          <a:p>
            <a:pPr lvl="1"/>
            <a:r>
              <a:rPr lang="en-GB" sz="1400" dirty="0"/>
              <a:t>Divergent thinking</a:t>
            </a:r>
          </a:p>
          <a:p>
            <a:pPr lvl="1"/>
            <a:r>
              <a:rPr lang="en-GB" sz="1400" dirty="0"/>
              <a:t>Links with the Foundation Phase and Curriculum </a:t>
            </a:r>
            <a:r>
              <a:rPr lang="en-GB" sz="1400" dirty="0" err="1"/>
              <a:t>Cymreig</a:t>
            </a:r>
            <a:endParaRPr lang="en-GB" sz="1400" dirty="0"/>
          </a:p>
        </p:txBody>
      </p:sp>
    </p:spTree>
    <p:extLst>
      <p:ext uri="{BB962C8B-B14F-4D97-AF65-F5344CB8AC3E}">
        <p14:creationId xmlns:p14="http://schemas.microsoft.com/office/powerpoint/2010/main" val="1982445849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38138"/>
          </a:xfrm>
        </p:spPr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Meini</a:t>
            </a:r>
            <a:r>
              <a:rPr lang="en-GB" altLang="en-US" sz="3200" dirty="0" smtClean="0">
                <a:latin typeface="Lucida Sans" panose="020B0602030504020204" pitchFamily="34" charset="0"/>
              </a:rPr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prawf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Marking criteria</a:t>
            </a:r>
          </a:p>
        </p:txBody>
      </p:sp>
      <p:sp>
        <p:nvSpPr>
          <p:cNvPr id="6147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556792"/>
            <a:ext cx="4038600" cy="4032449"/>
          </a:xfrm>
        </p:spPr>
        <p:txBody>
          <a:bodyPr>
            <a:normAutofit fontScale="92500" lnSpcReduction="20000"/>
          </a:bodyPr>
          <a:lstStyle/>
          <a:p>
            <a:r>
              <a:rPr lang="cy-GB" sz="2000" dirty="0"/>
              <a:t>Gwybodaeth a Dealltwriaeth o’r Pwnc </a:t>
            </a:r>
            <a:endParaRPr lang="cy-GB" sz="2000" dirty="0" smtClean="0"/>
          </a:p>
          <a:p>
            <a:pPr lvl="1"/>
            <a:r>
              <a:rPr lang="en-GB" sz="1600" dirty="0" err="1"/>
              <a:t>Buddion</a:t>
            </a:r>
            <a:r>
              <a:rPr lang="en-GB" sz="1600" dirty="0"/>
              <a:t> </a:t>
            </a:r>
            <a:r>
              <a:rPr lang="en-GB" sz="1600" dirty="0" err="1" smtClean="0"/>
              <a:t>amlieithrwydd</a:t>
            </a:r>
            <a:r>
              <a:rPr lang="en-GB" sz="1600" dirty="0" smtClean="0"/>
              <a:t> (20 Marks)</a:t>
            </a:r>
          </a:p>
          <a:p>
            <a:pPr lvl="1"/>
            <a:r>
              <a:rPr lang="en-GB" sz="1600" dirty="0" err="1"/>
              <a:t>Cefnogi</a:t>
            </a:r>
            <a:r>
              <a:rPr lang="en-GB" sz="1600" dirty="0"/>
              <a:t> </a:t>
            </a:r>
            <a:r>
              <a:rPr lang="en-GB" sz="1600" dirty="0" smtClean="0"/>
              <a:t>plant (20 Marks)</a:t>
            </a:r>
            <a:endParaRPr lang="cy-GB" altLang="en-US" sz="16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Cynllun gweithgaredd (20 marc)</a:t>
            </a:r>
          </a:p>
          <a:p>
            <a:r>
              <a:rPr lang="en-GB" sz="2000" dirty="0" err="1"/>
              <a:t>Cyswllt</a:t>
            </a:r>
            <a:r>
              <a:rPr lang="en-GB" sz="2000" dirty="0"/>
              <a:t> </a:t>
            </a:r>
            <a:r>
              <a:rPr lang="en-GB" sz="2000" dirty="0" err="1"/>
              <a:t>gyda</a:t>
            </a:r>
            <a:r>
              <a:rPr lang="en-GB" sz="2000" dirty="0"/>
              <a:t> </a:t>
            </a:r>
            <a:r>
              <a:rPr lang="en-GB" sz="2000" dirty="0" err="1"/>
              <a:t>fframweithiau</a:t>
            </a:r>
            <a:r>
              <a:rPr lang="en-GB" sz="2000" dirty="0"/>
              <a:t> a </a:t>
            </a:r>
            <a:r>
              <a:rPr lang="en-GB" sz="2000" dirty="0" err="1" smtClean="0"/>
              <a:t>rhaglenni</a:t>
            </a:r>
            <a:r>
              <a:rPr lang="en-GB" sz="2000" dirty="0" smtClean="0"/>
              <a:t> (10 Marks)</a:t>
            </a:r>
            <a:endParaRPr lang="cy-GB" altLang="en-US" sz="2000" dirty="0" smtClean="0">
              <a:latin typeface="Lucida Sans" panose="020B0602030504020204" pitchFamily="34" charset="0"/>
            </a:endParaRP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Sgiliau allweddol (20 marc)</a:t>
            </a:r>
          </a:p>
          <a:p>
            <a:r>
              <a:rPr lang="cy-GB" altLang="en-US" sz="2000" dirty="0" smtClean="0">
                <a:latin typeface="Lucida Sans" panose="020B0602030504020204" pitchFamily="34" charset="0"/>
              </a:rPr>
              <a:t>Cyfeiriadau (10 marc)</a:t>
            </a:r>
          </a:p>
          <a:p>
            <a:pPr marL="0" indent="0">
              <a:buNone/>
            </a:pPr>
            <a:endParaRPr lang="cy-GB" altLang="en-US" sz="20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cy-GB" altLang="en-US" sz="2000" dirty="0" smtClean="0">
                <a:latin typeface="Lucida Sans" panose="020B0602030504020204" pitchFamily="34" charset="0"/>
              </a:rPr>
              <a:t>Gweler canllawiau pellach ar feini prawf ar gyfer yr aseiniad hwn ar Moodle.</a:t>
            </a:r>
          </a:p>
        </p:txBody>
      </p:sp>
      <p:sp>
        <p:nvSpPr>
          <p:cNvPr id="6148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556792"/>
            <a:ext cx="4388296" cy="4032449"/>
          </a:xfrm>
        </p:spPr>
        <p:txBody>
          <a:bodyPr>
            <a:normAutofit fontScale="92500" lnSpcReduction="20000"/>
          </a:bodyPr>
          <a:lstStyle/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Subject Knowledge and Understanding </a:t>
            </a:r>
          </a:p>
          <a:p>
            <a:pPr lvl="1"/>
            <a:r>
              <a:rPr lang="en-GB" altLang="en-US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Benefits of Multilingualism (20 Marks)</a:t>
            </a:r>
          </a:p>
          <a:p>
            <a:pPr lvl="1"/>
            <a:r>
              <a:rPr lang="en-GB" altLang="en-US" sz="16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Supporting children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Activity plan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Links with Frameworks and Programmes (10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Key skills (20 marks)</a:t>
            </a:r>
          </a:p>
          <a:p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 (10 marks)</a:t>
            </a:r>
          </a:p>
          <a:p>
            <a:pPr marL="0" indent="0">
              <a:buNone/>
            </a:pPr>
            <a:endParaRPr lang="en-GB" altLang="en-US" sz="2000" dirty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altLang="en-US" sz="2000" dirty="0" smtClean="0">
              <a:solidFill>
                <a:srgbClr val="002060"/>
              </a:solidFill>
              <a:latin typeface="Lucida Sans" panose="020B0602030504020204" pitchFamily="34" charset="0"/>
            </a:endParaRPr>
          </a:p>
          <a:p>
            <a:pPr marL="0" indent="0">
              <a:buNone/>
            </a:pPr>
            <a:r>
              <a:rPr lang="en-GB" altLang="en-US" sz="20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See further guidance on marking criteria for this assessment on Moodle.</a:t>
            </a:r>
          </a:p>
        </p:txBody>
      </p:sp>
    </p:spTree>
    <p:extLst>
      <p:ext uri="{BB962C8B-B14F-4D97-AF65-F5344CB8AC3E}">
        <p14:creationId xmlns:p14="http://schemas.microsoft.com/office/powerpoint/2010/main" val="634426622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 dirty="0" smtClean="0"/>
              <a:t>CCUHP         UNCRC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628801"/>
            <a:ext cx="4040188" cy="3960439"/>
          </a:xfrm>
        </p:spPr>
        <p:txBody>
          <a:bodyPr>
            <a:normAutofit fontScale="92500" lnSpcReduction="10000"/>
          </a:bodyPr>
          <a:lstStyle/>
          <a:p>
            <a:r>
              <a:rPr lang="en-GB" dirty="0" err="1"/>
              <a:t>Erthygl</a:t>
            </a:r>
            <a:r>
              <a:rPr lang="en-GB" dirty="0"/>
              <a:t> 7 – Mae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I </a:t>
            </a:r>
            <a:r>
              <a:rPr lang="en-GB" dirty="0" err="1"/>
              <a:t>enw</a:t>
            </a:r>
            <a:r>
              <a:rPr lang="en-GB" dirty="0"/>
              <a:t> a </a:t>
            </a:r>
            <a:r>
              <a:rPr lang="en-GB" dirty="0" err="1"/>
              <a:t>chenedligrwydd</a:t>
            </a:r>
            <a:endParaRPr lang="en-GB" dirty="0"/>
          </a:p>
          <a:p>
            <a:r>
              <a:rPr lang="en-GB" dirty="0" err="1"/>
              <a:t>Erthygl</a:t>
            </a:r>
            <a:r>
              <a:rPr lang="en-GB" dirty="0"/>
              <a:t> 8 - Mae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hunaniaeth</a:t>
            </a:r>
            <a:endParaRPr lang="en-GB" dirty="0"/>
          </a:p>
          <a:p>
            <a:r>
              <a:rPr lang="en-GB" dirty="0" err="1"/>
              <a:t>Erthygl</a:t>
            </a:r>
            <a:r>
              <a:rPr lang="en-GB" dirty="0"/>
              <a:t> 30 - </a:t>
            </a:r>
            <a:r>
              <a:rPr lang="en-GB" dirty="0" err="1"/>
              <a:t>Os</a:t>
            </a:r>
            <a:r>
              <a:rPr lang="en-GB" dirty="0"/>
              <a:t> </a:t>
            </a:r>
            <a:r>
              <a:rPr lang="en-GB" dirty="0" err="1"/>
              <a:t>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aelod</a:t>
            </a:r>
            <a:r>
              <a:rPr lang="en-GB" dirty="0"/>
              <a:t> o </a:t>
            </a:r>
            <a:r>
              <a:rPr lang="en-GB" dirty="0" err="1"/>
              <a:t>grŵp</a:t>
            </a:r>
            <a:r>
              <a:rPr lang="en-GB" dirty="0"/>
              <a:t> </a:t>
            </a:r>
            <a:r>
              <a:rPr lang="en-GB" dirty="0" err="1"/>
              <a:t>ethnig</a:t>
            </a:r>
            <a:r>
              <a:rPr lang="en-GB" dirty="0"/>
              <a:t> </a:t>
            </a:r>
            <a:r>
              <a:rPr lang="en-GB" dirty="0" err="1"/>
              <a:t>lleiafrifol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</a:t>
            </a:r>
            <a:r>
              <a:rPr lang="en-GB" dirty="0" err="1"/>
              <a:t>gennych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hawl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fwynhau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diwylliant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, </a:t>
            </a:r>
            <a:r>
              <a:rPr lang="en-GB" dirty="0" err="1"/>
              <a:t>arfer</a:t>
            </a:r>
            <a:r>
              <a:rPr lang="en-GB" dirty="0"/>
              <a:t> </a:t>
            </a:r>
            <a:r>
              <a:rPr lang="en-GB" dirty="0" err="1"/>
              <a:t>crefydd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a </a:t>
            </a:r>
            <a:r>
              <a:rPr lang="en-GB" dirty="0" err="1"/>
              <a:t>defnyddio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eich</a:t>
            </a:r>
            <a:r>
              <a:rPr lang="en-GB" dirty="0"/>
              <a:t> </a:t>
            </a:r>
            <a:r>
              <a:rPr lang="en-GB" dirty="0" err="1"/>
              <a:t>hunan</a:t>
            </a:r>
            <a:r>
              <a:rPr lang="en-GB" dirty="0"/>
              <a:t>.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628801"/>
            <a:ext cx="4041775" cy="3960440"/>
          </a:xfrm>
        </p:spPr>
        <p:txBody>
          <a:bodyPr>
            <a:normAutofit/>
          </a:bodyPr>
          <a:lstStyle/>
          <a:p>
            <a:pPr lvl="1"/>
            <a:r>
              <a:rPr lang="en-GB" dirty="0" smtClean="0"/>
              <a:t>Article 7 – You have the right to a name and a nationality</a:t>
            </a:r>
          </a:p>
          <a:p>
            <a:pPr lvl="1"/>
            <a:r>
              <a:rPr lang="en-GB" dirty="0" smtClean="0"/>
              <a:t>Article 8 – You have the right to an identity</a:t>
            </a:r>
          </a:p>
          <a:p>
            <a:pPr lvl="1"/>
            <a:r>
              <a:rPr lang="en-GB" dirty="0"/>
              <a:t>Article 30 - If you come from a minority group you have the right to enjoy your own culture, practice your own religion and use your own language</a:t>
            </a:r>
          </a:p>
        </p:txBody>
      </p:sp>
    </p:spTree>
    <p:extLst>
      <p:ext uri="{BB962C8B-B14F-4D97-AF65-F5344CB8AC3E}">
        <p14:creationId xmlns:p14="http://schemas.microsoft.com/office/powerpoint/2010/main" val="261687389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 err="1" smtClean="0"/>
              <a:t>Iaith</a:t>
            </a:r>
            <a:r>
              <a:rPr lang="en-GB" dirty="0" smtClean="0"/>
              <a:t> a </a:t>
            </a:r>
            <a:r>
              <a:rPr lang="en-GB" dirty="0" err="1" smtClean="0"/>
              <a:t>hunaniaeth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Language and Identity</a:t>
            </a:r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1417639"/>
            <a:ext cx="4040188" cy="4171602"/>
          </a:xfrm>
        </p:spPr>
        <p:txBody>
          <a:bodyPr>
            <a:normAutofit fontScale="85000" lnSpcReduction="10000"/>
          </a:bodyPr>
          <a:lstStyle/>
          <a:p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 </a:t>
            </a:r>
            <a:r>
              <a:rPr lang="en-GB" dirty="0" err="1"/>
              <a:t>mae</a:t>
            </a:r>
            <a:r>
              <a:rPr lang="en-GB" dirty="0"/>
              <a:t> 1.8 </a:t>
            </a:r>
            <a:r>
              <a:rPr lang="en-GB" dirty="0" err="1"/>
              <a:t>miliwn</a:t>
            </a:r>
            <a:r>
              <a:rPr lang="en-GB" dirty="0"/>
              <a:t> o </a:t>
            </a:r>
            <a:r>
              <a:rPr lang="en-GB" dirty="0" err="1"/>
              <a:t>bobl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adnabod</a:t>
            </a:r>
            <a:r>
              <a:rPr lang="en-GB" dirty="0"/>
              <a:t> </a:t>
            </a:r>
            <a:r>
              <a:rPr lang="en-GB" dirty="0" err="1"/>
              <a:t>eu</a:t>
            </a:r>
            <a:r>
              <a:rPr lang="en-GB" dirty="0"/>
              <a:t> </a:t>
            </a:r>
            <a:r>
              <a:rPr lang="en-GB" dirty="0" err="1"/>
              <a:t>hun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Cymry</a:t>
            </a:r>
            <a:r>
              <a:rPr lang="en-GB" dirty="0"/>
              <a:t> (58%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boblogaeth</a:t>
            </a:r>
            <a:r>
              <a:rPr lang="en-GB" dirty="0"/>
              <a:t>) </a:t>
            </a:r>
            <a:r>
              <a:rPr lang="en-GB" dirty="0" err="1"/>
              <a:t>gyda</a:t>
            </a:r>
            <a:r>
              <a:rPr lang="en-GB" dirty="0"/>
              <a:t> 218.000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disgrifio’u</a:t>
            </a:r>
            <a:r>
              <a:rPr lang="en-GB" dirty="0"/>
              <a:t> </a:t>
            </a:r>
            <a:r>
              <a:rPr lang="en-GB" dirty="0" err="1"/>
              <a:t>hunain</a:t>
            </a:r>
            <a:r>
              <a:rPr lang="en-GB" dirty="0"/>
              <a:t> </a:t>
            </a:r>
            <a:r>
              <a:rPr lang="en-GB" dirty="0" err="1"/>
              <a:t>fel</a:t>
            </a:r>
            <a:r>
              <a:rPr lang="en-GB" dirty="0"/>
              <a:t> </a:t>
            </a:r>
            <a:r>
              <a:rPr lang="en-GB" dirty="0" err="1"/>
              <a:t>Cymry</a:t>
            </a:r>
            <a:r>
              <a:rPr lang="en-GB" dirty="0"/>
              <a:t> a </a:t>
            </a:r>
            <a:r>
              <a:rPr lang="en-GB" dirty="0" err="1"/>
              <a:t>Phrydeinig</a:t>
            </a:r>
            <a:r>
              <a:rPr lang="en-GB" dirty="0"/>
              <a:t> (7% </a:t>
            </a:r>
            <a:r>
              <a:rPr lang="en-GB" dirty="0" err="1"/>
              <a:t>o’r</a:t>
            </a:r>
            <a:r>
              <a:rPr lang="en-GB" dirty="0"/>
              <a:t> </a:t>
            </a:r>
            <a:r>
              <a:rPr lang="en-GB" dirty="0" err="1"/>
              <a:t>boblogaeth</a:t>
            </a:r>
            <a:r>
              <a:rPr lang="en-GB" dirty="0"/>
              <a:t>)</a:t>
            </a:r>
          </a:p>
          <a:p>
            <a:r>
              <a:rPr lang="en-GB" dirty="0"/>
              <a:t>Noda </a:t>
            </a:r>
            <a:r>
              <a:rPr lang="en-GB" dirty="0" err="1"/>
              <a:t>data’r</a:t>
            </a:r>
            <a:r>
              <a:rPr lang="en-GB" dirty="0"/>
              <a:t> </a:t>
            </a:r>
            <a:r>
              <a:rPr lang="en-GB" dirty="0" err="1"/>
              <a:t>Cyfrifiad</a:t>
            </a:r>
            <a:r>
              <a:rPr lang="en-GB" dirty="0"/>
              <a:t> (2011) bod </a:t>
            </a:r>
            <a:r>
              <a:rPr lang="en-GB" dirty="0" err="1"/>
              <a:t>pobl</a:t>
            </a:r>
            <a:r>
              <a:rPr lang="en-GB" dirty="0"/>
              <a:t> </a:t>
            </a:r>
            <a:r>
              <a:rPr lang="en-GB" dirty="0" err="1"/>
              <a:t>sydd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‘</a:t>
            </a:r>
            <a:r>
              <a:rPr lang="en-GB" dirty="0" err="1"/>
              <a:t>gallu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)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fwy</a:t>
            </a:r>
            <a:r>
              <a:rPr lang="en-GB" dirty="0"/>
              <a:t> </a:t>
            </a:r>
            <a:r>
              <a:rPr lang="en-GB" dirty="0" err="1"/>
              <a:t>tebygol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ddatgan</a:t>
            </a:r>
            <a:r>
              <a:rPr lang="en-GB" dirty="0"/>
              <a:t> </a:t>
            </a:r>
            <a:r>
              <a:rPr lang="en-GB" dirty="0" err="1"/>
              <a:t>hunaniaeth</a:t>
            </a:r>
            <a:r>
              <a:rPr lang="en-GB" dirty="0"/>
              <a:t> </a:t>
            </a:r>
            <a:r>
              <a:rPr lang="en-GB" dirty="0" err="1"/>
              <a:t>genedlaethol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unig</a:t>
            </a:r>
            <a:r>
              <a:rPr lang="en-GB" dirty="0"/>
              <a:t> (77%) </a:t>
            </a:r>
            <a:r>
              <a:rPr lang="en-GB" dirty="0" err="1"/>
              <a:t>na’r</a:t>
            </a:r>
            <a:r>
              <a:rPr lang="en-GB" dirty="0"/>
              <a:t> </a:t>
            </a:r>
            <a:r>
              <a:rPr lang="en-GB" dirty="0" err="1"/>
              <a:t>rhai</a:t>
            </a:r>
            <a:r>
              <a:rPr lang="en-GB" dirty="0"/>
              <a:t> </a:t>
            </a:r>
            <a:r>
              <a:rPr lang="en-GB" dirty="0" err="1"/>
              <a:t>nad</a:t>
            </a:r>
            <a:r>
              <a:rPr lang="en-GB" dirty="0"/>
              <a:t> </a:t>
            </a:r>
            <a:r>
              <a:rPr lang="en-GB" dirty="0" err="1"/>
              <a:t>ydynt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siarad</a:t>
            </a:r>
            <a:r>
              <a:rPr lang="en-GB" dirty="0"/>
              <a:t> </a:t>
            </a:r>
            <a:r>
              <a:rPr lang="en-GB" dirty="0" err="1"/>
              <a:t>Cymraeg</a:t>
            </a:r>
            <a:r>
              <a:rPr lang="en-GB" dirty="0"/>
              <a:t> (53%)</a:t>
            </a:r>
          </a:p>
          <a:p>
            <a:r>
              <a:rPr lang="en-GB" dirty="0"/>
              <a:t>(JRF, 2014)</a:t>
            </a:r>
          </a:p>
          <a:p>
            <a:endParaRPr lang="en-GB" dirty="0"/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1417639"/>
            <a:ext cx="4041775" cy="4171602"/>
          </a:xfrm>
        </p:spPr>
        <p:txBody>
          <a:bodyPr>
            <a:normAutofit fontScale="92500" lnSpcReduction="20000"/>
          </a:bodyPr>
          <a:lstStyle/>
          <a:p>
            <a:r>
              <a:rPr lang="en-GB" dirty="0"/>
              <a:t>In Wales, 1.8 million people identify as Welsh only (58% </a:t>
            </a:r>
            <a:r>
              <a:rPr lang="en-GB" dirty="0" smtClean="0"/>
              <a:t>of the </a:t>
            </a:r>
            <a:r>
              <a:rPr lang="en-GB" dirty="0"/>
              <a:t>population) and 218,000 identify their national </a:t>
            </a:r>
            <a:r>
              <a:rPr lang="en-GB" dirty="0" smtClean="0"/>
              <a:t>identity as </a:t>
            </a:r>
            <a:r>
              <a:rPr lang="en-GB" dirty="0"/>
              <a:t>Welsh and British (7% of the population</a:t>
            </a:r>
            <a:r>
              <a:rPr lang="en-GB" dirty="0" smtClean="0"/>
              <a:t>).</a:t>
            </a:r>
          </a:p>
          <a:p>
            <a:r>
              <a:rPr lang="en-GB" dirty="0" smtClean="0"/>
              <a:t>Census data (2011) informs that people who ‘can </a:t>
            </a:r>
            <a:r>
              <a:rPr lang="en-GB" dirty="0"/>
              <a:t>speak Welsh’ are more likely to report a single </a:t>
            </a:r>
            <a:r>
              <a:rPr lang="en-GB" dirty="0" smtClean="0"/>
              <a:t>Welsh national </a:t>
            </a:r>
            <a:r>
              <a:rPr lang="en-GB" dirty="0"/>
              <a:t>identity (77%) than those who do not </a:t>
            </a:r>
            <a:r>
              <a:rPr lang="en-GB" dirty="0" smtClean="0"/>
              <a:t>speak Welsh </a:t>
            </a:r>
            <a:r>
              <a:rPr lang="en-GB" dirty="0"/>
              <a:t>(53</a:t>
            </a:r>
            <a:r>
              <a:rPr lang="en-GB" dirty="0" smtClean="0"/>
              <a:t>%).</a:t>
            </a:r>
          </a:p>
          <a:p>
            <a:pPr lvl="3"/>
            <a:r>
              <a:rPr lang="en-GB" dirty="0" smtClean="0"/>
              <a:t>(JRF, 2014)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391725907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dirty="0"/>
              <a:t>Y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 smtClean="0"/>
              <a:t/>
            </a:r>
            <a:br>
              <a:rPr lang="en-GB" dirty="0" smtClean="0"/>
            </a:br>
            <a:r>
              <a:rPr lang="en-GB" dirty="0" smtClean="0"/>
              <a:t>Welsh in Wales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r>
              <a:rPr lang="en-GB" dirty="0" err="1"/>
              <a:t>Defnyddiwch</a:t>
            </a:r>
            <a:r>
              <a:rPr lang="en-GB" dirty="0"/>
              <a:t> </a:t>
            </a:r>
            <a:r>
              <a:rPr lang="en-GB" dirty="0" err="1"/>
              <a:t>yr</a:t>
            </a:r>
            <a:r>
              <a:rPr lang="en-GB" dirty="0"/>
              <a:t> ‘Infographic’ I </a:t>
            </a:r>
            <a:r>
              <a:rPr lang="en-GB" dirty="0" err="1"/>
              <a:t>ystyried</a:t>
            </a:r>
            <a:r>
              <a:rPr lang="en-GB" dirty="0"/>
              <a:t> </a:t>
            </a:r>
            <a:r>
              <a:rPr lang="en-GB" dirty="0" err="1"/>
              <a:t>beth</a:t>
            </a:r>
            <a:r>
              <a:rPr lang="en-GB" dirty="0"/>
              <a:t> </a:t>
            </a:r>
            <a:r>
              <a:rPr lang="en-GB" dirty="0" err="1"/>
              <a:t>mae’r</a:t>
            </a:r>
            <a:r>
              <a:rPr lang="en-GB" dirty="0"/>
              <a:t> </a:t>
            </a:r>
            <a:r>
              <a:rPr lang="en-GB" dirty="0" err="1"/>
              <a:t>ystadegau’n</a:t>
            </a:r>
            <a:r>
              <a:rPr lang="en-GB" dirty="0"/>
              <a:t> </a:t>
            </a:r>
            <a:r>
              <a:rPr lang="en-GB" dirty="0" err="1"/>
              <a:t>dweud</a:t>
            </a:r>
            <a:r>
              <a:rPr lang="en-GB" dirty="0"/>
              <a:t> am </a:t>
            </a:r>
            <a:r>
              <a:rPr lang="en-GB" dirty="0" err="1"/>
              <a:t>yr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</a:t>
            </a:r>
            <a:r>
              <a:rPr lang="en-GB" dirty="0" err="1"/>
              <a:t>Gymraeg</a:t>
            </a:r>
            <a:r>
              <a:rPr lang="en-GB" dirty="0"/>
              <a:t> </a:t>
            </a:r>
            <a:r>
              <a:rPr lang="en-GB" dirty="0" err="1"/>
              <a:t>yng</a:t>
            </a:r>
            <a:r>
              <a:rPr lang="en-GB" dirty="0"/>
              <a:t> </a:t>
            </a:r>
            <a:r>
              <a:rPr lang="en-GB" dirty="0" err="1"/>
              <a:t>Nghymru</a:t>
            </a:r>
            <a:r>
              <a:rPr lang="en-GB" dirty="0"/>
              <a:t>.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/>
          <a:lstStyle/>
          <a:p>
            <a:r>
              <a:rPr lang="en-GB" dirty="0" smtClean="0"/>
              <a:t>Using the Infographic what information can be drawn from these statistics on the Welsh language in Wales?</a:t>
            </a: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735723636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 smtClean="0"/>
              <a:t>?</a:t>
            </a:r>
            <a:br>
              <a:rPr lang="en-GB" dirty="0" smtClean="0"/>
            </a:br>
            <a:r>
              <a:rPr lang="en-GB" dirty="0" smtClean="0"/>
              <a:t>How </a:t>
            </a:r>
            <a:r>
              <a:rPr lang="en-GB" dirty="0"/>
              <a:t>many languages can a child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rId3"/>
            </a:endParaRPr>
          </a:p>
          <a:p>
            <a:endParaRPr lang="en-GB" dirty="0"/>
          </a:p>
          <a:p>
            <a:endParaRPr lang="en-GB" dirty="0" smtClean="0"/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188964" y="2152935"/>
            <a:ext cx="4766071" cy="281156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710587401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4637"/>
            <a:ext cx="8229600" cy="1325563"/>
          </a:xfrm>
        </p:spPr>
        <p:txBody>
          <a:bodyPr>
            <a:normAutofit fontScale="90000"/>
          </a:bodyPr>
          <a:lstStyle/>
          <a:p>
            <a:r>
              <a:rPr lang="en-GB" dirty="0" err="1"/>
              <a:t>Sawl</a:t>
            </a:r>
            <a:r>
              <a:rPr lang="en-GB" dirty="0"/>
              <a:t> </a:t>
            </a:r>
            <a:r>
              <a:rPr lang="en-GB" dirty="0" err="1"/>
              <a:t>iaith</a:t>
            </a:r>
            <a:r>
              <a:rPr lang="en-GB" dirty="0"/>
              <a:t> gall </a:t>
            </a:r>
            <a:r>
              <a:rPr lang="en-GB" dirty="0" err="1"/>
              <a:t>plentyn</a:t>
            </a:r>
            <a:r>
              <a:rPr lang="en-GB" dirty="0"/>
              <a:t> </a:t>
            </a:r>
            <a:r>
              <a:rPr lang="en-GB" dirty="0" err="1"/>
              <a:t>dysgu</a:t>
            </a:r>
            <a:r>
              <a:rPr lang="en-GB" dirty="0"/>
              <a:t>?</a:t>
            </a:r>
            <a:br>
              <a:rPr lang="en-GB" dirty="0"/>
            </a:br>
            <a:r>
              <a:rPr lang="en-GB" dirty="0"/>
              <a:t>How many languages can a child learn?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endParaRPr lang="en-GB" dirty="0" smtClean="0">
              <a:hlinkClick r:id=""/>
            </a:endParaRPr>
          </a:p>
          <a:p>
            <a:pPr marL="0" indent="0">
              <a:buNone/>
            </a:pPr>
            <a:r>
              <a:rPr lang="en-GB" dirty="0" smtClean="0">
                <a:hlinkClick r:id=""/>
              </a:rPr>
              <a:t>https</a:t>
            </a:r>
            <a:r>
              <a:rPr lang="en-GB" dirty="0">
                <a:hlinkClick r:id="rId3"/>
              </a:rPr>
              <a:t>://</a:t>
            </a:r>
            <a:r>
              <a:rPr lang="en-GB" dirty="0" smtClean="0">
                <a:hlinkClick r:id="rId3"/>
              </a:rPr>
              <a:t>www.youtube.com/watch?v=Tuhs2GWrnXc</a:t>
            </a:r>
            <a:endParaRPr lang="en-GB" dirty="0" smtClean="0"/>
          </a:p>
          <a:p>
            <a:endParaRPr lang="en-GB" dirty="0"/>
          </a:p>
          <a:p>
            <a:endParaRPr lang="en-GB" dirty="0" smtClean="0"/>
          </a:p>
        </p:txBody>
      </p:sp>
    </p:spTree>
    <p:extLst>
      <p:ext uri="{BB962C8B-B14F-4D97-AF65-F5344CB8AC3E}">
        <p14:creationId xmlns:p14="http://schemas.microsoft.com/office/powerpoint/2010/main" val="1926056005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dirty="0" err="1" smtClean="0"/>
              <a:t>Tasg</a:t>
            </a:r>
            <a:r>
              <a:rPr lang="en-GB" dirty="0"/>
              <a:t> </a:t>
            </a:r>
            <a:r>
              <a:rPr lang="en-GB" dirty="0" smtClean="0"/>
              <a:t>           Task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err="1"/>
              <a:t>Darllenwch</a:t>
            </a:r>
            <a:r>
              <a:rPr lang="en-GB" dirty="0"/>
              <a:t> </a:t>
            </a:r>
            <a:r>
              <a:rPr lang="en-GB" dirty="0" err="1"/>
              <a:t>erthygl</a:t>
            </a:r>
            <a:r>
              <a:rPr lang="en-GB" dirty="0"/>
              <a:t> McLeod (2015) (</a:t>
            </a:r>
            <a:r>
              <a:rPr lang="en-GB" dirty="0" err="1"/>
              <a:t>ar</a:t>
            </a:r>
            <a:r>
              <a:rPr lang="en-GB" dirty="0"/>
              <a:t> Moodle)</a:t>
            </a:r>
          </a:p>
          <a:p>
            <a:r>
              <a:rPr lang="en-GB" dirty="0" err="1"/>
              <a:t>Dewiswch</a:t>
            </a:r>
            <a:r>
              <a:rPr lang="en-GB" dirty="0"/>
              <a:t> pa </a:t>
            </a:r>
            <a:r>
              <a:rPr lang="en-GB" dirty="0" err="1"/>
              <a:t>fantais</a:t>
            </a:r>
            <a:r>
              <a:rPr lang="en-GB" dirty="0"/>
              <a:t> </a:t>
            </a:r>
            <a:r>
              <a:rPr lang="en-GB" dirty="0" err="1"/>
              <a:t>rydych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meddwl</a:t>
            </a:r>
            <a:r>
              <a:rPr lang="en-GB" dirty="0"/>
              <a:t> </a:t>
            </a:r>
            <a:r>
              <a:rPr lang="en-GB" dirty="0" err="1"/>
              <a:t>yw’r</a:t>
            </a:r>
            <a:r>
              <a:rPr lang="en-GB" dirty="0"/>
              <a:t> </a:t>
            </a:r>
            <a:r>
              <a:rPr lang="en-GB" dirty="0" err="1"/>
              <a:t>pwysicaf</a:t>
            </a:r>
            <a:r>
              <a:rPr lang="en-GB" dirty="0"/>
              <a:t> </a:t>
            </a:r>
            <a:r>
              <a:rPr lang="en-GB" dirty="0" err="1"/>
              <a:t>o’ch</a:t>
            </a:r>
            <a:r>
              <a:rPr lang="en-GB" dirty="0"/>
              <a:t> </a:t>
            </a:r>
            <a:r>
              <a:rPr lang="en-GB" dirty="0" err="1"/>
              <a:t>darllen</a:t>
            </a:r>
            <a:r>
              <a:rPr lang="en-GB" dirty="0"/>
              <a:t> </a:t>
            </a:r>
            <a:r>
              <a:rPr lang="en-GB" dirty="0" err="1"/>
              <a:t>a’r</a:t>
            </a:r>
            <a:r>
              <a:rPr lang="en-GB" dirty="0"/>
              <a:t> </a:t>
            </a:r>
            <a:r>
              <a:rPr lang="en-GB" dirty="0" err="1"/>
              <a:t>trafodaethau</a:t>
            </a:r>
            <a:r>
              <a:rPr lang="en-GB" dirty="0"/>
              <a:t> </a:t>
            </a:r>
            <a:r>
              <a:rPr lang="en-GB" dirty="0" err="1"/>
              <a:t>heddiw</a:t>
            </a:r>
            <a:endParaRPr lang="en-GB" dirty="0"/>
          </a:p>
          <a:p>
            <a:r>
              <a:rPr lang="en-GB" dirty="0" err="1"/>
              <a:t>Byddwch</a:t>
            </a:r>
            <a:r>
              <a:rPr lang="en-GB" dirty="0"/>
              <a:t> </a:t>
            </a:r>
            <a:r>
              <a:rPr lang="en-GB" dirty="0" err="1"/>
              <a:t>yn</a:t>
            </a:r>
            <a:r>
              <a:rPr lang="en-GB" dirty="0"/>
              <a:t> </a:t>
            </a:r>
            <a:r>
              <a:rPr lang="en-GB" dirty="0" err="1"/>
              <a:t>barod</a:t>
            </a:r>
            <a:r>
              <a:rPr lang="en-GB" dirty="0"/>
              <a:t> </a:t>
            </a:r>
            <a:r>
              <a:rPr lang="en-GB" dirty="0" err="1"/>
              <a:t>i</a:t>
            </a:r>
            <a:r>
              <a:rPr lang="en-GB" dirty="0"/>
              <a:t> </a:t>
            </a:r>
            <a:r>
              <a:rPr lang="en-GB" dirty="0" err="1"/>
              <a:t>drafod</a:t>
            </a:r>
            <a:r>
              <a:rPr lang="en-GB" dirty="0"/>
              <a:t> </a:t>
            </a:r>
            <a:r>
              <a:rPr lang="en-GB" dirty="0" err="1"/>
              <a:t>hyn</a:t>
            </a:r>
            <a:r>
              <a:rPr lang="en-GB" dirty="0"/>
              <a:t> </a:t>
            </a:r>
            <a:r>
              <a:rPr lang="en-GB" dirty="0" err="1"/>
              <a:t>dydd</a:t>
            </a:r>
            <a:r>
              <a:rPr lang="en-GB" dirty="0"/>
              <a:t> </a:t>
            </a:r>
            <a:r>
              <a:rPr lang="en-GB" dirty="0" err="1"/>
              <a:t>Gwener</a:t>
            </a:r>
            <a:endParaRPr lang="en-GB" dirty="0"/>
          </a:p>
          <a:p>
            <a:endParaRPr lang="en-GB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/>
        <p:txBody>
          <a:bodyPr>
            <a:normAutofit fontScale="92500" lnSpcReduction="10000"/>
          </a:bodyPr>
          <a:lstStyle/>
          <a:p>
            <a:r>
              <a:rPr lang="en-GB" dirty="0" smtClean="0"/>
              <a:t>Read the article by McLeod (2015) (on Moodle)</a:t>
            </a:r>
          </a:p>
          <a:p>
            <a:r>
              <a:rPr lang="en-GB" dirty="0" smtClean="0"/>
              <a:t>Choose which benefit you feel is the most important from the article and discussions today</a:t>
            </a:r>
          </a:p>
          <a:p>
            <a:r>
              <a:rPr lang="en-GB" dirty="0"/>
              <a:t>B</a:t>
            </a:r>
            <a:r>
              <a:rPr lang="en-GB" dirty="0" smtClean="0"/>
              <a:t>e prepared to discuss this next week</a:t>
            </a:r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3002486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146" name="Title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en-GB" altLang="en-US" dirty="0" smtClean="0"/>
              <a:t> </a:t>
            </a:r>
            <a:r>
              <a:rPr lang="en-GB" altLang="en-US" sz="3200" dirty="0" err="1" smtClean="0">
                <a:latin typeface="Lucida Sans" panose="020B0602030504020204" pitchFamily="34" charset="0"/>
              </a:rPr>
              <a:t>Cyfeiriadau</a:t>
            </a:r>
            <a:r>
              <a:rPr lang="en-GB" altLang="en-US" sz="3200" dirty="0" smtClean="0">
                <a:latin typeface="Lucida Sans" panose="020B0602030504020204" pitchFamily="34" charset="0"/>
              </a:rPr>
              <a:t/>
            </a:r>
            <a:br>
              <a:rPr lang="en-GB" altLang="en-US" sz="3200" dirty="0" smtClean="0">
                <a:latin typeface="Lucida Sans" panose="020B0602030504020204" pitchFamily="34" charset="0"/>
              </a:rPr>
            </a:br>
            <a:r>
              <a:rPr lang="en-GB" altLang="en-US" sz="3200" dirty="0" smtClean="0">
                <a:solidFill>
                  <a:srgbClr val="002060"/>
                </a:solidFill>
                <a:latin typeface="Lucida Sans" panose="020B0602030504020204" pitchFamily="34" charset="0"/>
              </a:rPr>
              <a:t>References</a:t>
            </a:r>
          </a:p>
        </p:txBody>
      </p:sp>
      <p:sp>
        <p:nvSpPr>
          <p:cNvPr id="2" name="Content Placeholder 1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en-GB" sz="1800" dirty="0" smtClean="0">
                <a:latin typeface="Lucida Sans" panose="020B0602030504020204" pitchFamily="34" charset="0"/>
              </a:rPr>
              <a:t>Welsh Government (2014) ‘Foundation </a:t>
            </a:r>
            <a:r>
              <a:rPr lang="en-GB" sz="1800" dirty="0">
                <a:latin typeface="Lucida Sans" panose="020B0602030504020204" pitchFamily="34" charset="0"/>
              </a:rPr>
              <a:t>Phase Mathematical Development Area of Learning,’ </a:t>
            </a:r>
            <a:r>
              <a:rPr lang="en-GB" sz="1800" dirty="0">
                <a:latin typeface="Lucida Sans" panose="020B0602030504020204" pitchFamily="34" charset="0"/>
                <a:hlinkClick r:id="rId3"/>
              </a:rPr>
              <a:t>http://</a:t>
            </a:r>
            <a:r>
              <a:rPr lang="en-GB" sz="1800" dirty="0" smtClean="0">
                <a:latin typeface="Lucida Sans" panose="020B0602030504020204" pitchFamily="34" charset="0"/>
                <a:hlinkClick r:id="rId3"/>
              </a:rPr>
              <a:t>dera.ioe.ac.uk/21175/1/141006-foundation-phase-mathematical-development-area-of-learning.pdf</a:t>
            </a:r>
            <a:r>
              <a:rPr lang="en-GB" sz="1800" dirty="0" smtClean="0">
                <a:latin typeface="Lucida Sans" panose="020B0602030504020204" pitchFamily="34" charset="0"/>
              </a:rPr>
              <a:t> [Accessed: October 25 2016].</a:t>
            </a:r>
            <a:endParaRPr lang="en-GB" sz="1800" dirty="0"/>
          </a:p>
          <a:p>
            <a:pPr lvl="0"/>
            <a:r>
              <a:rPr lang="en-GB" sz="1800" dirty="0"/>
              <a:t>JRF (2014).</a:t>
            </a:r>
            <a:r>
              <a:rPr lang="en-GB" sz="1800" i="1" dirty="0"/>
              <a:t>’Who identifies as Welsh? National identities and ethnicity in Wales’, </a:t>
            </a:r>
            <a:r>
              <a:rPr lang="en-GB" sz="1800" dirty="0"/>
              <a:t>Manchester: EHRC.</a:t>
            </a:r>
          </a:p>
          <a:p>
            <a:pPr marL="0" indent="0">
              <a:buNone/>
            </a:pPr>
            <a:endParaRPr lang="en-GB" sz="1800" dirty="0" smtClean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sz="1800" dirty="0">
              <a:latin typeface="Lucida Sans" panose="020B0602030504020204" pitchFamily="34" charset="0"/>
            </a:endParaRPr>
          </a:p>
          <a:p>
            <a:pPr marL="0" indent="0">
              <a:buNone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2915354648"/>
      </p:ext>
    </p:extLst>
  </p:cSld>
  <p:clrMapOvr>
    <a:masterClrMapping/>
  </p:clrMapOvr>
</p:sld>
</file>

<file path=ppt/theme/theme1.xml><?xml version="1.0" encoding="utf-8"?>
<a:theme xmlns:a="http://schemas.openxmlformats.org/drawingml/2006/main" name="20140311PresentationUWTSDTemplate">
  <a:themeElements>
    <a:clrScheme name="Custom 1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00B0F0"/>
      </a:accent1>
      <a:accent2>
        <a:srgbClr val="FFFF00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UWTSD">
      <a:majorFont>
        <a:latin typeface="Myriad Pro"/>
        <a:ea typeface=""/>
        <a:cs typeface=""/>
      </a:majorFont>
      <a:minorFont>
        <a:latin typeface="Myriad Pro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20140311PresentationUWTSDTemplate</Template>
  <TotalTime>423</TotalTime>
  <Words>1222</Words>
  <Application>Microsoft Office PowerPoint</Application>
  <PresentationFormat>On-screen Show (4:3)</PresentationFormat>
  <Paragraphs>166</Paragraphs>
  <Slides>14</Slides>
  <Notes>14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14</vt:i4>
      </vt:variant>
    </vt:vector>
  </HeadingPairs>
  <TitlesOfParts>
    <vt:vector size="20" baseType="lpstr">
      <vt:lpstr>ＭＳ Ｐゴシック</vt:lpstr>
      <vt:lpstr>Arial</vt:lpstr>
      <vt:lpstr>Calibri</vt:lpstr>
      <vt:lpstr>Lucida Sans</vt:lpstr>
      <vt:lpstr>Myriad Pro</vt:lpstr>
      <vt:lpstr>20140311PresentationUWTSDTemplate</vt:lpstr>
      <vt:lpstr> EAEE4006/C EAEE4011/C  Multilingualism, Multithinking </vt:lpstr>
      <vt:lpstr>Tîm y modwl The module team</vt:lpstr>
      <vt:lpstr> Amcan y modiwl Aim of module </vt:lpstr>
      <vt:lpstr> Deilliannau dysgu Learning outcomes </vt:lpstr>
      <vt:lpstr> Cynnwys y modiwl Module content</vt:lpstr>
      <vt:lpstr> Yr asesiad               The assessment</vt:lpstr>
      <vt:lpstr> Meini prawf Marking criteria</vt:lpstr>
      <vt:lpstr>CCUHP         UNCRC</vt:lpstr>
      <vt:lpstr>Iaith a hunaniaeth Language and Identity</vt:lpstr>
      <vt:lpstr>Y Gymraeg yng Nghymru Welsh in Wales</vt:lpstr>
      <vt:lpstr>Sawl iaith gall plentyn dysgu? How many languages can a child learn?</vt:lpstr>
      <vt:lpstr>Sawl iaith gall plentyn dysgu? How many languages can a child learn?</vt:lpstr>
      <vt:lpstr>Tasg            Task</vt:lpstr>
      <vt:lpstr> Cyfeiriadau References</vt:lpstr>
    </vt:vector>
  </TitlesOfParts>
  <LinksUpToDate>false</LinksUpToDate>
  <SharedDoc>false</SharedDoc>
  <HyperlinksChanged>false</HyperlinksChanged>
  <AppVersion>15.0000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Swanson, Mike</dc:creator>
  <cp:lastModifiedBy>Dawn Jones</cp:lastModifiedBy>
  <cp:revision>17</cp:revision>
  <cp:lastPrinted>2017-08-16T11:22:59Z</cp:lastPrinted>
  <dcterms:created xsi:type="dcterms:W3CDTF">2015-04-14T15:21:28Z</dcterms:created>
  <dcterms:modified xsi:type="dcterms:W3CDTF">2017-08-16T11:23:05Z</dcterms:modified>
</cp:coreProperties>
</file>