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81" r:id="rId5"/>
    <p:sldId id="284" r:id="rId6"/>
    <p:sldId id="278" r:id="rId7"/>
    <p:sldId id="261" r:id="rId8"/>
    <p:sldId id="279" r:id="rId9"/>
    <p:sldId id="277" r:id="rId10"/>
    <p:sldId id="285" r:id="rId11"/>
    <p:sldId id="282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41B944-2BB4-54AD-BB81-E5CB83B0DBF8}" v="223" dt="2025-06-12T16:55:44.118"/>
    <p1510:client id="{0F4756FE-A050-28D7-6C22-EAAAFF0E5312}" v="5" dt="2025-06-12T16:56:45.357"/>
    <p1510:client id="{DBA91BAB-B5CD-899B-24DE-D9FFFCBAEBA2}" v="67" dt="2025-06-13T21:25:27.459"/>
    <p1510:client id="{E078CDA7-BCAF-9D41-164C-580A297F4C9C}" v="387" dt="2025-06-12T11:28:59.705"/>
    <p1510:client id="{F69D4AB0-9F52-6224-1914-3C49A2A071B2}" v="21" dt="2025-06-12T10:00:26.463"/>
    <p1510:client id="{F9858713-8CBF-E364-0BEE-C3B201F090AC}" v="60" dt="2025-06-13T21:31:53.894"/>
  </p1510:revLst>
</p1510:revInfo>
</file>

<file path=ppt/tableStyles.xml><?xml version="1.0" encoding="utf-8"?>
<a:tblStyleLst xmlns:a="http://schemas.openxmlformats.org/drawingml/2006/main" def="{7E9639D4-E3E2-4D34-9284-5A2195B3D0D7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85" autoAdjust="0"/>
    <p:restoredTop sz="94879" autoAdjust="0"/>
  </p:normalViewPr>
  <p:slideViewPr>
    <p:cSldViewPr snapToGrid="0">
      <p:cViewPr>
        <p:scale>
          <a:sx n="100" d="100"/>
          <a:sy n="100" d="100"/>
        </p:scale>
        <p:origin x="-370" y="14"/>
      </p:cViewPr>
      <p:guideLst/>
    </p:cSldViewPr>
  </p:slideViewPr>
  <p:outlineViewPr>
    <p:cViewPr>
      <p:scale>
        <a:sx n="33" d="100"/>
        <a:sy n="33" d="100"/>
      </p:scale>
      <p:origin x="0" y="-403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757"/>
    </p:cViewPr>
  </p:sorterViewPr>
  <p:notesViewPr>
    <p:cSldViewPr snapToGrid="0">
      <p:cViewPr>
        <p:scale>
          <a:sx n="1" d="2"/>
          <a:sy n="1" d="2"/>
        </p:scale>
        <p:origin x="3480" y="55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976AB79-C677-3DB7-78CF-9305D586148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3AB137-CEA6-0244-F12B-1ECC21172D0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C994AA-C437-4EF4-8BEF-0B832D7FA420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68EC96-C6CC-F2AF-D90F-143F4D20A07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F8EC8D-EF88-0275-F75C-A789924433B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757874-EF65-4B61-B062-40C932C812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0278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4FE048-FAD0-D943-9A17-3C4CB7633182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247812-3409-784D-BAE7-ABE53735D5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030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F23A35-1FA6-84F9-C9C9-8EFD760A50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67CDB01-A300-500A-E9FF-5021D5B216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B90371-6E13-9BA6-3274-E7DFC0AA83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DD689E-823E-FB48-22C9-BEE63C553E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247812-3409-784D-BAE7-ABE53735D59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2940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247812-3409-784D-BAE7-ABE53735D59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5011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247812-3409-784D-BAE7-ABE53735D59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3394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247812-3409-784D-BAE7-ABE53735D59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79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247812-3409-784D-BAE7-ABE53735D59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6319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247812-3409-784D-BAE7-ABE53735D59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3874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7A7F58C7-D277-8F14-F024-4B41D20D054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E8C189B-2E00-67DA-E342-3440F5EBB4C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286000"/>
            <a:ext cx="9144000" cy="2286000"/>
          </a:xfrm>
        </p:spPr>
        <p:txBody>
          <a:bodyPr anchor="ctr" anchorCtr="0">
            <a:noAutofit/>
          </a:bodyPr>
          <a:lstStyle>
            <a:lvl1pPr algn="ctr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424675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62816" y="457200"/>
            <a:ext cx="4837176" cy="1993392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6B8CBAD6-FC79-B2BB-0B67-26429A6D4C8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28882" y="0"/>
            <a:ext cx="6115050" cy="6858000"/>
          </a:xfrm>
          <a:prstGeom prst="parallelogram">
            <a:avLst/>
          </a:prstGeom>
          <a:ln>
            <a:noFill/>
          </a:ln>
        </p:spPr>
        <p:txBody>
          <a:bodyPr tIns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562818" y="2752344"/>
            <a:ext cx="4837174" cy="3136392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50000"/>
              </a:lnSpc>
              <a:spcBef>
                <a:spcPts val="1000"/>
              </a:spcBef>
              <a:buNone/>
              <a:defRPr sz="1800" cap="all" spc="300" baseline="0"/>
            </a:lvl1pPr>
            <a:lvl2pPr marL="457200" indent="0">
              <a:lnSpc>
                <a:spcPct val="150000"/>
              </a:lnSpc>
              <a:spcBef>
                <a:spcPts val="1000"/>
              </a:spcBef>
              <a:buNone/>
              <a:defRPr sz="1800" cap="all" spc="300" baseline="0"/>
            </a:lvl2pPr>
            <a:lvl3pPr marL="914400" indent="0">
              <a:lnSpc>
                <a:spcPct val="150000"/>
              </a:lnSpc>
              <a:spcBef>
                <a:spcPts val="1000"/>
              </a:spcBef>
              <a:buNone/>
              <a:defRPr sz="1800" cap="all" spc="300" baseline="0"/>
            </a:lvl3pPr>
            <a:lvl4pPr marL="1371600" indent="0">
              <a:lnSpc>
                <a:spcPct val="150000"/>
              </a:lnSpc>
              <a:spcBef>
                <a:spcPts val="1000"/>
              </a:spcBef>
              <a:buNone/>
              <a:defRPr sz="1800" cap="all" spc="300" baseline="0"/>
            </a:lvl4pPr>
            <a:lvl5pPr marL="1828800" indent="0">
              <a:lnSpc>
                <a:spcPct val="150000"/>
              </a:lnSpc>
              <a:spcBef>
                <a:spcPts val="1000"/>
              </a:spcBef>
              <a:buNone/>
              <a:defRPr sz="1800" cap="all" spc="300" baseline="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34796A3-781D-5244-DAB8-2D6EE0AC3B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562817" y="6303963"/>
            <a:ext cx="3014980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43880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7600" y="762000"/>
            <a:ext cx="5066250" cy="2900680"/>
          </a:xfrm>
        </p:spPr>
        <p:txBody>
          <a:bodyPr anchor="b">
            <a:noAutofit/>
          </a:bodyPr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2836803-D9E6-3DF1-3B90-1E7E677CC7B7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 flipH="1">
            <a:off x="6086167" y="-22225"/>
            <a:ext cx="6080760" cy="6902450"/>
          </a:xfrm>
          <a:prstGeom prst="parallelogram">
            <a:avLst/>
          </a:prstGeom>
          <a:ln>
            <a:noFill/>
          </a:ln>
        </p:spPr>
        <p:txBody>
          <a:bodyPr lIns="0" tIns="0">
            <a:normAutofit/>
          </a:bodyPr>
          <a:lstStyle>
            <a:lvl1pPr marL="0" indent="0" algn="l">
              <a:buNone/>
              <a:defRPr sz="2000"/>
            </a:lvl1pPr>
          </a:lstStyle>
          <a:p>
            <a:r>
              <a:rPr lang="en-US" dirty="0"/>
              <a:t>Click icon to add image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17600" y="4145280"/>
            <a:ext cx="5066250" cy="690880"/>
          </a:xfr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200000" scaled="0"/>
            <a:tileRect/>
          </a:gradFill>
        </p:spPr>
        <p:txBody>
          <a:bodyPr anchor="ctr">
            <a:normAutofit/>
          </a:bodyPr>
          <a:lstStyle>
            <a:lvl1pPr marL="0" indent="0" algn="ctr">
              <a:buNone/>
              <a:defRPr sz="2400" cap="all" baseline="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19241863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42425" y="466344"/>
            <a:ext cx="6241651" cy="1710354"/>
          </a:xfrm>
        </p:spPr>
        <p:txBody>
          <a:bodyPr bIns="0" anchor="ctr" anchorCtr="0">
            <a:noAutofit/>
          </a:bodyPr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511A5385-FB23-93A8-2B8F-9887244244D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4287838" cy="6858000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242426" y="2286000"/>
            <a:ext cx="6241650" cy="3474720"/>
          </a:xfrm>
        </p:spPr>
        <p:txBody>
          <a:bodyPr>
            <a:normAutofit/>
          </a:bodyPr>
          <a:lstStyle>
            <a:lvl1pPr marL="2286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/>
            </a:lvl1pPr>
            <a:lvl2pPr marL="2286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/>
            </a:lvl2pPr>
            <a:lvl3pPr marL="2286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/>
            </a:lvl3pPr>
            <a:lvl4pPr marL="2286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/>
            </a:lvl4pPr>
            <a:lvl5pPr marL="2286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0E25A87-9155-9E07-878F-CEC0B137C2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291586" y="6303963"/>
            <a:ext cx="4287186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7894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43000"/>
            <a:ext cx="9144000" cy="2286000"/>
          </a:xfrm>
        </p:spPr>
        <p:txBody>
          <a:bodyPr anchor="b">
            <a:noAutofit/>
          </a:bodyPr>
          <a:lstStyle>
            <a:lvl1pPr algn="ctr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524000" y="3835198"/>
            <a:ext cx="9144000" cy="683219"/>
          </a:xfrm>
          <a:gradFill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path path="circle">
              <a:fillToRect l="100000" t="100000"/>
            </a:path>
          </a:gradFill>
        </p:spPr>
        <p:txBody>
          <a:bodyPr anchor="ctr">
            <a:normAutofit/>
          </a:bodyPr>
          <a:lstStyle>
            <a:lvl1pPr marL="0" indent="0" algn="ctr">
              <a:buNone/>
              <a:defRPr sz="2400" cap="all" spc="3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15637277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9577E27-B60E-C6DD-BAAF-5CCC3D59E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303963"/>
            <a:ext cx="12192000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760"/>
            <a:ext cx="10515600" cy="1325880"/>
          </a:xfrm>
        </p:spPr>
        <p:txBody>
          <a:bodyPr anchor="ctr" anchorCtr="0">
            <a:noAutofit/>
          </a:bodyPr>
          <a:lstStyle>
            <a:lvl1pPr algn="ctr"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Content Placeholder 10">
            <a:extLst>
              <a:ext uri="{FF2B5EF4-FFF2-40B4-BE49-F238E27FC236}">
                <a16:creationId xmlns:a16="http://schemas.microsoft.com/office/drawing/2014/main" id="{964CA031-27E0-D0AA-1451-A904CCF234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38199" y="2024781"/>
            <a:ext cx="5212079" cy="4137189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Font typeface="Wingdings" panose="05000000000000000000" pitchFamily="2" charset="2"/>
              <a:buNone/>
              <a:defRPr sz="1800">
                <a:latin typeface="+mn-lt"/>
              </a:defRPr>
            </a:lvl1pPr>
            <a:lvl2pPr marL="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2pPr>
            <a:lvl3pPr marL="4572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3pPr>
            <a:lvl4pPr marL="6858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4pPr>
            <a:lvl5pPr marL="9144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Content Placeholder 10">
            <a:extLst>
              <a:ext uri="{FF2B5EF4-FFF2-40B4-BE49-F238E27FC236}">
                <a16:creationId xmlns:a16="http://schemas.microsoft.com/office/drawing/2014/main" id="{81FE0D7D-86B7-CCD2-A7A1-70E95846B542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459795" y="2024780"/>
            <a:ext cx="4894006" cy="4137189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Font typeface="Wingdings" panose="05000000000000000000" pitchFamily="2" charset="2"/>
              <a:buNone/>
              <a:defRPr sz="1800">
                <a:latin typeface="+mn-lt"/>
              </a:defRPr>
            </a:lvl1pPr>
            <a:lvl2pPr marL="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2pPr>
            <a:lvl3pPr marL="4572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3pPr>
            <a:lvl4pPr marL="6858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4pPr>
            <a:lvl5pPr marL="9144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2907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760"/>
            <a:ext cx="10515600" cy="1325880"/>
          </a:xfrm>
        </p:spPr>
        <p:txBody>
          <a:bodyPr anchor="ctr" anchorCtr="0">
            <a:noAutofit/>
          </a:bodyPr>
          <a:lstStyle>
            <a:lvl1pPr algn="ctr"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D2DE411-9D7C-15AE-0B59-F26B2BF8C52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38200" y="2024781"/>
            <a:ext cx="2878394" cy="4137189"/>
          </a:xfrm>
        </p:spPr>
        <p:txBody>
          <a:bodyPr>
            <a:normAutofit/>
          </a:bodyPr>
          <a:lstStyle>
            <a:lvl1pPr marL="342900" indent="-3429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+mj-lt"/>
              <a:buAutoNum type="arabicPeriod"/>
              <a:defRPr sz="1800">
                <a:latin typeface="+mn-lt"/>
              </a:defRPr>
            </a:lvl1pPr>
            <a:lvl2pPr marL="800100" indent="-3429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+mj-lt"/>
              <a:buAutoNum type="alphaLcPeriod"/>
              <a:defRPr sz="1800">
                <a:latin typeface="+mn-lt"/>
              </a:defRPr>
            </a:lvl2pPr>
            <a:lvl3pPr marL="1257300" indent="-3429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+mj-lt"/>
              <a:buAutoNum type="arabicParenR"/>
              <a:defRPr sz="1800">
                <a:latin typeface="+mn-lt"/>
              </a:defRPr>
            </a:lvl3pPr>
            <a:lvl4pPr marL="1714500" indent="-3429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+mj-lt"/>
              <a:buAutoNum type="alphaLcParenR"/>
              <a:defRPr sz="1800">
                <a:latin typeface="+mn-lt"/>
              </a:defRPr>
            </a:lvl4pPr>
            <a:lvl5pPr marL="20574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4" name="Content Placeholder 10">
            <a:extLst>
              <a:ext uri="{FF2B5EF4-FFF2-40B4-BE49-F238E27FC236}">
                <a16:creationId xmlns:a16="http://schemas.microsoft.com/office/drawing/2014/main" id="{60FEDE7C-502F-ECFE-4136-E99206849C2A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459795" y="2024780"/>
            <a:ext cx="4894006" cy="4137189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Font typeface="Wingdings" panose="05000000000000000000" pitchFamily="2" charset="2"/>
              <a:buNone/>
              <a:defRPr sz="1800">
                <a:latin typeface="+mn-lt"/>
              </a:defRPr>
            </a:lvl1pPr>
            <a:lvl2pPr marL="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2pPr>
            <a:lvl3pPr marL="4572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3pPr>
            <a:lvl4pPr marL="6858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4pPr>
            <a:lvl5pPr marL="9144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852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pictur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48056"/>
            <a:ext cx="6172200" cy="1581912"/>
          </a:xfrm>
        </p:spPr>
        <p:txBody>
          <a:bodyPr anchor="b" anchorCtr="0">
            <a:no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10">
            <a:extLst>
              <a:ext uri="{FF2B5EF4-FFF2-40B4-BE49-F238E27FC236}">
                <a16:creationId xmlns:a16="http://schemas.microsoft.com/office/drawing/2014/main" id="{5F30E2A0-23EF-51B1-8ABD-00429EEA0642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838200" y="2257063"/>
            <a:ext cx="4894006" cy="3904906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Font typeface="Wingdings" panose="05000000000000000000" pitchFamily="2" charset="2"/>
              <a:buNone/>
              <a:defRPr sz="1800">
                <a:latin typeface="+mn-lt"/>
              </a:defRPr>
            </a:lvl1pPr>
            <a:lvl2pPr marL="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2pPr>
            <a:lvl3pPr marL="4572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3pPr>
            <a:lvl4pPr marL="6858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4pPr>
            <a:lvl5pPr marL="9144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F15552F-C66B-341F-2D37-0389710BA5E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500938" y="-22225"/>
            <a:ext cx="4714875" cy="688022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D8DCC6D-8B88-7BE0-7240-F743AE09EC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93814" y="6303963"/>
            <a:ext cx="4287186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54381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760"/>
            <a:ext cx="10515600" cy="1325563"/>
          </a:xfrm>
        </p:spPr>
        <p:txBody>
          <a:bodyPr anchor="ctr" anchorCtr="0">
            <a:noAutofit/>
          </a:bodyPr>
          <a:lstStyle>
            <a:lvl1pPr algn="ctr"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Content Placeholder 10">
            <a:extLst>
              <a:ext uri="{FF2B5EF4-FFF2-40B4-BE49-F238E27FC236}">
                <a16:creationId xmlns:a16="http://schemas.microsoft.com/office/drawing/2014/main" id="{9C3ED3BF-FF6B-07FA-72C4-F6102A8558AF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896074" y="2106591"/>
            <a:ext cx="2067045" cy="3633787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Font typeface="Wingdings" panose="05000000000000000000" pitchFamily="2" charset="2"/>
              <a:buNone/>
              <a:defRPr sz="1800">
                <a:latin typeface="+mn-lt"/>
              </a:defRPr>
            </a:lvl1pPr>
            <a:lvl2pPr marL="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600">
                <a:latin typeface="+mn-lt"/>
              </a:defRPr>
            </a:lvl2pPr>
            <a:lvl3pPr marL="4572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400">
                <a:latin typeface="+mn-lt"/>
              </a:defRPr>
            </a:lvl3pPr>
            <a:lvl4pPr marL="6858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400">
                <a:latin typeface="+mn-lt"/>
              </a:defRPr>
            </a:lvl4pPr>
            <a:lvl5pPr marL="9144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2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423FEB60-8FB5-7F10-EDD7-8AB4B3139EF6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3483980" y="2106591"/>
            <a:ext cx="7869820" cy="4016713"/>
          </a:xfrm>
        </p:spPr>
        <p:txBody>
          <a:bodyPr/>
          <a:lstStyle/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15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760"/>
            <a:ext cx="10515600" cy="1325563"/>
          </a:xfrm>
        </p:spPr>
        <p:txBody>
          <a:bodyPr anchor="ctr" anchorCtr="0">
            <a:noAutofit/>
          </a:bodyPr>
          <a:lstStyle>
            <a:lvl1pPr algn="ctr"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Content Placeholder 10">
            <a:extLst>
              <a:ext uri="{FF2B5EF4-FFF2-40B4-BE49-F238E27FC236}">
                <a16:creationId xmlns:a16="http://schemas.microsoft.com/office/drawing/2014/main" id="{A524C1E0-92FE-D7D2-83A7-46D29A838874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838200" y="1790329"/>
            <a:ext cx="5134335" cy="4113054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Font typeface="Wingdings" panose="05000000000000000000" pitchFamily="2" charset="2"/>
              <a:buNone/>
              <a:defRPr sz="1800">
                <a:latin typeface="+mn-lt"/>
              </a:defRPr>
            </a:lvl1pPr>
            <a:lvl2pPr marL="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2pPr>
            <a:lvl3pPr marL="4572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3pPr>
            <a:lvl4pPr marL="6858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4pPr>
            <a:lvl5pPr marL="9144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427E0367-8E38-8905-DC9A-D0C376A591A7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6219464" y="1790329"/>
            <a:ext cx="5134335" cy="4113054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Font typeface="Wingdings" panose="05000000000000000000" pitchFamily="2" charset="2"/>
              <a:buNone/>
              <a:defRPr sz="1800">
                <a:latin typeface="+mn-lt"/>
              </a:defRPr>
            </a:lvl1pPr>
            <a:lvl2pPr marL="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2pPr>
            <a:lvl3pPr marL="4572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3pPr>
            <a:lvl4pPr marL="6858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4pPr>
            <a:lvl5pPr marL="9144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3D847DE-29F2-8ABB-1718-34BED4F377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303963"/>
            <a:ext cx="12192000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03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anchor="ctr" anchorCtr="0">
            <a:noAutofit/>
          </a:bodyPr>
          <a:lstStyle>
            <a:lvl1pPr algn="ctr"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0CEAFE70-86D3-8690-31CA-F9A1FBA494D0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613186" y="2107800"/>
            <a:ext cx="10965628" cy="392019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0992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6EE6F3F-63EB-5C0E-2307-3B7CBBA1C37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62437" y="400485"/>
            <a:ext cx="9467127" cy="2527911"/>
          </a:xfrm>
        </p:spPr>
        <p:txBody>
          <a:bodyPr anchor="b">
            <a:noAutofit/>
          </a:bodyPr>
          <a:lstStyle>
            <a:lvl1pPr algn="ctr">
              <a:spcBef>
                <a:spcPts val="1000"/>
              </a:spcBef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E12DA517-30B0-BC62-0422-F995FB9189E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62075" y="3738622"/>
            <a:ext cx="9467850" cy="2527911"/>
          </a:xfrm>
        </p:spPr>
        <p:txBody>
          <a:bodyPr>
            <a:normAutofit/>
          </a:bodyPr>
          <a:lstStyle>
            <a:lvl1pPr marL="0" indent="0" algn="ctr">
              <a:spcBef>
                <a:spcPts val="100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spcBef>
                <a:spcPts val="1000"/>
              </a:spcBef>
              <a:buNone/>
              <a:defRPr sz="1800">
                <a:solidFill>
                  <a:schemeClr val="bg1"/>
                </a:solidFill>
              </a:defRPr>
            </a:lvl2pPr>
            <a:lvl3pPr marL="914400" indent="0" algn="ctr">
              <a:spcBef>
                <a:spcPts val="1000"/>
              </a:spcBef>
              <a:buNone/>
              <a:defRPr sz="1800">
                <a:solidFill>
                  <a:schemeClr val="bg1"/>
                </a:solidFill>
              </a:defRPr>
            </a:lvl3pPr>
            <a:lvl4pPr marL="1371600" indent="0" algn="ctr">
              <a:spcBef>
                <a:spcPts val="1000"/>
              </a:spcBef>
              <a:buNone/>
              <a:defRPr sz="1800">
                <a:solidFill>
                  <a:schemeClr val="bg1"/>
                </a:solidFill>
              </a:defRPr>
            </a:lvl4pPr>
            <a:lvl5pPr marL="1828800" indent="0" algn="ctr">
              <a:spcBef>
                <a:spcPts val="1000"/>
              </a:spcBef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162967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D97564-C310-6E8C-8689-CE18881B4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AD99FA-26D9-873B-BE7F-26FEC5C233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19819E-0266-97DD-DFD1-BAAA06AE32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D8061D-18C3-4F4F-85EF-561633F5875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FD19C9-01CE-9E2A-CDA5-C15940F055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801085-7B28-048D-E3D3-9C3614268D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934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  <p:sldLayoutId id="2147483660" r:id="rId2"/>
    <p:sldLayoutId id="2147483659" r:id="rId3"/>
    <p:sldLayoutId id="2147483650" r:id="rId4"/>
    <p:sldLayoutId id="2147483649" r:id="rId5"/>
    <p:sldLayoutId id="2147483662" r:id="rId6"/>
    <p:sldLayoutId id="2147483663" r:id="rId7"/>
    <p:sldLayoutId id="2147483652" r:id="rId8"/>
    <p:sldLayoutId id="2147483666" r:id="rId9"/>
    <p:sldLayoutId id="2147483664" r:id="rId10"/>
    <p:sldLayoutId id="2147483665" r:id="rId11"/>
    <p:sldLayoutId id="214748366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4" Type="http://schemas.microsoft.com/office/2007/relationships/hdphoto" Target="../media/hdphoto3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7" descr="abstract image">
            <a:extLst>
              <a:ext uri="{FF2B5EF4-FFF2-40B4-BE49-F238E27FC236}">
                <a16:creationId xmlns:a16="http://schemas.microsoft.com/office/drawing/2014/main" id="{782ED2F6-AFB3-9199-3999-2B5E4BAF242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alphaModFix amt="52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F20A922B-22EC-7FD8-FA8C-2FFAC558BD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86000"/>
            <a:ext cx="9144000" cy="2286000"/>
          </a:xfrm>
        </p:spPr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Time Management</a:t>
            </a:r>
            <a:br>
              <a:rPr lang="en-US" dirty="0">
                <a:ea typeface="Calibri Light"/>
                <a:cs typeface="Calibri Light"/>
              </a:rPr>
            </a:br>
            <a:r>
              <a:rPr lang="en-US" dirty="0">
                <a:ea typeface="Calibri Light"/>
                <a:cs typeface="Calibri Light"/>
              </a:rPr>
              <a:t>An essential skill for students in higher education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92647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975C36-617B-795C-5A2B-325EA34F16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AD706-11EF-C258-EBD5-C4EEFEAACF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2816" y="457200"/>
            <a:ext cx="4837176" cy="1993392"/>
          </a:xfrm>
          <a:noFill/>
        </p:spPr>
        <p:txBody>
          <a:bodyPr anchor="b">
            <a:noAutofit/>
          </a:bodyPr>
          <a:lstStyle/>
          <a:p>
            <a:r>
              <a:rPr lang="en-US" dirty="0">
                <a:ea typeface="Calibri Light"/>
                <a:cs typeface="Calibri Light"/>
              </a:rPr>
              <a:t>how important is time management in higher education?</a:t>
            </a:r>
          </a:p>
        </p:txBody>
      </p:sp>
      <p:pic>
        <p:nvPicPr>
          <p:cNvPr id="15" name="Picture Placeholder 14" descr="A group of people sitting around a table">
            <a:extLst>
              <a:ext uri="{FF2B5EF4-FFF2-40B4-BE49-F238E27FC236}">
                <a16:creationId xmlns:a16="http://schemas.microsoft.com/office/drawing/2014/main" id="{E4DF753A-3575-A0D9-5135-8A94308DC03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" r="2"/>
          <a:stretch/>
        </p:blipFill>
        <p:spPr>
          <a:xfrm>
            <a:off x="-28882" y="0"/>
            <a:ext cx="6115050" cy="6858000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EC4A8-49EE-CF82-CFDC-BA9308ED0D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62818" y="2752344"/>
            <a:ext cx="4837174" cy="3136392"/>
          </a:xfrm>
          <a:noFill/>
        </p:spPr>
        <p:txBody>
          <a:bodyPr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Time management is Fundamental in academic success.</a:t>
            </a:r>
          </a:p>
          <a:p>
            <a:r>
              <a:rPr lang="en-US" dirty="0">
                <a:ea typeface="Calibri"/>
                <a:cs typeface="Calibri"/>
              </a:rPr>
              <a:t>Higher education demands high degree of independence and self-control.</a:t>
            </a:r>
          </a:p>
        </p:txBody>
      </p:sp>
    </p:spTree>
    <p:extLst>
      <p:ext uri="{BB962C8B-B14F-4D97-AF65-F5344CB8AC3E}">
        <p14:creationId xmlns:p14="http://schemas.microsoft.com/office/powerpoint/2010/main" val="1672017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" name="Picture Placeholder 90" descr="A person sitting at a table with her fingers up">
            <a:extLst>
              <a:ext uri="{FF2B5EF4-FFF2-40B4-BE49-F238E27FC236}">
                <a16:creationId xmlns:a16="http://schemas.microsoft.com/office/drawing/2014/main" id="{BC622EA4-CCB7-907A-0126-D0A68A5DC78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" r="451"/>
          <a:stretch/>
        </p:blipFill>
        <p:spPr>
          <a:xfrm flipH="1">
            <a:off x="6086167" y="-22225"/>
            <a:ext cx="6080760" cy="6902450"/>
          </a:xfrm>
        </p:spPr>
      </p:pic>
      <p:sp>
        <p:nvSpPr>
          <p:cNvPr id="15" name="Subtitle 14">
            <a:extLst>
              <a:ext uri="{FF2B5EF4-FFF2-40B4-BE49-F238E27FC236}">
                <a16:creationId xmlns:a16="http://schemas.microsoft.com/office/drawing/2014/main" id="{9C373000-EEA1-D16F-189A-338FFDA2E7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17600" y="1729885"/>
            <a:ext cx="4979987" cy="3106275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Good time management Helps students achieve their academic goals and meet deadlines.</a:t>
            </a:r>
          </a:p>
        </p:txBody>
      </p:sp>
    </p:spTree>
    <p:extLst>
      <p:ext uri="{BB962C8B-B14F-4D97-AF65-F5344CB8AC3E}">
        <p14:creationId xmlns:p14="http://schemas.microsoft.com/office/powerpoint/2010/main" val="39304385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5F5E3-2B1C-7C0A-8581-67A9052D1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425" y="466344"/>
            <a:ext cx="6241651" cy="1710354"/>
          </a:xfrm>
          <a:noFill/>
        </p:spPr>
        <p:txBody>
          <a:bodyPr anchor="ctr"/>
          <a:lstStyle/>
          <a:p>
            <a:r>
              <a:rPr lang="en-US" dirty="0">
                <a:ea typeface="Calibri Light"/>
                <a:cs typeface="Calibri Light"/>
              </a:rPr>
              <a:t>Other benefits</a:t>
            </a:r>
            <a:endParaRPr lang="en-US" dirty="0"/>
          </a:p>
        </p:txBody>
      </p:sp>
      <p:pic>
        <p:nvPicPr>
          <p:cNvPr id="20" name="Picture Placeholder 7" descr="A person talking to another person">
            <a:extLst>
              <a:ext uri="{FF2B5EF4-FFF2-40B4-BE49-F238E27FC236}">
                <a16:creationId xmlns:a16="http://schemas.microsoft.com/office/drawing/2014/main" id="{59669B42-CC26-1A2A-1FE7-526E425D019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0437" r="10437"/>
          <a:stretch/>
        </p:blipFill>
        <p:spPr>
          <a:xfrm>
            <a:off x="0" y="0"/>
            <a:ext cx="4287838" cy="6858000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33159-D030-2F82-A142-F759407283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2426" y="2286000"/>
            <a:ext cx="6241650" cy="3474720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Reduce stress: Proper planning and avoid leaving things for the last minute can reduce stress and enhance productivity &amp; well- being.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Maintain Balance: Managing time well allows students to balance academic work with other personal commitments.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Develop Career skills: Time management is a valuable skill that most employers look for.</a:t>
            </a:r>
          </a:p>
        </p:txBody>
      </p:sp>
    </p:spTree>
    <p:extLst>
      <p:ext uri="{BB962C8B-B14F-4D97-AF65-F5344CB8AC3E}">
        <p14:creationId xmlns:p14="http://schemas.microsoft.com/office/powerpoint/2010/main" val="36666746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9874B-BCA9-8420-1595-EDD1865A0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880"/>
          </a:xfrm>
          <a:noFill/>
        </p:spPr>
        <p:txBody>
          <a:bodyPr anchor="ctr"/>
          <a:lstStyle/>
          <a:p>
            <a:r>
              <a:rPr lang="en-US" dirty="0">
                <a:ea typeface="Calibri Light"/>
                <a:cs typeface="Calibri Light"/>
              </a:rPr>
              <a:t>Common challenges students face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5FD2B-E3E5-1C2B-0151-21F216B14A3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199" y="2024781"/>
            <a:ext cx="5212079" cy="4137189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>
              <a:ea typeface="Calibri"/>
              <a:cs typeface="Calibri"/>
            </a:endParaRPr>
          </a:p>
          <a:p>
            <a:pPr lvl="1">
              <a:buFont typeface="Calibri" panose="05000000000000000000" pitchFamily="2" charset="2"/>
              <a:buChar char="-"/>
            </a:pPr>
            <a:r>
              <a:rPr lang="en-US" dirty="0"/>
              <a:t>Procrastination </a:t>
            </a:r>
            <a:endParaRPr lang="en-US" dirty="0">
              <a:ea typeface="Calibri"/>
              <a:cs typeface="Calibri"/>
            </a:endParaRPr>
          </a:p>
          <a:p>
            <a:pPr marL="285750" lvl="1" indent="-285750">
              <a:buFont typeface="Calibri" panose="05000000000000000000" pitchFamily="2" charset="2"/>
              <a:buChar char="-"/>
            </a:pPr>
            <a:r>
              <a:rPr lang="en-US" dirty="0">
                <a:ea typeface="Calibri"/>
                <a:cs typeface="Calibri"/>
              </a:rPr>
              <a:t>A common practice among students, procrastination leads to poor academic performance.</a:t>
            </a:r>
          </a:p>
          <a:p>
            <a:pPr lvl="1">
              <a:buFont typeface="Calibri" panose="05000000000000000000" pitchFamily="2" charset="2"/>
              <a:buChar char="-"/>
            </a:pPr>
            <a:r>
              <a:rPr lang="en-US" dirty="0">
                <a:ea typeface="Calibri"/>
                <a:cs typeface="Calibri"/>
              </a:rPr>
              <a:t>Poor planning</a:t>
            </a:r>
          </a:p>
          <a:p>
            <a:pPr marL="285750" lvl="1" indent="-285750">
              <a:buFont typeface="Calibri" panose="05000000000000000000" pitchFamily="2" charset="2"/>
              <a:buChar char="-"/>
            </a:pPr>
            <a:r>
              <a:rPr lang="en-US" dirty="0">
                <a:ea typeface="Calibri"/>
                <a:cs typeface="Calibri"/>
              </a:rPr>
              <a:t>Without a plan students might find it hard to prioritize tasks and allocate enough time to complete them.</a:t>
            </a:r>
          </a:p>
          <a:p>
            <a:pPr lvl="1">
              <a:buFont typeface="Calibri" panose="05000000000000000000" pitchFamily="2" charset="2"/>
              <a:buChar char="-"/>
            </a:pPr>
            <a:endParaRPr lang="en-US" dirty="0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FBB810-3430-2C29-1AA0-9744AA0A1AA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459795" y="2024780"/>
            <a:ext cx="4894006" cy="4137189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endParaRPr lang="en-US">
              <a:ea typeface="Calibri"/>
              <a:cs typeface="Calibri"/>
            </a:endParaRPr>
          </a:p>
          <a:p>
            <a:pPr marL="285750" lvl="1" indent="-285750">
              <a:buFont typeface="Calibri" panose="05000000000000000000" pitchFamily="2" charset="2"/>
              <a:buChar char="-"/>
            </a:pPr>
            <a:r>
              <a:rPr lang="en-US" dirty="0">
                <a:ea typeface="Calibri"/>
                <a:cs typeface="Calibri"/>
              </a:rPr>
              <a:t>Digital Distractions </a:t>
            </a:r>
          </a:p>
          <a:p>
            <a:pPr marL="285750" lvl="1" indent="-285750">
              <a:buFont typeface="Calibri" panose="05000000000000000000" pitchFamily="2" charset="2"/>
              <a:buChar char="-"/>
            </a:pPr>
            <a:r>
              <a:rPr lang="en-US" dirty="0">
                <a:ea typeface="Calibri"/>
                <a:cs typeface="Calibri"/>
              </a:rPr>
              <a:t>In the digital era there are smart devices everywhere, from mobile  phones to Tv's that can disrupt the learning process.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6AA2678-D2AD-6101-2A00-2289475AE8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6303963"/>
            <a:ext cx="12192000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31593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A15DE-D135-0710-9984-A0A55E960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48056"/>
            <a:ext cx="6172200" cy="1581912"/>
          </a:xfrm>
          <a:noFill/>
        </p:spPr>
        <p:txBody>
          <a:bodyPr anchor="b"/>
          <a:lstStyle/>
          <a:p>
            <a:r>
              <a:rPr lang="en-US" dirty="0">
                <a:ea typeface="Calibri Light"/>
                <a:cs typeface="Calibri Light"/>
              </a:rPr>
              <a:t>Strategies for effective time management.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8AA23-D8D0-93BE-5C5F-103A750B0D2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8200" y="2257063"/>
            <a:ext cx="4894006" cy="3904906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Calibri" panose="05000000000000000000" pitchFamily="2" charset="2"/>
              <a:buChar char="-"/>
            </a:pPr>
            <a:r>
              <a:rPr lang="en-US" dirty="0">
                <a:ea typeface="Calibri"/>
                <a:cs typeface="Calibri"/>
              </a:rPr>
              <a:t>Set smart goals: Set goals that are specific, measurable, achievable and time bound.</a:t>
            </a:r>
          </a:p>
          <a:p>
            <a:pPr marL="285750" indent="-285750">
              <a:buFont typeface="Calibri" panose="05000000000000000000" pitchFamily="2" charset="2"/>
              <a:buChar char="-"/>
            </a:pPr>
            <a:endParaRPr lang="en-US" dirty="0">
              <a:ea typeface="Calibri"/>
              <a:cs typeface="Calibri"/>
            </a:endParaRPr>
          </a:p>
          <a:p>
            <a:pPr marL="285750" indent="-285750">
              <a:buFont typeface="Calibri" panose="05000000000000000000" pitchFamily="2" charset="2"/>
              <a:buChar char="-"/>
            </a:pPr>
            <a:r>
              <a:rPr lang="en-US" dirty="0">
                <a:ea typeface="Calibri"/>
                <a:cs typeface="Calibri"/>
              </a:rPr>
              <a:t>Use a planner or digital calendar: Keeping track of classes, assignments and working shift can help you stay more organized.</a:t>
            </a:r>
          </a:p>
          <a:p>
            <a:pPr marL="285750" indent="-285750">
              <a:buFont typeface="Calibri" panose="05000000000000000000" pitchFamily="2" charset="2"/>
              <a:buChar char="-"/>
            </a:pPr>
            <a:endParaRPr lang="en-US" dirty="0">
              <a:ea typeface="Calibri"/>
              <a:cs typeface="Calibri"/>
            </a:endParaRPr>
          </a:p>
          <a:p>
            <a:pPr marL="285750" indent="-285750">
              <a:buFont typeface="Calibri" panose="05000000000000000000" pitchFamily="2" charset="2"/>
              <a:buChar char="-"/>
            </a:pPr>
            <a:r>
              <a:rPr lang="en-US" dirty="0">
                <a:ea typeface="Calibri"/>
                <a:cs typeface="Calibri"/>
              </a:rPr>
              <a:t>Prioritize tasks with the Eisenhower matrix: Categorizing tasks based on urgency and importance ensure that critical deadlines are not being missed.</a:t>
            </a:r>
          </a:p>
          <a:p>
            <a:pPr marL="285750" indent="-285750">
              <a:buFont typeface="Calibri" panose="05000000000000000000" pitchFamily="2" charset="2"/>
              <a:buChar char="-"/>
            </a:pPr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pic>
        <p:nvPicPr>
          <p:cNvPr id="15" name="Picture Placeholder 5" descr="A person looking at blueprints on a brick wall">
            <a:extLst>
              <a:ext uri="{FF2B5EF4-FFF2-40B4-BE49-F238E27FC236}">
                <a16:creationId xmlns:a16="http://schemas.microsoft.com/office/drawing/2014/main" id="{BBD84AA8-495D-1210-1B06-DA73C5BCF36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27157" r="27157"/>
          <a:stretch/>
        </p:blipFill>
        <p:spPr>
          <a:xfrm>
            <a:off x="7500938" y="-22225"/>
            <a:ext cx="4714875" cy="6880225"/>
          </a:xfrm>
        </p:spPr>
      </p:pic>
    </p:spTree>
    <p:extLst>
      <p:ext uri="{BB962C8B-B14F-4D97-AF65-F5344CB8AC3E}">
        <p14:creationId xmlns:p14="http://schemas.microsoft.com/office/powerpoint/2010/main" val="16495977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D23DD-AE43-455A-54AD-4ED849A12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>
                <a:ea typeface="Calibri Light"/>
                <a:cs typeface="Calibri Light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02DF7-30BE-3226-D927-7CDD34DD24A6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ea typeface="Calibri"/>
                <a:cs typeface="Calibri"/>
              </a:rPr>
              <a:t>In conclusion, time management is a fundamental skill to have in higher education.</a:t>
            </a:r>
            <a:endParaRPr lang="en-US" dirty="0"/>
          </a:p>
          <a:p>
            <a:r>
              <a:rPr lang="en-US" sz="2000" dirty="0">
                <a:ea typeface="Calibri"/>
                <a:cs typeface="Calibri"/>
              </a:rPr>
              <a:t>As students transition into a more demanding learning environment.</a:t>
            </a:r>
          </a:p>
          <a:p>
            <a:r>
              <a:rPr lang="en-US" sz="2000" dirty="0">
                <a:ea typeface="Calibri"/>
                <a:cs typeface="Calibri"/>
              </a:rPr>
              <a:t>The ability to manage their time efficiently is crucial to </a:t>
            </a:r>
            <a:r>
              <a:rPr lang="en-US" sz="2000" dirty="0" err="1">
                <a:ea typeface="Calibri"/>
                <a:cs typeface="Calibri"/>
              </a:rPr>
              <a:t>acheiving</a:t>
            </a:r>
            <a:r>
              <a:rPr lang="en-US" sz="2000" dirty="0">
                <a:ea typeface="Calibri"/>
                <a:cs typeface="Calibri"/>
              </a:rPr>
              <a:t> the desired outcome.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6AF2399-F197-B47C-49EB-0088A3050E3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4370" r="4370"/>
          <a:stretch/>
        </p:blipFill>
        <p:spPr/>
      </p:pic>
    </p:spTree>
    <p:extLst>
      <p:ext uri="{BB962C8B-B14F-4D97-AF65-F5344CB8AC3E}">
        <p14:creationId xmlns:p14="http://schemas.microsoft.com/office/powerpoint/2010/main" val="891273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11" descr="A close up of dots&#10;">
            <a:extLst>
              <a:ext uri="{FF2B5EF4-FFF2-40B4-BE49-F238E27FC236}">
                <a16:creationId xmlns:a16="http://schemas.microsoft.com/office/drawing/2014/main" id="{030E03B4-DAB0-F43D-4B1C-C54F75E621A1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4AB1CD4B-2C7F-1593-8E69-B7450F3DC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2437" y="400485"/>
            <a:ext cx="9467127" cy="2527911"/>
          </a:xfrm>
        </p:spPr>
        <p:txBody>
          <a:bodyPr/>
          <a:lstStyle/>
          <a:p>
            <a:r>
              <a:rPr lang="en-US" dirty="0"/>
              <a:t>THANK YOU!</a:t>
            </a:r>
            <a:br>
              <a:rPr lang="en-US" dirty="0">
                <a:ea typeface="Calibri Light"/>
                <a:cs typeface="Calibri Light"/>
              </a:rPr>
            </a:br>
            <a:br>
              <a:rPr lang="en-US" dirty="0"/>
            </a:br>
            <a:r>
              <a:rPr lang="en-US" dirty="0">
                <a:ea typeface="Calibri Light"/>
                <a:cs typeface="Calibri Light"/>
              </a:rPr>
              <a:t>any questions?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6613063-168A-02B8-4326-BB842F3B83E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362075" y="3738622"/>
            <a:ext cx="9467850" cy="252791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Sergio N. </a:t>
            </a:r>
            <a:r>
              <a:rPr lang="en-US" dirty="0" err="1">
                <a:ea typeface="Calibri"/>
                <a:cs typeface="Calibri"/>
              </a:rPr>
              <a:t>Vranceanu</a:t>
            </a:r>
            <a:endParaRPr lang="en-US" dirty="0" err="1"/>
          </a:p>
          <a:p>
            <a:r>
              <a:rPr lang="en-US" dirty="0">
                <a:ea typeface="Calibri"/>
                <a:cs typeface="Calibri"/>
              </a:rPr>
              <a:t>Student Nr: 2435824</a:t>
            </a:r>
          </a:p>
          <a:p>
            <a:r>
              <a:rPr lang="en-US" dirty="0">
                <a:ea typeface="Calibri"/>
                <a:cs typeface="Calibri"/>
              </a:rPr>
              <a:t>Sergiu.vranceanu09@gmail.com</a:t>
            </a:r>
          </a:p>
        </p:txBody>
      </p:sp>
    </p:spTree>
    <p:extLst>
      <p:ext uri="{BB962C8B-B14F-4D97-AF65-F5344CB8AC3E}">
        <p14:creationId xmlns:p14="http://schemas.microsoft.com/office/powerpoint/2010/main" val="21844722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30A76-B788-B363-104E-266B7C7F7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3715109" cy="793601"/>
          </a:xfrm>
          <a:noFill/>
        </p:spPr>
        <p:txBody>
          <a:bodyPr anchor="ctr"/>
          <a:lstStyle/>
          <a:p>
            <a:r>
              <a:rPr lang="en-US" dirty="0">
                <a:ea typeface="Calibri Light"/>
                <a:cs typeface="Calibri Light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48542-FCE1-3AE6-C6C9-17975609DF70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38200" y="1790329"/>
            <a:ext cx="5134335" cy="4113054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>
              <a:ea typeface="Calibri"/>
              <a:cs typeface="Calibri"/>
            </a:endParaRPr>
          </a:p>
          <a:p>
            <a:pPr lvl="1"/>
            <a:endParaRPr lang="en-US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853B9E3B-300B-46C5-C419-3CDF5AE3D5D0}"/>
              </a:ext>
            </a:extLst>
          </p:cNvPr>
          <p:cNvGraphicFramePr>
            <a:graphicFrameLocks noGrp="1"/>
          </p:cNvGraphicFramePr>
          <p:nvPr>
            <p:ph sz="quarter" idx="16"/>
            <p:extLst>
              <p:ext uri="{D42A27DB-BD31-4B8C-83A1-F6EECF244321}">
                <p14:modId xmlns:p14="http://schemas.microsoft.com/office/powerpoint/2010/main" val="2210577700"/>
              </p:ext>
            </p:extLst>
          </p:nvPr>
        </p:nvGraphicFramePr>
        <p:xfrm>
          <a:off x="258792" y="1538377"/>
          <a:ext cx="11385118" cy="4743045"/>
        </p:xfrm>
        <a:graphic>
          <a:graphicData uri="http://schemas.openxmlformats.org/drawingml/2006/table">
            <a:tbl>
              <a:tblPr bandRow="1">
                <a:tableStyleId>{7E9639D4-E3E2-4D34-9284-5A2195B3D0D7}</a:tableStyleId>
              </a:tblPr>
              <a:tblGrid>
                <a:gridCol w="11385118">
                  <a:extLst>
                    <a:ext uri="{9D8B030D-6E8A-4147-A177-3AD203B41FA5}">
                      <a16:colId xmlns:a16="http://schemas.microsoft.com/office/drawing/2014/main" val="94941719"/>
                    </a:ext>
                  </a:extLst>
                </a:gridCol>
              </a:tblGrid>
              <a:tr h="4743045"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br>
                        <a:rPr lang="en-US" dirty="0">
                          <a:effectLst/>
                        </a:rPr>
                      </a:br>
                      <a:endParaRPr lang="en-US" dirty="0">
                        <a:effectLst/>
                      </a:endParaRPr>
                    </a:p>
                  </a:txBody>
                  <a:tcPr marL="73025" marR="730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3541883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3EE39F69-A1C6-AF25-B91E-7EEE8ED9E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6850302"/>
            <a:ext cx="12192000" cy="7698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12AE47C-ACD1-4B84-EC5C-47387CBA8BA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1139441"/>
              </p:ext>
            </p:extLst>
          </p:nvPr>
        </p:nvGraphicFramePr>
        <p:xfrm>
          <a:off x="-1725283" y="905773"/>
          <a:ext cx="13648297" cy="7728857"/>
        </p:xfrm>
        <a:graphic>
          <a:graphicData uri="http://schemas.openxmlformats.org/drawingml/2006/table">
            <a:tbl>
              <a:tblPr bandRow="1">
                <a:tableStyleId>{7E9639D4-E3E2-4D34-9284-5A2195B3D0D7}</a:tableStyleId>
              </a:tblPr>
              <a:tblGrid>
                <a:gridCol w="2725117">
                  <a:extLst>
                    <a:ext uri="{9D8B030D-6E8A-4147-A177-3AD203B41FA5}">
                      <a16:colId xmlns:a16="http://schemas.microsoft.com/office/drawing/2014/main" val="75190174"/>
                    </a:ext>
                  </a:extLst>
                </a:gridCol>
                <a:gridCol w="2725117">
                  <a:extLst>
                    <a:ext uri="{9D8B030D-6E8A-4147-A177-3AD203B41FA5}">
                      <a16:colId xmlns:a16="http://schemas.microsoft.com/office/drawing/2014/main" val="1913211938"/>
                    </a:ext>
                  </a:extLst>
                </a:gridCol>
                <a:gridCol w="2919770">
                  <a:extLst>
                    <a:ext uri="{9D8B030D-6E8A-4147-A177-3AD203B41FA5}">
                      <a16:colId xmlns:a16="http://schemas.microsoft.com/office/drawing/2014/main" val="1984210479"/>
                    </a:ext>
                  </a:extLst>
                </a:gridCol>
                <a:gridCol w="2553176">
                  <a:extLst>
                    <a:ext uri="{9D8B030D-6E8A-4147-A177-3AD203B41FA5}">
                      <a16:colId xmlns:a16="http://schemas.microsoft.com/office/drawing/2014/main" val="2629609879"/>
                    </a:ext>
                  </a:extLst>
                </a:gridCol>
                <a:gridCol w="2725117">
                  <a:extLst>
                    <a:ext uri="{9D8B030D-6E8A-4147-A177-3AD203B41FA5}">
                      <a16:colId xmlns:a16="http://schemas.microsoft.com/office/drawing/2014/main" val="3592916119"/>
                    </a:ext>
                  </a:extLst>
                </a:gridCol>
              </a:tblGrid>
              <a:tr h="7728857"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br>
                        <a:rPr lang="en-US" dirty="0">
                          <a:effectLst/>
                        </a:rPr>
                      </a:br>
                      <a:endParaRPr lang="en-US" dirty="0">
                        <a:effectLst/>
                      </a:endParaRPr>
                    </a:p>
                  </a:txBody>
                  <a:tcPr marL="73025" marR="730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>
                        <a:effectLst/>
                      </a:endParaRPr>
                    </a:p>
                  </a:txBody>
                  <a:tcPr marL="73024" marR="73024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1000"/>
                        </a:spcBef>
                        <a:spcAft>
                          <a:spcPts val="800"/>
                        </a:spcAft>
                        <a:buNone/>
                      </a:pPr>
                      <a:endParaRPr lang="en-US" sz="1600" b="0" i="0" u="none" strike="noStrike" dirty="0">
                        <a:solidFill>
                          <a:srgbClr val="26414C"/>
                        </a:solidFill>
                        <a:effectLst/>
                        <a:latin typeface="Arial Black"/>
                      </a:endParaRPr>
                    </a:p>
                    <a:p>
                      <a:pPr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Gill Sans"/>
                        </a:rPr>
                        <a:t>Britton, B.K &amp; Tesser, A. (1991). Effects of Time Management on College Graduates. Journal of Educational Psychology,83, pp.405-410.</a:t>
                      </a:r>
                    </a:p>
                    <a:p>
                      <a:pPr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Gill Sans"/>
                        </a:rPr>
                        <a:t>Macan, T.H., Shahani, C., </a:t>
                      </a:r>
                      <a:r>
                        <a:rPr lang="en-US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Gill Sans"/>
                        </a:rPr>
                        <a:t>Dipboye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Gill Sans"/>
                        </a:rPr>
                        <a:t>, </a:t>
                      </a:r>
                      <a:r>
                        <a:rPr lang="en-US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Gill Sans"/>
                        </a:rPr>
                        <a:t>R.l.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Gill Sans"/>
                        </a:rPr>
                        <a:t> &amp; Phillips, A.P. (1990). College Students time management: correlations with academic performance and stress. Journal of Educational psychology, 82, pp. 760-768.</a:t>
                      </a:r>
                    </a:p>
                    <a:p>
                      <a:pPr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US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Gill Sans"/>
                        </a:rPr>
                        <a:t>Nodis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Gill Sans"/>
                        </a:rPr>
                        <a:t>, S.A and Hudson, </a:t>
                      </a:r>
                      <a:r>
                        <a:rPr lang="en-US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Gill Sans"/>
                        </a:rPr>
                        <a:t>G.i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Gill Sans"/>
                        </a:rPr>
                        <a:t> (2006) Performance of college students: impact study time and study habits ; journal of education for business, 85 (4) , pp 229-238</a:t>
                      </a:r>
                    </a:p>
                    <a:p>
                      <a:pPr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Gill Sans"/>
                        </a:rPr>
                        <a:t>Doran, Gt. (1981) There is a smart way to write management’s goals and objectives; management review, 70 (11), pp. 35-36.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  <a:p>
                      <a:pPr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US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Gill Sans"/>
                        </a:rPr>
                        <a:t>Lakein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Gill Sans"/>
                        </a:rPr>
                        <a:t>, A. (1973) How to get control of your time and life. New York: </a:t>
                      </a:r>
                      <a:r>
                        <a:rPr lang="en-US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Gill Sans"/>
                        </a:rPr>
                        <a:t>P.H.Wyden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Gill Sans"/>
                        </a:rPr>
                        <a:t>.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  <a:p>
                      <a:pPr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Gill Sans"/>
                        </a:rPr>
                        <a:t>Convey, S.R (1989)The habits of Highly effective people: Powerful Lessons in Personal Change. New </a:t>
                      </a:r>
                      <a:r>
                        <a:rPr lang="en-US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Gill Sans"/>
                        </a:rPr>
                        <a:t>York:Free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Gill Sans"/>
                        </a:rPr>
                        <a:t> Press.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</a:endParaRPr>
                    </a:p>
                    <a:p>
                      <a:pPr fontAlgn="t">
                        <a:buNone/>
                      </a:pPr>
                      <a:br>
                        <a:rPr lang="en-US" dirty="0">
                          <a:effectLst/>
                        </a:rPr>
                      </a:br>
                      <a:br>
                        <a:rPr lang="en-US" dirty="0">
                          <a:effectLst/>
                        </a:rPr>
                      </a:br>
                      <a:br>
                        <a:rPr lang="en-US" dirty="0">
                          <a:effectLst/>
                        </a:rPr>
                      </a:br>
                      <a:endParaRPr lang="en-US" dirty="0">
                        <a:effectLst/>
                      </a:endParaRPr>
                    </a:p>
                  </a:txBody>
                  <a:tcPr marL="73025" marR="730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 dirty="0">
                        <a:effectLst/>
                      </a:endParaRPr>
                    </a:p>
                  </a:txBody>
                  <a:tcPr marL="73025" marR="730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br>
                        <a:rPr lang="en-US" dirty="0">
                          <a:effectLst/>
                        </a:rPr>
                      </a:br>
                      <a:endParaRPr lang="en-US" dirty="0">
                        <a:effectLst/>
                      </a:endParaRPr>
                    </a:p>
                  </a:txBody>
                  <a:tcPr marL="73025" marR="730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887471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3777997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Tech presentation">
      <a:dk1>
        <a:srgbClr val="000000"/>
      </a:dk1>
      <a:lt1>
        <a:srgbClr val="FFFFFF"/>
      </a:lt1>
      <a:dk2>
        <a:srgbClr val="435369"/>
      </a:dk2>
      <a:lt2>
        <a:srgbClr val="E8E8E8"/>
      </a:lt2>
      <a:accent1>
        <a:srgbClr val="A53F51"/>
      </a:accent1>
      <a:accent2>
        <a:srgbClr val="E89756"/>
      </a:accent2>
      <a:accent3>
        <a:srgbClr val="2F3342"/>
      </a:accent3>
      <a:accent4>
        <a:srgbClr val="2B2052"/>
      </a:accent4>
      <a:accent5>
        <a:srgbClr val="00023A"/>
      </a:accent5>
      <a:accent6>
        <a:srgbClr val="7E7E7E"/>
      </a:accent6>
      <a:hlink>
        <a:srgbClr val="467886"/>
      </a:hlink>
      <a:folHlink>
        <a:srgbClr val="96607D"/>
      </a:folHlink>
    </a:clrScheme>
    <a:fontScheme name="Custom 99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TM55661986_Win32_SL_V16" id="{C08B0D31-9878-4B86-9AA2-489D9D63805D}" vid="{DECC9CCA-8386-4D88-B03D-E024FA4FDFC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0F048343-1EA9-44C3-883E-652FAAF0713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F2A2379-DD35-4769-BFD6-4857D72F808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5C2645A-E767-4D7E-984D-234E531E455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Custom</Template>
  <TotalTime>0</TotalTime>
  <Words>420</Words>
  <Application>Microsoft Office PowerPoint</Application>
  <PresentationFormat>Widescreen</PresentationFormat>
  <Paragraphs>121</Paragraphs>
  <Slides>9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Custom</vt:lpstr>
      <vt:lpstr>Time Management An essential skill for students in higher education</vt:lpstr>
      <vt:lpstr>how important is time management in higher education?</vt:lpstr>
      <vt:lpstr>PowerPoint Presentation</vt:lpstr>
      <vt:lpstr>Other benefits</vt:lpstr>
      <vt:lpstr>Common challenges students face</vt:lpstr>
      <vt:lpstr>Strategies for effective time management.</vt:lpstr>
      <vt:lpstr>conclusion</vt:lpstr>
      <vt:lpstr>THANK YOU!  any questions?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458</cp:revision>
  <dcterms:created xsi:type="dcterms:W3CDTF">2025-06-10T19:24:36Z</dcterms:created>
  <dcterms:modified xsi:type="dcterms:W3CDTF">2025-06-13T21:49:13Z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