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60" r:id="rId5"/>
    <p:sldId id="258" r:id="rId6"/>
    <p:sldId id="259" r:id="rId7"/>
    <p:sldId id="264" r:id="rId8"/>
    <p:sldId id="261" r:id="rId9"/>
    <p:sldId id="262" r:id="rId10"/>
    <p:sldId id="263" r:id="rId11"/>
    <p:sldId id="266" r:id="rId12"/>
    <p:sldId id="267" r:id="rId13"/>
    <p:sldId id="268" r:id="rId14"/>
    <p:sldId id="269" r:id="rId15"/>
    <p:sldId id="271" r:id="rId16"/>
    <p:sldId id="265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nline.clickview.co.uk/workspace/categories/4751357/videos/2905112" TargetMode="External"/><Relationship Id="rId2" Type="http://schemas.openxmlformats.org/officeDocument/2006/relationships/hyperlink" Target="https://www.youtube.com/watch?v=d-u3khwsUs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Children Young People and Families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a Family?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define a family in society today?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Family?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467AFDB-C58E-4257-87D0-0A282399E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0168" y="2564904"/>
            <a:ext cx="4088764" cy="39280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Families and Social Change</a:t>
            </a:r>
          </a:p>
          <a:p>
            <a:r>
              <a:rPr lang="en-GB" dirty="0">
                <a:hlinkClick r:id="rId2"/>
              </a:rPr>
              <a:t>https://www.youtube.com/watch?v=d-u3khwsUsc</a:t>
            </a:r>
            <a:endParaRPr lang="en-GB" dirty="0"/>
          </a:p>
          <a:p>
            <a:pPr marL="109728" indent="0">
              <a:buNone/>
            </a:pPr>
            <a:r>
              <a:rPr lang="en-GB" sz="2500" dirty="0" smtClean="0"/>
              <a:t>Watch the clip and make notes</a:t>
            </a:r>
            <a:endParaRPr lang="en-GB" sz="2500" dirty="0"/>
          </a:p>
          <a:p>
            <a:pPr marL="109728" indent="0">
              <a:buNone/>
            </a:pPr>
            <a:r>
              <a:rPr lang="en-GB" sz="2500" dirty="0"/>
              <a:t>What do </a:t>
            </a:r>
            <a:r>
              <a:rPr lang="en-GB" sz="2500" dirty="0" smtClean="0"/>
              <a:t>you think </a:t>
            </a:r>
            <a:r>
              <a:rPr lang="en-GB" sz="2500" dirty="0"/>
              <a:t>about the </a:t>
            </a:r>
          </a:p>
          <a:p>
            <a:pPr marL="109728" indent="0">
              <a:buNone/>
            </a:pPr>
            <a:r>
              <a:rPr lang="en-GB" sz="2500" dirty="0"/>
              <a:t>evolving family</a:t>
            </a:r>
            <a:r>
              <a:rPr lang="en-GB" sz="2500" dirty="0" smtClean="0"/>
              <a:t>?</a:t>
            </a:r>
          </a:p>
          <a:p>
            <a:pPr marL="109728" indent="0">
              <a:buNone/>
            </a:pPr>
            <a:r>
              <a:rPr lang="en-GB" sz="2500" smtClean="0"/>
              <a:t>Take 15 </a:t>
            </a:r>
            <a:r>
              <a:rPr lang="en-GB" sz="2500" dirty="0" smtClean="0"/>
              <a:t>minutes in pairs again, </a:t>
            </a:r>
          </a:p>
          <a:p>
            <a:pPr marL="109728" indent="0">
              <a:buNone/>
            </a:pPr>
            <a:r>
              <a:rPr lang="en-GB" sz="2500" dirty="0" smtClean="0"/>
              <a:t>and discuss the clip</a:t>
            </a:r>
          </a:p>
          <a:p>
            <a:pPr marL="109728" indent="0">
              <a:buNone/>
            </a:pPr>
            <a:r>
              <a:rPr lang="en-GB" sz="2500" dirty="0" smtClean="0"/>
              <a:t>Be prepared to feedback </a:t>
            </a:r>
            <a:endParaRPr lang="en-GB" sz="25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Film Clip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="" xmlns:a16="http://schemas.microsoft.com/office/drawing/2014/main" id="{4FDCEFAC-8B17-4EBF-A6D7-E00B2179C5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4392" y="2708920"/>
            <a:ext cx="3396160" cy="326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55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basic social group, generally connected by kinship or marriage.</a:t>
            </a:r>
          </a:p>
          <a:p>
            <a:r>
              <a:rPr lang="en-GB" dirty="0"/>
              <a:t>Aims to provide its members with mutual social, emotional and economic security.</a:t>
            </a:r>
          </a:p>
          <a:p>
            <a:r>
              <a:rPr lang="en-GB" dirty="0"/>
              <a:t>Family structure varies widely – some sort of communal living arrangement exists in all societies (McDowall Clark 2013).</a:t>
            </a:r>
          </a:p>
          <a:p>
            <a:r>
              <a:rPr lang="en-GB" dirty="0"/>
              <a:t>Usually the unit of provision and care for the child (Wright, 2015).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allery-thumbnail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2474566" cy="3749343"/>
          </a:xfrm>
          <a:prstGeom prst="rect">
            <a:avLst/>
          </a:prstGeom>
        </p:spPr>
      </p:pic>
      <p:pic>
        <p:nvPicPr>
          <p:cNvPr id="7" name="Content Placeholder 6" descr="0001Extended_Family(pp_w850_h566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652120" y="260648"/>
            <a:ext cx="2919758" cy="1944215"/>
          </a:xfrm>
        </p:spPr>
      </p:pic>
      <p:pic>
        <p:nvPicPr>
          <p:cNvPr id="8" name="Picture 7" descr="single-parent-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2348880"/>
            <a:ext cx="2592288" cy="1873334"/>
          </a:xfrm>
          <a:prstGeom prst="rect">
            <a:avLst/>
          </a:prstGeom>
        </p:spPr>
      </p:pic>
      <p:pic>
        <p:nvPicPr>
          <p:cNvPr id="9" name="Picture 8" descr="child-tax-credits-phone-numb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2348880"/>
            <a:ext cx="2520280" cy="1682286"/>
          </a:xfrm>
          <a:prstGeom prst="rect">
            <a:avLst/>
          </a:prstGeom>
        </p:spPr>
      </p:pic>
      <p:pic>
        <p:nvPicPr>
          <p:cNvPr id="10" name="Picture 9" descr="Teen-mixed-race-familie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260648"/>
            <a:ext cx="2821422" cy="1944216"/>
          </a:xfrm>
          <a:prstGeom prst="rect">
            <a:avLst/>
          </a:prstGeom>
        </p:spPr>
      </p:pic>
      <p:pic>
        <p:nvPicPr>
          <p:cNvPr id="11" name="Picture 10" descr="stock-photo-24892215-child-with-two-dad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005064"/>
            <a:ext cx="1872208" cy="2498533"/>
          </a:xfrm>
          <a:prstGeom prst="rect">
            <a:avLst/>
          </a:prstGeom>
        </p:spPr>
      </p:pic>
      <p:pic>
        <p:nvPicPr>
          <p:cNvPr id="12" name="Picture 11" descr="stock-photo-74886171-happy-mothers-with-baby-sitting-on-sof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3808" y="4077072"/>
            <a:ext cx="2578572" cy="2304256"/>
          </a:xfrm>
          <a:prstGeom prst="rect">
            <a:avLst/>
          </a:prstGeom>
        </p:spPr>
      </p:pic>
      <p:pic>
        <p:nvPicPr>
          <p:cNvPr id="13" name="Picture 12" descr="18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796136" y="4206480"/>
            <a:ext cx="2880320" cy="22960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i="1" dirty="0"/>
              <a:t>Nuclear (traditional)</a:t>
            </a:r>
          </a:p>
          <a:p>
            <a:r>
              <a:rPr lang="en-GB" dirty="0"/>
              <a:t>Predominant family model in the West (McDowall Clark, 2013).</a:t>
            </a:r>
          </a:p>
          <a:p>
            <a:r>
              <a:rPr lang="en-GB" dirty="0"/>
              <a:t>Dominant social structure for relatively short time.</a:t>
            </a:r>
          </a:p>
          <a:p>
            <a:r>
              <a:rPr lang="en-GB" dirty="0"/>
              <a:t>Middle class phenomenon became common with industrialisation and waged work – men working; women caring for home and family (Nicholson, 1997: 27, cited in Wright, 2015).</a:t>
            </a:r>
          </a:p>
          <a:p>
            <a:r>
              <a:rPr lang="en-GB" dirty="0"/>
              <a:t>For majority of children some variation of this is likely. </a:t>
            </a:r>
          </a:p>
          <a:p>
            <a:r>
              <a:rPr lang="en-GB" dirty="0"/>
              <a:t>Not all children will live in such a family unit and some may not live with a family at all (McDowall Clark, 2013).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Beginning of 21</a:t>
            </a:r>
            <a:r>
              <a:rPr lang="en-GB" baseline="30000" dirty="0"/>
              <a:t>st</a:t>
            </a:r>
            <a:r>
              <a:rPr lang="en-GB" dirty="0"/>
              <a:t> Century 61% of UK children actually live in traditional families with married parents.</a:t>
            </a:r>
          </a:p>
          <a:p>
            <a:r>
              <a:rPr lang="en-GB" dirty="0"/>
              <a:t>Considerable regional differences – higher in Northern Ireland, lower in London (</a:t>
            </a:r>
            <a:r>
              <a:rPr lang="en-GB" dirty="0" err="1"/>
              <a:t>Bayliss</a:t>
            </a:r>
            <a:r>
              <a:rPr lang="en-GB" dirty="0"/>
              <a:t> and Sly, 2009, cited in McDowall Clark, 2013).</a:t>
            </a:r>
          </a:p>
          <a:p>
            <a:r>
              <a:rPr lang="en-GB" dirty="0"/>
              <a:t>Nuclear family model continues to dominate public discussion of family and usually at the forefront of politicians’ minds when formulating social policy (McDowall Clark, 2013).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Changes in society – changes in the family.</a:t>
            </a:r>
          </a:p>
          <a:p>
            <a:r>
              <a:rPr lang="en-GB" dirty="0"/>
              <a:t>Role of women in recent decades has changed.</a:t>
            </a:r>
          </a:p>
          <a:p>
            <a:r>
              <a:rPr lang="en-GB" dirty="0"/>
              <a:t>Contributing factors: contraception,  legal abortion, reform of divorce law, greater equality for women – more access to higher education  increased career aspirations.</a:t>
            </a:r>
          </a:p>
          <a:p>
            <a:r>
              <a:rPr lang="en-GB" dirty="0"/>
              <a:t>Women are more likely to postpone having children until their career is established - can space pregnancies and limit family size.</a:t>
            </a:r>
          </a:p>
          <a:p>
            <a:r>
              <a:rPr lang="en-GB" dirty="0"/>
              <a:t>Women are able to leave unsatisfactory marriages  with greater financial independence (McDowall Clark, 2013).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 – notion of family much debated – changes were conceptual, legal and practical.</a:t>
            </a:r>
          </a:p>
          <a:p>
            <a:r>
              <a:rPr lang="en-GB" dirty="0"/>
              <a:t>Concept of the ‘family of choice’ capture notion of commitment rather than legality (Wright, 2013).</a:t>
            </a:r>
          </a:p>
          <a:p>
            <a:r>
              <a:rPr lang="en-GB" dirty="0"/>
              <a:t>Greater recognition and acceptance of family diversity  (Silva and Smart 1999, cited in McDowall Clark, 2013).</a:t>
            </a:r>
          </a:p>
          <a:p>
            <a:r>
              <a:rPr lang="en-GB" dirty="0"/>
              <a:t>Divorce and remarriage more common.</a:t>
            </a:r>
          </a:p>
          <a:p>
            <a:r>
              <a:rPr lang="en-GB" dirty="0"/>
              <a:t>Many more lone parent families – mothers or fathers.</a:t>
            </a:r>
          </a:p>
          <a:p>
            <a:r>
              <a:rPr lang="en-GB" dirty="0"/>
              <a:t>More ‘blended’ or ‘reconstituted families’ – children growing up with half-siblings and step-parents.</a:t>
            </a:r>
          </a:p>
          <a:p>
            <a:pPr algn="r">
              <a:buNone/>
            </a:pPr>
            <a:r>
              <a:rPr lang="en-GB" dirty="0"/>
              <a:t>(McDowall 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No longer stigma attached to having a child outside marriage – many cohabiting couples bringing up happy, stable families.</a:t>
            </a:r>
          </a:p>
          <a:p>
            <a:r>
              <a:rPr lang="en-GB" dirty="0"/>
              <a:t>Increased acceptance of homosexual lifestyles – same sex couples starting families.</a:t>
            </a:r>
          </a:p>
          <a:p>
            <a:r>
              <a:rPr lang="en-GB" dirty="0"/>
              <a:t>Immigration and greater cultural diversity in UK – higher number of dual-heritage children.</a:t>
            </a:r>
          </a:p>
          <a:p>
            <a:r>
              <a:rPr lang="en-GB" dirty="0"/>
              <a:t>Extended families include grandparents and other family members – some living within the same household (McDowall Clark, 2013).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/>
              <a:t>Children with disabilities</a:t>
            </a:r>
          </a:p>
          <a:p>
            <a:r>
              <a:rPr lang="en-GB" dirty="0"/>
              <a:t>Due to ideas about the ‘typical’ child, children with disabilities challenge popular ideals of the perfect family.</a:t>
            </a:r>
          </a:p>
          <a:p>
            <a:r>
              <a:rPr lang="en-GB" dirty="0"/>
              <a:t>Changes in reproductive technologies such as contraception and IVF have changed family experience of disability.</a:t>
            </a:r>
          </a:p>
          <a:p>
            <a:r>
              <a:rPr lang="en-GB" dirty="0"/>
              <a:t>Early screening and safe abortion – parents have an option about whether to bring a child with a disability into the world.</a:t>
            </a:r>
          </a:p>
          <a:p>
            <a:pPr algn="r">
              <a:buNone/>
            </a:pPr>
            <a:r>
              <a:rPr lang="en-GB" dirty="0"/>
              <a:t>(McDowall 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Advances in </a:t>
            </a:r>
            <a:r>
              <a:rPr lang="en-GB" dirty="0" err="1"/>
              <a:t>peri</a:t>
            </a:r>
            <a:r>
              <a:rPr lang="en-GB" dirty="0"/>
              <a:t>-natal care have increased chances of survival for children born with a disability.</a:t>
            </a:r>
          </a:p>
          <a:p>
            <a:r>
              <a:rPr lang="en-GB" dirty="0"/>
              <a:t>Technological and scientific developments raise ethical and moral dilemmas – such as stem cell research.</a:t>
            </a:r>
          </a:p>
          <a:p>
            <a:r>
              <a:rPr lang="en-GB" dirty="0"/>
              <a:t>In the past children with disabilities were hidden away and even institutionalised.</a:t>
            </a:r>
          </a:p>
          <a:p>
            <a:pPr algn="r">
              <a:buNone/>
            </a:pPr>
            <a:r>
              <a:rPr lang="en-GB" dirty="0"/>
              <a:t>(McDowall 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Warnock Report 1978 increased awareness of needs of children with disabilities.</a:t>
            </a:r>
          </a:p>
          <a:p>
            <a:r>
              <a:rPr lang="en-GB" dirty="0"/>
              <a:t>Education Act 1981 responded to Warnock recommendations.</a:t>
            </a:r>
          </a:p>
          <a:p>
            <a:r>
              <a:rPr lang="en-GB" dirty="0"/>
              <a:t>Removed the term ‘handicap’ and introduced the term special educational needs (SEN).</a:t>
            </a:r>
          </a:p>
          <a:p>
            <a:r>
              <a:rPr lang="en-GB" dirty="0"/>
              <a:t>Steps made towards integration and inclusion of children with SEN in mainstream school.</a:t>
            </a:r>
          </a:p>
          <a:p>
            <a:r>
              <a:rPr lang="en-GB" dirty="0" smtClean="0"/>
              <a:t>However research suggests, </a:t>
            </a:r>
            <a:r>
              <a:rPr lang="en-GB" dirty="0"/>
              <a:t>despite inclusion policy documents, disabled children and their families are less evident in the wider social sphere and can often be overlooked (McDowall Clark, 2013).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1" dirty="0"/>
              <a:t>Looked After Children (LAC)</a:t>
            </a:r>
          </a:p>
          <a:p>
            <a:r>
              <a:rPr lang="en-GB" dirty="0"/>
              <a:t>Not all children are brought up within their  family of birth.</a:t>
            </a:r>
          </a:p>
          <a:p>
            <a:r>
              <a:rPr lang="en-GB" dirty="0"/>
              <a:t>When family circumstances make this impossible the State steps in.</a:t>
            </a:r>
          </a:p>
          <a:p>
            <a:r>
              <a:rPr lang="en-GB" dirty="0"/>
              <a:t>This can be temporary, voluntary or permanent or due to court order under Children Act 1989 if child is deemed to be suffering or likely to suffer significant harm.</a:t>
            </a:r>
          </a:p>
          <a:p>
            <a:r>
              <a:rPr lang="en-GB" dirty="0"/>
              <a:t>Children may be cared for by childminder, foster parents, in residential care or adopted.</a:t>
            </a:r>
          </a:p>
          <a:p>
            <a:pPr algn="r">
              <a:buNone/>
            </a:pPr>
            <a:r>
              <a:rPr lang="en-GB" dirty="0"/>
              <a:t>(Wright, 2015)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="" xmlns:a16="http://schemas.microsoft.com/office/drawing/2014/main" id="{71DE3DBA-A0AF-415D-AB3C-8E05397EE8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274" y="1417638"/>
            <a:ext cx="7769452" cy="4518967"/>
          </a:xfrm>
        </p:spPr>
      </p:pic>
      <p:sp>
        <p:nvSpPr>
          <p:cNvPr id="3" name="Title 2">
            <a:extLst>
              <a:ext uri="{FF2B5EF4-FFF2-40B4-BE49-F238E27FC236}">
                <a16:creationId xmlns="" xmlns:a16="http://schemas.microsoft.com/office/drawing/2014/main" id="{C6EB4A13-1BE8-433C-9506-ABEFE4DBD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  <p:extLst>
      <p:ext uri="{BB962C8B-B14F-4D97-AF65-F5344CB8AC3E}">
        <p14:creationId xmlns:p14="http://schemas.microsoft.com/office/powerpoint/2010/main" val="111612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latin typeface="Times New Roman" pitchFamily="18" charset="0"/>
              </a:rPr>
              <a:t>McDowall Clark, R. (2013) </a:t>
            </a:r>
            <a:r>
              <a:rPr lang="en-GB" altLang="en-US" sz="2800" i="1" dirty="0">
                <a:latin typeface="Times New Roman" pitchFamily="18" charset="0"/>
              </a:rPr>
              <a:t>Childhood in Society for Early Childhood Studies.</a:t>
            </a:r>
            <a:r>
              <a:rPr lang="en-GB" altLang="en-US" sz="2800" dirty="0">
                <a:latin typeface="Times New Roman" pitchFamily="18" charset="0"/>
              </a:rPr>
              <a:t> 2</a:t>
            </a:r>
            <a:r>
              <a:rPr lang="en-GB" altLang="en-US" sz="2800" baseline="30000" dirty="0">
                <a:latin typeface="Times New Roman" pitchFamily="18" charset="0"/>
              </a:rPr>
              <a:t>nd</a:t>
            </a:r>
            <a:r>
              <a:rPr lang="en-GB" altLang="en-US" sz="2800" dirty="0">
                <a:latin typeface="Times New Roman" pitchFamily="18" charset="0"/>
              </a:rPr>
              <a:t> Edition. London: Sage </a:t>
            </a:r>
          </a:p>
          <a:p>
            <a:endParaRPr lang="en-GB" dirty="0"/>
          </a:p>
          <a:p>
            <a:r>
              <a:rPr lang="en-GB" altLang="en-US" sz="2800" dirty="0">
                <a:latin typeface="Times New Roman" pitchFamily="18" charset="0"/>
              </a:rPr>
              <a:t>Wright, H. R. (2015) </a:t>
            </a:r>
            <a:r>
              <a:rPr lang="en-GB" altLang="en-US" sz="2800" i="1" dirty="0">
                <a:latin typeface="Times New Roman" pitchFamily="18" charset="0"/>
              </a:rPr>
              <a:t>The Child in Society. </a:t>
            </a:r>
            <a:r>
              <a:rPr lang="en-GB" altLang="en-US" sz="2800" dirty="0">
                <a:latin typeface="Times New Roman" pitchFamily="18" charset="0"/>
              </a:rPr>
              <a:t>London: Sage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ctr">
              <a:buNone/>
            </a:pPr>
            <a:endParaRPr lang="en-GB" dirty="0" smtClean="0"/>
          </a:p>
          <a:p>
            <a:pPr marL="109728" indent="0" algn="ctr">
              <a:buNone/>
            </a:pPr>
            <a:endParaRPr lang="en-GB" dirty="0"/>
          </a:p>
          <a:p>
            <a:pPr marL="109728" indent="0" algn="ctr">
              <a:buNone/>
            </a:pPr>
            <a:r>
              <a:rPr lang="en-GB" sz="2200" dirty="0" smtClean="0"/>
              <a:t>Thank you and see you </a:t>
            </a:r>
            <a:r>
              <a:rPr lang="en-GB" sz="2200" smtClean="0"/>
              <a:t>next week.</a:t>
            </a:r>
            <a:endParaRPr lang="en-GB" sz="2200" dirty="0" smtClean="0"/>
          </a:p>
          <a:p>
            <a:pPr algn="ctr"/>
            <a:endParaRPr lang="en-GB" sz="2200" dirty="0"/>
          </a:p>
          <a:p>
            <a:pPr marL="109728" indent="0" algn="ctr">
              <a:buNone/>
            </a:pPr>
            <a:r>
              <a:rPr lang="en-GB" sz="2200" dirty="0" smtClean="0"/>
              <a:t>Dr Mark Gallagher-Read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555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324</TotalTime>
  <Words>898</Words>
  <Application>Microsoft Office PowerPoint</Application>
  <PresentationFormat>On-screen Show (4:3)</PresentationFormat>
  <Paragraphs>82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Concourse</vt:lpstr>
      <vt:lpstr>Children Young People and Families</vt:lpstr>
      <vt:lpstr>What is a Family?</vt:lpstr>
      <vt:lpstr>Film Clip</vt:lpstr>
      <vt:lpstr>Family</vt:lpstr>
      <vt:lpstr>PowerPoint Presentation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References</vt:lpstr>
      <vt:lpstr>PowerPoint Presentation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</dc:title>
  <dc:creator>Karen</dc:creator>
  <cp:lastModifiedBy>Mark Gallagher-Read</cp:lastModifiedBy>
  <cp:revision>32</cp:revision>
  <dcterms:created xsi:type="dcterms:W3CDTF">2015-10-04T08:20:23Z</dcterms:created>
  <dcterms:modified xsi:type="dcterms:W3CDTF">2020-01-16T08:01:09Z</dcterms:modified>
</cp:coreProperties>
</file>