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2"/>
  </p:notesMasterIdLst>
  <p:sldIdLst>
    <p:sldId id="257" r:id="rId2"/>
    <p:sldId id="258" r:id="rId3"/>
    <p:sldId id="260" r:id="rId4"/>
    <p:sldId id="264" r:id="rId5"/>
    <p:sldId id="290" r:id="rId6"/>
    <p:sldId id="313" r:id="rId7"/>
    <p:sldId id="321" r:id="rId8"/>
    <p:sldId id="320" r:id="rId9"/>
    <p:sldId id="318" r:id="rId10"/>
    <p:sldId id="284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4070"/>
    <a:srgbClr val="005DA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86989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9.1.1: Survey Research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Examines frequency and relationships between psychological and sociological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Taps into constructs such as attitudes, beliefs, prejudices, preferences, opinions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Examples- voting preferences, use of drugs in high schools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The interview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Basic tool used in survey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begin with what is called face-sheet information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Two general types of questions: structured and unstructured questions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Structured questions—clear, apparent focus, call for an explicit answer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Unstructured questions—allows interviewee to elaborate upon responses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Process of developing an interview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State its purpose by taking into account project goals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 a sample that is appropriate for study, both in characteristics and in size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 interview questions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Train interviewers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Conduct actual interviews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Commandments of interviewing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 not begin the interview cold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Remember that you are there to get information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 direct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Dress appropriately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Find a quiet place without distractions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9.1.2: How to Conduct Survey Research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What is a flow plan?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Survey research starts out with this general plan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Begins with the objective of the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Leads into the various methods that may be used to collect the data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Finishes with final report and summary of findings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Relevant steps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Clarifying the objectives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Identifying a sample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Defining a method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Coding and scoring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35196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9.2.1: The Relationship Between Variables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Correlation coefficient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frequent measure used to assess degree of relatedness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Numerical index that reflects the relationship between two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Expressed as a number between 21.00 and 11.00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Increases in strength as the amount of variance that one variable shares with another increases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Correlations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be direct or positive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Example- as one variable changes in value, the other changes in the same direction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also reflect an indirect or negative relationship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 example, as one variable changes in value in one direction, the other changes in the opposite direction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35196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table represents the different types of correlations and what types of relationships they represent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Real-world examples of different correlations are also provided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915705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9.2.2: What Correlation Coefficients Look Like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Pearson product moment correlation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frequently used measure of relationships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Represented by letter 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followed by symbols representing the variables being correlated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Symbol “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” represents a correlation between the variables 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X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</a:t>
            </a:r>
            <a:r>
              <a:rPr lang="en-US" sz="1200" b="1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Scattergram</a:t>
            </a:r>
            <a:endParaRPr lang="en-US" sz="1200" b="1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Visual representation of the correlation coefficient of the relationship between two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Plot of any given scores in pairs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9.2.3: Computing the Pearson Correlation Coefficient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Pearson correlation coefficient is the most frequently computed type of correlation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easiest manual way to compute the correlation between two variables is through the use of the raw score method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i="1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</a:t>
            </a:r>
            <a:r>
              <a:rPr lang="en-US" sz="1200" i="1" kern="1200" baseline="-250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xy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= the correlation coefficient between 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X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and 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</a:t>
            </a: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35196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9.2.4: You and Excel – Computing a Correlation using the </a:t>
            </a:r>
            <a:r>
              <a:rPr lang="en-US" alt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ToolPak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Familiarize with manual steps to compute values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Helps explain what the values represent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Excel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ToolPak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very similar to computation of descriptive statistics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9.2.5: Interpreting the Pearson Correlation Coefficient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interpret the meaning of the correlation coefficient, look to the correlation of determination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Correlation coefficient reflects the degree of relationship between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Relatively difficult to interpret as it stands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Methods to interpret Pearson correlation coefficient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First - The eyeball method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Second - Squaring the correlation coefficient’s value and then computing the coefficient of determination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5" Type="http://schemas.openxmlformats.org/officeDocument/2006/relationships/slide" Target="slide10.xml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9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err="1"/>
              <a:t>Nonexperimental</a:t>
            </a:r>
            <a:r>
              <a:rPr lang="en-US" dirty="0"/>
              <a:t> Research: Descriptive and Correlational Methods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Picture 7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Nonexperimental Research: Descriptive and Correlational Methods slide"/>
              </a:rPr>
              <a:t>Introduction: </a:t>
            </a:r>
            <a:r>
              <a:rPr lang="en-US" sz="2400" dirty="0" err="1">
                <a:hlinkClick r:id="rId2" action="ppaction://hlinksldjump" tooltip="Link to Introduction: Nonexperimental Research: Descriptive and Correlational Methods slide"/>
              </a:rPr>
              <a:t>Nonexperimental</a:t>
            </a:r>
            <a:r>
              <a:rPr lang="en-US" sz="2400" dirty="0">
                <a:hlinkClick r:id="rId2" action="ppaction://hlinksldjump" tooltip="Link to Introduction: Nonexperimental Research: Descriptive and Correlational Methods slide"/>
              </a:rPr>
              <a:t> Research: Descriptive and Correlational Methods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9.1: Descriptive Research slide"/>
              </a:rPr>
              <a:t>9.1: Descriptive Research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9.2: Correlational Research slide"/>
              </a:rPr>
              <a:t>9.2: Correlational Research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Summary: Nonexperimental Research: Descriptive and Correlational Methods slide"/>
              </a:rPr>
              <a:t>Summary: </a:t>
            </a:r>
            <a:r>
              <a:rPr lang="en-US" sz="2400" dirty="0" err="1">
                <a:hlinkClick r:id="rId5" action="ppaction://hlinksldjump" tooltip="Link to Summary: Nonexperimental Research: Descriptive and Correlational Methods slide"/>
              </a:rPr>
              <a:t>Nonexperimental</a:t>
            </a:r>
            <a:r>
              <a:rPr lang="en-US" sz="2400" dirty="0">
                <a:hlinkClick r:id="rId5" action="ppaction://hlinksldjump" tooltip="Link to Summary: Nonexperimental Research: Descriptive and Correlational Methods slide"/>
              </a:rPr>
              <a:t> Research: Descriptive and Correlational Methods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9.1: Descriptive Research slide"/>
              </a:rPr>
              <a:t>9.1: Examine survey research with respect to understanding present events and their relationship to other factors</a:t>
            </a:r>
            <a:endParaRPr lang="en-US" dirty="0"/>
          </a:p>
          <a:p>
            <a:r>
              <a:rPr lang="en-US" dirty="0">
                <a:hlinkClick r:id="rId3" action="ppaction://hlinksldjump" tooltip="Link to 9.2: Correlational Research slide"/>
              </a:rPr>
              <a:t>9.2: Examine how correlational techniques as a form of descriptive research describes the linear relationship between two or more variables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52400" y="0"/>
            <a:ext cx="8458200" cy="1325563"/>
          </a:xfrm>
        </p:spPr>
        <p:txBody>
          <a:bodyPr/>
          <a:lstStyle/>
          <a:p>
            <a:r>
              <a:rPr lang="en-US" dirty="0"/>
              <a:t>Introduction: </a:t>
            </a:r>
            <a:r>
              <a:rPr lang="en-US" dirty="0" err="1"/>
              <a:t>Nonexperimental</a:t>
            </a:r>
            <a:r>
              <a:rPr lang="en-US" dirty="0"/>
              <a:t> Research: Descriptive and Correlational Methods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Importance of various </a:t>
            </a:r>
            <a:r>
              <a:rPr lang="en-US" sz="2400" dirty="0" err="1"/>
              <a:t>nonexperimental</a:t>
            </a:r>
            <a:r>
              <a:rPr lang="en-US" sz="2400" dirty="0"/>
              <a:t> research methods</a:t>
            </a:r>
          </a:p>
          <a:p>
            <a:r>
              <a:rPr lang="en-US" sz="2400" dirty="0"/>
              <a:t>Use of descriptive research questions</a:t>
            </a:r>
          </a:p>
          <a:p>
            <a:r>
              <a:rPr lang="en-US" sz="2400" dirty="0"/>
              <a:t>Correlational studies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85291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9.1: Descriptive Research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survey research with respect to understanding present events and their relationship to other factors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9.1.1: Survey Research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The interview</a:t>
            </a:r>
          </a:p>
          <a:p>
            <a:pPr lvl="1" eaLnBrk="1" hangingPunct="1"/>
            <a:r>
              <a:rPr lang="en-US" dirty="0"/>
              <a:t>Process of developing an interview</a:t>
            </a:r>
          </a:p>
          <a:p>
            <a:pPr lvl="1" eaLnBrk="1" hangingPunct="1"/>
            <a:r>
              <a:rPr lang="en-US" dirty="0"/>
              <a:t>Commandments of interviewing</a:t>
            </a:r>
            <a:endParaRPr lang="en-US" dirty="0" smtClean="0"/>
          </a:p>
          <a:p>
            <a:pPr eaLnBrk="1" hangingPunct="1"/>
            <a:r>
              <a:rPr lang="en-US" altLang="en-US" dirty="0"/>
              <a:t>9.1.2: How to Conduct Survey Research</a:t>
            </a:r>
          </a:p>
          <a:p>
            <a:pPr lvl="1" eaLnBrk="1" hangingPunct="1"/>
            <a:r>
              <a:rPr lang="en-US" dirty="0"/>
              <a:t>What is a flow plan?</a:t>
            </a:r>
          </a:p>
          <a:p>
            <a:pPr lvl="1" eaLnBrk="1" hangingPunct="1"/>
            <a:r>
              <a:rPr lang="en-US" dirty="0"/>
              <a:t>Relevant steps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29536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9.2: Correlational Research </a:t>
            </a:r>
            <a:r>
              <a:rPr lang="en-US" dirty="0" smtClean="0"/>
              <a:t>(1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how correlational techniques as a form of descriptive research describes the linear relationship between two or more variables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9.2.1: The Relationship Between Variables</a:t>
            </a:r>
          </a:p>
          <a:p>
            <a:pPr lvl="1" eaLnBrk="1" hangingPunct="1"/>
            <a:r>
              <a:rPr lang="en-US" dirty="0"/>
              <a:t>Correlation coefficient</a:t>
            </a:r>
          </a:p>
          <a:p>
            <a:pPr lvl="1" eaLnBrk="1" hangingPunct="1"/>
            <a:r>
              <a:rPr lang="en-US" dirty="0" smtClean="0"/>
              <a:t>Correlations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84931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1312863"/>
          </a:xfrm>
        </p:spPr>
        <p:txBody>
          <a:bodyPr/>
          <a:lstStyle/>
          <a:p>
            <a:r>
              <a:rPr lang="en-IN" sz="3200" dirty="0"/>
              <a:t>Table </a:t>
            </a:r>
            <a:r>
              <a:rPr lang="en-IN" sz="3200" dirty="0" smtClean="0"/>
              <a:t>9.2: </a:t>
            </a:r>
            <a:r>
              <a:rPr lang="en-US" sz="3200" dirty="0"/>
              <a:t>The different types of correlations and what types of relationships they represent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22226032"/>
              </p:ext>
            </p:extLst>
          </p:nvPr>
        </p:nvGraphicFramePr>
        <p:xfrm>
          <a:off x="205145" y="1524000"/>
          <a:ext cx="8710255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3255"/>
                <a:gridCol w="2133600"/>
                <a:gridCol w="2209800"/>
                <a:gridCol w="2133600"/>
              </a:tblGrid>
              <a:tr h="38100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If X . . .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and Y . . .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The Correlation Is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Example</a:t>
                      </a:r>
                      <a:endParaRPr lang="en-US" sz="1600" dirty="0"/>
                    </a:p>
                  </a:txBody>
                  <a:tcPr/>
                </a:tc>
              </a:tr>
              <a:tr h="6096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Increases in value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Increases in value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Positive or direct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The taller one gets (X), the more one weighs (Y)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7620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Decreases in value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Decreases in value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Positive or direct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The fewer mistakes one makes (X), the fewer hours of remedial work (Y) one participates in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6858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Increases in value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Decreases in value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Negative or indirect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The better one behaves (X), the fewer in-class suspensions (Y) one has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7620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Decreases in value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Increases in value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Negative or indirect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The less time one spends studying (X), the more errors one makes on the test (Y)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068132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9.2: Correlational Research </a:t>
            </a:r>
            <a:r>
              <a:rPr lang="en-US" dirty="0" smtClean="0"/>
              <a:t>(2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how correlational techniques as a form of descriptive research describes the linear relationship between two or more variables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9.2.2</a:t>
            </a:r>
            <a:r>
              <a:rPr lang="en-US" altLang="en-US" dirty="0"/>
              <a:t>: What Correlation Coefficients Look Like</a:t>
            </a:r>
          </a:p>
          <a:p>
            <a:pPr lvl="1" eaLnBrk="1" hangingPunct="1"/>
            <a:r>
              <a:rPr lang="en-US" dirty="0"/>
              <a:t>Pearson product moment correlation</a:t>
            </a:r>
          </a:p>
          <a:p>
            <a:pPr lvl="1" eaLnBrk="1" hangingPunct="1"/>
            <a:r>
              <a:rPr lang="en-US" dirty="0" err="1" smtClean="0"/>
              <a:t>Scattergram</a:t>
            </a:r>
            <a:endParaRPr lang="en-US" altLang="en-US" dirty="0"/>
          </a:p>
          <a:p>
            <a:pPr eaLnBrk="1" hangingPunct="1"/>
            <a:r>
              <a:rPr lang="en-US" altLang="en-US" dirty="0"/>
              <a:t>9.2.3: Computing the Pearson Correlation Coefficient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670823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9.2: Correlational Research </a:t>
            </a:r>
            <a:r>
              <a:rPr lang="en-US" dirty="0" smtClean="0"/>
              <a:t>(3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how correlational techniques as a form of descriptive research describes the linear relationship between two or more variables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9.2.4</a:t>
            </a:r>
            <a:r>
              <a:rPr lang="en-US" altLang="en-US" dirty="0"/>
              <a:t>: You and Excel – Computing a Correlation using the </a:t>
            </a:r>
            <a:r>
              <a:rPr lang="en-US" altLang="en-US" dirty="0" err="1"/>
              <a:t>ToolPak</a:t>
            </a:r>
            <a:endParaRPr lang="en-US" altLang="en-US" dirty="0"/>
          </a:p>
          <a:p>
            <a:pPr lvl="1" eaLnBrk="1" hangingPunct="1"/>
            <a:r>
              <a:rPr lang="en-US" dirty="0" smtClean="0"/>
              <a:t>Synopsis</a:t>
            </a:r>
          </a:p>
          <a:p>
            <a:pPr eaLnBrk="1" hangingPunct="1"/>
            <a:r>
              <a:rPr lang="en-US" altLang="en-US" dirty="0"/>
              <a:t>9.2.5: Interpreting the Pearson Correlation Coefficient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Methods to interpret Pearson correlation </a:t>
            </a:r>
            <a:r>
              <a:rPr lang="en-US" dirty="0" smtClean="0"/>
              <a:t>coefficient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519531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</a:t>
            </a:r>
            <a:r>
              <a:rPr lang="en-US" dirty="0" err="1"/>
              <a:t>Nonexperimental</a:t>
            </a:r>
            <a:r>
              <a:rPr lang="en-US" dirty="0"/>
              <a:t> Research: Descriptive and Correlational Methods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Relevance of descriptive and correlation design</a:t>
            </a:r>
          </a:p>
          <a:p>
            <a:r>
              <a:rPr lang="en-US" sz="2400" dirty="0"/>
              <a:t>Case studies</a:t>
            </a:r>
          </a:p>
          <a:p>
            <a:r>
              <a:rPr lang="en-US" sz="2400" dirty="0"/>
              <a:t>Developmental research</a:t>
            </a:r>
          </a:p>
          <a:p>
            <a:r>
              <a:rPr lang="en-US" sz="2400" dirty="0"/>
              <a:t>Correlational studies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42262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1068</TotalTime>
  <Words>1143</Words>
  <Application>Microsoft Office PowerPoint</Application>
  <PresentationFormat>On-screen Show (4:3)</PresentationFormat>
  <Paragraphs>179</Paragraphs>
  <Slides>10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508 Lecture</vt:lpstr>
      <vt:lpstr>Exploring Research</vt:lpstr>
      <vt:lpstr>Modules</vt:lpstr>
      <vt:lpstr>Learning Objectives</vt:lpstr>
      <vt:lpstr>Introduction: Nonexperimental Research: Descriptive and Correlational Methods</vt:lpstr>
      <vt:lpstr>9.1: Descriptive Research</vt:lpstr>
      <vt:lpstr>9.2: Correlational Research (1 of 3)</vt:lpstr>
      <vt:lpstr>Table 9.2: The different types of correlations and what types of relationships they represent</vt:lpstr>
      <vt:lpstr>9.2: Correlational Research (2 of 3)</vt:lpstr>
      <vt:lpstr>9.2: Correlational Research (3 of 3)</vt:lpstr>
      <vt:lpstr>Summary: Nonexperimental Research: Descriptive and Correlational Methods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633</cp:revision>
  <dcterms:created xsi:type="dcterms:W3CDTF">2014-10-10T17:07:42Z</dcterms:created>
  <dcterms:modified xsi:type="dcterms:W3CDTF">2017-06-09T08:35:06Z</dcterms:modified>
  <cp:category>Salkind</cp:category>
  <cp:contentStatus>Salkind</cp:contentStatus>
</cp:coreProperties>
</file>