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0"/>
  </p:notesMasterIdLst>
  <p:sldIdLst>
    <p:sldId id="258" r:id="rId2"/>
    <p:sldId id="259" r:id="rId3"/>
    <p:sldId id="262" r:id="rId4"/>
    <p:sldId id="285" r:id="rId5"/>
    <p:sldId id="261" r:id="rId6"/>
    <p:sldId id="279" r:id="rId7"/>
    <p:sldId id="264" r:id="rId8"/>
    <p:sldId id="266" r:id="rId9"/>
    <p:sldId id="268" r:id="rId10"/>
    <p:sldId id="267" r:id="rId11"/>
    <p:sldId id="286" r:id="rId12"/>
    <p:sldId id="269" r:id="rId13"/>
    <p:sldId id="270" r:id="rId14"/>
    <p:sldId id="287" r:id="rId15"/>
    <p:sldId id="271" r:id="rId16"/>
    <p:sldId id="272" r:id="rId17"/>
    <p:sldId id="273" r:id="rId18"/>
    <p:sldId id="274" r:id="rId19"/>
    <p:sldId id="276" r:id="rId20"/>
    <p:sldId id="275" r:id="rId21"/>
    <p:sldId id="277" r:id="rId22"/>
    <p:sldId id="278" r:id="rId23"/>
    <p:sldId id="281" r:id="rId24"/>
    <p:sldId id="282" r:id="rId25"/>
    <p:sldId id="283" r:id="rId26"/>
    <p:sldId id="284" r:id="rId27"/>
    <p:sldId id="288" r:id="rId28"/>
    <p:sldId id="289" r:id="rId29"/>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075" autoAdjust="0"/>
    <p:restoredTop sz="92540" autoAdjust="0"/>
  </p:normalViewPr>
  <p:slideViewPr>
    <p:cSldViewPr>
      <p:cViewPr varScale="1">
        <p:scale>
          <a:sx n="68" d="100"/>
          <a:sy n="68" d="100"/>
        </p:scale>
        <p:origin x="-504"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F3357849-CBBC-4F6B-8B0F-DB73B2CC6B62}" type="datetimeFigureOut">
              <a:rPr lang="en-GB" smtClean="0"/>
              <a:t>02/02/2016</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6946D3B7-14C0-4841-A439-1008A67C6F48}" type="slidenum">
              <a:rPr lang="en-GB" smtClean="0"/>
              <a:t>‹#›</a:t>
            </a:fld>
            <a:endParaRPr lang="en-GB"/>
          </a:p>
        </p:txBody>
      </p:sp>
    </p:spTree>
    <p:extLst>
      <p:ext uri="{BB962C8B-B14F-4D97-AF65-F5344CB8AC3E}">
        <p14:creationId xmlns:p14="http://schemas.microsoft.com/office/powerpoint/2010/main" val="26108537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4</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5</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6</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7</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8</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9</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10</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11</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12</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13</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14</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15</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16</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17</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18</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19</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20</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21</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22</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23</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24</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25</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26</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27</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28</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D44CC92A-62B4-47C4-8CCF-2AA271EC106A}" type="datetimeFigureOut">
              <a:rPr lang="en-GB" smtClean="0">
                <a:solidFill>
                  <a:prstClr val="black">
                    <a:tint val="75000"/>
                  </a:prstClr>
                </a:solidFill>
              </a:rPr>
              <a:pPr/>
              <a:t>02/02/2016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3145288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44CC92A-62B4-47C4-8CCF-2AA271EC106A}" type="datetimeFigureOut">
              <a:rPr lang="en-GB" smtClean="0">
                <a:solidFill>
                  <a:prstClr val="black">
                    <a:tint val="75000"/>
                  </a:prstClr>
                </a:solidFill>
              </a:rPr>
              <a:pPr/>
              <a:t>02/02/2016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7891522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44CC92A-62B4-47C4-8CCF-2AA271EC106A}" type="datetimeFigureOut">
              <a:rPr lang="en-GB" smtClean="0">
                <a:solidFill>
                  <a:prstClr val="black">
                    <a:tint val="75000"/>
                  </a:prstClr>
                </a:solidFill>
              </a:rPr>
              <a:pPr/>
              <a:t>02/02/2016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296445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D44CC92A-62B4-47C4-8CCF-2AA271EC106A}" type="datetimeFigureOut">
              <a:rPr lang="en-GB" smtClean="0">
                <a:solidFill>
                  <a:prstClr val="black">
                    <a:tint val="75000"/>
                  </a:prstClr>
                </a:solidFill>
              </a:rPr>
              <a:pPr/>
              <a:t>02/02/2016</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972144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D44CC92A-62B4-47C4-8CCF-2AA271EC106A}" type="datetimeFigureOut">
              <a:rPr lang="en-GB" smtClean="0">
                <a:solidFill>
                  <a:prstClr val="black">
                    <a:tint val="75000"/>
                  </a:prstClr>
                </a:solidFill>
              </a:rPr>
              <a:pPr/>
              <a:t>02/02/2016</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017314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D44CC92A-62B4-47C4-8CCF-2AA271EC106A}" type="datetimeFigureOut">
              <a:rPr lang="en-GB" smtClean="0">
                <a:solidFill>
                  <a:prstClr val="black">
                    <a:tint val="75000"/>
                  </a:prstClr>
                </a:solidFill>
              </a:rPr>
              <a:pPr/>
              <a:t>02/02/2016</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8460961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44CC92A-62B4-47C4-8CCF-2AA271EC106A}" type="datetimeFigureOut">
              <a:rPr lang="en-GB" smtClean="0">
                <a:solidFill>
                  <a:prstClr val="black">
                    <a:tint val="75000"/>
                  </a:prstClr>
                </a:solidFill>
              </a:rPr>
              <a:pPr/>
              <a:t>02/02/2016</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2030404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44CC92A-62B4-47C4-8CCF-2AA271EC106A}" type="datetimeFigureOut">
              <a:rPr lang="en-GB" smtClean="0">
                <a:solidFill>
                  <a:prstClr val="black">
                    <a:tint val="75000"/>
                  </a:prstClr>
                </a:solidFill>
              </a:rPr>
              <a:pPr/>
              <a:t>02/02/2016</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066186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44CC92A-62B4-47C4-8CCF-2AA271EC106A}" type="datetimeFigureOut">
              <a:rPr lang="en-GB" smtClean="0">
                <a:solidFill>
                  <a:prstClr val="black">
                    <a:tint val="75000"/>
                  </a:prstClr>
                </a:solidFill>
              </a:rPr>
              <a:pPr/>
              <a:t>02/02/2016</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7258444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44CC92A-62B4-47C4-8CCF-2AA271EC106A}" type="datetimeFigureOut">
              <a:rPr lang="en-GB" smtClean="0">
                <a:solidFill>
                  <a:prstClr val="black">
                    <a:tint val="75000"/>
                  </a:prstClr>
                </a:solidFill>
              </a:rPr>
              <a:pPr/>
              <a:t>02/02/2016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3659375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44CC92A-62B4-47C4-8CCF-2AA271EC106A}" type="datetimeFigureOut">
              <a:rPr lang="en-GB" smtClean="0">
                <a:solidFill>
                  <a:prstClr val="black">
                    <a:tint val="75000"/>
                  </a:prstClr>
                </a:solidFill>
              </a:rPr>
              <a:pPr/>
              <a:t>02/02/2016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7796927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44CC92A-62B4-47C4-8CCF-2AA271EC106A}" type="datetimeFigureOut">
              <a:rPr lang="en-GB" smtClean="0">
                <a:solidFill>
                  <a:prstClr val="black">
                    <a:tint val="75000"/>
                  </a:prstClr>
                </a:solidFill>
              </a:rPr>
              <a:pPr/>
              <a:t>02/02/2016</a:t>
            </a:fld>
            <a:endParaRPr lang="en-GB">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12688387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image" Target="../media/image4.png"/><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7.xml"/><Relationship Id="rId5" Type="http://schemas.openxmlformats.org/officeDocument/2006/relationships/image" Target="../media/image4.png"/><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7.xml"/><Relationship Id="rId5" Type="http://schemas.openxmlformats.org/officeDocument/2006/relationships/image" Target="../media/image10.png"/><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3.xml"/><Relationship Id="rId1" Type="http://schemas.openxmlformats.org/officeDocument/2006/relationships/slideLayout" Target="../slideLayouts/slideLayout7.xml"/><Relationship Id="rId5" Type="http://schemas.openxmlformats.org/officeDocument/2006/relationships/image" Target="../media/image14.png"/><Relationship Id="rId4" Type="http://schemas.openxmlformats.org/officeDocument/2006/relationships/image" Target="../media/image13.png"/></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image" Target="../media/image16.png"/></Relationships>
</file>

<file path=ppt/slides/_rels/slide1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1.xml"/><Relationship Id="rId1" Type="http://schemas.openxmlformats.org/officeDocument/2006/relationships/slideLayout" Target="../slideLayouts/slideLayout7.xml"/><Relationship Id="rId4" Type="http://schemas.openxmlformats.org/officeDocument/2006/relationships/image" Target="../media/image20.png"/></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42" y="821823"/>
            <a:ext cx="9098113" cy="6036177"/>
          </a:xfrm>
          <a:prstGeom prst="rect">
            <a:avLst/>
          </a:prstGeom>
        </p:spPr>
        <p:txBody>
          <a:bodyPr wrap="square" lIns="540000" tIns="360000" rIns="540000" bIns="360000" numCol="2" spcCol="360000">
            <a:spAutoFit/>
          </a:bodyPr>
          <a:lstStyle/>
          <a:p>
            <a:r>
              <a:rPr lang="en-GB" sz="1650" b="1" u="sng" dirty="0">
                <a:solidFill>
                  <a:prstClr val="black"/>
                </a:solidFill>
              </a:rPr>
              <a:t>1. </a:t>
            </a:r>
            <a:r>
              <a:rPr lang="en-GB" sz="1650" b="1" u="sng" dirty="0" err="1">
                <a:solidFill>
                  <a:prstClr val="black"/>
                </a:solidFill>
              </a:rPr>
              <a:t>Crèvecœur</a:t>
            </a:r>
            <a:r>
              <a:rPr lang="en-GB" sz="1650" b="1" u="sng" dirty="0">
                <a:solidFill>
                  <a:prstClr val="black"/>
                </a:solidFill>
              </a:rPr>
              <a:t>, ‘What is an American?’</a:t>
            </a:r>
          </a:p>
          <a:p>
            <a:pPr marL="285750" indent="-285750">
              <a:buFontTx/>
              <a:buChar char="-"/>
            </a:pPr>
            <a:r>
              <a:rPr lang="en-GB" sz="1650" dirty="0">
                <a:solidFill>
                  <a:prstClr val="black"/>
                </a:solidFill>
              </a:rPr>
              <a:t>A new identity?</a:t>
            </a:r>
          </a:p>
          <a:p>
            <a:pPr marL="285750" indent="-285750">
              <a:buFontTx/>
              <a:buChar char="-"/>
            </a:pPr>
            <a:r>
              <a:rPr lang="en-GB" sz="1650" dirty="0">
                <a:solidFill>
                  <a:prstClr val="black"/>
                </a:solidFill>
              </a:rPr>
              <a:t>Revolutionary </a:t>
            </a:r>
            <a:r>
              <a:rPr lang="en-GB" sz="1650" dirty="0" smtClean="0">
                <a:solidFill>
                  <a:prstClr val="black"/>
                </a:solidFill>
              </a:rPr>
              <a:t>context</a:t>
            </a:r>
          </a:p>
          <a:p>
            <a:pPr marL="285750" indent="-285750">
              <a:buFontTx/>
              <a:buChar char="-"/>
            </a:pPr>
            <a:r>
              <a:rPr lang="en-GB" sz="1650" dirty="0" smtClean="0">
                <a:solidFill>
                  <a:prstClr val="black"/>
                </a:solidFill>
              </a:rPr>
              <a:t>The American Enlightenment</a:t>
            </a:r>
            <a:endParaRPr lang="en-GB" sz="1650" dirty="0">
              <a:solidFill>
                <a:prstClr val="black"/>
              </a:solidFill>
            </a:endParaRPr>
          </a:p>
          <a:p>
            <a:endParaRPr lang="en-GB" sz="1650" dirty="0">
              <a:solidFill>
                <a:prstClr val="black"/>
              </a:solidFill>
            </a:endParaRPr>
          </a:p>
          <a:p>
            <a:r>
              <a:rPr lang="en-GB" sz="1650" b="1" u="sng" dirty="0">
                <a:solidFill>
                  <a:prstClr val="black"/>
                </a:solidFill>
              </a:rPr>
              <a:t>2. Consolidation of First British Empire</a:t>
            </a:r>
          </a:p>
          <a:p>
            <a:pPr marL="285750" indent="-285750">
              <a:buFontTx/>
              <a:buChar char="-"/>
            </a:pPr>
            <a:r>
              <a:rPr lang="en-GB" sz="1650" dirty="0">
                <a:solidFill>
                  <a:prstClr val="black"/>
                </a:solidFill>
              </a:rPr>
              <a:t>Wars with Native Americas</a:t>
            </a:r>
          </a:p>
          <a:p>
            <a:pPr marL="285750" indent="-285750">
              <a:buFontTx/>
              <a:buChar char="-"/>
            </a:pPr>
            <a:r>
              <a:rPr lang="en-GB" sz="1650" dirty="0">
                <a:solidFill>
                  <a:prstClr val="black"/>
                </a:solidFill>
              </a:rPr>
              <a:t>Wars with colonial rivals</a:t>
            </a:r>
          </a:p>
          <a:p>
            <a:pPr marL="285750" indent="-285750">
              <a:buFontTx/>
              <a:buChar char="-"/>
            </a:pPr>
            <a:r>
              <a:rPr lang="en-GB" sz="1650" dirty="0">
                <a:solidFill>
                  <a:prstClr val="black"/>
                </a:solidFill>
              </a:rPr>
              <a:t>The Seven Years’ War</a:t>
            </a:r>
          </a:p>
          <a:p>
            <a:pPr marL="285750" indent="-285750">
              <a:buFontTx/>
              <a:buChar char="-"/>
            </a:pPr>
            <a:r>
              <a:rPr lang="en-GB" sz="1650" dirty="0">
                <a:solidFill>
                  <a:prstClr val="black"/>
                </a:solidFill>
              </a:rPr>
              <a:t>Mercantilism</a:t>
            </a:r>
          </a:p>
          <a:p>
            <a:endParaRPr lang="en-GB" sz="1650" dirty="0">
              <a:solidFill>
                <a:prstClr val="black"/>
              </a:solidFill>
            </a:endParaRPr>
          </a:p>
          <a:p>
            <a:r>
              <a:rPr lang="en-GB" sz="1650" b="1" u="sng" dirty="0">
                <a:solidFill>
                  <a:prstClr val="black"/>
                </a:solidFill>
              </a:rPr>
              <a:t>3. Crisis in America</a:t>
            </a:r>
          </a:p>
          <a:p>
            <a:pPr marL="285750" indent="-285750">
              <a:buFontTx/>
              <a:buChar char="-"/>
            </a:pPr>
            <a:r>
              <a:rPr lang="en-GB" sz="1650" dirty="0" smtClean="0">
                <a:solidFill>
                  <a:prstClr val="black"/>
                </a:solidFill>
              </a:rPr>
              <a:t>Proclamation of 1763</a:t>
            </a:r>
          </a:p>
          <a:p>
            <a:pPr marL="285750" indent="-285750">
              <a:buFontTx/>
              <a:buChar char="-"/>
            </a:pPr>
            <a:r>
              <a:rPr lang="en-GB" sz="1650" dirty="0" smtClean="0">
                <a:solidFill>
                  <a:prstClr val="black"/>
                </a:solidFill>
              </a:rPr>
              <a:t>‘</a:t>
            </a:r>
            <a:r>
              <a:rPr lang="en-GB" sz="1650" dirty="0">
                <a:solidFill>
                  <a:prstClr val="black"/>
                </a:solidFill>
              </a:rPr>
              <a:t>Intolerable acts’</a:t>
            </a:r>
          </a:p>
          <a:p>
            <a:endParaRPr lang="en-GB" sz="1650" dirty="0">
              <a:solidFill>
                <a:prstClr val="black"/>
              </a:solidFill>
            </a:endParaRPr>
          </a:p>
          <a:p>
            <a:r>
              <a:rPr lang="en-GB" sz="1650" b="1" u="sng" dirty="0">
                <a:solidFill>
                  <a:prstClr val="black"/>
                </a:solidFill>
              </a:rPr>
              <a:t>4. The Declaration of Independence</a:t>
            </a:r>
          </a:p>
          <a:p>
            <a:pPr marL="285750" indent="-285750">
              <a:buFontTx/>
              <a:buChar char="-"/>
            </a:pPr>
            <a:r>
              <a:rPr lang="en-GB" sz="1650" dirty="0">
                <a:solidFill>
                  <a:prstClr val="black"/>
                </a:solidFill>
              </a:rPr>
              <a:t>The Continental Congress</a:t>
            </a:r>
          </a:p>
          <a:p>
            <a:pPr marL="285750" indent="-285750">
              <a:buFontTx/>
              <a:buChar char="-"/>
            </a:pPr>
            <a:r>
              <a:rPr lang="en-GB" sz="1650" dirty="0">
                <a:solidFill>
                  <a:prstClr val="black"/>
                </a:solidFill>
              </a:rPr>
              <a:t>Declaration (1776)</a:t>
            </a:r>
          </a:p>
          <a:p>
            <a:endParaRPr lang="en-GB" sz="1650" dirty="0">
              <a:solidFill>
                <a:prstClr val="black"/>
              </a:solidFill>
            </a:endParaRPr>
          </a:p>
          <a:p>
            <a:r>
              <a:rPr lang="en-GB" sz="1650" b="1" u="sng" dirty="0">
                <a:solidFill>
                  <a:prstClr val="black"/>
                </a:solidFill>
              </a:rPr>
              <a:t>5. Revolutionary War and Aftermath</a:t>
            </a:r>
          </a:p>
          <a:p>
            <a:pPr marL="285750" indent="-285750">
              <a:buFontTx/>
              <a:buChar char="-"/>
            </a:pPr>
            <a:r>
              <a:rPr lang="en-GB" sz="1650" dirty="0" smtClean="0">
                <a:solidFill>
                  <a:prstClr val="black"/>
                </a:solidFill>
              </a:rPr>
              <a:t>War of Independence (1775–1783)</a:t>
            </a:r>
          </a:p>
          <a:p>
            <a:pPr marL="285750" indent="-285750">
              <a:buFontTx/>
              <a:buChar char="-"/>
            </a:pPr>
            <a:r>
              <a:rPr lang="en-GB" sz="1650" dirty="0" smtClean="0">
                <a:solidFill>
                  <a:prstClr val="black"/>
                </a:solidFill>
              </a:rPr>
              <a:t>Articles </a:t>
            </a:r>
            <a:r>
              <a:rPr lang="en-GB" sz="1650" dirty="0">
                <a:solidFill>
                  <a:prstClr val="black"/>
                </a:solidFill>
              </a:rPr>
              <a:t>of Confederation </a:t>
            </a:r>
          </a:p>
          <a:p>
            <a:pPr marL="285750" indent="-285750">
              <a:buFontTx/>
              <a:buChar char="-"/>
            </a:pPr>
            <a:r>
              <a:rPr lang="en-GB" sz="1650" dirty="0" smtClean="0">
                <a:solidFill>
                  <a:prstClr val="black"/>
                </a:solidFill>
              </a:rPr>
              <a:t>Shays</a:t>
            </a:r>
            <a:r>
              <a:rPr lang="en-GB" sz="1650" dirty="0">
                <a:solidFill>
                  <a:prstClr val="black"/>
                </a:solidFill>
              </a:rPr>
              <a:t>’ Rebellion</a:t>
            </a:r>
          </a:p>
          <a:p>
            <a:pPr marL="285750" indent="-285750">
              <a:buFontTx/>
              <a:buChar char="-"/>
            </a:pPr>
            <a:r>
              <a:rPr lang="en-GB" sz="1650" dirty="0" smtClean="0">
                <a:solidFill>
                  <a:prstClr val="black"/>
                </a:solidFill>
              </a:rPr>
              <a:t>Federalism v Anti-Federalism</a:t>
            </a:r>
            <a:endParaRPr lang="en-GB" sz="1650" dirty="0">
              <a:solidFill>
                <a:prstClr val="black"/>
              </a:solidFill>
            </a:endParaRPr>
          </a:p>
          <a:p>
            <a:endParaRPr lang="en-GB" sz="1650" b="1" u="sng" dirty="0" smtClean="0">
              <a:solidFill>
                <a:prstClr val="black"/>
              </a:solidFill>
            </a:endParaRPr>
          </a:p>
          <a:p>
            <a:r>
              <a:rPr lang="en-GB" sz="1650" b="1" u="sng" dirty="0" smtClean="0">
                <a:solidFill>
                  <a:prstClr val="black"/>
                </a:solidFill>
              </a:rPr>
              <a:t>6. </a:t>
            </a:r>
            <a:r>
              <a:rPr lang="en-GB" sz="1650" b="1" u="sng" dirty="0">
                <a:solidFill>
                  <a:prstClr val="black"/>
                </a:solidFill>
              </a:rPr>
              <a:t>The Constitution </a:t>
            </a:r>
          </a:p>
          <a:p>
            <a:pPr marL="285750" indent="-285750">
              <a:buFontTx/>
              <a:buChar char="-"/>
            </a:pPr>
            <a:r>
              <a:rPr lang="en-GB" sz="1650" dirty="0">
                <a:solidFill>
                  <a:prstClr val="black"/>
                </a:solidFill>
              </a:rPr>
              <a:t>Structure of US Government</a:t>
            </a:r>
          </a:p>
          <a:p>
            <a:pPr marL="285750" indent="-285750">
              <a:buFontTx/>
              <a:buChar char="-"/>
            </a:pPr>
            <a:r>
              <a:rPr lang="en-GB" sz="1650" dirty="0">
                <a:solidFill>
                  <a:prstClr val="black"/>
                </a:solidFill>
              </a:rPr>
              <a:t>Balance of powers</a:t>
            </a:r>
          </a:p>
          <a:p>
            <a:pPr marL="285750" indent="-285750">
              <a:buFontTx/>
              <a:buChar char="-"/>
            </a:pPr>
            <a:r>
              <a:rPr lang="en-GB" sz="1650" dirty="0" smtClean="0">
                <a:solidFill>
                  <a:prstClr val="black"/>
                </a:solidFill>
              </a:rPr>
              <a:t>Bill </a:t>
            </a:r>
            <a:r>
              <a:rPr lang="en-GB" sz="1650" dirty="0">
                <a:solidFill>
                  <a:prstClr val="black"/>
                </a:solidFill>
              </a:rPr>
              <a:t>of Rights</a:t>
            </a:r>
          </a:p>
          <a:p>
            <a:pPr algn="r"/>
            <a:r>
              <a:rPr lang="en-GB" sz="1650" b="1" u="sng" dirty="0">
                <a:solidFill>
                  <a:srgbClr val="FF0000"/>
                </a:solidFill>
              </a:rPr>
              <a:t>AIMS</a:t>
            </a:r>
          </a:p>
          <a:p>
            <a:pPr marL="285750" indent="-285750" algn="r">
              <a:buFont typeface="Arial" panose="020B0604020202020204" pitchFamily="34" charset="0"/>
              <a:buChar char="•"/>
            </a:pPr>
            <a:r>
              <a:rPr lang="en-GB" sz="1650" b="1" dirty="0">
                <a:solidFill>
                  <a:srgbClr val="FF0000"/>
                </a:solidFill>
              </a:rPr>
              <a:t>Discuss how distinctive notions of what an ‘American’ is emerged from the colonial period</a:t>
            </a:r>
          </a:p>
          <a:p>
            <a:pPr marL="285750" indent="-285750" algn="r">
              <a:buFont typeface="Arial" panose="020B0604020202020204" pitchFamily="34" charset="0"/>
              <a:buChar char="•"/>
            </a:pPr>
            <a:r>
              <a:rPr lang="en-GB" sz="1650" b="1" dirty="0">
                <a:solidFill>
                  <a:srgbClr val="FF0000"/>
                </a:solidFill>
              </a:rPr>
              <a:t>Explain process which led to American Revolutionary War and independence</a:t>
            </a:r>
          </a:p>
          <a:p>
            <a:pPr marL="285750" indent="-285750" algn="r">
              <a:buFont typeface="Arial" panose="020B0604020202020204" pitchFamily="34" charset="0"/>
              <a:buChar char="•"/>
            </a:pPr>
            <a:r>
              <a:rPr lang="en-GB" sz="1650" b="1" dirty="0">
                <a:solidFill>
                  <a:srgbClr val="FF0000"/>
                </a:solidFill>
              </a:rPr>
              <a:t>Outline key principles of the US Constitution and Declaration of Independence</a:t>
            </a:r>
          </a:p>
          <a:p>
            <a:pPr marL="285750" indent="-285750" algn="r">
              <a:buFont typeface="Arial" panose="020B0604020202020204" pitchFamily="34" charset="0"/>
              <a:buChar char="•"/>
            </a:pPr>
            <a:r>
              <a:rPr lang="en-GB" sz="1650" b="1" dirty="0">
                <a:solidFill>
                  <a:srgbClr val="FF0000"/>
                </a:solidFill>
              </a:rPr>
              <a:t>Introduce different conceptions of government which emerged in early Republic</a:t>
            </a:r>
          </a:p>
        </p:txBody>
      </p:sp>
      <p:sp>
        <p:nvSpPr>
          <p:cNvPr id="4" name="Rectangle 3"/>
          <p:cNvSpPr/>
          <p:nvPr/>
        </p:nvSpPr>
        <p:spPr>
          <a:xfrm>
            <a:off x="-23485" y="6411"/>
            <a:ext cx="9144000" cy="1281029"/>
          </a:xfrm>
          <a:prstGeom prst="rect">
            <a:avLst/>
          </a:prstGeom>
        </p:spPr>
        <p:txBody>
          <a:bodyPr wrap="square" lIns="540000" tIns="360000" rIns="540000" bIns="360000">
            <a:spAutoFit/>
          </a:bodyPr>
          <a:lstStyle/>
          <a:p>
            <a:r>
              <a:rPr lang="en-GB" b="1" dirty="0">
                <a:solidFill>
                  <a:srgbClr val="FF0000"/>
                </a:solidFill>
                <a:effectLst>
                  <a:outerShdw blurRad="38100" dist="38100" dir="2700000" algn="tl">
                    <a:srgbClr val="000000">
                      <a:alpha val="43137"/>
                    </a:srgbClr>
                  </a:outerShdw>
                </a:effectLst>
              </a:rPr>
              <a:t>AHHI5002 – Modern America: From Columbus to Obama</a:t>
            </a:r>
          </a:p>
          <a:p>
            <a:r>
              <a:rPr lang="en-GB" b="1" dirty="0">
                <a:solidFill>
                  <a:srgbClr val="FF0000"/>
                </a:solidFill>
                <a:effectLst>
                  <a:outerShdw blurRad="38100" dist="38100" dir="2700000" algn="tl">
                    <a:srgbClr val="000000">
                      <a:alpha val="43137"/>
                    </a:srgbClr>
                  </a:outerShdw>
                </a:effectLst>
              </a:rPr>
              <a:t>Week 2. Forging a New Republic: From the Revolution to the Constitution – Tuesday</a:t>
            </a:r>
          </a:p>
        </p:txBody>
      </p:sp>
    </p:spTree>
    <p:extLst>
      <p:ext uri="{BB962C8B-B14F-4D97-AF65-F5344CB8AC3E}">
        <p14:creationId xmlns:p14="http://schemas.microsoft.com/office/powerpoint/2010/main" val="42411156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23484" y="6410"/>
            <a:ext cx="6463108" cy="7067228"/>
          </a:xfrm>
          <a:prstGeom prst="rect">
            <a:avLst/>
          </a:prstGeom>
        </p:spPr>
        <p:txBody>
          <a:bodyPr wrap="square" lIns="540000" tIns="360000" rIns="540000" bIns="360000">
            <a:spAutoFit/>
          </a:bodyPr>
          <a:lstStyle/>
          <a:p>
            <a:r>
              <a:rPr lang="en-GB" sz="2000" b="1" u="sng" dirty="0" smtClean="0">
                <a:solidFill>
                  <a:prstClr val="black"/>
                </a:solidFill>
              </a:rPr>
              <a:t>1. </a:t>
            </a:r>
            <a:r>
              <a:rPr lang="en-GB" sz="2000" b="1" u="sng" dirty="0" err="1">
                <a:solidFill>
                  <a:prstClr val="black"/>
                </a:solidFill>
              </a:rPr>
              <a:t>Crèvecœur</a:t>
            </a:r>
            <a:r>
              <a:rPr lang="en-GB" sz="2000" b="1" u="sng" dirty="0">
                <a:solidFill>
                  <a:prstClr val="black"/>
                </a:solidFill>
              </a:rPr>
              <a:t>, ‘What is an American?’</a:t>
            </a:r>
          </a:p>
          <a:p>
            <a:endParaRPr lang="en-GB" sz="2000" b="1" u="sng" dirty="0">
              <a:solidFill>
                <a:prstClr val="black"/>
              </a:solidFill>
            </a:endParaRPr>
          </a:p>
          <a:p>
            <a:pPr lvl="0" algn="just">
              <a:spcAft>
                <a:spcPts val="0"/>
              </a:spcAft>
            </a:pPr>
            <a:r>
              <a:rPr lang="en-GB" sz="2000" b="1" dirty="0" smtClean="0">
                <a:effectLst/>
                <a:ea typeface="Calibri"/>
                <a:cs typeface="Times New Roman"/>
              </a:rPr>
              <a:t>J Hector St John de </a:t>
            </a:r>
            <a:r>
              <a:rPr lang="en-GB" sz="2000" b="1" dirty="0" err="1" smtClean="0">
                <a:effectLst/>
                <a:ea typeface="Calibri"/>
                <a:cs typeface="Times New Roman"/>
              </a:rPr>
              <a:t>Crèvecœur</a:t>
            </a:r>
            <a:r>
              <a:rPr lang="en-GB" sz="2000" b="1" dirty="0" smtClean="0">
                <a:effectLst/>
                <a:ea typeface="Calibri"/>
                <a:cs typeface="Times New Roman"/>
              </a:rPr>
              <a:t>, ‘What is an American?’ in </a:t>
            </a:r>
            <a:r>
              <a:rPr lang="en-GB" sz="2000" b="1" i="1" dirty="0" smtClean="0">
                <a:effectLst/>
                <a:ea typeface="Calibri"/>
                <a:cs typeface="Times New Roman"/>
              </a:rPr>
              <a:t>Letters from an American Farmer</a:t>
            </a:r>
            <a:r>
              <a:rPr lang="en-GB" sz="2000" b="1" dirty="0" smtClean="0">
                <a:effectLst/>
                <a:ea typeface="Calibri"/>
                <a:cs typeface="Times New Roman"/>
              </a:rPr>
              <a:t>, originally published </a:t>
            </a:r>
            <a:r>
              <a:rPr lang="en-GB" sz="2000" b="1" dirty="0" smtClean="0">
                <a:ea typeface="Calibri"/>
                <a:cs typeface="Times New Roman"/>
              </a:rPr>
              <a:t>1782</a:t>
            </a:r>
          </a:p>
          <a:p>
            <a:pPr lvl="0" algn="just">
              <a:spcAft>
                <a:spcPts val="0"/>
              </a:spcAft>
            </a:pPr>
            <a:endParaRPr lang="en-GB" sz="2000" b="1" dirty="0">
              <a:ea typeface="Calibri"/>
              <a:cs typeface="Times New Roman"/>
            </a:endParaRPr>
          </a:p>
          <a:p>
            <a:pPr marL="285750" lvl="0" indent="-285750" algn="just">
              <a:spcAft>
                <a:spcPts val="0"/>
              </a:spcAft>
              <a:buFont typeface="Arial" panose="020B0604020202020204" pitchFamily="34" charset="0"/>
              <a:buChar char="•"/>
            </a:pPr>
            <a:r>
              <a:rPr lang="en-GB" sz="2000" b="1" dirty="0" smtClean="0">
                <a:ea typeface="Calibri"/>
                <a:cs typeface="Times New Roman"/>
              </a:rPr>
              <a:t>Written from perspective of the fictional </a:t>
            </a:r>
            <a:r>
              <a:rPr lang="en-GB" sz="2000" b="1" dirty="0">
                <a:ea typeface="Calibri"/>
                <a:cs typeface="Times New Roman"/>
              </a:rPr>
              <a:t>persona of James, an American farmer, </a:t>
            </a:r>
            <a:r>
              <a:rPr lang="en-GB" sz="2000" b="1" dirty="0" smtClean="0">
                <a:ea typeface="Calibri"/>
                <a:cs typeface="Times New Roman"/>
              </a:rPr>
              <a:t>in correspondence with ‘Mr FB,’ an </a:t>
            </a:r>
            <a:r>
              <a:rPr lang="en-GB" sz="2000" b="1" dirty="0">
                <a:ea typeface="Calibri"/>
                <a:cs typeface="Times New Roman"/>
              </a:rPr>
              <a:t>English </a:t>
            </a:r>
            <a:r>
              <a:rPr lang="en-GB" sz="2000" b="1" dirty="0" smtClean="0">
                <a:ea typeface="Calibri"/>
                <a:cs typeface="Times New Roman"/>
              </a:rPr>
              <a:t>gentleman</a:t>
            </a:r>
          </a:p>
          <a:p>
            <a:pPr marL="285750" lvl="0" indent="-285750" algn="just">
              <a:spcAft>
                <a:spcPts val="0"/>
              </a:spcAft>
              <a:buFont typeface="Arial" panose="020B0604020202020204" pitchFamily="34" charset="0"/>
              <a:buChar char="•"/>
            </a:pPr>
            <a:endParaRPr lang="en-GB" sz="2000" b="1" dirty="0" smtClean="0">
              <a:ea typeface="Calibri"/>
              <a:cs typeface="Times New Roman"/>
            </a:endParaRPr>
          </a:p>
          <a:p>
            <a:pPr marL="285750" lvl="0" indent="-285750" algn="just">
              <a:spcAft>
                <a:spcPts val="0"/>
              </a:spcAft>
              <a:buFont typeface="Arial" panose="020B0604020202020204" pitchFamily="34" charset="0"/>
              <a:buChar char="•"/>
            </a:pPr>
            <a:r>
              <a:rPr lang="en-GB" sz="2000" b="1" dirty="0" smtClean="0">
                <a:ea typeface="Calibri"/>
                <a:cs typeface="Times New Roman"/>
              </a:rPr>
              <a:t>Semi-autobiographical</a:t>
            </a:r>
          </a:p>
          <a:p>
            <a:pPr marL="742950" lvl="1" indent="-285750" algn="just">
              <a:buFontTx/>
              <a:buChar char="-"/>
            </a:pPr>
            <a:r>
              <a:rPr lang="en-GB" sz="2000" dirty="0" err="1" smtClean="0">
                <a:ea typeface="Calibri"/>
                <a:cs typeface="Times New Roman"/>
              </a:rPr>
              <a:t>Crèvecœur</a:t>
            </a:r>
            <a:r>
              <a:rPr lang="en-GB" sz="2000" dirty="0" smtClean="0">
                <a:ea typeface="Calibri"/>
                <a:cs typeface="Times New Roman"/>
              </a:rPr>
              <a:t> b. Caen, </a:t>
            </a:r>
            <a:r>
              <a:rPr lang="en-GB" sz="2000" dirty="0" smtClean="0">
                <a:ea typeface="Calibri"/>
                <a:cs typeface="Times New Roman"/>
              </a:rPr>
              <a:t>1735</a:t>
            </a:r>
            <a:r>
              <a:rPr lang="en-GB" sz="2000" dirty="0" smtClean="0">
                <a:ea typeface="Calibri"/>
                <a:cs typeface="Times New Roman"/>
              </a:rPr>
              <a:t>; emigrated to New France, </a:t>
            </a:r>
            <a:r>
              <a:rPr lang="en-GB" sz="2000" dirty="0" smtClean="0">
                <a:ea typeface="Calibri"/>
                <a:cs typeface="Times New Roman"/>
              </a:rPr>
              <a:t>1755</a:t>
            </a:r>
            <a:endParaRPr lang="en-GB" sz="2000" dirty="0" smtClean="0">
              <a:ea typeface="Calibri"/>
              <a:cs typeface="Times New Roman"/>
            </a:endParaRPr>
          </a:p>
          <a:p>
            <a:pPr marL="742950" lvl="1" indent="-285750" algn="just">
              <a:buFontTx/>
              <a:buChar char="-"/>
            </a:pPr>
            <a:r>
              <a:rPr lang="en-GB" sz="2000" dirty="0" smtClean="0">
                <a:effectLst/>
                <a:ea typeface="Calibri"/>
                <a:cs typeface="Times New Roman"/>
              </a:rPr>
              <a:t>Served in French-Indian Wars</a:t>
            </a:r>
          </a:p>
          <a:p>
            <a:pPr marL="742950" lvl="1" indent="-285750" algn="just">
              <a:buFontTx/>
              <a:buChar char="-"/>
            </a:pPr>
            <a:r>
              <a:rPr lang="en-GB" sz="2000" dirty="0" smtClean="0">
                <a:ea typeface="Calibri"/>
                <a:cs typeface="Times New Roman"/>
              </a:rPr>
              <a:t>Moved to New York, </a:t>
            </a:r>
            <a:r>
              <a:rPr lang="en-GB" sz="2000" dirty="0" smtClean="0">
                <a:ea typeface="Calibri"/>
                <a:cs typeface="Times New Roman"/>
              </a:rPr>
              <a:t>1759</a:t>
            </a:r>
            <a:endParaRPr lang="en-GB" sz="2000" dirty="0" smtClean="0">
              <a:ea typeface="Calibri"/>
              <a:cs typeface="Times New Roman"/>
            </a:endParaRPr>
          </a:p>
          <a:p>
            <a:pPr marL="742950" lvl="1" indent="-285750" algn="just">
              <a:buFontTx/>
              <a:buChar char="-"/>
            </a:pPr>
            <a:r>
              <a:rPr lang="en-GB" sz="2000" dirty="0" smtClean="0">
                <a:effectLst/>
                <a:ea typeface="Calibri"/>
                <a:cs typeface="Times New Roman"/>
              </a:rPr>
              <a:t>Married and bought farm in New York, </a:t>
            </a:r>
            <a:r>
              <a:rPr lang="en-GB" sz="2000" dirty="0" smtClean="0">
                <a:effectLst/>
                <a:ea typeface="Calibri"/>
                <a:cs typeface="Times New Roman"/>
              </a:rPr>
              <a:t>1770</a:t>
            </a:r>
            <a:endParaRPr lang="en-GB" sz="2000" dirty="0" smtClean="0">
              <a:effectLst/>
              <a:ea typeface="Calibri"/>
              <a:cs typeface="Times New Roman"/>
            </a:endParaRPr>
          </a:p>
          <a:p>
            <a:pPr marL="742950" lvl="1" indent="-285750" algn="just">
              <a:buFontTx/>
              <a:buChar char="-"/>
            </a:pPr>
            <a:r>
              <a:rPr lang="en-GB" sz="2000" dirty="0" smtClean="0">
                <a:ea typeface="Calibri"/>
                <a:cs typeface="Times New Roman"/>
              </a:rPr>
              <a:t>Began writing about his experiences thereafter</a:t>
            </a:r>
            <a:endParaRPr lang="en-GB" sz="2000" dirty="0" smtClean="0">
              <a:effectLst/>
              <a:ea typeface="Calibri"/>
              <a:cs typeface="Times New Roman"/>
            </a:endParaRPr>
          </a:p>
          <a:p>
            <a:pPr algn="just"/>
            <a:endParaRPr lang="en-GB" sz="1600" dirty="0"/>
          </a:p>
          <a:p>
            <a:pPr algn="just"/>
            <a:endParaRPr lang="en-GB" sz="1600" dirty="0" smtClean="0"/>
          </a:p>
        </p:txBody>
      </p:sp>
      <p:pic>
        <p:nvPicPr>
          <p:cNvPr id="1026"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t="9028" r="8393" b="8585"/>
          <a:stretch/>
        </p:blipFill>
        <p:spPr bwMode="auto">
          <a:xfrm>
            <a:off x="6439624" y="-11637"/>
            <a:ext cx="2704376" cy="442524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92280" y="4272024"/>
            <a:ext cx="2051720" cy="2585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6868263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t="9028" r="8393" b="8585"/>
          <a:stretch/>
        </p:blipFill>
        <p:spPr bwMode="auto">
          <a:xfrm>
            <a:off x="6439624" y="-11637"/>
            <a:ext cx="2704376" cy="442524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92280" y="4272024"/>
            <a:ext cx="2051720" cy="2585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Rectangle 4"/>
          <p:cNvSpPr/>
          <p:nvPr/>
        </p:nvSpPr>
        <p:spPr>
          <a:xfrm>
            <a:off x="-23484" y="6410"/>
            <a:ext cx="6463108" cy="6143899"/>
          </a:xfrm>
          <a:prstGeom prst="rect">
            <a:avLst/>
          </a:prstGeom>
        </p:spPr>
        <p:txBody>
          <a:bodyPr wrap="square" lIns="540000" tIns="360000" rIns="540000" bIns="360000">
            <a:spAutoFit/>
          </a:bodyPr>
          <a:lstStyle/>
          <a:p>
            <a:pPr marL="457200" indent="-457200">
              <a:buAutoNum type="arabicPeriod"/>
            </a:pPr>
            <a:r>
              <a:rPr lang="en-GB" sz="2000" b="1" u="sng" dirty="0" err="1" smtClean="0">
                <a:solidFill>
                  <a:prstClr val="black"/>
                </a:solidFill>
              </a:rPr>
              <a:t>Crèvecœur</a:t>
            </a:r>
            <a:r>
              <a:rPr lang="en-GB" sz="2000" b="1" u="sng" dirty="0" smtClean="0">
                <a:solidFill>
                  <a:prstClr val="black"/>
                </a:solidFill>
              </a:rPr>
              <a:t>, ‘What is an American?’ – A </a:t>
            </a:r>
            <a:r>
              <a:rPr lang="en-GB" sz="2000" b="1" u="sng" dirty="0">
                <a:solidFill>
                  <a:prstClr val="black"/>
                </a:solidFill>
              </a:rPr>
              <a:t>new identity?</a:t>
            </a:r>
          </a:p>
          <a:p>
            <a:endParaRPr lang="en-GB" sz="2000" b="1" u="sng" dirty="0">
              <a:solidFill>
                <a:prstClr val="black"/>
              </a:solidFill>
            </a:endParaRPr>
          </a:p>
          <a:p>
            <a:pPr lvl="0" algn="just">
              <a:spcAft>
                <a:spcPts val="0"/>
              </a:spcAft>
            </a:pPr>
            <a:endParaRPr lang="en-GB" sz="2000" b="1" dirty="0">
              <a:ea typeface="Calibri"/>
              <a:cs typeface="Times New Roman"/>
            </a:endParaRPr>
          </a:p>
          <a:p>
            <a:pPr marL="342900" lvl="0" indent="-342900" algn="just">
              <a:spcAft>
                <a:spcPts val="0"/>
              </a:spcAft>
              <a:buFont typeface="Symbol"/>
              <a:buChar char=""/>
            </a:pPr>
            <a:r>
              <a:rPr lang="en-GB" sz="3200" b="1" dirty="0" smtClean="0">
                <a:effectLst/>
                <a:latin typeface="+mj-lt"/>
                <a:ea typeface="Calibri"/>
                <a:cs typeface="Times New Roman"/>
              </a:rPr>
              <a:t>How does </a:t>
            </a:r>
            <a:r>
              <a:rPr lang="en-GB" sz="3200" b="1" dirty="0" err="1" smtClean="0">
                <a:effectLst/>
                <a:latin typeface="+mj-lt"/>
                <a:ea typeface="Calibri"/>
                <a:cs typeface="Times New Roman"/>
              </a:rPr>
              <a:t>Crèvecœur</a:t>
            </a:r>
            <a:r>
              <a:rPr lang="en-GB" sz="3200" b="1" dirty="0" smtClean="0">
                <a:effectLst/>
                <a:latin typeface="+mj-lt"/>
                <a:ea typeface="Calibri"/>
                <a:cs typeface="Times New Roman"/>
              </a:rPr>
              <a:t> describe what an American ‘is’?</a:t>
            </a:r>
          </a:p>
          <a:p>
            <a:pPr marL="342900" lvl="0" indent="-342900" algn="just">
              <a:spcAft>
                <a:spcPts val="0"/>
              </a:spcAft>
              <a:buFont typeface="Symbol"/>
              <a:buChar char=""/>
            </a:pPr>
            <a:endParaRPr lang="en-GB" sz="3200" b="1" dirty="0">
              <a:latin typeface="+mj-lt"/>
              <a:ea typeface="Calibri"/>
              <a:cs typeface="Times New Roman"/>
            </a:endParaRPr>
          </a:p>
          <a:p>
            <a:pPr marL="342900" lvl="0" indent="-342900" algn="just">
              <a:spcAft>
                <a:spcPts val="0"/>
              </a:spcAft>
              <a:buFont typeface="Symbol"/>
              <a:buChar char=""/>
            </a:pPr>
            <a:r>
              <a:rPr lang="en-GB" sz="3200" b="1" dirty="0" smtClean="0">
                <a:effectLst/>
                <a:latin typeface="+mj-lt"/>
                <a:ea typeface="Calibri"/>
                <a:cs typeface="Times New Roman"/>
              </a:rPr>
              <a:t>According to </a:t>
            </a:r>
            <a:r>
              <a:rPr lang="en-GB" sz="3200" b="1" dirty="0" err="1" smtClean="0">
                <a:ea typeface="Calibri"/>
                <a:cs typeface="Times New Roman"/>
              </a:rPr>
              <a:t>Crèvecœur</a:t>
            </a:r>
            <a:r>
              <a:rPr lang="en-GB" sz="3200" b="1" dirty="0" smtClean="0">
                <a:ea typeface="Calibri"/>
                <a:cs typeface="Times New Roman"/>
              </a:rPr>
              <a:t>, w</a:t>
            </a:r>
            <a:r>
              <a:rPr lang="en-GB" sz="3200" b="1" dirty="0" smtClean="0">
                <a:effectLst/>
                <a:latin typeface="+mj-lt"/>
                <a:ea typeface="Calibri"/>
                <a:cs typeface="Times New Roman"/>
              </a:rPr>
              <a:t>hat is novel and distinctive </a:t>
            </a:r>
            <a:r>
              <a:rPr lang="en-GB" sz="3200" b="1" dirty="0">
                <a:latin typeface="+mj-lt"/>
                <a:ea typeface="Calibri"/>
                <a:cs typeface="Times New Roman"/>
              </a:rPr>
              <a:t>about ‘that race now called </a:t>
            </a:r>
            <a:r>
              <a:rPr lang="en-GB" sz="3200" b="1" dirty="0" smtClean="0">
                <a:latin typeface="+mj-lt"/>
                <a:ea typeface="Calibri"/>
                <a:cs typeface="Times New Roman"/>
              </a:rPr>
              <a:t>Americans’?</a:t>
            </a:r>
            <a:endParaRPr lang="en-GB" sz="3200" dirty="0" smtClean="0">
              <a:effectLst/>
              <a:latin typeface="+mj-lt"/>
              <a:ea typeface="Calibri"/>
              <a:cs typeface="Times New Roman"/>
            </a:endParaRPr>
          </a:p>
          <a:p>
            <a:pPr algn="just"/>
            <a:endParaRPr lang="en-GB" sz="1600" dirty="0" smtClean="0"/>
          </a:p>
        </p:txBody>
      </p:sp>
    </p:spTree>
    <p:extLst>
      <p:ext uri="{BB962C8B-B14F-4D97-AF65-F5344CB8AC3E}">
        <p14:creationId xmlns:p14="http://schemas.microsoft.com/office/powerpoint/2010/main" val="33218556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t="9028" r="8393" b="8585"/>
          <a:stretch/>
        </p:blipFill>
        <p:spPr bwMode="auto">
          <a:xfrm>
            <a:off x="6439624" y="-11637"/>
            <a:ext cx="2704376" cy="442524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92280" y="4272024"/>
            <a:ext cx="2051720" cy="2585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Rectangle 4"/>
          <p:cNvSpPr/>
          <p:nvPr/>
        </p:nvSpPr>
        <p:spPr>
          <a:xfrm>
            <a:off x="-23484" y="6410"/>
            <a:ext cx="6463108" cy="6790230"/>
          </a:xfrm>
          <a:prstGeom prst="rect">
            <a:avLst/>
          </a:prstGeom>
        </p:spPr>
        <p:txBody>
          <a:bodyPr wrap="square" lIns="540000" tIns="360000" rIns="540000" bIns="360000">
            <a:spAutoFit/>
          </a:bodyPr>
          <a:lstStyle/>
          <a:p>
            <a:pPr marL="457200" indent="-457200">
              <a:buAutoNum type="arabicPeriod"/>
            </a:pPr>
            <a:r>
              <a:rPr lang="en-GB" sz="1890" b="1" u="sng" dirty="0" err="1" smtClean="0">
                <a:solidFill>
                  <a:prstClr val="black"/>
                </a:solidFill>
              </a:rPr>
              <a:t>Crèvecœur</a:t>
            </a:r>
            <a:r>
              <a:rPr lang="en-GB" sz="1890" b="1" u="sng" dirty="0" smtClean="0">
                <a:solidFill>
                  <a:prstClr val="black"/>
                </a:solidFill>
              </a:rPr>
              <a:t>, ‘What is an American?’ – A </a:t>
            </a:r>
            <a:r>
              <a:rPr lang="en-GB" sz="1890" b="1" u="sng" dirty="0">
                <a:solidFill>
                  <a:prstClr val="black"/>
                </a:solidFill>
              </a:rPr>
              <a:t>new identity?</a:t>
            </a:r>
          </a:p>
          <a:p>
            <a:endParaRPr lang="en-GB" sz="1890" b="1" u="sng" dirty="0">
              <a:solidFill>
                <a:prstClr val="black"/>
              </a:solidFill>
            </a:endParaRPr>
          </a:p>
          <a:p>
            <a:pPr algn="just"/>
            <a:r>
              <a:rPr lang="en-GB" sz="1890" dirty="0"/>
              <a:t>“Here </a:t>
            </a:r>
            <a:r>
              <a:rPr lang="en-GB" sz="1890" dirty="0" smtClean="0"/>
              <a:t>[the ‘enlightened Englishman’] </a:t>
            </a:r>
            <a:r>
              <a:rPr lang="en-GB" sz="1890" dirty="0"/>
              <a:t>beholds fair cities, substantial villages, extensive fields, an immense country filled </a:t>
            </a:r>
            <a:r>
              <a:rPr lang="en-GB" sz="1890" dirty="0" smtClean="0"/>
              <a:t>with decent </a:t>
            </a:r>
            <a:r>
              <a:rPr lang="en-GB" sz="1890" dirty="0"/>
              <a:t>houses, good roads, orchards, </a:t>
            </a:r>
            <a:r>
              <a:rPr lang="en-GB" sz="1890" dirty="0" smtClean="0"/>
              <a:t>meadows </a:t>
            </a:r>
            <a:r>
              <a:rPr lang="en-GB" sz="1890" dirty="0"/>
              <a:t>and bridges, where a hundred years ago all was wild</a:t>
            </a:r>
            <a:r>
              <a:rPr lang="en-GB" sz="1890" dirty="0" smtClean="0"/>
              <a:t>, woody</a:t>
            </a:r>
            <a:r>
              <a:rPr lang="en-GB" sz="1890" dirty="0"/>
              <a:t>, and uncultivated</a:t>
            </a:r>
            <a:r>
              <a:rPr lang="en-GB" sz="1890" dirty="0" smtClean="0"/>
              <a:t>!”</a:t>
            </a:r>
          </a:p>
          <a:p>
            <a:pPr algn="just"/>
            <a:endParaRPr lang="en-GB" sz="1890" dirty="0" smtClean="0"/>
          </a:p>
          <a:p>
            <a:pPr algn="just"/>
            <a:r>
              <a:rPr lang="en-GB" sz="1890" dirty="0"/>
              <a:t>“The </a:t>
            </a:r>
            <a:r>
              <a:rPr lang="en-GB" sz="1890" dirty="0" smtClean="0"/>
              <a:t>traveller </a:t>
            </a:r>
            <a:r>
              <a:rPr lang="en-GB" sz="1890" dirty="0"/>
              <a:t>will be to know whence came all these people? They are </a:t>
            </a:r>
            <a:r>
              <a:rPr lang="en-GB" sz="1890" b="1" dirty="0"/>
              <a:t>a mixture of English, Scotch, Irish, French, Dutch, </a:t>
            </a:r>
            <a:r>
              <a:rPr lang="en-GB" sz="1890" b="1" dirty="0" smtClean="0"/>
              <a:t>Germans </a:t>
            </a:r>
            <a:r>
              <a:rPr lang="en-GB" sz="1890" b="1" dirty="0"/>
              <a:t>and Swedes</a:t>
            </a:r>
            <a:r>
              <a:rPr lang="en-GB" sz="1890" dirty="0"/>
              <a:t>. From this promiscuous breed</a:t>
            </a:r>
            <a:r>
              <a:rPr lang="en-GB" sz="1890" dirty="0" smtClean="0"/>
              <a:t>, </a:t>
            </a:r>
            <a:r>
              <a:rPr lang="en-GB" sz="1890" dirty="0"/>
              <a:t>that race now called Americans have </a:t>
            </a:r>
            <a:r>
              <a:rPr lang="en-GB" sz="1890" dirty="0" smtClean="0"/>
              <a:t>arisen … In this </a:t>
            </a:r>
            <a:r>
              <a:rPr lang="en-GB" sz="1890" dirty="0"/>
              <a:t>great American </a:t>
            </a:r>
            <a:r>
              <a:rPr lang="en-GB" sz="1890" b="1" dirty="0" smtClean="0"/>
              <a:t>asylum</a:t>
            </a:r>
            <a:r>
              <a:rPr lang="en-GB" sz="1890" dirty="0" smtClean="0"/>
              <a:t>, </a:t>
            </a:r>
            <a:r>
              <a:rPr lang="en-GB" sz="1890" dirty="0"/>
              <a:t>the poor of Europe have by some means met together, and in consequence of various </a:t>
            </a:r>
            <a:r>
              <a:rPr lang="en-GB" sz="1890" dirty="0" smtClean="0"/>
              <a:t>causes.”</a:t>
            </a:r>
          </a:p>
          <a:p>
            <a:pPr algn="just"/>
            <a:r>
              <a:rPr lang="en-GB" sz="1890" dirty="0" smtClean="0"/>
              <a:t>	“Urged </a:t>
            </a:r>
            <a:r>
              <a:rPr lang="en-GB" sz="1890" dirty="0"/>
              <a:t>by a variety of motives, here they came. Everything has tended to </a:t>
            </a:r>
            <a:r>
              <a:rPr lang="en-GB" sz="1890" b="1" dirty="0"/>
              <a:t>regenerate </a:t>
            </a:r>
            <a:r>
              <a:rPr lang="en-GB" sz="1890" dirty="0"/>
              <a:t>them — </a:t>
            </a:r>
            <a:r>
              <a:rPr lang="en-GB" sz="1890" b="1" dirty="0"/>
              <a:t>new</a:t>
            </a:r>
            <a:r>
              <a:rPr lang="en-GB" sz="1890" dirty="0"/>
              <a:t> </a:t>
            </a:r>
            <a:r>
              <a:rPr lang="en-GB" sz="1890" b="1" dirty="0"/>
              <a:t>laws</a:t>
            </a:r>
            <a:r>
              <a:rPr lang="en-GB" sz="1890" dirty="0"/>
              <a:t>, a </a:t>
            </a:r>
            <a:r>
              <a:rPr lang="en-GB" sz="1890" b="1" dirty="0"/>
              <a:t>new mode of living</a:t>
            </a:r>
            <a:r>
              <a:rPr lang="en-GB" sz="1890" dirty="0"/>
              <a:t>, a </a:t>
            </a:r>
            <a:r>
              <a:rPr lang="en-GB" sz="1890" b="1" dirty="0"/>
              <a:t>new social system</a:t>
            </a:r>
            <a:r>
              <a:rPr lang="en-GB" sz="1890" dirty="0"/>
              <a:t>. </a:t>
            </a:r>
            <a:r>
              <a:rPr lang="en-GB" sz="1890" dirty="0" smtClean="0"/>
              <a:t>Here they are become </a:t>
            </a:r>
            <a:r>
              <a:rPr lang="en-GB" sz="1890" b="1" dirty="0" smtClean="0"/>
              <a:t>men</a:t>
            </a:r>
            <a:r>
              <a:rPr lang="en-GB" sz="1890" dirty="0" smtClean="0"/>
              <a:t>.” </a:t>
            </a:r>
            <a:endParaRPr lang="en-GB" sz="1890" dirty="0"/>
          </a:p>
          <a:p>
            <a:pPr algn="just"/>
            <a:endParaRPr lang="en-GB" sz="1600" dirty="0" smtClean="0"/>
          </a:p>
        </p:txBody>
      </p:sp>
    </p:spTree>
    <p:extLst>
      <p:ext uri="{BB962C8B-B14F-4D97-AF65-F5344CB8AC3E}">
        <p14:creationId xmlns:p14="http://schemas.microsoft.com/office/powerpoint/2010/main" val="362791923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23485" y="6410"/>
            <a:ext cx="6906065" cy="7128784"/>
          </a:xfrm>
          <a:prstGeom prst="rect">
            <a:avLst/>
          </a:prstGeom>
        </p:spPr>
        <p:txBody>
          <a:bodyPr wrap="square" lIns="540000" tIns="360000" rIns="540000" bIns="360000">
            <a:spAutoFit/>
          </a:bodyPr>
          <a:lstStyle/>
          <a:p>
            <a:pPr marL="457200" indent="-457200">
              <a:buAutoNum type="arabicPeriod"/>
            </a:pPr>
            <a:r>
              <a:rPr lang="en-GB" sz="2000" b="1" u="sng" dirty="0" err="1" smtClean="0">
                <a:solidFill>
                  <a:prstClr val="black"/>
                </a:solidFill>
              </a:rPr>
              <a:t>Crèvecœur</a:t>
            </a:r>
            <a:r>
              <a:rPr lang="en-GB" sz="2000" b="1" u="sng" dirty="0">
                <a:solidFill>
                  <a:prstClr val="black"/>
                </a:solidFill>
              </a:rPr>
              <a:t>, ‘What is an American</a:t>
            </a:r>
            <a:r>
              <a:rPr lang="en-GB" sz="2000" b="1" u="sng" dirty="0" smtClean="0">
                <a:solidFill>
                  <a:prstClr val="black"/>
                </a:solidFill>
              </a:rPr>
              <a:t>?’ – Revolutionary context</a:t>
            </a:r>
          </a:p>
          <a:p>
            <a:pPr marL="457200" indent="-457200">
              <a:buAutoNum type="arabicPeriod"/>
            </a:pPr>
            <a:endParaRPr lang="en-GB" sz="2000" b="1" u="sng" dirty="0">
              <a:solidFill>
                <a:prstClr val="black"/>
              </a:solidFill>
            </a:endParaRPr>
          </a:p>
          <a:p>
            <a:pPr marL="285750" indent="-285750" algn="just">
              <a:buFont typeface="Arial" panose="020B0604020202020204" pitchFamily="34" charset="0"/>
              <a:buChar char="•"/>
            </a:pPr>
            <a:r>
              <a:rPr lang="en-GB" sz="2000" b="1" dirty="0" err="1" smtClean="0">
                <a:ea typeface="Calibri"/>
                <a:cs typeface="Times New Roman"/>
              </a:rPr>
              <a:t>Crèvecœur</a:t>
            </a:r>
            <a:r>
              <a:rPr lang="en-GB" sz="2000" b="1" dirty="0" smtClean="0">
                <a:ea typeface="Calibri"/>
                <a:cs typeface="Times New Roman"/>
              </a:rPr>
              <a:t> emigrated during Revolutionary War </a:t>
            </a:r>
            <a:r>
              <a:rPr lang="en-GB" sz="2000" b="1" dirty="0" smtClean="0">
                <a:solidFill>
                  <a:prstClr val="black"/>
                </a:solidFill>
              </a:rPr>
              <a:t>(</a:t>
            </a:r>
            <a:r>
              <a:rPr lang="en-GB" sz="2000" b="1" dirty="0">
                <a:solidFill>
                  <a:prstClr val="black"/>
                </a:solidFill>
              </a:rPr>
              <a:t>1775–1783)</a:t>
            </a:r>
          </a:p>
          <a:p>
            <a:pPr marL="800100" lvl="1" indent="-342900" algn="just">
              <a:buFontTx/>
              <a:buChar char="-"/>
            </a:pPr>
            <a:r>
              <a:rPr lang="en-GB" sz="2000" dirty="0" smtClean="0">
                <a:ea typeface="Calibri"/>
                <a:cs typeface="Times New Roman"/>
              </a:rPr>
              <a:t>Imprisoned as suspected American spy, 1779</a:t>
            </a:r>
          </a:p>
          <a:p>
            <a:pPr marL="800100" lvl="1" indent="-342900" algn="just">
              <a:buFontTx/>
              <a:buChar char="-"/>
            </a:pPr>
            <a:r>
              <a:rPr lang="en-GB" sz="2000" dirty="0" smtClean="0">
                <a:ea typeface="Calibri"/>
                <a:cs typeface="Times New Roman"/>
              </a:rPr>
              <a:t>Exiled to London; publishes </a:t>
            </a:r>
            <a:r>
              <a:rPr lang="en-GB" sz="2000" i="1" dirty="0" smtClean="0">
                <a:ea typeface="Calibri"/>
                <a:cs typeface="Times New Roman"/>
              </a:rPr>
              <a:t>Letters </a:t>
            </a:r>
            <a:r>
              <a:rPr lang="en-GB" sz="2000" dirty="0" smtClean="0">
                <a:ea typeface="Calibri"/>
                <a:cs typeface="Times New Roman"/>
              </a:rPr>
              <a:t>1782</a:t>
            </a:r>
          </a:p>
          <a:p>
            <a:pPr lvl="1" algn="just"/>
            <a:endParaRPr lang="en-GB" sz="2000" dirty="0" smtClean="0">
              <a:ea typeface="Calibri"/>
              <a:cs typeface="Times New Roman"/>
            </a:endParaRPr>
          </a:p>
          <a:p>
            <a:pPr marL="342900" indent="-342900" algn="just">
              <a:buFont typeface="Arial" panose="020B0604020202020204" pitchFamily="34" charset="0"/>
              <a:buChar char="•"/>
            </a:pPr>
            <a:r>
              <a:rPr lang="en-GB" sz="2000" b="1" dirty="0" smtClean="0">
                <a:ea typeface="Calibri"/>
                <a:cs typeface="Times New Roman"/>
              </a:rPr>
              <a:t>Returned to New York via France after Treaty of Paris ends Revolutionary War</a:t>
            </a:r>
          </a:p>
          <a:p>
            <a:pPr marL="800100" lvl="1" indent="-342900" algn="just">
              <a:buFontTx/>
              <a:buChar char="-"/>
            </a:pPr>
            <a:r>
              <a:rPr lang="en-GB" sz="2000" dirty="0" smtClean="0">
                <a:ea typeface="Calibri"/>
                <a:cs typeface="Times New Roman"/>
              </a:rPr>
              <a:t>Published French edition of </a:t>
            </a:r>
            <a:r>
              <a:rPr lang="en-GB" sz="2000" i="1" dirty="0" smtClean="0">
                <a:ea typeface="Calibri"/>
                <a:cs typeface="Times New Roman"/>
              </a:rPr>
              <a:t>Letters </a:t>
            </a:r>
            <a:r>
              <a:rPr lang="en-GB" sz="2000" dirty="0" smtClean="0">
                <a:ea typeface="Calibri"/>
                <a:cs typeface="Times New Roman"/>
              </a:rPr>
              <a:t>1784</a:t>
            </a:r>
          </a:p>
          <a:p>
            <a:pPr marL="800100" lvl="1" indent="-342900" algn="just">
              <a:buFontTx/>
              <a:buChar char="-"/>
            </a:pPr>
            <a:r>
              <a:rPr lang="en-GB" sz="2000" dirty="0" smtClean="0">
                <a:ea typeface="Calibri"/>
                <a:cs typeface="Times New Roman"/>
              </a:rPr>
              <a:t>Appointed French </a:t>
            </a:r>
            <a:r>
              <a:rPr lang="en-GB" sz="2000" dirty="0">
                <a:ea typeface="Calibri"/>
                <a:cs typeface="Times New Roman"/>
              </a:rPr>
              <a:t>consul for New York, New Jersey and </a:t>
            </a:r>
            <a:r>
              <a:rPr lang="en-GB" sz="2000" dirty="0" smtClean="0">
                <a:ea typeface="Calibri"/>
                <a:cs typeface="Times New Roman"/>
              </a:rPr>
              <a:t>Connecticut</a:t>
            </a:r>
          </a:p>
          <a:p>
            <a:pPr marL="800100" lvl="1" indent="-342900" algn="just">
              <a:buFontTx/>
              <a:buChar char="-"/>
            </a:pPr>
            <a:r>
              <a:rPr lang="en-GB" sz="2000" dirty="0" smtClean="0">
                <a:ea typeface="Calibri"/>
                <a:cs typeface="Times New Roman"/>
              </a:rPr>
              <a:t>Visit to France 1789, caught up in French Revolution</a:t>
            </a:r>
          </a:p>
          <a:p>
            <a:pPr marL="800100" lvl="1" indent="-342900" algn="just">
              <a:buFontTx/>
              <a:buChar char="-"/>
            </a:pPr>
            <a:r>
              <a:rPr lang="en-GB" sz="2000" dirty="0" smtClean="0">
                <a:ea typeface="Calibri"/>
                <a:cs typeface="Times New Roman"/>
              </a:rPr>
              <a:t>Denied return to US; died in France </a:t>
            </a:r>
            <a:r>
              <a:rPr lang="en-GB" sz="2000" dirty="0" smtClean="0">
                <a:ea typeface="Calibri"/>
                <a:cs typeface="Times New Roman"/>
              </a:rPr>
              <a:t>1813</a:t>
            </a:r>
            <a:endParaRPr lang="en-GB" sz="2000" dirty="0" smtClean="0">
              <a:ea typeface="Calibri"/>
              <a:cs typeface="Times New Roman"/>
            </a:endParaRPr>
          </a:p>
          <a:p>
            <a:pPr marL="285750" lvl="0" indent="-285750" algn="just">
              <a:spcAft>
                <a:spcPts val="0"/>
              </a:spcAft>
              <a:buFont typeface="Arial" panose="020B0604020202020204" pitchFamily="34" charset="0"/>
              <a:buChar char="•"/>
            </a:pPr>
            <a:endParaRPr lang="en-GB" sz="2000" b="1" dirty="0">
              <a:ea typeface="Calibri"/>
              <a:cs typeface="Times New Roman"/>
            </a:endParaRPr>
          </a:p>
          <a:p>
            <a:pPr marL="285750" lvl="0" indent="-285750" algn="just">
              <a:spcAft>
                <a:spcPts val="0"/>
              </a:spcAft>
              <a:buFont typeface="Arial" panose="020B0604020202020204" pitchFamily="34" charset="0"/>
              <a:buChar char="•"/>
            </a:pPr>
            <a:r>
              <a:rPr lang="en-GB" sz="2000" b="1" dirty="0" smtClean="0">
                <a:ea typeface="Calibri"/>
                <a:cs typeface="Times New Roman"/>
              </a:rPr>
              <a:t>Enlightenment: form &amp; style mimicked </a:t>
            </a:r>
            <a:r>
              <a:rPr lang="en-GB" sz="2000" b="1" i="1" dirty="0" smtClean="0">
                <a:ea typeface="Calibri"/>
                <a:cs typeface="Times New Roman"/>
              </a:rPr>
              <a:t>philosophes</a:t>
            </a:r>
            <a:r>
              <a:rPr lang="en-GB" sz="2000" b="1" dirty="0" smtClean="0">
                <a:ea typeface="Calibri"/>
                <a:cs typeface="Times New Roman"/>
              </a:rPr>
              <a:t>’</a:t>
            </a:r>
          </a:p>
          <a:p>
            <a:pPr marL="800100" lvl="1" indent="-342900" algn="just">
              <a:buFontTx/>
              <a:buChar char="-"/>
            </a:pPr>
            <a:r>
              <a:rPr lang="en-GB" sz="2000" dirty="0" smtClean="0">
                <a:ea typeface="Calibri"/>
                <a:cs typeface="Times New Roman"/>
              </a:rPr>
              <a:t>Voltaire, </a:t>
            </a:r>
            <a:r>
              <a:rPr lang="en-GB" sz="2000" i="1" dirty="0" smtClean="0">
                <a:ea typeface="Calibri"/>
                <a:cs typeface="Times New Roman"/>
              </a:rPr>
              <a:t>Letters on the English </a:t>
            </a:r>
            <a:r>
              <a:rPr lang="en-GB" sz="2000" dirty="0" smtClean="0">
                <a:ea typeface="Calibri"/>
                <a:cs typeface="Times New Roman"/>
              </a:rPr>
              <a:t>(1726–1729)</a:t>
            </a:r>
          </a:p>
          <a:p>
            <a:pPr marL="800100" lvl="1" indent="-342900" algn="just">
              <a:buFontTx/>
              <a:buChar char="-"/>
            </a:pPr>
            <a:r>
              <a:rPr lang="en-GB" sz="2000" dirty="0" smtClean="0">
                <a:ea typeface="Calibri"/>
                <a:cs typeface="Times New Roman"/>
              </a:rPr>
              <a:t>Montesquieu, </a:t>
            </a:r>
            <a:r>
              <a:rPr lang="en-GB" sz="2000" i="1" dirty="0" smtClean="0">
                <a:ea typeface="Calibri"/>
                <a:cs typeface="Times New Roman"/>
              </a:rPr>
              <a:t>Persian Letters </a:t>
            </a:r>
            <a:r>
              <a:rPr lang="en-GB" sz="2000" dirty="0" smtClean="0">
                <a:ea typeface="Calibri"/>
                <a:cs typeface="Times New Roman"/>
              </a:rPr>
              <a:t>(1721) </a:t>
            </a:r>
          </a:p>
          <a:p>
            <a:pPr algn="just"/>
            <a:endParaRPr lang="en-GB" sz="1600" dirty="0" smtClean="0"/>
          </a:p>
        </p:txBody>
      </p:sp>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82580" y="11031"/>
            <a:ext cx="2271157" cy="28625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82580" y="2597006"/>
            <a:ext cx="1649860" cy="28408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2"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537662" y="4238143"/>
            <a:ext cx="1616075" cy="2584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5437174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23485" y="6410"/>
            <a:ext cx="8987973" cy="1588806"/>
          </a:xfrm>
          <a:prstGeom prst="rect">
            <a:avLst/>
          </a:prstGeom>
        </p:spPr>
        <p:txBody>
          <a:bodyPr wrap="square" lIns="540000" tIns="360000" rIns="540000" bIns="360000">
            <a:spAutoFit/>
          </a:bodyPr>
          <a:lstStyle/>
          <a:p>
            <a:pPr marL="457200" indent="-457200">
              <a:buAutoNum type="arabicPeriod"/>
            </a:pPr>
            <a:r>
              <a:rPr lang="en-GB" sz="2000" b="1" u="sng" dirty="0" err="1" smtClean="0">
                <a:solidFill>
                  <a:prstClr val="black"/>
                </a:solidFill>
              </a:rPr>
              <a:t>Crèvecœur</a:t>
            </a:r>
            <a:r>
              <a:rPr lang="en-GB" sz="2000" b="1" u="sng" dirty="0">
                <a:solidFill>
                  <a:prstClr val="black"/>
                </a:solidFill>
              </a:rPr>
              <a:t>, ‘What is an American</a:t>
            </a:r>
            <a:r>
              <a:rPr lang="en-GB" sz="2000" b="1" u="sng" dirty="0" smtClean="0">
                <a:solidFill>
                  <a:prstClr val="black"/>
                </a:solidFill>
              </a:rPr>
              <a:t>?’ – The American Enlightenment</a:t>
            </a:r>
          </a:p>
          <a:p>
            <a:pPr marL="457200" indent="-457200">
              <a:buAutoNum type="arabicPeriod"/>
            </a:pPr>
            <a:endParaRPr lang="en-GB" sz="2000" b="1" u="sng" dirty="0">
              <a:solidFill>
                <a:prstClr val="black"/>
              </a:solidFill>
            </a:endParaRPr>
          </a:p>
          <a:p>
            <a:pPr algn="just"/>
            <a:endParaRPr lang="en-GB" sz="1600" dirty="0" smtClean="0"/>
          </a:p>
        </p:txBody>
      </p:sp>
      <p:pic>
        <p:nvPicPr>
          <p:cNvPr id="1028"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07904" y="773763"/>
            <a:ext cx="3783895" cy="50566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9"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75296" y="773763"/>
            <a:ext cx="3168352" cy="511075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AutoShape 8" descr="https://upload.wikimedia.org/wikipedia/commons/a/aa/Thomas_Paine_rev1.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 name="Rectangle 3"/>
          <p:cNvSpPr/>
          <p:nvPr/>
        </p:nvSpPr>
        <p:spPr>
          <a:xfrm>
            <a:off x="7779997" y="800813"/>
            <a:ext cx="1154071" cy="2585323"/>
          </a:xfrm>
          <a:prstGeom prst="rect">
            <a:avLst/>
          </a:prstGeom>
        </p:spPr>
        <p:txBody>
          <a:bodyPr wrap="square">
            <a:spAutoFit/>
          </a:bodyPr>
          <a:lstStyle/>
          <a:p>
            <a:pPr algn="r"/>
            <a:r>
              <a:rPr lang="en-GB" dirty="0" smtClean="0"/>
              <a:t>‘Benjamin </a:t>
            </a:r>
            <a:r>
              <a:rPr lang="en-GB" dirty="0"/>
              <a:t>Franklin Drawing Electricity from the </a:t>
            </a:r>
            <a:r>
              <a:rPr lang="en-GB" dirty="0" smtClean="0"/>
              <a:t>Sky,’ </a:t>
            </a:r>
            <a:r>
              <a:rPr lang="en-GB" dirty="0"/>
              <a:t>Benjamin </a:t>
            </a:r>
            <a:r>
              <a:rPr lang="en-GB" dirty="0" smtClean="0"/>
              <a:t>West (c. 1816)</a:t>
            </a:r>
            <a:endParaRPr lang="en-GB" dirty="0"/>
          </a:p>
        </p:txBody>
      </p:sp>
      <p:sp>
        <p:nvSpPr>
          <p:cNvPr id="7" name="Rectangle 6"/>
          <p:cNvSpPr/>
          <p:nvPr/>
        </p:nvSpPr>
        <p:spPr>
          <a:xfrm>
            <a:off x="128262" y="6021288"/>
            <a:ext cx="8805806" cy="646331"/>
          </a:xfrm>
          <a:prstGeom prst="rect">
            <a:avLst/>
          </a:prstGeom>
        </p:spPr>
        <p:txBody>
          <a:bodyPr wrap="square">
            <a:spAutoFit/>
          </a:bodyPr>
          <a:lstStyle/>
          <a:p>
            <a:pPr algn="r"/>
            <a:r>
              <a:rPr lang="en-GB" b="1" i="1" dirty="0" smtClean="0"/>
              <a:t>See also: influence of John Locke (1632–1704) on Thomas Jefferson and Declaration of Independence</a:t>
            </a:r>
            <a:endParaRPr lang="en-GB" b="1" i="1" dirty="0"/>
          </a:p>
        </p:txBody>
      </p:sp>
    </p:spTree>
    <p:extLst>
      <p:ext uri="{BB962C8B-B14F-4D97-AF65-F5344CB8AC3E}">
        <p14:creationId xmlns:p14="http://schemas.microsoft.com/office/powerpoint/2010/main" val="149933547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23485" y="6410"/>
            <a:ext cx="6906065" cy="3743242"/>
          </a:xfrm>
          <a:prstGeom prst="rect">
            <a:avLst/>
          </a:prstGeom>
        </p:spPr>
        <p:txBody>
          <a:bodyPr wrap="square" lIns="540000" tIns="360000" rIns="540000" bIns="360000">
            <a:spAutoFit/>
          </a:bodyPr>
          <a:lstStyle/>
          <a:p>
            <a:pPr marL="457200" indent="-457200">
              <a:buAutoNum type="arabicPeriod"/>
            </a:pPr>
            <a:r>
              <a:rPr lang="en-GB" sz="2000" b="1" u="sng" dirty="0" err="1" smtClean="0">
                <a:solidFill>
                  <a:prstClr val="black"/>
                </a:solidFill>
              </a:rPr>
              <a:t>Crèvecœur</a:t>
            </a:r>
            <a:r>
              <a:rPr lang="en-GB" sz="2000" b="1" u="sng" dirty="0">
                <a:solidFill>
                  <a:prstClr val="black"/>
                </a:solidFill>
              </a:rPr>
              <a:t>, ‘What is an American</a:t>
            </a:r>
            <a:r>
              <a:rPr lang="en-GB" sz="2000" b="1" u="sng" dirty="0" smtClean="0">
                <a:solidFill>
                  <a:prstClr val="black"/>
                </a:solidFill>
              </a:rPr>
              <a:t>?’ – Dissenting views</a:t>
            </a:r>
          </a:p>
          <a:p>
            <a:pPr marL="457200" indent="-457200">
              <a:buAutoNum type="arabicPeriod"/>
            </a:pPr>
            <a:endParaRPr lang="en-GB" sz="2000" b="1" u="sng" dirty="0">
              <a:solidFill>
                <a:prstClr val="black"/>
              </a:solidFill>
            </a:endParaRPr>
          </a:p>
          <a:p>
            <a:pPr marL="285750" lvl="0" indent="-285750" algn="just">
              <a:spcAft>
                <a:spcPts val="0"/>
              </a:spcAft>
              <a:buFont typeface="Arial" panose="020B0604020202020204" pitchFamily="34" charset="0"/>
              <a:buChar char="•"/>
            </a:pPr>
            <a:r>
              <a:rPr lang="en-GB" sz="2000" b="1" dirty="0" smtClean="0">
                <a:cs typeface="Times New Roman"/>
              </a:rPr>
              <a:t>Later </a:t>
            </a:r>
            <a:r>
              <a:rPr lang="en-GB" sz="2000" b="1" i="1" dirty="0" smtClean="0">
                <a:cs typeface="Times New Roman"/>
              </a:rPr>
              <a:t>Letters </a:t>
            </a:r>
            <a:r>
              <a:rPr lang="en-GB" sz="2000" b="1" dirty="0" smtClean="0">
                <a:cs typeface="Times New Roman"/>
              </a:rPr>
              <a:t>exhibit a more pessimistic tone</a:t>
            </a:r>
          </a:p>
          <a:p>
            <a:pPr marL="800100" lvl="1" indent="-342900" algn="just">
              <a:buFontTx/>
              <a:buChar char="-"/>
            </a:pPr>
            <a:r>
              <a:rPr lang="en-GB" sz="2000" dirty="0" smtClean="0">
                <a:cs typeface="Times New Roman"/>
              </a:rPr>
              <a:t>Letter IX: ‘Description of Charles Town; Thoughts on Slavery; on Physical Evil; a Melancholy Scene’</a:t>
            </a:r>
          </a:p>
          <a:p>
            <a:pPr marL="800100" lvl="1" indent="-342900" algn="just">
              <a:buFontTx/>
              <a:buChar char="-"/>
            </a:pPr>
            <a:r>
              <a:rPr lang="en-GB" sz="2000" dirty="0" smtClean="0">
                <a:cs typeface="Times New Roman"/>
              </a:rPr>
              <a:t>Letter XII: ‘Distresses of a Frontier Man’ – on  impending conflict between revolutionaries and loyalists</a:t>
            </a:r>
          </a:p>
          <a:p>
            <a:pPr lvl="0" algn="just">
              <a:spcAft>
                <a:spcPts val="0"/>
              </a:spcAft>
            </a:pPr>
            <a:endParaRPr lang="en-GB" sz="1600" dirty="0" smtClean="0"/>
          </a:p>
        </p:txBody>
      </p:sp>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82580" y="11031"/>
            <a:ext cx="2271157" cy="28625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82580" y="2597006"/>
            <a:ext cx="1649860" cy="28408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2"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537662" y="4238143"/>
            <a:ext cx="1616075" cy="2584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84610922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23484" y="6410"/>
            <a:ext cx="9167484" cy="1527250"/>
          </a:xfrm>
          <a:prstGeom prst="rect">
            <a:avLst/>
          </a:prstGeom>
        </p:spPr>
        <p:txBody>
          <a:bodyPr wrap="square" lIns="540000" tIns="360000" rIns="540000" bIns="360000">
            <a:spAutoFit/>
          </a:bodyPr>
          <a:lstStyle/>
          <a:p>
            <a:r>
              <a:rPr lang="en-GB" sz="2000" b="1" u="sng" dirty="0" smtClean="0">
                <a:solidFill>
                  <a:prstClr val="black"/>
                </a:solidFill>
              </a:rPr>
              <a:t>2. Consolidation of the First British Empire</a:t>
            </a:r>
            <a:endParaRPr lang="en-GB" sz="2000" dirty="0" smtClean="0">
              <a:effectLst/>
              <a:ea typeface="Calibri"/>
              <a:cs typeface="Times New Roman"/>
            </a:endParaRPr>
          </a:p>
          <a:p>
            <a:pPr algn="just"/>
            <a:endParaRPr lang="en-GB" sz="1600" dirty="0"/>
          </a:p>
          <a:p>
            <a:pPr algn="just"/>
            <a:endParaRPr lang="en-GB" sz="1600" dirty="0" smtClean="0"/>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9551" y="908720"/>
            <a:ext cx="8328327" cy="5400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94179610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23484" y="6410"/>
            <a:ext cx="9167484" cy="2512135"/>
          </a:xfrm>
          <a:prstGeom prst="rect">
            <a:avLst/>
          </a:prstGeom>
        </p:spPr>
        <p:txBody>
          <a:bodyPr wrap="square" lIns="540000" tIns="360000" rIns="540000" bIns="360000">
            <a:spAutoFit/>
          </a:bodyPr>
          <a:lstStyle/>
          <a:p>
            <a:r>
              <a:rPr lang="en-GB" sz="2000" b="1" u="sng" dirty="0" smtClean="0">
                <a:solidFill>
                  <a:prstClr val="black"/>
                </a:solidFill>
              </a:rPr>
              <a:t>2. Consolidation of the First British Empire: Wars with Native Americans</a:t>
            </a:r>
          </a:p>
          <a:p>
            <a:pPr algn="r"/>
            <a:endParaRPr lang="en-GB" sz="2000" b="1" u="sng" dirty="0">
              <a:solidFill>
                <a:prstClr val="black"/>
              </a:solidFill>
            </a:endParaRPr>
          </a:p>
          <a:p>
            <a:pPr marL="342900" indent="-342900" algn="r">
              <a:buFont typeface="Arial" panose="020B0604020202020204" pitchFamily="34" charset="0"/>
              <a:buChar char="•"/>
            </a:pPr>
            <a:r>
              <a:rPr lang="en-GB" sz="2000" b="1" dirty="0">
                <a:solidFill>
                  <a:prstClr val="black"/>
                </a:solidFill>
                <a:ea typeface="Calibri"/>
                <a:cs typeface="Times New Roman"/>
              </a:rPr>
              <a:t>Expansion westward of English settlements</a:t>
            </a:r>
            <a:endParaRPr lang="en-GB" sz="2000" dirty="0">
              <a:ea typeface="Calibri"/>
              <a:cs typeface="Times New Roman"/>
            </a:endParaRPr>
          </a:p>
          <a:p>
            <a:pPr marL="342900" indent="-342900" algn="r">
              <a:buFont typeface="Arial" panose="020B0604020202020204" pitchFamily="34" charset="0"/>
              <a:buChar char="•"/>
            </a:pPr>
            <a:r>
              <a:rPr lang="en-GB" sz="2000" b="1" dirty="0" smtClean="0">
                <a:solidFill>
                  <a:prstClr val="black"/>
                </a:solidFill>
                <a:ea typeface="Calibri"/>
                <a:cs typeface="Times New Roman"/>
              </a:rPr>
              <a:t>Constant </a:t>
            </a:r>
            <a:r>
              <a:rPr lang="en-GB" sz="2000" b="1" dirty="0">
                <a:solidFill>
                  <a:prstClr val="black"/>
                </a:solidFill>
                <a:ea typeface="Calibri"/>
                <a:cs typeface="Times New Roman"/>
              </a:rPr>
              <a:t>territorial disputes with indigenous tribes</a:t>
            </a:r>
          </a:p>
          <a:p>
            <a:endParaRPr lang="en-GB" sz="2000" b="1" u="sng" dirty="0" smtClean="0">
              <a:solidFill>
                <a:prstClr val="black"/>
              </a:solidFill>
            </a:endParaRPr>
          </a:p>
          <a:p>
            <a:pPr algn="just"/>
            <a:endParaRPr lang="en-GB" sz="1600" dirty="0" smtClean="0"/>
          </a:p>
        </p:txBody>
      </p:sp>
      <p:sp>
        <p:nvSpPr>
          <p:cNvPr id="7" name="Rectangle 6"/>
          <p:cNvSpPr/>
          <p:nvPr/>
        </p:nvSpPr>
        <p:spPr>
          <a:xfrm>
            <a:off x="1506236" y="1293255"/>
            <a:ext cx="7706816" cy="2450580"/>
          </a:xfrm>
          <a:prstGeom prst="rect">
            <a:avLst/>
          </a:prstGeom>
        </p:spPr>
        <p:txBody>
          <a:bodyPr wrap="square" lIns="360000" tIns="360000" rIns="360000" bIns="360000" numCol="2">
            <a:spAutoFit/>
          </a:bodyPr>
          <a:lstStyle/>
          <a:p>
            <a:pPr marL="800100" lvl="1" indent="-342900">
              <a:buFontTx/>
              <a:buChar char="-"/>
            </a:pPr>
            <a:r>
              <a:rPr lang="en-GB" sz="1600" dirty="0" smtClean="0">
                <a:solidFill>
                  <a:prstClr val="black"/>
                </a:solidFill>
                <a:ea typeface="Calibri"/>
                <a:cs typeface="Times New Roman"/>
              </a:rPr>
              <a:t>Jamestown Massacre of 1622</a:t>
            </a:r>
          </a:p>
          <a:p>
            <a:pPr marL="800100" lvl="1" indent="-342900">
              <a:buFontTx/>
              <a:buChar char="-"/>
            </a:pPr>
            <a:r>
              <a:rPr lang="en-GB" sz="1600" dirty="0" smtClean="0">
                <a:solidFill>
                  <a:prstClr val="black"/>
                </a:solidFill>
                <a:ea typeface="Calibri"/>
                <a:cs typeface="Times New Roman"/>
              </a:rPr>
              <a:t>Pequot War of 1636–1638</a:t>
            </a:r>
          </a:p>
          <a:p>
            <a:pPr marL="800100" lvl="1" indent="-342900">
              <a:buFontTx/>
              <a:buChar char="-"/>
            </a:pPr>
            <a:r>
              <a:rPr lang="en-GB" sz="1600" dirty="0" smtClean="0">
                <a:solidFill>
                  <a:prstClr val="black"/>
                </a:solidFill>
                <a:ea typeface="Calibri"/>
                <a:cs typeface="Times New Roman"/>
              </a:rPr>
              <a:t>Anglo-Powhatan Wars (1610–14, 1622–32, 1644–46)</a:t>
            </a:r>
          </a:p>
          <a:p>
            <a:pPr marL="800100" lvl="1" indent="-342900">
              <a:buFontTx/>
              <a:buChar char="-"/>
            </a:pPr>
            <a:r>
              <a:rPr lang="en-GB" sz="1600" b="1" dirty="0" smtClean="0">
                <a:solidFill>
                  <a:srgbClr val="FF0000"/>
                </a:solidFill>
                <a:ea typeface="Calibri"/>
                <a:cs typeface="Times New Roman"/>
              </a:rPr>
              <a:t>King Philip’s War (1675–78)</a:t>
            </a:r>
          </a:p>
          <a:p>
            <a:pPr marL="800100" lvl="1" indent="-342900">
              <a:buFontTx/>
              <a:buChar char="-"/>
            </a:pPr>
            <a:r>
              <a:rPr lang="en-GB" sz="1600" dirty="0" smtClean="0">
                <a:solidFill>
                  <a:prstClr val="black"/>
                </a:solidFill>
                <a:ea typeface="Calibri"/>
                <a:cs typeface="Times New Roman"/>
              </a:rPr>
              <a:t>King William's War (1688–97)</a:t>
            </a:r>
          </a:p>
          <a:p>
            <a:pPr marL="800100" lvl="1" indent="-342900">
              <a:buFontTx/>
              <a:buChar char="-"/>
            </a:pPr>
            <a:r>
              <a:rPr lang="en-GB" sz="1600" dirty="0" smtClean="0">
                <a:solidFill>
                  <a:prstClr val="black"/>
                </a:solidFill>
                <a:ea typeface="Calibri"/>
                <a:cs typeface="Times New Roman"/>
              </a:rPr>
              <a:t>Tuscarora War (1711–1715)</a:t>
            </a:r>
          </a:p>
          <a:p>
            <a:pPr marL="800100" lvl="1" indent="-342900">
              <a:buFontTx/>
              <a:buChar char="-"/>
            </a:pPr>
            <a:r>
              <a:rPr lang="en-GB" sz="1600" dirty="0" err="1" smtClean="0">
                <a:solidFill>
                  <a:prstClr val="black"/>
                </a:solidFill>
                <a:ea typeface="Calibri"/>
                <a:cs typeface="Times New Roman"/>
              </a:rPr>
              <a:t>Yamasee</a:t>
            </a:r>
            <a:r>
              <a:rPr lang="en-GB" sz="1600" dirty="0" smtClean="0">
                <a:solidFill>
                  <a:prstClr val="black"/>
                </a:solidFill>
                <a:ea typeface="Calibri"/>
                <a:cs typeface="Times New Roman"/>
              </a:rPr>
              <a:t> War (1715—1717)</a:t>
            </a:r>
          </a:p>
          <a:p>
            <a:pPr marL="800100" lvl="1" indent="-342900">
              <a:buFontTx/>
              <a:buChar char="-"/>
            </a:pPr>
            <a:r>
              <a:rPr lang="en-GB" sz="1600" dirty="0" smtClean="0">
                <a:solidFill>
                  <a:prstClr val="black"/>
                </a:solidFill>
                <a:ea typeface="Calibri"/>
                <a:cs typeface="Times New Roman"/>
              </a:rPr>
              <a:t>Father Le </a:t>
            </a:r>
            <a:r>
              <a:rPr lang="en-GB" sz="1600" dirty="0" err="1" smtClean="0">
                <a:solidFill>
                  <a:prstClr val="black"/>
                </a:solidFill>
                <a:ea typeface="Calibri"/>
                <a:cs typeface="Times New Roman"/>
              </a:rPr>
              <a:t>Loutre's</a:t>
            </a:r>
            <a:r>
              <a:rPr lang="en-GB" sz="1600" dirty="0" smtClean="0">
                <a:solidFill>
                  <a:prstClr val="black"/>
                </a:solidFill>
                <a:ea typeface="Calibri"/>
                <a:cs typeface="Times New Roman"/>
              </a:rPr>
              <a:t> War (1749–1755)</a:t>
            </a:r>
          </a:p>
          <a:p>
            <a:pPr marL="800100" lvl="1" indent="-342900">
              <a:buFontTx/>
              <a:buChar char="-"/>
            </a:pPr>
            <a:r>
              <a:rPr lang="en-GB" sz="1600" dirty="0" smtClean="0">
                <a:solidFill>
                  <a:prstClr val="black"/>
                </a:solidFill>
                <a:ea typeface="Calibri"/>
                <a:cs typeface="Times New Roman"/>
              </a:rPr>
              <a:t>Pontiac's War (1763–1766)</a:t>
            </a:r>
          </a:p>
          <a:p>
            <a:pPr lvl="1"/>
            <a:endParaRPr lang="en-GB" sz="1600" dirty="0">
              <a:solidFill>
                <a:prstClr val="black"/>
              </a:solidFill>
              <a:cs typeface="Times New Roman"/>
            </a:endParaRPr>
          </a:p>
          <a:p>
            <a:pPr lvl="1" algn="r"/>
            <a:r>
              <a:rPr lang="en-GB" sz="1600" dirty="0" smtClean="0">
                <a:solidFill>
                  <a:srgbClr val="FF0000"/>
                </a:solidFill>
                <a:cs typeface="Times New Roman"/>
              </a:rPr>
              <a:t>Note: King Philip aka </a:t>
            </a:r>
            <a:r>
              <a:rPr lang="en-GB" sz="1600" dirty="0" err="1" smtClean="0">
                <a:solidFill>
                  <a:srgbClr val="FF0000"/>
                </a:solidFill>
                <a:cs typeface="Times New Roman"/>
              </a:rPr>
              <a:t>Metacomet</a:t>
            </a:r>
            <a:r>
              <a:rPr lang="en-GB" sz="1600" dirty="0">
                <a:solidFill>
                  <a:srgbClr val="FF0000"/>
                </a:solidFill>
                <a:cs typeface="Times New Roman"/>
              </a:rPr>
              <a:t>, a </a:t>
            </a:r>
            <a:r>
              <a:rPr lang="en-GB" sz="1600" dirty="0" smtClean="0">
                <a:solidFill>
                  <a:srgbClr val="FF0000"/>
                </a:solidFill>
                <a:cs typeface="Times New Roman"/>
              </a:rPr>
              <a:t>Wampanoag chief</a:t>
            </a:r>
            <a:endParaRPr lang="en-GB" sz="1600" dirty="0" smtClean="0">
              <a:solidFill>
                <a:srgbClr val="FF0000"/>
              </a:solidFill>
            </a:endParaRPr>
          </a:p>
        </p:txBody>
      </p:sp>
      <p:pic>
        <p:nvPicPr>
          <p:cNvPr id="409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54490" y="3673518"/>
            <a:ext cx="5734294" cy="314172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100"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1374" y="3673518"/>
            <a:ext cx="3017529" cy="30870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6" name="Picture 2"/>
          <p:cNvPicPr>
            <a:picLocks noChangeAspect="1" noChangeArrowheads="1"/>
          </p:cNvPicPr>
          <p:nvPr/>
        </p:nvPicPr>
        <p:blipFill rotWithShape="1">
          <a:blip r:embed="rId5">
            <a:extLst>
              <a:ext uri="{28A0092B-C50C-407E-A947-70E740481C1C}">
                <a14:useLocalDpi xmlns:a14="http://schemas.microsoft.com/office/drawing/2010/main" val="0"/>
              </a:ext>
            </a:extLst>
          </a:blip>
          <a:srcRect l="9047" t="6612" r="10952" b="11454"/>
          <a:stretch/>
        </p:blipFill>
        <p:spPr bwMode="auto">
          <a:xfrm>
            <a:off x="171374" y="716473"/>
            <a:ext cx="1736080" cy="270597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6423989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23484" y="-28575"/>
            <a:ext cx="9167484" cy="4974348"/>
          </a:xfrm>
          <a:prstGeom prst="rect">
            <a:avLst/>
          </a:prstGeom>
        </p:spPr>
        <p:txBody>
          <a:bodyPr wrap="square" lIns="540000" tIns="360000" rIns="540000" bIns="360000">
            <a:spAutoFit/>
          </a:bodyPr>
          <a:lstStyle/>
          <a:p>
            <a:r>
              <a:rPr lang="en-GB" sz="2000" b="1" u="sng" dirty="0" smtClean="0">
                <a:solidFill>
                  <a:prstClr val="black"/>
                </a:solidFill>
              </a:rPr>
              <a:t>2. Consolidation of the First British Empire: Wars </a:t>
            </a:r>
            <a:r>
              <a:rPr lang="en-GB" sz="2000" b="1" u="sng" dirty="0">
                <a:solidFill>
                  <a:prstClr val="black"/>
                </a:solidFill>
              </a:rPr>
              <a:t>with </a:t>
            </a:r>
            <a:r>
              <a:rPr lang="en-GB" sz="2000" b="1" u="sng" dirty="0" smtClean="0">
                <a:solidFill>
                  <a:prstClr val="black"/>
                </a:solidFill>
              </a:rPr>
              <a:t>colonial rivals</a:t>
            </a:r>
          </a:p>
          <a:p>
            <a:endParaRPr lang="en-GB" sz="2000" b="1" u="sng" dirty="0">
              <a:solidFill>
                <a:prstClr val="black"/>
              </a:solidFill>
            </a:endParaRPr>
          </a:p>
          <a:p>
            <a:pPr marL="342900" indent="-342900">
              <a:buFont typeface="Arial" panose="020B0604020202020204" pitchFamily="34" charset="0"/>
              <a:buChar char="•"/>
            </a:pPr>
            <a:r>
              <a:rPr lang="en-GB" sz="2000" b="1" dirty="0" smtClean="0">
                <a:solidFill>
                  <a:prstClr val="black"/>
                </a:solidFill>
                <a:ea typeface="Calibri"/>
                <a:cs typeface="Times New Roman"/>
              </a:rPr>
              <a:t>Increased metropolitan interest in colonial affairs after era of domestic turbulence: English Civil War (1642–1651), Restoration (1660) and Glorious Revolution (1688</a:t>
            </a:r>
            <a:r>
              <a:rPr lang="en-GB" sz="2000" b="1" dirty="0">
                <a:solidFill>
                  <a:prstClr val="black"/>
                </a:solidFill>
                <a:ea typeface="Calibri"/>
                <a:cs typeface="Times New Roman"/>
              </a:rPr>
              <a:t>), Acts of Union 1707</a:t>
            </a:r>
            <a:endParaRPr lang="en-GB" sz="2000" b="1" dirty="0" smtClean="0">
              <a:solidFill>
                <a:prstClr val="black"/>
              </a:solidFill>
              <a:ea typeface="Calibri"/>
              <a:cs typeface="Times New Roman"/>
            </a:endParaRPr>
          </a:p>
          <a:p>
            <a:pPr marL="342900" indent="-342900">
              <a:buFont typeface="Arial" panose="020B0604020202020204" pitchFamily="34" charset="0"/>
              <a:buChar char="•"/>
            </a:pPr>
            <a:endParaRPr lang="en-GB" sz="2000" b="1" dirty="0" smtClean="0">
              <a:solidFill>
                <a:prstClr val="black"/>
              </a:solidFill>
              <a:ea typeface="Calibri"/>
              <a:cs typeface="Times New Roman"/>
            </a:endParaRPr>
          </a:p>
          <a:p>
            <a:pPr marL="342900" indent="-342900">
              <a:buFont typeface="Arial" panose="020B0604020202020204" pitchFamily="34" charset="0"/>
              <a:buChar char="•"/>
            </a:pPr>
            <a:r>
              <a:rPr lang="en-GB" sz="2000" b="1" dirty="0">
                <a:solidFill>
                  <a:prstClr val="black"/>
                </a:solidFill>
                <a:ea typeface="Calibri"/>
                <a:cs typeface="Times New Roman"/>
              </a:rPr>
              <a:t>Expansion westward of English </a:t>
            </a:r>
            <a:r>
              <a:rPr lang="en-GB" sz="2000" b="1" dirty="0" smtClean="0">
                <a:solidFill>
                  <a:prstClr val="black"/>
                </a:solidFill>
                <a:ea typeface="Calibri"/>
                <a:cs typeface="Times New Roman"/>
              </a:rPr>
              <a:t>settlements</a:t>
            </a:r>
            <a:r>
              <a:rPr lang="en-GB" sz="2000" dirty="0" smtClean="0">
                <a:ea typeface="Calibri"/>
                <a:cs typeface="Times New Roman"/>
              </a:rPr>
              <a:t>; </a:t>
            </a:r>
            <a:r>
              <a:rPr lang="en-GB" sz="2000" b="1" dirty="0" smtClean="0">
                <a:ea typeface="Calibri"/>
                <a:cs typeface="Times New Roman"/>
              </a:rPr>
              <a:t>c</a:t>
            </a:r>
            <a:r>
              <a:rPr lang="en-GB" sz="2000" b="1" dirty="0" smtClean="0">
                <a:solidFill>
                  <a:prstClr val="black"/>
                </a:solidFill>
                <a:ea typeface="Calibri"/>
                <a:cs typeface="Times New Roman"/>
              </a:rPr>
              <a:t>onstant </a:t>
            </a:r>
            <a:r>
              <a:rPr lang="en-GB" sz="2000" b="1" dirty="0">
                <a:solidFill>
                  <a:prstClr val="black"/>
                </a:solidFill>
                <a:ea typeface="Calibri"/>
                <a:cs typeface="Times New Roman"/>
              </a:rPr>
              <a:t>territorial disputes with </a:t>
            </a:r>
            <a:r>
              <a:rPr lang="en-GB" sz="2000" b="1" dirty="0" smtClean="0">
                <a:solidFill>
                  <a:prstClr val="black"/>
                </a:solidFill>
                <a:ea typeface="Calibri"/>
                <a:cs typeface="Times New Roman"/>
              </a:rPr>
              <a:t> European colonial powers</a:t>
            </a:r>
          </a:p>
          <a:p>
            <a:pPr marL="342900" indent="-342900">
              <a:buFont typeface="Arial" panose="020B0604020202020204" pitchFamily="34" charset="0"/>
              <a:buChar char="•"/>
            </a:pPr>
            <a:endParaRPr lang="en-GB" sz="2000" b="1" dirty="0">
              <a:solidFill>
                <a:prstClr val="black"/>
              </a:solidFill>
              <a:ea typeface="Calibri"/>
              <a:cs typeface="Times New Roman"/>
            </a:endParaRPr>
          </a:p>
          <a:p>
            <a:pPr marL="342900" indent="-342900">
              <a:buFont typeface="Arial" panose="020B0604020202020204" pitchFamily="34" charset="0"/>
              <a:buChar char="•"/>
            </a:pPr>
            <a:r>
              <a:rPr lang="en-GB" sz="2000" b="1" dirty="0" smtClean="0">
                <a:solidFill>
                  <a:prstClr val="black"/>
                </a:solidFill>
                <a:ea typeface="Calibri"/>
                <a:cs typeface="Times New Roman"/>
              </a:rPr>
              <a:t>Indian tribes forge alliances with different European powers within these disputes</a:t>
            </a:r>
          </a:p>
          <a:p>
            <a:pPr marL="342900" indent="-342900">
              <a:buFont typeface="Arial" panose="020B0604020202020204" pitchFamily="34" charset="0"/>
              <a:buChar char="•"/>
            </a:pPr>
            <a:endParaRPr lang="en-GB" sz="2000" b="1" u="sng" dirty="0">
              <a:solidFill>
                <a:prstClr val="black"/>
              </a:solidFill>
              <a:cs typeface="Times New Roman"/>
            </a:endParaRPr>
          </a:p>
          <a:p>
            <a:pPr marL="342900" indent="-342900">
              <a:buFont typeface="Arial" panose="020B0604020202020204" pitchFamily="34" charset="0"/>
              <a:buChar char="•"/>
            </a:pPr>
            <a:r>
              <a:rPr lang="en-GB" sz="2000" b="1" dirty="0" smtClean="0">
                <a:solidFill>
                  <a:prstClr val="black"/>
                </a:solidFill>
              </a:rPr>
              <a:t>European conflicts assume colonial dimension in North America</a:t>
            </a:r>
          </a:p>
          <a:p>
            <a:pPr algn="just"/>
            <a:endParaRPr lang="en-GB" sz="1600" dirty="0" smtClean="0"/>
          </a:p>
        </p:txBody>
      </p:sp>
      <p:sp>
        <p:nvSpPr>
          <p:cNvPr id="7" name="Rectangle 6"/>
          <p:cNvSpPr/>
          <p:nvPr/>
        </p:nvSpPr>
        <p:spPr>
          <a:xfrm>
            <a:off x="224084" y="4365104"/>
            <a:ext cx="8672348" cy="2758357"/>
          </a:xfrm>
          <a:prstGeom prst="rect">
            <a:avLst/>
          </a:prstGeom>
        </p:spPr>
        <p:txBody>
          <a:bodyPr wrap="square" lIns="540000" tIns="360000" rIns="540000" bIns="360000" numCol="2">
            <a:spAutoFit/>
          </a:bodyPr>
          <a:lstStyle/>
          <a:p>
            <a:pPr marL="800100" lvl="1" indent="-342900">
              <a:buFontTx/>
              <a:buChar char="-"/>
            </a:pPr>
            <a:r>
              <a:rPr lang="en-GB" sz="1600" dirty="0" smtClean="0">
                <a:solidFill>
                  <a:prstClr val="black"/>
                </a:solidFill>
                <a:ea typeface="Calibri"/>
                <a:cs typeface="Times New Roman"/>
              </a:rPr>
              <a:t>War of League of Augsburg (1689–1697)</a:t>
            </a:r>
          </a:p>
          <a:p>
            <a:pPr marL="800100" lvl="1" indent="-342900">
              <a:buFontTx/>
              <a:buChar char="-"/>
            </a:pPr>
            <a:r>
              <a:rPr lang="en-GB" sz="1600" dirty="0" smtClean="0">
                <a:solidFill>
                  <a:prstClr val="black"/>
                </a:solidFill>
                <a:ea typeface="Calibri"/>
                <a:cs typeface="Times New Roman"/>
              </a:rPr>
              <a:t>War of the Spanish Succession (1702–1713)</a:t>
            </a:r>
            <a:endParaRPr lang="en-GB" sz="1600" dirty="0">
              <a:solidFill>
                <a:prstClr val="black"/>
              </a:solidFill>
              <a:ea typeface="Calibri"/>
              <a:cs typeface="Times New Roman"/>
            </a:endParaRPr>
          </a:p>
          <a:p>
            <a:pPr marL="800100" lvl="1" indent="-342900">
              <a:buFontTx/>
              <a:buChar char="-"/>
            </a:pPr>
            <a:r>
              <a:rPr lang="en-GB" sz="1600" dirty="0">
                <a:solidFill>
                  <a:prstClr val="black"/>
                </a:solidFill>
                <a:ea typeface="Calibri"/>
                <a:cs typeface="Times New Roman"/>
              </a:rPr>
              <a:t>War of the </a:t>
            </a:r>
            <a:r>
              <a:rPr lang="en-GB" sz="1600" dirty="0" smtClean="0">
                <a:solidFill>
                  <a:prstClr val="black"/>
                </a:solidFill>
                <a:ea typeface="Calibri"/>
                <a:cs typeface="Times New Roman"/>
              </a:rPr>
              <a:t>Austrian Succession (1744–1748)</a:t>
            </a:r>
          </a:p>
          <a:p>
            <a:pPr marL="800100" lvl="1" indent="-342900">
              <a:buFontTx/>
              <a:buChar char="-"/>
            </a:pPr>
            <a:endParaRPr lang="en-GB" sz="1600" dirty="0">
              <a:solidFill>
                <a:prstClr val="black"/>
              </a:solidFill>
              <a:ea typeface="Calibri"/>
              <a:cs typeface="Times New Roman"/>
            </a:endParaRPr>
          </a:p>
          <a:p>
            <a:pPr marL="800100" lvl="1" indent="-342900">
              <a:buFontTx/>
              <a:buChar char="-"/>
            </a:pPr>
            <a:endParaRPr lang="en-GB" sz="1600" dirty="0">
              <a:solidFill>
                <a:prstClr val="black"/>
              </a:solidFill>
              <a:ea typeface="Calibri"/>
              <a:cs typeface="Times New Roman"/>
            </a:endParaRPr>
          </a:p>
          <a:p>
            <a:pPr marL="800100" lvl="1" indent="-342900">
              <a:buFontTx/>
              <a:buChar char="-"/>
            </a:pPr>
            <a:r>
              <a:rPr lang="en-GB" sz="2000" b="1" dirty="0" smtClean="0">
                <a:solidFill>
                  <a:srgbClr val="FF0000"/>
                </a:solidFill>
                <a:ea typeface="Calibri"/>
                <a:cs typeface="Times New Roman"/>
              </a:rPr>
              <a:t>Seven Years’ War aka French and Indian War </a:t>
            </a:r>
            <a:r>
              <a:rPr lang="en-GB" sz="2000" b="1" dirty="0">
                <a:solidFill>
                  <a:srgbClr val="FF0000"/>
                </a:solidFill>
                <a:ea typeface="Calibri"/>
                <a:cs typeface="Times New Roman"/>
              </a:rPr>
              <a:t>(</a:t>
            </a:r>
            <a:r>
              <a:rPr lang="en-GB" sz="2000" b="1" dirty="0" smtClean="0">
                <a:solidFill>
                  <a:srgbClr val="FF0000"/>
                </a:solidFill>
                <a:ea typeface="Calibri"/>
                <a:cs typeface="Times New Roman"/>
              </a:rPr>
              <a:t>1756–1763) </a:t>
            </a:r>
            <a:r>
              <a:rPr lang="en-GB" sz="1600" dirty="0" smtClean="0">
                <a:ea typeface="Calibri"/>
                <a:cs typeface="Times New Roman"/>
              </a:rPr>
              <a:t>(</a:t>
            </a:r>
            <a:r>
              <a:rPr lang="en-GB" sz="1600" dirty="0" err="1" smtClean="0">
                <a:ea typeface="Calibri"/>
                <a:cs typeface="Times New Roman"/>
              </a:rPr>
              <a:t>inc.</a:t>
            </a:r>
            <a:r>
              <a:rPr lang="en-GB" sz="1600" dirty="0" smtClean="0">
                <a:ea typeface="Calibri"/>
                <a:cs typeface="Times New Roman"/>
              </a:rPr>
              <a:t> </a:t>
            </a:r>
            <a:r>
              <a:rPr lang="en-GB" sz="1600" dirty="0">
                <a:ea typeface="Calibri"/>
                <a:cs typeface="Times New Roman"/>
              </a:rPr>
              <a:t>Pontiac's War (1763–1766)</a:t>
            </a:r>
          </a:p>
          <a:p>
            <a:pPr marL="800100" lvl="1" indent="-342900">
              <a:buFontTx/>
              <a:buChar char="-"/>
            </a:pPr>
            <a:endParaRPr lang="en-GB" sz="2000" b="1" dirty="0">
              <a:solidFill>
                <a:srgbClr val="FF0000"/>
              </a:solidFill>
              <a:ea typeface="Calibri"/>
              <a:cs typeface="Times New Roman"/>
            </a:endParaRPr>
          </a:p>
          <a:p>
            <a:pPr lvl="1"/>
            <a:endParaRPr lang="en-GB" sz="2000" b="1" dirty="0">
              <a:solidFill>
                <a:srgbClr val="FF0000"/>
              </a:solidFill>
              <a:ea typeface="Calibri"/>
              <a:cs typeface="Times New Roman"/>
            </a:endParaRPr>
          </a:p>
          <a:p>
            <a:pPr algn="just"/>
            <a:endParaRPr lang="en-GB" sz="1600" dirty="0" smtClean="0"/>
          </a:p>
        </p:txBody>
      </p:sp>
    </p:spTree>
    <p:extLst>
      <p:ext uri="{BB962C8B-B14F-4D97-AF65-F5344CB8AC3E}">
        <p14:creationId xmlns:p14="http://schemas.microsoft.com/office/powerpoint/2010/main" val="40887043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8908" y="0"/>
            <a:ext cx="9167484" cy="1342584"/>
          </a:xfrm>
          <a:prstGeom prst="rect">
            <a:avLst/>
          </a:prstGeom>
        </p:spPr>
        <p:txBody>
          <a:bodyPr wrap="square" lIns="540000" tIns="360000" rIns="540000" bIns="360000">
            <a:spAutoFit/>
          </a:bodyPr>
          <a:lstStyle/>
          <a:p>
            <a:r>
              <a:rPr lang="en-GB" sz="2000" b="1" u="sng" dirty="0" smtClean="0">
                <a:solidFill>
                  <a:prstClr val="black"/>
                </a:solidFill>
              </a:rPr>
              <a:t>2. Consolidation of the First British Empire</a:t>
            </a:r>
            <a:r>
              <a:rPr lang="en-GB" sz="2000" b="1" u="sng" dirty="0">
                <a:solidFill>
                  <a:prstClr val="black"/>
                </a:solidFill>
              </a:rPr>
              <a:t>: Seven Years’ War (1756–1763)</a:t>
            </a:r>
          </a:p>
          <a:p>
            <a:endParaRPr lang="en-GB" sz="2000" b="1" u="sng" dirty="0" smtClean="0">
              <a:solidFill>
                <a:prstClr val="black"/>
              </a:solidFill>
            </a:endParaRPr>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2000" y="714375"/>
            <a:ext cx="7620000" cy="54292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762000" y="6061108"/>
            <a:ext cx="7410400" cy="646331"/>
          </a:xfrm>
          <a:prstGeom prst="rect">
            <a:avLst/>
          </a:prstGeom>
        </p:spPr>
        <p:txBody>
          <a:bodyPr wrap="square">
            <a:spAutoFit/>
          </a:bodyPr>
          <a:lstStyle/>
          <a:p>
            <a:r>
              <a:rPr lang="en-GB" dirty="0"/>
              <a:t>Map of the British and French settlements in North America in 1750, before the French and Indian War (1754 to 1763</a:t>
            </a:r>
          </a:p>
        </p:txBody>
      </p:sp>
    </p:spTree>
    <p:extLst>
      <p:ext uri="{BB962C8B-B14F-4D97-AF65-F5344CB8AC3E}">
        <p14:creationId xmlns:p14="http://schemas.microsoft.com/office/powerpoint/2010/main" val="135083841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8908" y="0"/>
            <a:ext cx="9167484" cy="1342584"/>
          </a:xfrm>
          <a:prstGeom prst="rect">
            <a:avLst/>
          </a:prstGeom>
        </p:spPr>
        <p:txBody>
          <a:bodyPr wrap="square" lIns="540000" tIns="360000" rIns="540000" bIns="360000">
            <a:spAutoFit/>
          </a:bodyPr>
          <a:lstStyle/>
          <a:p>
            <a:r>
              <a:rPr lang="en-GB" sz="2000" b="1" u="sng" dirty="0" smtClean="0">
                <a:solidFill>
                  <a:prstClr val="black"/>
                </a:solidFill>
              </a:rPr>
              <a:t>2. Consolidation of the First British Empire</a:t>
            </a:r>
            <a:r>
              <a:rPr lang="en-GB" sz="2000" b="1" u="sng" dirty="0">
                <a:solidFill>
                  <a:prstClr val="black"/>
                </a:solidFill>
              </a:rPr>
              <a:t>: Seven Years’ War (1756–1763)</a:t>
            </a:r>
          </a:p>
          <a:p>
            <a:endParaRPr lang="en-GB" sz="2000" b="1" u="sng" dirty="0" smtClean="0">
              <a:solidFill>
                <a:prstClr val="black"/>
              </a:solidFill>
            </a:endParaRP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4680" y="836713"/>
            <a:ext cx="4715969" cy="4752528"/>
          </a:xfrm>
          <a:prstGeom prst="rect">
            <a:avLst/>
          </a:prstGeom>
        </p:spPr>
      </p:pic>
      <p:graphicFrame>
        <p:nvGraphicFramePr>
          <p:cNvPr id="4" name="Table 3"/>
          <p:cNvGraphicFramePr>
            <a:graphicFrameLocks noGrp="1"/>
          </p:cNvGraphicFramePr>
          <p:nvPr>
            <p:extLst>
              <p:ext uri="{D42A27DB-BD31-4B8C-83A1-F6EECF244321}">
                <p14:modId xmlns:p14="http://schemas.microsoft.com/office/powerpoint/2010/main" val="1031806598"/>
              </p:ext>
            </p:extLst>
          </p:nvPr>
        </p:nvGraphicFramePr>
        <p:xfrm>
          <a:off x="5076056" y="836713"/>
          <a:ext cx="3888432" cy="5832647"/>
        </p:xfrm>
        <a:graphic>
          <a:graphicData uri="http://schemas.openxmlformats.org/drawingml/2006/table">
            <a:tbl>
              <a:tblPr/>
              <a:tblGrid>
                <a:gridCol w="855455"/>
                <a:gridCol w="3032977"/>
              </a:tblGrid>
              <a:tr h="2877915">
                <a:tc>
                  <a:txBody>
                    <a:bodyPr/>
                    <a:lstStyle/>
                    <a:p>
                      <a:pPr algn="r"/>
                      <a:r>
                        <a:rPr lang="en-GB" sz="1600" b="1" dirty="0"/>
                        <a:t>1763</a:t>
                      </a:r>
                      <a:br>
                        <a:rPr lang="en-GB" sz="1600" b="1" dirty="0"/>
                      </a:br>
                      <a:r>
                        <a:rPr lang="en-GB" sz="1600" dirty="0"/>
                        <a:t>10 February</a:t>
                      </a:r>
                    </a:p>
                  </a:txBody>
                  <a:tcPr marL="47625" marR="47625" marT="47625" marB="47625">
                    <a:lnL>
                      <a:noFill/>
                    </a:lnL>
                    <a:lnR>
                      <a:noFill/>
                    </a:lnR>
                    <a:lnT>
                      <a:noFill/>
                    </a:lnT>
                    <a:lnB>
                      <a:noFill/>
                    </a:lnB>
                    <a:solidFill>
                      <a:schemeClr val="accent5">
                        <a:lumMod val="40000"/>
                        <a:lumOff val="60000"/>
                      </a:schemeClr>
                    </a:solidFill>
                  </a:tcPr>
                </a:tc>
                <a:tc>
                  <a:txBody>
                    <a:bodyPr/>
                    <a:lstStyle/>
                    <a:p>
                      <a:r>
                        <a:rPr lang="en-GB" sz="1600" b="1" dirty="0"/>
                        <a:t>Signing of the Treaty of Paris</a:t>
                      </a:r>
                      <a:r>
                        <a:rPr lang="en-GB" sz="1600" dirty="0"/>
                        <a:t/>
                      </a:r>
                      <a:br>
                        <a:rPr lang="en-GB" sz="1600" dirty="0"/>
                      </a:br>
                      <a:r>
                        <a:rPr lang="en-GB" sz="1600" dirty="0"/>
                        <a:t>Ending the Seven Year’s </a:t>
                      </a:r>
                      <a:r>
                        <a:rPr lang="en-GB" sz="1600" dirty="0" smtClean="0"/>
                        <a:t>War.</a:t>
                      </a:r>
                      <a:r>
                        <a:rPr lang="en-GB" sz="1600" dirty="0"/>
                        <a:t> </a:t>
                      </a:r>
                      <a:r>
                        <a:rPr lang="en-GB" sz="1600" b="1" dirty="0" smtClean="0">
                          <a:solidFill>
                            <a:srgbClr val="FF0000"/>
                          </a:solidFill>
                        </a:rPr>
                        <a:t>France </a:t>
                      </a:r>
                      <a:r>
                        <a:rPr lang="en-GB" sz="1600" b="1" dirty="0">
                          <a:solidFill>
                            <a:srgbClr val="FF0000"/>
                          </a:solidFill>
                        </a:rPr>
                        <a:t>ceded all mainland North American territories, except New Orlean</a:t>
                      </a:r>
                      <a:r>
                        <a:rPr lang="en-GB" sz="1600" b="1" dirty="0"/>
                        <a:t>s</a:t>
                      </a:r>
                      <a:r>
                        <a:rPr lang="en-GB" sz="1600" dirty="0"/>
                        <a:t>, in order to retain her Caribbean sugar islands. Britain gained all territory east of the Mississippi River; Spain kept territory west of the Mississippi, but exchanged East and West Florida for Cuba. </a:t>
                      </a:r>
                    </a:p>
                  </a:txBody>
                  <a:tcPr marL="47625" marR="47625" marT="47625" marB="47625">
                    <a:lnL>
                      <a:noFill/>
                    </a:lnL>
                    <a:lnR>
                      <a:noFill/>
                    </a:lnR>
                    <a:lnT>
                      <a:noFill/>
                    </a:lnT>
                    <a:lnB>
                      <a:noFill/>
                    </a:lnB>
                    <a:solidFill>
                      <a:schemeClr val="accent5">
                        <a:lumMod val="40000"/>
                        <a:lumOff val="60000"/>
                      </a:schemeClr>
                    </a:solidFill>
                  </a:tcPr>
                </a:tc>
              </a:tr>
              <a:tr h="2954732">
                <a:tc>
                  <a:txBody>
                    <a:bodyPr/>
                    <a:lstStyle/>
                    <a:p>
                      <a:pPr algn="r"/>
                      <a:r>
                        <a:rPr lang="en-GB" sz="1600" b="1" dirty="0"/>
                        <a:t>1763</a:t>
                      </a:r>
                      <a:r>
                        <a:rPr lang="en-GB" sz="1600" dirty="0"/>
                        <a:t/>
                      </a:r>
                      <a:br>
                        <a:rPr lang="en-GB" sz="1600" dirty="0"/>
                      </a:br>
                      <a:r>
                        <a:rPr lang="en-GB" sz="1600" dirty="0"/>
                        <a:t>7 October </a:t>
                      </a:r>
                      <a:br>
                        <a:rPr lang="en-GB" sz="1600" dirty="0"/>
                      </a:br>
                      <a:endParaRPr lang="en-GB" sz="1600" dirty="0"/>
                    </a:p>
                  </a:txBody>
                  <a:tcPr marL="47625" marR="47625" marT="47625" marB="47625">
                    <a:lnL>
                      <a:noFill/>
                    </a:lnL>
                    <a:lnR>
                      <a:noFill/>
                    </a:lnR>
                    <a:lnT>
                      <a:noFill/>
                    </a:lnT>
                    <a:lnB>
                      <a:noFill/>
                    </a:lnB>
                    <a:solidFill>
                      <a:schemeClr val="accent5">
                        <a:lumMod val="40000"/>
                        <a:lumOff val="60000"/>
                      </a:schemeClr>
                    </a:solidFill>
                  </a:tcPr>
                </a:tc>
                <a:tc>
                  <a:txBody>
                    <a:bodyPr/>
                    <a:lstStyle/>
                    <a:p>
                      <a:r>
                        <a:rPr lang="en-GB" sz="1600" b="1" dirty="0"/>
                        <a:t>Proclamation of 1763</a:t>
                      </a:r>
                      <a:r>
                        <a:rPr lang="en-GB" sz="1600" dirty="0"/>
                        <a:t/>
                      </a:r>
                      <a:br>
                        <a:rPr lang="en-GB" sz="1600" dirty="0"/>
                      </a:br>
                      <a:r>
                        <a:rPr lang="en-GB" sz="1600" dirty="0"/>
                        <a:t>Wary of the cost of defending the colonies, George III prohibited all settlement west of the Appalachian mountains without guarantees of security from local Native American nations. The intervention in colonial affairs offended the thirteen colonies' claim to the exclusive right to govern lands to their west.</a:t>
                      </a:r>
                    </a:p>
                  </a:txBody>
                  <a:tcPr marL="47625" marR="47625" marT="47625" marB="47625">
                    <a:lnL>
                      <a:noFill/>
                    </a:lnL>
                    <a:lnR>
                      <a:noFill/>
                    </a:lnR>
                    <a:lnT>
                      <a:noFill/>
                    </a:lnT>
                    <a:lnB>
                      <a:noFill/>
                    </a:lnB>
                    <a:solidFill>
                      <a:schemeClr val="accent5">
                        <a:lumMod val="40000"/>
                        <a:lumOff val="60000"/>
                      </a:schemeClr>
                    </a:solidFill>
                  </a:tcPr>
                </a:tc>
              </a:tr>
            </a:tbl>
          </a:graphicData>
        </a:graphic>
      </p:graphicFrame>
    </p:spTree>
    <p:extLst>
      <p:ext uri="{BB962C8B-B14F-4D97-AF65-F5344CB8AC3E}">
        <p14:creationId xmlns:p14="http://schemas.microsoft.com/office/powerpoint/2010/main" val="101220800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23484" y="6410"/>
            <a:ext cx="9167484" cy="1527250"/>
          </a:xfrm>
          <a:prstGeom prst="rect">
            <a:avLst/>
          </a:prstGeom>
        </p:spPr>
        <p:txBody>
          <a:bodyPr wrap="square" lIns="540000" tIns="360000" rIns="540000" bIns="360000">
            <a:spAutoFit/>
          </a:bodyPr>
          <a:lstStyle/>
          <a:p>
            <a:r>
              <a:rPr lang="en-GB" sz="2000" b="1" u="sng" dirty="0" smtClean="0">
                <a:solidFill>
                  <a:prstClr val="black"/>
                </a:solidFill>
              </a:rPr>
              <a:t>2. Consolidation of the First British Empire: Mercantilism</a:t>
            </a:r>
            <a:endParaRPr lang="en-GB" sz="2000" dirty="0" smtClean="0">
              <a:effectLst/>
              <a:ea typeface="Calibri"/>
              <a:cs typeface="Times New Roman"/>
            </a:endParaRPr>
          </a:p>
          <a:p>
            <a:pPr algn="just"/>
            <a:endParaRPr lang="en-GB" sz="1600" dirty="0"/>
          </a:p>
          <a:p>
            <a:pPr algn="just"/>
            <a:endParaRPr lang="en-GB" sz="1600" dirty="0" smtClean="0"/>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7504" y="770035"/>
            <a:ext cx="5544617" cy="359547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14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00477" y="2996952"/>
            <a:ext cx="5142690" cy="386104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147"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5281" y="4468575"/>
            <a:ext cx="3914767" cy="13256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5658117" y="620688"/>
            <a:ext cx="3346933" cy="3066133"/>
          </a:xfrm>
          <a:prstGeom prst="rect">
            <a:avLst/>
          </a:prstGeom>
        </p:spPr>
        <p:txBody>
          <a:bodyPr wrap="square" lIns="540000" tIns="360000" rIns="540000" bIns="360000">
            <a:spAutoFit/>
          </a:bodyPr>
          <a:lstStyle/>
          <a:p>
            <a:pPr algn="r"/>
            <a:r>
              <a:rPr lang="en-GB" sz="2000" b="1" i="1" u="sng" dirty="0" smtClean="0">
                <a:solidFill>
                  <a:srgbClr val="FF0000"/>
                </a:solidFill>
              </a:rPr>
              <a:t>Critiques:</a:t>
            </a:r>
            <a:r>
              <a:rPr lang="en-GB" sz="2000" b="1" i="1" dirty="0" smtClean="0">
                <a:solidFill>
                  <a:srgbClr val="FF0000"/>
                </a:solidFill>
              </a:rPr>
              <a:t> </a:t>
            </a:r>
            <a:r>
              <a:rPr lang="en-GB" sz="2000" b="1" dirty="0" smtClean="0">
                <a:solidFill>
                  <a:srgbClr val="FF0000"/>
                </a:solidFill>
              </a:rPr>
              <a:t>Adam Smith, </a:t>
            </a:r>
            <a:r>
              <a:rPr lang="en-GB" sz="2000" b="1" i="1" dirty="0" smtClean="0">
                <a:solidFill>
                  <a:srgbClr val="FF0000"/>
                </a:solidFill>
              </a:rPr>
              <a:t>The Wealth of Nations </a:t>
            </a:r>
            <a:r>
              <a:rPr lang="en-GB" sz="2000" b="1" dirty="0" smtClean="0">
                <a:solidFill>
                  <a:srgbClr val="FF0000"/>
                </a:solidFill>
              </a:rPr>
              <a:t>(1776); Free Trade ideology underpins Second British Empire</a:t>
            </a:r>
            <a:endParaRPr lang="en-GB" sz="2000" i="1" dirty="0" smtClean="0">
              <a:solidFill>
                <a:srgbClr val="FF0000"/>
              </a:solidFill>
              <a:effectLst/>
              <a:ea typeface="Calibri"/>
              <a:cs typeface="Times New Roman"/>
            </a:endParaRPr>
          </a:p>
          <a:p>
            <a:pPr algn="just"/>
            <a:endParaRPr lang="en-GB" sz="1600" dirty="0"/>
          </a:p>
          <a:p>
            <a:pPr algn="just"/>
            <a:endParaRPr lang="en-GB" sz="1600" dirty="0" smtClean="0"/>
          </a:p>
        </p:txBody>
      </p:sp>
    </p:spTree>
    <p:extLst>
      <p:ext uri="{BB962C8B-B14F-4D97-AF65-F5344CB8AC3E}">
        <p14:creationId xmlns:p14="http://schemas.microsoft.com/office/powerpoint/2010/main" val="424414600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8908" y="0"/>
            <a:ext cx="9167484" cy="1034808"/>
          </a:xfrm>
          <a:prstGeom prst="rect">
            <a:avLst/>
          </a:prstGeom>
        </p:spPr>
        <p:txBody>
          <a:bodyPr wrap="square" lIns="540000" tIns="360000" rIns="540000" bIns="360000">
            <a:spAutoFit/>
          </a:bodyPr>
          <a:lstStyle/>
          <a:p>
            <a:r>
              <a:rPr lang="en-GB" sz="2000" b="1" u="sng" dirty="0">
                <a:solidFill>
                  <a:prstClr val="black"/>
                </a:solidFill>
              </a:rPr>
              <a:t>3</a:t>
            </a:r>
            <a:r>
              <a:rPr lang="en-GB" sz="2000" b="1" u="sng" dirty="0" smtClean="0">
                <a:solidFill>
                  <a:prstClr val="black"/>
                </a:solidFill>
              </a:rPr>
              <a:t>. Crisis in America: Proclamation of 1763</a:t>
            </a: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4680" y="836713"/>
            <a:ext cx="4715969" cy="4752528"/>
          </a:xfrm>
          <a:prstGeom prst="rect">
            <a:avLst/>
          </a:prstGeom>
        </p:spPr>
      </p:pic>
      <p:graphicFrame>
        <p:nvGraphicFramePr>
          <p:cNvPr id="4" name="Table 3"/>
          <p:cNvGraphicFramePr>
            <a:graphicFrameLocks noGrp="1"/>
          </p:cNvGraphicFramePr>
          <p:nvPr>
            <p:extLst>
              <p:ext uri="{D42A27DB-BD31-4B8C-83A1-F6EECF244321}">
                <p14:modId xmlns:p14="http://schemas.microsoft.com/office/powerpoint/2010/main" val="2658342017"/>
              </p:ext>
            </p:extLst>
          </p:nvPr>
        </p:nvGraphicFramePr>
        <p:xfrm>
          <a:off x="5235069" y="260648"/>
          <a:ext cx="3888432" cy="6386925"/>
        </p:xfrm>
        <a:graphic>
          <a:graphicData uri="http://schemas.openxmlformats.org/drawingml/2006/table">
            <a:tbl>
              <a:tblPr/>
              <a:tblGrid>
                <a:gridCol w="855455"/>
                <a:gridCol w="3032977"/>
              </a:tblGrid>
              <a:tr h="2877915">
                <a:tc>
                  <a:txBody>
                    <a:bodyPr/>
                    <a:lstStyle/>
                    <a:p>
                      <a:pPr algn="r"/>
                      <a:r>
                        <a:rPr lang="en-GB" sz="1600" b="1" dirty="0"/>
                        <a:t>1763</a:t>
                      </a:r>
                      <a:br>
                        <a:rPr lang="en-GB" sz="1600" b="1" dirty="0"/>
                      </a:br>
                      <a:r>
                        <a:rPr lang="en-GB" sz="1600" dirty="0"/>
                        <a:t>10 February</a:t>
                      </a:r>
                    </a:p>
                  </a:txBody>
                  <a:tcPr marL="47625" marR="47625" marT="47625" marB="47625">
                    <a:lnL>
                      <a:noFill/>
                    </a:lnL>
                    <a:lnR>
                      <a:noFill/>
                    </a:lnR>
                    <a:lnT>
                      <a:noFill/>
                    </a:lnT>
                    <a:lnB>
                      <a:noFill/>
                    </a:lnB>
                    <a:solidFill>
                      <a:schemeClr val="accent5">
                        <a:lumMod val="40000"/>
                        <a:lumOff val="60000"/>
                      </a:schemeClr>
                    </a:solidFill>
                  </a:tcPr>
                </a:tc>
                <a:tc>
                  <a:txBody>
                    <a:bodyPr/>
                    <a:lstStyle/>
                    <a:p>
                      <a:r>
                        <a:rPr lang="en-GB" sz="1600" b="1" dirty="0"/>
                        <a:t>Signing of the Treaty of Paris</a:t>
                      </a:r>
                      <a:r>
                        <a:rPr lang="en-GB" sz="1600" dirty="0"/>
                        <a:t/>
                      </a:r>
                      <a:br>
                        <a:rPr lang="en-GB" sz="1600" dirty="0"/>
                      </a:br>
                      <a:r>
                        <a:rPr lang="en-GB" sz="1600" dirty="0"/>
                        <a:t>Ending the Seven Year’s </a:t>
                      </a:r>
                      <a:r>
                        <a:rPr lang="en-GB" sz="1600" dirty="0" smtClean="0"/>
                        <a:t>War.</a:t>
                      </a:r>
                      <a:r>
                        <a:rPr lang="en-GB" sz="1600" dirty="0"/>
                        <a:t> </a:t>
                      </a:r>
                      <a:r>
                        <a:rPr lang="en-GB" sz="1600" b="0" dirty="0" smtClean="0"/>
                        <a:t>France </a:t>
                      </a:r>
                      <a:r>
                        <a:rPr lang="en-GB" sz="1600" b="0" dirty="0"/>
                        <a:t>ceded all mainland North American territories, except New Orleans</a:t>
                      </a:r>
                      <a:r>
                        <a:rPr lang="en-GB" sz="1600" dirty="0"/>
                        <a:t>, in order to retain her Caribbean sugar islands. Britain gained all territory east of the Mississippi River; Spain kept territory west of the Mississippi, but exchanged East and West Florida for Cuba. </a:t>
                      </a:r>
                    </a:p>
                  </a:txBody>
                  <a:tcPr marL="47625" marR="47625" marT="47625" marB="47625">
                    <a:lnL>
                      <a:noFill/>
                    </a:lnL>
                    <a:lnR>
                      <a:noFill/>
                    </a:lnR>
                    <a:lnT>
                      <a:noFill/>
                    </a:lnT>
                    <a:lnB>
                      <a:noFill/>
                    </a:lnB>
                    <a:solidFill>
                      <a:schemeClr val="accent5">
                        <a:lumMod val="40000"/>
                        <a:lumOff val="60000"/>
                      </a:schemeClr>
                    </a:solidFill>
                  </a:tcPr>
                </a:tc>
              </a:tr>
              <a:tr h="2954732">
                <a:tc>
                  <a:txBody>
                    <a:bodyPr/>
                    <a:lstStyle/>
                    <a:p>
                      <a:pPr algn="r"/>
                      <a:r>
                        <a:rPr lang="en-GB" sz="1600" b="1" dirty="0"/>
                        <a:t>1763</a:t>
                      </a:r>
                      <a:r>
                        <a:rPr lang="en-GB" sz="1600" dirty="0"/>
                        <a:t/>
                      </a:r>
                      <a:br>
                        <a:rPr lang="en-GB" sz="1600" dirty="0"/>
                      </a:br>
                      <a:r>
                        <a:rPr lang="en-GB" sz="1600" dirty="0"/>
                        <a:t>7 October </a:t>
                      </a:r>
                      <a:br>
                        <a:rPr lang="en-GB" sz="1600" dirty="0"/>
                      </a:br>
                      <a:endParaRPr lang="en-GB" sz="1600" dirty="0"/>
                    </a:p>
                  </a:txBody>
                  <a:tcPr marL="47625" marR="47625" marT="47625" marB="47625">
                    <a:lnL>
                      <a:noFill/>
                    </a:lnL>
                    <a:lnR>
                      <a:noFill/>
                    </a:lnR>
                    <a:lnT>
                      <a:noFill/>
                    </a:lnT>
                    <a:lnB>
                      <a:noFill/>
                    </a:lnB>
                    <a:solidFill>
                      <a:schemeClr val="accent5">
                        <a:lumMod val="40000"/>
                        <a:lumOff val="60000"/>
                      </a:schemeClr>
                    </a:solidFill>
                  </a:tcPr>
                </a:tc>
                <a:tc>
                  <a:txBody>
                    <a:bodyPr/>
                    <a:lstStyle/>
                    <a:p>
                      <a:r>
                        <a:rPr lang="en-GB" sz="1600" b="1" dirty="0"/>
                        <a:t>Proclamation of 1763</a:t>
                      </a:r>
                      <a:r>
                        <a:rPr lang="en-GB" sz="1600" dirty="0"/>
                        <a:t/>
                      </a:r>
                      <a:br>
                        <a:rPr lang="en-GB" sz="1600" dirty="0"/>
                      </a:br>
                      <a:r>
                        <a:rPr lang="en-GB" sz="1600" dirty="0"/>
                        <a:t>Wary of the cost of defending the colonies, George III </a:t>
                      </a:r>
                      <a:r>
                        <a:rPr lang="en-GB" sz="1600" dirty="0">
                          <a:solidFill>
                            <a:srgbClr val="FF0000"/>
                          </a:solidFill>
                        </a:rPr>
                        <a:t>prohibited all settlement west of the Appalachian mountains without guarantees of security from local Native American nations</a:t>
                      </a:r>
                      <a:r>
                        <a:rPr lang="en-GB" sz="1600" dirty="0"/>
                        <a:t>. The intervention in colonial affairs offended the thirteen </a:t>
                      </a:r>
                      <a:r>
                        <a:rPr lang="en-GB" sz="1600" dirty="0" smtClean="0"/>
                        <a:t>colonies’ </a:t>
                      </a:r>
                      <a:r>
                        <a:rPr lang="en-GB" sz="1600" dirty="0"/>
                        <a:t>claim to the exclusive right to govern lands to their </a:t>
                      </a:r>
                      <a:r>
                        <a:rPr lang="en-GB" sz="1600" dirty="0" smtClean="0"/>
                        <a:t>west</a:t>
                      </a:r>
                      <a:r>
                        <a:rPr lang="en-GB" sz="1600" baseline="0" dirty="0" smtClean="0"/>
                        <a:t> (e.g. Ohio Company of Virginia, whose disputes with French claimants helped precipitate the Seven Years’ War)</a:t>
                      </a:r>
                      <a:endParaRPr lang="en-GB" sz="1600" dirty="0"/>
                    </a:p>
                  </a:txBody>
                  <a:tcPr marL="47625" marR="47625" marT="47625" marB="47625">
                    <a:lnL>
                      <a:noFill/>
                    </a:lnL>
                    <a:lnR>
                      <a:noFill/>
                    </a:lnR>
                    <a:lnT>
                      <a:noFill/>
                    </a:lnT>
                    <a:lnB>
                      <a:noFill/>
                    </a:lnB>
                    <a:solidFill>
                      <a:schemeClr val="accent5">
                        <a:lumMod val="40000"/>
                        <a:lumOff val="60000"/>
                      </a:schemeClr>
                    </a:solidFill>
                  </a:tcPr>
                </a:tc>
              </a:tr>
            </a:tbl>
          </a:graphicData>
        </a:graphic>
      </p:graphicFrame>
    </p:spTree>
    <p:extLst>
      <p:ext uri="{BB962C8B-B14F-4D97-AF65-F5344CB8AC3E}">
        <p14:creationId xmlns:p14="http://schemas.microsoft.com/office/powerpoint/2010/main" val="2946273694"/>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23484" y="6410"/>
            <a:ext cx="9167484" cy="5589901"/>
          </a:xfrm>
          <a:prstGeom prst="rect">
            <a:avLst/>
          </a:prstGeom>
        </p:spPr>
        <p:txBody>
          <a:bodyPr wrap="square" lIns="540000" tIns="360000" rIns="540000" bIns="360000">
            <a:spAutoFit/>
          </a:bodyPr>
          <a:lstStyle/>
          <a:p>
            <a:r>
              <a:rPr lang="en-GB" sz="2000" b="1" u="sng" dirty="0">
                <a:solidFill>
                  <a:prstClr val="black"/>
                </a:solidFill>
              </a:rPr>
              <a:t>3. Crisis in </a:t>
            </a:r>
            <a:r>
              <a:rPr lang="en-GB" sz="2000" b="1" u="sng" dirty="0" smtClean="0">
                <a:solidFill>
                  <a:prstClr val="black"/>
                </a:solidFill>
              </a:rPr>
              <a:t>America: ‘Intolerable Acts’</a:t>
            </a:r>
          </a:p>
          <a:p>
            <a:endParaRPr lang="en-GB" sz="2000" b="1" u="sng" dirty="0" smtClean="0">
              <a:solidFill>
                <a:prstClr val="black"/>
              </a:solidFill>
            </a:endParaRPr>
          </a:p>
          <a:p>
            <a:endParaRPr lang="en-GB" sz="2000" b="1" u="sng" dirty="0">
              <a:solidFill>
                <a:prstClr val="black"/>
              </a:solidFill>
            </a:endParaRPr>
          </a:p>
          <a:p>
            <a:endParaRPr lang="en-GB" sz="2000" b="1" u="sng" dirty="0" smtClean="0">
              <a:solidFill>
                <a:prstClr val="black"/>
              </a:solidFill>
            </a:endParaRPr>
          </a:p>
          <a:p>
            <a:r>
              <a:rPr lang="en-GB" sz="2000" b="1" dirty="0" smtClean="0">
                <a:solidFill>
                  <a:prstClr val="black"/>
                </a:solidFill>
              </a:rPr>
              <a:t>1763 – Treaty of Paris, Royal Proclamation</a:t>
            </a:r>
          </a:p>
          <a:p>
            <a:r>
              <a:rPr lang="en-GB" sz="2000" b="1" dirty="0" smtClean="0">
                <a:solidFill>
                  <a:prstClr val="black"/>
                </a:solidFill>
              </a:rPr>
              <a:t>1764 – Sugar Act</a:t>
            </a:r>
          </a:p>
          <a:p>
            <a:r>
              <a:rPr lang="en-GB" sz="2000" b="1" dirty="0" smtClean="0">
                <a:solidFill>
                  <a:prstClr val="black"/>
                </a:solidFill>
              </a:rPr>
              <a:t>1765 – Stamp Act</a:t>
            </a:r>
          </a:p>
          <a:p>
            <a:r>
              <a:rPr lang="en-GB" sz="2000" b="1" dirty="0">
                <a:solidFill>
                  <a:prstClr val="black"/>
                </a:solidFill>
              </a:rPr>
              <a:t>1766 </a:t>
            </a:r>
            <a:r>
              <a:rPr lang="en-GB" sz="2000" b="1" dirty="0" smtClean="0">
                <a:solidFill>
                  <a:prstClr val="black"/>
                </a:solidFill>
              </a:rPr>
              <a:t>– </a:t>
            </a:r>
            <a:r>
              <a:rPr lang="en-GB" sz="2000" b="1" dirty="0">
                <a:solidFill>
                  <a:prstClr val="black"/>
                </a:solidFill>
              </a:rPr>
              <a:t>Declaratory Act </a:t>
            </a:r>
            <a:endParaRPr lang="en-GB" sz="2000" b="1" dirty="0" smtClean="0">
              <a:solidFill>
                <a:prstClr val="black"/>
              </a:solidFill>
            </a:endParaRPr>
          </a:p>
          <a:p>
            <a:r>
              <a:rPr lang="en-GB" sz="1600" i="1" dirty="0" smtClean="0">
                <a:solidFill>
                  <a:prstClr val="black"/>
                </a:solidFill>
              </a:rPr>
              <a:t>(</a:t>
            </a:r>
            <a:r>
              <a:rPr lang="en-GB" sz="1600" i="1" dirty="0">
                <a:solidFill>
                  <a:prstClr val="black"/>
                </a:solidFill>
              </a:rPr>
              <a:t>Parliament </a:t>
            </a:r>
            <a:r>
              <a:rPr lang="en-GB" sz="1600" i="1" dirty="0" smtClean="0">
                <a:solidFill>
                  <a:prstClr val="black"/>
                </a:solidFill>
              </a:rPr>
              <a:t>repeals Stamp </a:t>
            </a:r>
            <a:r>
              <a:rPr lang="en-GB" sz="1600" i="1" dirty="0">
                <a:solidFill>
                  <a:prstClr val="black"/>
                </a:solidFill>
              </a:rPr>
              <a:t>Act, but declares </a:t>
            </a:r>
            <a:r>
              <a:rPr lang="en-GB" sz="1600" i="1" dirty="0" smtClean="0">
                <a:solidFill>
                  <a:prstClr val="black"/>
                </a:solidFill>
              </a:rPr>
              <a:t>right </a:t>
            </a:r>
            <a:r>
              <a:rPr lang="en-GB" sz="1600" i="1" dirty="0">
                <a:solidFill>
                  <a:prstClr val="black"/>
                </a:solidFill>
              </a:rPr>
              <a:t>to tax </a:t>
            </a:r>
            <a:r>
              <a:rPr lang="en-GB" sz="1600" i="1" dirty="0" smtClean="0">
                <a:solidFill>
                  <a:prstClr val="black"/>
                </a:solidFill>
              </a:rPr>
              <a:t>colonies)</a:t>
            </a:r>
          </a:p>
          <a:p>
            <a:r>
              <a:rPr lang="en-GB" sz="2000" b="1" dirty="0" smtClean="0">
                <a:solidFill>
                  <a:prstClr val="black"/>
                </a:solidFill>
              </a:rPr>
              <a:t>1767 – Townshend Duties </a:t>
            </a:r>
            <a:r>
              <a:rPr lang="en-GB" sz="1600" i="1" dirty="0" smtClean="0">
                <a:solidFill>
                  <a:prstClr val="black"/>
                </a:solidFill>
              </a:rPr>
              <a:t>(Repealed 1770)</a:t>
            </a:r>
            <a:endParaRPr lang="en-GB" sz="2000" b="1" dirty="0" smtClean="0">
              <a:solidFill>
                <a:prstClr val="black"/>
              </a:solidFill>
            </a:endParaRPr>
          </a:p>
          <a:p>
            <a:r>
              <a:rPr lang="en-GB" sz="2000" b="1" dirty="0" smtClean="0">
                <a:solidFill>
                  <a:prstClr val="black"/>
                </a:solidFill>
              </a:rPr>
              <a:t>1768 – Stationing on British troops in Boston</a:t>
            </a:r>
          </a:p>
          <a:p>
            <a:r>
              <a:rPr lang="en-GB" sz="2000" b="1" dirty="0" smtClean="0">
                <a:solidFill>
                  <a:prstClr val="black"/>
                </a:solidFill>
              </a:rPr>
              <a:t>1770 – Boston Massacre </a:t>
            </a:r>
            <a:r>
              <a:rPr lang="en-GB" sz="1600" i="1" dirty="0" smtClean="0">
                <a:solidFill>
                  <a:prstClr val="black"/>
                </a:solidFill>
              </a:rPr>
              <a:t>(five civilians killed; pictured above)</a:t>
            </a:r>
            <a:endParaRPr lang="en-GB" sz="1600" b="1" i="1" dirty="0" smtClean="0">
              <a:solidFill>
                <a:prstClr val="black"/>
              </a:solidFill>
            </a:endParaRPr>
          </a:p>
          <a:p>
            <a:r>
              <a:rPr lang="en-GB" sz="2000" b="1" dirty="0" smtClean="0">
                <a:solidFill>
                  <a:prstClr val="black"/>
                </a:solidFill>
              </a:rPr>
              <a:t>1773 – Tea Act; Boston Tea Party </a:t>
            </a:r>
            <a:r>
              <a:rPr lang="en-GB" sz="1600" i="1" dirty="0" smtClean="0">
                <a:solidFill>
                  <a:prstClr val="black"/>
                </a:solidFill>
              </a:rPr>
              <a:t>(picture below)</a:t>
            </a:r>
          </a:p>
          <a:p>
            <a:r>
              <a:rPr lang="en-GB" sz="2000" b="1" dirty="0" smtClean="0">
                <a:solidFill>
                  <a:prstClr val="black"/>
                </a:solidFill>
              </a:rPr>
              <a:t>1774 – Intolerable Acts</a:t>
            </a:r>
          </a:p>
          <a:p>
            <a:r>
              <a:rPr lang="en-GB" sz="2000" b="1" dirty="0" smtClean="0">
                <a:solidFill>
                  <a:prstClr val="black"/>
                </a:solidFill>
              </a:rPr>
              <a:t>1776 – Paine’s </a:t>
            </a:r>
            <a:r>
              <a:rPr lang="en-GB" sz="2000" b="1" i="1" dirty="0" smtClean="0">
                <a:solidFill>
                  <a:prstClr val="black"/>
                </a:solidFill>
              </a:rPr>
              <a:t>Common Sense </a:t>
            </a:r>
            <a:r>
              <a:rPr lang="en-GB" sz="2000" b="1" dirty="0" smtClean="0">
                <a:solidFill>
                  <a:prstClr val="black"/>
                </a:solidFill>
              </a:rPr>
              <a:t>published</a:t>
            </a:r>
            <a:endParaRPr lang="en-GB" sz="2000" b="1" dirty="0">
              <a:solidFill>
                <a:prstClr val="black"/>
              </a:solidFill>
            </a:endParaRPr>
          </a:p>
          <a:p>
            <a:endParaRPr lang="en-GB" sz="2000" b="1" u="sng" dirty="0">
              <a:solidFill>
                <a:prstClr val="black"/>
              </a:solidFill>
            </a:endParaRPr>
          </a:p>
        </p:txBody>
      </p:sp>
      <p:pic>
        <p:nvPicPr>
          <p:cNvPr id="717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09076" y="39450"/>
            <a:ext cx="2903588" cy="266162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72"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403148" y="4293096"/>
            <a:ext cx="2852501" cy="24157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251520" y="5134646"/>
            <a:ext cx="4572000" cy="646331"/>
          </a:xfrm>
          <a:prstGeom prst="rect">
            <a:avLst/>
          </a:prstGeom>
        </p:spPr>
        <p:txBody>
          <a:bodyPr>
            <a:spAutoFit/>
          </a:bodyPr>
          <a:lstStyle/>
          <a:p>
            <a:pPr algn="r"/>
            <a:r>
              <a:rPr lang="en-GB" b="1" i="1" u="sng" dirty="0">
                <a:solidFill>
                  <a:srgbClr val="FF0000"/>
                </a:solidFill>
              </a:rPr>
              <a:t>Critiques:</a:t>
            </a:r>
            <a:r>
              <a:rPr lang="en-GB" b="1" i="1" dirty="0">
                <a:solidFill>
                  <a:srgbClr val="FF0000"/>
                </a:solidFill>
              </a:rPr>
              <a:t> </a:t>
            </a:r>
            <a:r>
              <a:rPr lang="en-GB" b="1" dirty="0" smtClean="0">
                <a:solidFill>
                  <a:srgbClr val="FF0000"/>
                </a:solidFill>
              </a:rPr>
              <a:t>‘No Taxation Without Representation’ mantra</a:t>
            </a:r>
            <a:endParaRPr lang="en-GB" i="1" dirty="0">
              <a:solidFill>
                <a:srgbClr val="FF0000"/>
              </a:solidFill>
              <a:ea typeface="Calibri"/>
              <a:cs typeface="Times New Roman"/>
            </a:endParaRPr>
          </a:p>
        </p:txBody>
      </p:sp>
      <p:sp>
        <p:nvSpPr>
          <p:cNvPr id="6" name="Rectangle 5"/>
          <p:cNvSpPr/>
          <p:nvPr/>
        </p:nvSpPr>
        <p:spPr>
          <a:xfrm>
            <a:off x="396995" y="836712"/>
            <a:ext cx="4572000" cy="646331"/>
          </a:xfrm>
          <a:prstGeom prst="rect">
            <a:avLst/>
          </a:prstGeom>
        </p:spPr>
        <p:txBody>
          <a:bodyPr>
            <a:spAutoFit/>
          </a:bodyPr>
          <a:lstStyle/>
          <a:p>
            <a:pPr algn="r"/>
            <a:r>
              <a:rPr lang="en-GB" b="1" i="1" dirty="0" smtClean="0">
                <a:solidFill>
                  <a:srgbClr val="FF0000"/>
                </a:solidFill>
              </a:rPr>
              <a:t>War debts total £150 million – crown decides to introduce new taxes in colonies</a:t>
            </a:r>
            <a:endParaRPr lang="en-GB" i="1" dirty="0">
              <a:solidFill>
                <a:srgbClr val="FF0000"/>
              </a:solidFill>
              <a:ea typeface="Calibri"/>
              <a:cs typeface="Times New Roman"/>
            </a:endParaRPr>
          </a:p>
        </p:txBody>
      </p:sp>
    </p:spTree>
    <p:extLst>
      <p:ext uri="{BB962C8B-B14F-4D97-AF65-F5344CB8AC3E}">
        <p14:creationId xmlns:p14="http://schemas.microsoft.com/office/powerpoint/2010/main" val="132631912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23484" y="6410"/>
            <a:ext cx="9167484" cy="3497020"/>
          </a:xfrm>
          <a:prstGeom prst="rect">
            <a:avLst/>
          </a:prstGeom>
        </p:spPr>
        <p:txBody>
          <a:bodyPr wrap="square" lIns="540000" tIns="360000" rIns="540000" bIns="360000">
            <a:spAutoFit/>
          </a:bodyPr>
          <a:lstStyle/>
          <a:p>
            <a:r>
              <a:rPr lang="en-GB" sz="2000" b="1" u="sng" dirty="0">
                <a:solidFill>
                  <a:prstClr val="black"/>
                </a:solidFill>
              </a:rPr>
              <a:t>4. The Declaration of </a:t>
            </a:r>
            <a:r>
              <a:rPr lang="en-GB" sz="2000" b="1" u="sng" dirty="0" smtClean="0">
                <a:solidFill>
                  <a:prstClr val="black"/>
                </a:solidFill>
              </a:rPr>
              <a:t>Independence: The Continental Congress</a:t>
            </a:r>
          </a:p>
          <a:p>
            <a:endParaRPr lang="en-GB" sz="2000" b="1" u="sng" dirty="0">
              <a:solidFill>
                <a:prstClr val="black"/>
              </a:solidFill>
            </a:endParaRPr>
          </a:p>
          <a:p>
            <a:r>
              <a:rPr lang="en-GB" sz="2000" b="1" dirty="0" smtClean="0">
                <a:solidFill>
                  <a:prstClr val="black"/>
                </a:solidFill>
              </a:rPr>
              <a:t>1774 – First Continental Congress </a:t>
            </a:r>
            <a:r>
              <a:rPr lang="en-GB" sz="2000" dirty="0" smtClean="0">
                <a:solidFill>
                  <a:prstClr val="black"/>
                </a:solidFill>
              </a:rPr>
              <a:t>(September)</a:t>
            </a:r>
            <a:endParaRPr lang="en-GB" sz="2000" b="1" dirty="0" smtClean="0">
              <a:solidFill>
                <a:prstClr val="black"/>
              </a:solidFill>
            </a:endParaRPr>
          </a:p>
          <a:p>
            <a:pPr marL="457200" indent="-457200">
              <a:buAutoNum type="arabicPlain" startAt="1775"/>
            </a:pPr>
            <a:r>
              <a:rPr lang="en-GB" sz="2000" b="1" dirty="0">
                <a:solidFill>
                  <a:prstClr val="black"/>
                </a:solidFill>
              </a:rPr>
              <a:t> </a:t>
            </a:r>
            <a:r>
              <a:rPr lang="en-GB" sz="2000" b="1" dirty="0" smtClean="0">
                <a:solidFill>
                  <a:prstClr val="black"/>
                </a:solidFill>
              </a:rPr>
              <a:t>– Battles </a:t>
            </a:r>
            <a:r>
              <a:rPr lang="en-GB" sz="2000" b="1" dirty="0">
                <a:solidFill>
                  <a:prstClr val="black"/>
                </a:solidFill>
              </a:rPr>
              <a:t>of Lexington and </a:t>
            </a:r>
            <a:r>
              <a:rPr lang="en-GB" sz="2000" b="1" dirty="0" smtClean="0">
                <a:solidFill>
                  <a:prstClr val="black"/>
                </a:solidFill>
              </a:rPr>
              <a:t>Concord </a:t>
            </a:r>
            <a:r>
              <a:rPr lang="en-GB" sz="2000" dirty="0" smtClean="0">
                <a:solidFill>
                  <a:prstClr val="black"/>
                </a:solidFill>
              </a:rPr>
              <a:t>(April)</a:t>
            </a:r>
          </a:p>
          <a:p>
            <a:pPr algn="r"/>
            <a:r>
              <a:rPr lang="en-GB" sz="2000" b="1" dirty="0">
                <a:solidFill>
                  <a:prstClr val="black"/>
                </a:solidFill>
              </a:rPr>
              <a:t>	 –</a:t>
            </a:r>
            <a:r>
              <a:rPr lang="en-GB" sz="2000" b="1" dirty="0" smtClean="0">
                <a:solidFill>
                  <a:prstClr val="black"/>
                </a:solidFill>
              </a:rPr>
              <a:t> Second Continental Congress appoints George Washington commander-in-chief of armed forces </a:t>
            </a:r>
            <a:r>
              <a:rPr lang="en-GB" sz="2000" dirty="0" smtClean="0">
                <a:solidFill>
                  <a:prstClr val="black"/>
                </a:solidFill>
              </a:rPr>
              <a:t>(June)</a:t>
            </a:r>
          </a:p>
          <a:p>
            <a:pPr marL="342900" indent="-342900" algn="r">
              <a:buFontTx/>
              <a:buChar char="-"/>
            </a:pPr>
            <a:r>
              <a:rPr lang="en-GB" sz="2000" b="1" dirty="0" smtClean="0">
                <a:solidFill>
                  <a:prstClr val="black"/>
                </a:solidFill>
              </a:rPr>
              <a:t>Battle </a:t>
            </a:r>
            <a:r>
              <a:rPr lang="en-GB" sz="2000" b="1" dirty="0">
                <a:solidFill>
                  <a:prstClr val="black"/>
                </a:solidFill>
              </a:rPr>
              <a:t>of Bunker </a:t>
            </a:r>
            <a:r>
              <a:rPr lang="en-GB" sz="2000" b="1" dirty="0" smtClean="0">
                <a:solidFill>
                  <a:prstClr val="black"/>
                </a:solidFill>
              </a:rPr>
              <a:t>Hill </a:t>
            </a:r>
            <a:r>
              <a:rPr lang="en-GB" sz="2000" dirty="0" smtClean="0">
                <a:solidFill>
                  <a:prstClr val="black"/>
                </a:solidFill>
              </a:rPr>
              <a:t>(June)</a:t>
            </a:r>
          </a:p>
          <a:p>
            <a:pPr marL="342900" indent="-342900" algn="r">
              <a:buFontTx/>
              <a:buChar char="-"/>
            </a:pPr>
            <a:r>
              <a:rPr lang="en-GB" sz="2000" b="1" dirty="0" smtClean="0">
                <a:solidFill>
                  <a:prstClr val="black"/>
                </a:solidFill>
              </a:rPr>
              <a:t>King George III rejects </a:t>
            </a:r>
            <a:r>
              <a:rPr lang="en-GB" sz="2000" b="1" dirty="0"/>
              <a:t>Olive-Brach </a:t>
            </a:r>
            <a:r>
              <a:rPr lang="en-GB" sz="2000" b="1" dirty="0" smtClean="0"/>
              <a:t>Petition </a:t>
            </a:r>
            <a:r>
              <a:rPr lang="en-GB" sz="2000" dirty="0" smtClean="0"/>
              <a:t>(July)</a:t>
            </a:r>
          </a:p>
          <a:p>
            <a:pPr algn="just"/>
            <a:r>
              <a:rPr lang="en-GB" sz="2000" b="1" dirty="0" smtClean="0">
                <a:solidFill>
                  <a:prstClr val="black"/>
                </a:solidFill>
              </a:rPr>
              <a:t>1776 Declaration of Independence </a:t>
            </a:r>
            <a:r>
              <a:rPr lang="en-GB" sz="2000" dirty="0" smtClean="0">
                <a:solidFill>
                  <a:prstClr val="black"/>
                </a:solidFill>
              </a:rPr>
              <a:t>(July)</a:t>
            </a:r>
            <a:endParaRPr lang="en-GB" sz="2000" b="1" dirty="0">
              <a:solidFill>
                <a:prstClr val="black"/>
              </a:solidFill>
            </a:endParaRPr>
          </a:p>
        </p:txBody>
      </p:sp>
      <p:pic>
        <p:nvPicPr>
          <p:cNvPr id="12289"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11303" y="3503430"/>
            <a:ext cx="5697910" cy="28995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4311377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23484" y="6410"/>
            <a:ext cx="9167484" cy="5979751"/>
          </a:xfrm>
          <a:prstGeom prst="rect">
            <a:avLst/>
          </a:prstGeom>
        </p:spPr>
        <p:txBody>
          <a:bodyPr wrap="square" lIns="540000" tIns="360000" rIns="540000" bIns="360000">
            <a:spAutoFit/>
          </a:bodyPr>
          <a:lstStyle/>
          <a:p>
            <a:r>
              <a:rPr lang="en-GB" sz="2000" b="1" u="sng" dirty="0" smtClean="0">
                <a:solidFill>
                  <a:prstClr val="black"/>
                </a:solidFill>
              </a:rPr>
              <a:t>4. The Declaration of Independence</a:t>
            </a:r>
          </a:p>
          <a:p>
            <a:endParaRPr lang="en-GB" sz="2000" b="1" u="sng" dirty="0">
              <a:solidFill>
                <a:prstClr val="black"/>
              </a:solidFill>
            </a:endParaRPr>
          </a:p>
          <a:p>
            <a:endParaRPr lang="en-GB" sz="2000" b="1" u="sng" dirty="0">
              <a:solidFill>
                <a:prstClr val="black"/>
              </a:solidFill>
            </a:endParaRPr>
          </a:p>
          <a:p>
            <a:pPr marL="342900" lvl="0" indent="-342900" algn="just">
              <a:lnSpc>
                <a:spcPct val="115000"/>
              </a:lnSpc>
              <a:spcAft>
                <a:spcPts val="0"/>
              </a:spcAft>
              <a:buFont typeface="+mj-lt"/>
              <a:buAutoNum type="arabicPeriod"/>
            </a:pPr>
            <a:r>
              <a:rPr lang="en-GB" sz="2000" dirty="0">
                <a:ea typeface="Calibri"/>
                <a:cs typeface="Times New Roman"/>
              </a:rPr>
              <a:t>According to the opening paragraph, what is the goal of the writers? Why are they writing the declaration?</a:t>
            </a:r>
          </a:p>
          <a:p>
            <a:pPr marL="342900" lvl="0" indent="-342900" algn="just">
              <a:lnSpc>
                <a:spcPct val="115000"/>
              </a:lnSpc>
              <a:spcAft>
                <a:spcPts val="0"/>
              </a:spcAft>
              <a:buFont typeface="+mj-lt"/>
              <a:buAutoNum type="arabicPeriod"/>
            </a:pPr>
            <a:r>
              <a:rPr lang="en-GB" sz="2000" dirty="0">
                <a:ea typeface="Calibri"/>
                <a:cs typeface="Times New Roman"/>
              </a:rPr>
              <a:t>What rights do the writers claim that they have as individuals and citizens in the declaration?</a:t>
            </a:r>
          </a:p>
          <a:p>
            <a:pPr marL="342900" lvl="0" indent="-342900" algn="just">
              <a:lnSpc>
                <a:spcPct val="115000"/>
              </a:lnSpc>
              <a:spcAft>
                <a:spcPts val="0"/>
              </a:spcAft>
              <a:buFont typeface="+mj-lt"/>
              <a:buAutoNum type="arabicPeriod"/>
            </a:pPr>
            <a:r>
              <a:rPr lang="en-GB" sz="2000" dirty="0">
                <a:ea typeface="Calibri"/>
                <a:cs typeface="Times New Roman"/>
              </a:rPr>
              <a:t>What rights and powers does the declaration claim for the thirteen independent united  states?</a:t>
            </a:r>
          </a:p>
          <a:p>
            <a:pPr marL="342900" lvl="0" indent="-342900" algn="just">
              <a:lnSpc>
                <a:spcPct val="115000"/>
              </a:lnSpc>
              <a:spcAft>
                <a:spcPts val="0"/>
              </a:spcAft>
              <a:buFont typeface="+mj-lt"/>
              <a:buAutoNum type="arabicPeriod"/>
            </a:pPr>
            <a:r>
              <a:rPr lang="en-GB" sz="2000" dirty="0">
                <a:ea typeface="Calibri"/>
                <a:cs typeface="Times New Roman"/>
              </a:rPr>
              <a:t>How does the declaration define the purpose and function of government?</a:t>
            </a:r>
          </a:p>
          <a:p>
            <a:pPr marL="342900" lvl="0" indent="-342900" algn="just">
              <a:lnSpc>
                <a:spcPct val="115000"/>
              </a:lnSpc>
              <a:spcAft>
                <a:spcPts val="0"/>
              </a:spcAft>
              <a:buFont typeface="+mj-lt"/>
              <a:buAutoNum type="arabicPeriod"/>
            </a:pPr>
            <a:r>
              <a:rPr lang="en-GB" sz="2000" dirty="0">
                <a:ea typeface="Calibri"/>
                <a:cs typeface="Times New Roman"/>
              </a:rPr>
              <a:t>Who is “He” that the colonists refer to in the document?</a:t>
            </a:r>
          </a:p>
          <a:p>
            <a:pPr marL="342900" lvl="0" indent="-342900" algn="just">
              <a:lnSpc>
                <a:spcPct val="115000"/>
              </a:lnSpc>
              <a:spcAft>
                <a:spcPts val="0"/>
              </a:spcAft>
              <a:buFont typeface="+mj-lt"/>
              <a:buAutoNum type="arabicPeriod"/>
            </a:pPr>
            <a:r>
              <a:rPr lang="en-GB" sz="2000" dirty="0">
                <a:ea typeface="Calibri"/>
                <a:cs typeface="Times New Roman"/>
              </a:rPr>
              <a:t>Numerous grievances are listed in the declaration: can you summarise these into 3–6 key points?</a:t>
            </a:r>
          </a:p>
          <a:p>
            <a:pPr marL="342900" lvl="0" indent="-342900" algn="just">
              <a:lnSpc>
                <a:spcPct val="115000"/>
              </a:lnSpc>
              <a:spcAft>
                <a:spcPts val="1000"/>
              </a:spcAft>
              <a:buFont typeface="+mj-lt"/>
              <a:buAutoNum type="arabicPeriod"/>
            </a:pPr>
            <a:r>
              <a:rPr lang="en-GB" sz="2000" dirty="0">
                <a:ea typeface="Calibri"/>
                <a:cs typeface="Times New Roman"/>
              </a:rPr>
              <a:t>Are any of the signatories’ names recognisable to you, and if so why?</a:t>
            </a:r>
          </a:p>
          <a:p>
            <a:pPr marL="457200" indent="-457200">
              <a:buFont typeface="+mj-lt"/>
              <a:buAutoNum type="arabicPeriod"/>
            </a:pPr>
            <a:endParaRPr lang="en-GB" sz="2000" b="1" dirty="0">
              <a:solidFill>
                <a:prstClr val="black"/>
              </a:solidFill>
            </a:endParaRPr>
          </a:p>
        </p:txBody>
      </p:sp>
    </p:spTree>
    <p:extLst>
      <p:ext uri="{BB962C8B-B14F-4D97-AF65-F5344CB8AC3E}">
        <p14:creationId xmlns:p14="http://schemas.microsoft.com/office/powerpoint/2010/main" val="4252703374"/>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0" y="36993"/>
            <a:ext cx="9144000" cy="1650361"/>
          </a:xfrm>
          <a:prstGeom prst="rect">
            <a:avLst/>
          </a:prstGeom>
        </p:spPr>
        <p:txBody>
          <a:bodyPr wrap="square" lIns="540000" tIns="360000" rIns="540000" bIns="360000">
            <a:spAutoFit/>
          </a:bodyPr>
          <a:lstStyle/>
          <a:p>
            <a:r>
              <a:rPr lang="en-GB" sz="2000" b="1" u="sng" dirty="0" smtClean="0">
                <a:solidFill>
                  <a:prstClr val="black"/>
                </a:solidFill>
              </a:rPr>
              <a:t>5. </a:t>
            </a:r>
            <a:r>
              <a:rPr lang="en-GB" sz="2000" b="1" u="sng" dirty="0">
                <a:solidFill>
                  <a:prstClr val="black"/>
                </a:solidFill>
              </a:rPr>
              <a:t>Revolutionary War and </a:t>
            </a:r>
            <a:r>
              <a:rPr lang="en-GB" sz="2000" b="1" u="sng" dirty="0" smtClean="0">
                <a:solidFill>
                  <a:prstClr val="black"/>
                </a:solidFill>
              </a:rPr>
              <a:t>Aftermath: War </a:t>
            </a:r>
            <a:r>
              <a:rPr lang="en-GB" sz="2000" b="1" u="sng" dirty="0">
                <a:solidFill>
                  <a:prstClr val="black"/>
                </a:solidFill>
              </a:rPr>
              <a:t>of Independence (1775–1783)</a:t>
            </a:r>
          </a:p>
          <a:p>
            <a:endParaRPr lang="en-GB" sz="2000" b="1" u="sng" dirty="0">
              <a:solidFill>
                <a:prstClr val="black"/>
              </a:solidFill>
            </a:endParaRPr>
          </a:p>
          <a:p>
            <a:pPr marL="457200" indent="-457200">
              <a:buFont typeface="+mj-lt"/>
              <a:buAutoNum type="arabicPeriod"/>
            </a:pPr>
            <a:endParaRPr lang="en-GB" sz="2000" b="1" dirty="0">
              <a:solidFill>
                <a:prstClr val="black"/>
              </a:solidFill>
            </a:endParaRP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39952" y="1124743"/>
            <a:ext cx="4925880" cy="5002399"/>
          </a:xfrm>
          <a:prstGeom prst="rect">
            <a:avLst/>
          </a:prstGeom>
        </p:spPr>
      </p:pic>
      <p:sp>
        <p:nvSpPr>
          <p:cNvPr id="6" name="Rectangle 5"/>
          <p:cNvSpPr/>
          <p:nvPr/>
        </p:nvSpPr>
        <p:spPr>
          <a:xfrm>
            <a:off x="0" y="764704"/>
            <a:ext cx="4427984" cy="6379348"/>
          </a:xfrm>
          <a:prstGeom prst="rect">
            <a:avLst/>
          </a:prstGeom>
        </p:spPr>
        <p:txBody>
          <a:bodyPr wrap="square" lIns="540000" tIns="360000" rIns="540000" bIns="360000">
            <a:spAutoFit/>
          </a:bodyPr>
          <a:lstStyle/>
          <a:p>
            <a:pPr lvl="0">
              <a:lnSpc>
                <a:spcPct val="115000"/>
              </a:lnSpc>
              <a:spcAft>
                <a:spcPts val="0"/>
              </a:spcAft>
            </a:pPr>
            <a:r>
              <a:rPr lang="en-GB" sz="2000" b="1" dirty="0" smtClean="0">
                <a:solidFill>
                  <a:prstClr val="black"/>
                </a:solidFill>
              </a:rPr>
              <a:t>1776 – </a:t>
            </a:r>
            <a:r>
              <a:rPr lang="en-GB" sz="2000" b="1" dirty="0" smtClean="0"/>
              <a:t>Continental </a:t>
            </a:r>
            <a:r>
              <a:rPr lang="en-GB" sz="2000" b="1" dirty="0"/>
              <a:t>Congress issues the Declaration of </a:t>
            </a:r>
            <a:r>
              <a:rPr lang="en-GB" sz="2000" b="1" dirty="0" smtClean="0"/>
              <a:t>Independence and Articles of Confederation</a:t>
            </a:r>
          </a:p>
          <a:p>
            <a:pPr lvl="0">
              <a:lnSpc>
                <a:spcPct val="115000"/>
              </a:lnSpc>
              <a:spcAft>
                <a:spcPts val="0"/>
              </a:spcAft>
            </a:pPr>
            <a:endParaRPr lang="en-GB" sz="2000" b="1" dirty="0" smtClean="0">
              <a:ea typeface="Calibri"/>
              <a:cs typeface="Times New Roman"/>
            </a:endParaRPr>
          </a:p>
          <a:p>
            <a:pPr lvl="0">
              <a:lnSpc>
                <a:spcPct val="115000"/>
              </a:lnSpc>
              <a:spcAft>
                <a:spcPts val="0"/>
              </a:spcAft>
            </a:pPr>
            <a:r>
              <a:rPr lang="en-GB" sz="2000" b="1" dirty="0" smtClean="0">
                <a:ea typeface="Calibri"/>
                <a:cs typeface="Times New Roman"/>
              </a:rPr>
              <a:t>1778 – </a:t>
            </a:r>
            <a:r>
              <a:rPr lang="en-GB" sz="2000" b="1" dirty="0"/>
              <a:t>France recognises US </a:t>
            </a:r>
            <a:r>
              <a:rPr lang="en-GB" sz="2000" b="1" dirty="0" smtClean="0"/>
              <a:t>Independence</a:t>
            </a:r>
          </a:p>
          <a:p>
            <a:pPr lvl="0">
              <a:lnSpc>
                <a:spcPct val="115000"/>
              </a:lnSpc>
              <a:spcAft>
                <a:spcPts val="0"/>
              </a:spcAft>
            </a:pPr>
            <a:endParaRPr lang="en-GB" sz="2000" b="1" dirty="0" smtClean="0">
              <a:ea typeface="Calibri"/>
              <a:cs typeface="Times New Roman"/>
            </a:endParaRPr>
          </a:p>
          <a:p>
            <a:pPr lvl="0">
              <a:lnSpc>
                <a:spcPct val="115000"/>
              </a:lnSpc>
              <a:spcAft>
                <a:spcPts val="0"/>
              </a:spcAft>
            </a:pPr>
            <a:r>
              <a:rPr lang="en-GB" sz="2000" b="1" dirty="0" smtClean="0">
                <a:ea typeface="Calibri"/>
                <a:cs typeface="Times New Roman"/>
              </a:rPr>
              <a:t>1781 </a:t>
            </a:r>
            <a:r>
              <a:rPr lang="en-GB" sz="2000" b="1" dirty="0">
                <a:ea typeface="Calibri"/>
                <a:cs typeface="Times New Roman"/>
              </a:rPr>
              <a:t>–</a:t>
            </a:r>
            <a:r>
              <a:rPr lang="en-GB" sz="2000" b="1" dirty="0" smtClean="0">
                <a:ea typeface="Calibri"/>
                <a:cs typeface="Times New Roman"/>
              </a:rPr>
              <a:t> </a:t>
            </a:r>
            <a:r>
              <a:rPr lang="en-GB" sz="2000" b="1" dirty="0"/>
              <a:t>Ratification of the Articles of </a:t>
            </a:r>
            <a:r>
              <a:rPr lang="en-GB" sz="2000" b="1" dirty="0" smtClean="0"/>
              <a:t>Confederation</a:t>
            </a:r>
          </a:p>
          <a:p>
            <a:pPr lvl="0">
              <a:lnSpc>
                <a:spcPct val="115000"/>
              </a:lnSpc>
              <a:spcAft>
                <a:spcPts val="0"/>
              </a:spcAft>
            </a:pPr>
            <a:endParaRPr lang="en-GB" sz="2000" b="1" dirty="0" smtClean="0"/>
          </a:p>
          <a:p>
            <a:pPr lvl="0">
              <a:lnSpc>
                <a:spcPct val="115000"/>
              </a:lnSpc>
              <a:spcAft>
                <a:spcPts val="0"/>
              </a:spcAft>
            </a:pPr>
            <a:r>
              <a:rPr lang="en-GB" sz="2000" b="1" dirty="0" smtClean="0"/>
              <a:t>1783 – Treaty of Paris formally ends Revolutionary War</a:t>
            </a:r>
          </a:p>
          <a:p>
            <a:pPr lvl="0" algn="r">
              <a:lnSpc>
                <a:spcPct val="115000"/>
              </a:lnSpc>
              <a:spcAft>
                <a:spcPts val="0"/>
              </a:spcAft>
            </a:pPr>
            <a:endParaRPr lang="en-GB" sz="1400" b="1" dirty="0" smtClean="0"/>
          </a:p>
          <a:p>
            <a:pPr lvl="0" algn="r">
              <a:lnSpc>
                <a:spcPct val="115000"/>
              </a:lnSpc>
              <a:spcAft>
                <a:spcPts val="0"/>
              </a:spcAft>
            </a:pPr>
            <a:endParaRPr lang="en-GB" sz="1400" b="1" dirty="0"/>
          </a:p>
          <a:p>
            <a:pPr lvl="0" algn="r">
              <a:lnSpc>
                <a:spcPct val="115000"/>
              </a:lnSpc>
              <a:spcAft>
                <a:spcPts val="0"/>
              </a:spcAft>
            </a:pPr>
            <a:r>
              <a:rPr lang="en-GB" sz="1400" b="1" dirty="0" smtClean="0"/>
              <a:t>Map shows North </a:t>
            </a:r>
            <a:r>
              <a:rPr lang="en-GB" sz="1400" b="1" dirty="0"/>
              <a:t>America, 1783</a:t>
            </a:r>
            <a:endParaRPr lang="en-GB" sz="1400" b="1" dirty="0" smtClean="0"/>
          </a:p>
          <a:p>
            <a:pPr marL="457200" indent="-457200">
              <a:buFont typeface="+mj-lt"/>
              <a:buAutoNum type="arabicPeriod"/>
            </a:pPr>
            <a:endParaRPr lang="en-GB" sz="2000" b="1" dirty="0">
              <a:solidFill>
                <a:prstClr val="black"/>
              </a:solidFill>
            </a:endParaRPr>
          </a:p>
        </p:txBody>
      </p:sp>
    </p:spTree>
    <p:extLst>
      <p:ext uri="{BB962C8B-B14F-4D97-AF65-F5344CB8AC3E}">
        <p14:creationId xmlns:p14="http://schemas.microsoft.com/office/powerpoint/2010/main" val="313740375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0" y="36993"/>
            <a:ext cx="9144000" cy="1958138"/>
          </a:xfrm>
          <a:prstGeom prst="rect">
            <a:avLst/>
          </a:prstGeom>
        </p:spPr>
        <p:txBody>
          <a:bodyPr wrap="square" lIns="540000" tIns="360000" rIns="540000" bIns="360000">
            <a:spAutoFit/>
          </a:bodyPr>
          <a:lstStyle/>
          <a:p>
            <a:r>
              <a:rPr lang="en-GB" sz="2000" b="1" u="sng" dirty="0" smtClean="0">
                <a:solidFill>
                  <a:prstClr val="black"/>
                </a:solidFill>
              </a:rPr>
              <a:t>5. </a:t>
            </a:r>
            <a:r>
              <a:rPr lang="en-GB" sz="2000" b="1" u="sng" dirty="0">
                <a:solidFill>
                  <a:prstClr val="black"/>
                </a:solidFill>
              </a:rPr>
              <a:t>Revolutionary War and </a:t>
            </a:r>
            <a:r>
              <a:rPr lang="en-GB" sz="2000" b="1" u="sng" dirty="0" smtClean="0">
                <a:solidFill>
                  <a:prstClr val="black"/>
                </a:solidFill>
              </a:rPr>
              <a:t>Aftermath: The Articles of Confederation</a:t>
            </a:r>
          </a:p>
          <a:p>
            <a:endParaRPr lang="en-GB" sz="2000" b="1" u="sng" dirty="0">
              <a:solidFill>
                <a:prstClr val="black"/>
              </a:solidFill>
            </a:endParaRPr>
          </a:p>
          <a:p>
            <a:endParaRPr lang="en-GB" sz="2000" b="1" u="sng" dirty="0">
              <a:solidFill>
                <a:prstClr val="black"/>
              </a:solidFill>
            </a:endParaRPr>
          </a:p>
          <a:p>
            <a:pPr marL="457200" indent="-457200">
              <a:buFont typeface="+mj-lt"/>
              <a:buAutoNum type="arabicPeriod"/>
            </a:pPr>
            <a:endParaRPr lang="en-GB" sz="2000" b="1" dirty="0">
              <a:solidFill>
                <a:prstClr val="black"/>
              </a:solidFill>
            </a:endParaRPr>
          </a:p>
        </p:txBody>
      </p:sp>
      <p:sp>
        <p:nvSpPr>
          <p:cNvPr id="6" name="Rectangle 5"/>
          <p:cNvSpPr/>
          <p:nvPr/>
        </p:nvSpPr>
        <p:spPr>
          <a:xfrm>
            <a:off x="0" y="514046"/>
            <a:ext cx="9144000" cy="4343406"/>
          </a:xfrm>
          <a:prstGeom prst="rect">
            <a:avLst/>
          </a:prstGeom>
        </p:spPr>
        <p:txBody>
          <a:bodyPr wrap="square" lIns="540000" tIns="360000" rIns="540000" bIns="360000">
            <a:spAutoFit/>
          </a:bodyPr>
          <a:lstStyle/>
          <a:p>
            <a:pPr lvl="0">
              <a:lnSpc>
                <a:spcPct val="115000"/>
              </a:lnSpc>
              <a:spcAft>
                <a:spcPts val="0"/>
              </a:spcAft>
            </a:pPr>
            <a:r>
              <a:rPr lang="en-GB" sz="2000" b="1" dirty="0">
                <a:solidFill>
                  <a:prstClr val="black"/>
                </a:solidFill>
              </a:rPr>
              <a:t>1776 – </a:t>
            </a:r>
            <a:r>
              <a:rPr lang="en-GB" sz="2000" b="1" dirty="0"/>
              <a:t>Continental Congress issues the Declaration of Independence and Articles of Confederation</a:t>
            </a:r>
          </a:p>
          <a:p>
            <a:pPr lvl="0">
              <a:lnSpc>
                <a:spcPct val="115000"/>
              </a:lnSpc>
              <a:spcAft>
                <a:spcPts val="0"/>
              </a:spcAft>
            </a:pPr>
            <a:r>
              <a:rPr lang="en-GB" sz="2000" b="1" dirty="0" smtClean="0">
                <a:ea typeface="Calibri"/>
                <a:cs typeface="Times New Roman"/>
              </a:rPr>
              <a:t>1781 </a:t>
            </a:r>
            <a:r>
              <a:rPr lang="en-GB" sz="2000" b="1" dirty="0">
                <a:ea typeface="Calibri"/>
                <a:cs typeface="Times New Roman"/>
              </a:rPr>
              <a:t>– </a:t>
            </a:r>
            <a:r>
              <a:rPr lang="en-GB" sz="2000" b="1" dirty="0"/>
              <a:t>Ratification of the Articles of </a:t>
            </a:r>
            <a:r>
              <a:rPr lang="en-GB" sz="2000" b="1" dirty="0" smtClean="0"/>
              <a:t>Confederation</a:t>
            </a:r>
          </a:p>
          <a:p>
            <a:pPr lvl="0">
              <a:lnSpc>
                <a:spcPct val="115000"/>
              </a:lnSpc>
              <a:spcAft>
                <a:spcPts val="0"/>
              </a:spcAft>
            </a:pPr>
            <a:endParaRPr lang="en-GB" sz="2000" b="1" dirty="0" smtClean="0"/>
          </a:p>
          <a:p>
            <a:pPr lvl="0">
              <a:lnSpc>
                <a:spcPct val="115000"/>
              </a:lnSpc>
              <a:spcAft>
                <a:spcPts val="0"/>
              </a:spcAft>
            </a:pPr>
            <a:r>
              <a:rPr lang="en-GB" sz="2000" b="1" dirty="0" smtClean="0"/>
              <a:t>FOREIGN RELATIONS and  WAR delegated to CONGRESS</a:t>
            </a:r>
            <a:endParaRPr lang="en-GB" sz="2000" b="1" dirty="0"/>
          </a:p>
          <a:p>
            <a:endParaRPr lang="en-GB" sz="2000" b="1" dirty="0" smtClean="0">
              <a:solidFill>
                <a:prstClr val="black"/>
              </a:solidFill>
            </a:endParaRPr>
          </a:p>
          <a:p>
            <a:r>
              <a:rPr lang="en-GB" sz="2000" b="1" dirty="0" smtClean="0">
                <a:solidFill>
                  <a:prstClr val="black"/>
                </a:solidFill>
              </a:rPr>
              <a:t>“</a:t>
            </a:r>
            <a:r>
              <a:rPr lang="en-GB" sz="2000" dirty="0"/>
              <a:t>No State, without the consent of the United States in Congress assembled, shall send any embassy to, or receive any embassy from, or enter into any conference, agreement, alliance or treaty with any King, Prince or </a:t>
            </a:r>
            <a:r>
              <a:rPr lang="en-GB" sz="2000" dirty="0" smtClean="0"/>
              <a:t>State</a:t>
            </a:r>
          </a:p>
          <a:p>
            <a:r>
              <a:rPr lang="en-GB" sz="2000" dirty="0"/>
              <a:t>	</a:t>
            </a:r>
            <a:r>
              <a:rPr lang="en-GB" sz="2000" dirty="0" smtClean="0"/>
              <a:t>“ …  </a:t>
            </a:r>
            <a:r>
              <a:rPr lang="en-GB" sz="2000" dirty="0" smtClean="0">
                <a:solidFill>
                  <a:prstClr val="black"/>
                </a:solidFill>
              </a:rPr>
              <a:t>No </a:t>
            </a:r>
            <a:r>
              <a:rPr lang="en-GB" sz="2000" dirty="0">
                <a:solidFill>
                  <a:prstClr val="black"/>
                </a:solidFill>
              </a:rPr>
              <a:t>State shall engage in any war without the consent of the United States in </a:t>
            </a:r>
            <a:r>
              <a:rPr lang="en-GB" sz="2000" dirty="0" smtClean="0">
                <a:solidFill>
                  <a:prstClr val="black"/>
                </a:solidFill>
              </a:rPr>
              <a:t>Congress</a:t>
            </a:r>
            <a:endParaRPr lang="en-GB" sz="2000" dirty="0">
              <a:solidFill>
                <a:prstClr val="black"/>
              </a:solidFill>
            </a:endParaRPr>
          </a:p>
        </p:txBody>
      </p:sp>
    </p:spTree>
    <p:extLst>
      <p:ext uri="{BB962C8B-B14F-4D97-AF65-F5344CB8AC3E}">
        <p14:creationId xmlns:p14="http://schemas.microsoft.com/office/powerpoint/2010/main" val="2681067888"/>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0" y="36993"/>
            <a:ext cx="9144000" cy="1958138"/>
          </a:xfrm>
          <a:prstGeom prst="rect">
            <a:avLst/>
          </a:prstGeom>
        </p:spPr>
        <p:txBody>
          <a:bodyPr wrap="square" lIns="540000" tIns="360000" rIns="540000" bIns="360000">
            <a:spAutoFit/>
          </a:bodyPr>
          <a:lstStyle/>
          <a:p>
            <a:r>
              <a:rPr lang="en-GB" sz="2000" b="1" u="sng" dirty="0" smtClean="0">
                <a:solidFill>
                  <a:prstClr val="black"/>
                </a:solidFill>
              </a:rPr>
              <a:t>5. </a:t>
            </a:r>
            <a:r>
              <a:rPr lang="en-GB" sz="2000" b="1" u="sng" dirty="0">
                <a:solidFill>
                  <a:prstClr val="black"/>
                </a:solidFill>
              </a:rPr>
              <a:t>Revolutionary War and </a:t>
            </a:r>
            <a:r>
              <a:rPr lang="en-GB" sz="2000" b="1" u="sng" dirty="0" smtClean="0">
                <a:solidFill>
                  <a:prstClr val="black"/>
                </a:solidFill>
              </a:rPr>
              <a:t>Aftermath: The Articles of Confederation</a:t>
            </a:r>
          </a:p>
          <a:p>
            <a:endParaRPr lang="en-GB" sz="2000" b="1" u="sng" dirty="0">
              <a:solidFill>
                <a:prstClr val="black"/>
              </a:solidFill>
            </a:endParaRPr>
          </a:p>
          <a:p>
            <a:endParaRPr lang="en-GB" sz="2000" b="1" u="sng" dirty="0">
              <a:solidFill>
                <a:prstClr val="black"/>
              </a:solidFill>
            </a:endParaRPr>
          </a:p>
          <a:p>
            <a:pPr marL="457200" indent="-457200">
              <a:buFont typeface="+mj-lt"/>
              <a:buAutoNum type="arabicPeriod"/>
            </a:pPr>
            <a:endParaRPr lang="en-GB" sz="2000" b="1" dirty="0">
              <a:solidFill>
                <a:prstClr val="black"/>
              </a:solidFill>
            </a:endParaRPr>
          </a:p>
        </p:txBody>
      </p:sp>
      <p:sp>
        <p:nvSpPr>
          <p:cNvPr id="6" name="Rectangle 5"/>
          <p:cNvSpPr/>
          <p:nvPr/>
        </p:nvSpPr>
        <p:spPr>
          <a:xfrm>
            <a:off x="0" y="514046"/>
            <a:ext cx="9144000" cy="7405783"/>
          </a:xfrm>
          <a:prstGeom prst="rect">
            <a:avLst/>
          </a:prstGeom>
        </p:spPr>
        <p:txBody>
          <a:bodyPr wrap="square" lIns="540000" tIns="360000" rIns="540000" bIns="360000">
            <a:spAutoFit/>
          </a:bodyPr>
          <a:lstStyle/>
          <a:p>
            <a:pPr lvl="0">
              <a:lnSpc>
                <a:spcPct val="115000"/>
              </a:lnSpc>
              <a:spcAft>
                <a:spcPts val="0"/>
              </a:spcAft>
            </a:pPr>
            <a:r>
              <a:rPr lang="en-GB" sz="2000" b="1" dirty="0" smtClean="0"/>
              <a:t>STATE SOVEREIGNTY</a:t>
            </a:r>
          </a:p>
          <a:p>
            <a:pPr lvl="0">
              <a:lnSpc>
                <a:spcPct val="115000"/>
              </a:lnSpc>
              <a:spcAft>
                <a:spcPts val="0"/>
              </a:spcAft>
            </a:pPr>
            <a:r>
              <a:rPr lang="en-GB" sz="2000" b="1" dirty="0" smtClean="0"/>
              <a:t>“</a:t>
            </a:r>
            <a:r>
              <a:rPr lang="en-GB" sz="2000" dirty="0" smtClean="0"/>
              <a:t>Each state retains its sovereignty, freedom, and independence, and every power, jurisdiction, and right, which is not by this Confederation expressly delegated.”</a:t>
            </a:r>
          </a:p>
          <a:p>
            <a:pPr lvl="0">
              <a:lnSpc>
                <a:spcPct val="115000"/>
              </a:lnSpc>
              <a:spcAft>
                <a:spcPts val="0"/>
              </a:spcAft>
            </a:pPr>
            <a:endParaRPr lang="en-GB" sz="2000" dirty="0" smtClean="0"/>
          </a:p>
          <a:p>
            <a:pPr lvl="0">
              <a:lnSpc>
                <a:spcPct val="115000"/>
              </a:lnSpc>
              <a:spcAft>
                <a:spcPts val="0"/>
              </a:spcAft>
            </a:pPr>
            <a:r>
              <a:rPr lang="en-GB" sz="2000" dirty="0" smtClean="0"/>
              <a:t>“… the said States hereby severally enter into </a:t>
            </a:r>
            <a:r>
              <a:rPr lang="en-GB" sz="2000" b="1" dirty="0" smtClean="0"/>
              <a:t>a firm league of friendship </a:t>
            </a:r>
            <a:r>
              <a:rPr lang="en-GB" sz="2000" dirty="0" smtClean="0"/>
              <a:t>with each other, for their </a:t>
            </a:r>
            <a:r>
              <a:rPr lang="en-GB" sz="2000" i="1" dirty="0" smtClean="0"/>
              <a:t>common </a:t>
            </a:r>
            <a:r>
              <a:rPr lang="en-GB" sz="2000" i="1" dirty="0" err="1" smtClean="0"/>
              <a:t>defense</a:t>
            </a:r>
            <a:r>
              <a:rPr lang="en-GB" sz="2000" dirty="0" smtClean="0"/>
              <a:t>, the </a:t>
            </a:r>
            <a:r>
              <a:rPr lang="en-GB" sz="2000" i="1" dirty="0" smtClean="0"/>
              <a:t>security of their liberties</a:t>
            </a:r>
            <a:r>
              <a:rPr lang="en-GB" sz="2000" dirty="0" smtClean="0"/>
              <a:t>, and their mutual and general welfare, binding themselves to assist each other, against all force offered to, or attacks made upon them, or any of them, on account of religion, sovereignty, trade or any other </a:t>
            </a:r>
            <a:r>
              <a:rPr lang="en-GB" sz="2000" dirty="0" err="1" smtClean="0"/>
              <a:t>pretense</a:t>
            </a:r>
            <a:r>
              <a:rPr lang="en-GB" sz="2000" dirty="0" smtClean="0"/>
              <a:t> whatever.”</a:t>
            </a:r>
          </a:p>
          <a:p>
            <a:pPr lvl="0">
              <a:lnSpc>
                <a:spcPct val="115000"/>
              </a:lnSpc>
              <a:spcAft>
                <a:spcPts val="0"/>
              </a:spcAft>
            </a:pPr>
            <a:r>
              <a:rPr lang="en-GB" sz="2000" dirty="0" smtClean="0"/>
              <a:t>	</a:t>
            </a:r>
          </a:p>
          <a:p>
            <a:pPr lvl="0">
              <a:lnSpc>
                <a:spcPct val="115000"/>
              </a:lnSpc>
              <a:spcAft>
                <a:spcPts val="0"/>
              </a:spcAft>
            </a:pPr>
            <a:r>
              <a:rPr lang="en-GB" sz="2000" b="1" dirty="0" smtClean="0">
                <a:solidFill>
                  <a:srgbClr val="FF0000"/>
                </a:solidFill>
              </a:rPr>
              <a:t>Congress had:</a:t>
            </a:r>
            <a:endParaRPr lang="en-GB" sz="2000" b="1" dirty="0">
              <a:solidFill>
                <a:srgbClr val="FF0000"/>
              </a:solidFill>
            </a:endParaRPr>
          </a:p>
          <a:p>
            <a:pPr lvl="0" algn="r">
              <a:lnSpc>
                <a:spcPct val="115000"/>
              </a:lnSpc>
              <a:spcAft>
                <a:spcPts val="0"/>
              </a:spcAft>
            </a:pPr>
            <a:r>
              <a:rPr lang="en-GB" sz="2000" b="1" dirty="0" smtClean="0">
                <a:solidFill>
                  <a:srgbClr val="FF0000"/>
                </a:solidFill>
              </a:rPr>
              <a:t>NO right to levy taxation</a:t>
            </a:r>
          </a:p>
          <a:p>
            <a:pPr lvl="0" algn="r">
              <a:lnSpc>
                <a:spcPct val="115000"/>
              </a:lnSpc>
              <a:spcAft>
                <a:spcPts val="0"/>
              </a:spcAft>
            </a:pPr>
            <a:r>
              <a:rPr lang="en-GB" sz="2000" b="1" dirty="0" smtClean="0">
                <a:solidFill>
                  <a:srgbClr val="FF0000"/>
                </a:solidFill>
              </a:rPr>
              <a:t>NO right to regulate interstate or foreign trade</a:t>
            </a:r>
          </a:p>
          <a:p>
            <a:pPr lvl="0" algn="r">
              <a:lnSpc>
                <a:spcPct val="115000"/>
              </a:lnSpc>
              <a:spcAft>
                <a:spcPts val="0"/>
              </a:spcAft>
            </a:pPr>
            <a:r>
              <a:rPr lang="en-GB" sz="1600" i="1" dirty="0" smtClean="0">
                <a:solidFill>
                  <a:srgbClr val="FF0000"/>
                </a:solidFill>
              </a:rPr>
              <a:t>(trade with Indians the exception to the above)</a:t>
            </a:r>
            <a:r>
              <a:rPr lang="en-GB" sz="1600" b="1" dirty="0" smtClean="0">
                <a:solidFill>
                  <a:srgbClr val="FF0000"/>
                </a:solidFill>
              </a:rPr>
              <a:t> </a:t>
            </a:r>
          </a:p>
          <a:p>
            <a:pPr lvl="0">
              <a:lnSpc>
                <a:spcPct val="115000"/>
              </a:lnSpc>
              <a:spcAft>
                <a:spcPts val="0"/>
              </a:spcAft>
            </a:pPr>
            <a:endParaRPr lang="en-GB" sz="2000" b="1" dirty="0"/>
          </a:p>
          <a:p>
            <a:pPr lvl="0">
              <a:lnSpc>
                <a:spcPct val="115000"/>
              </a:lnSpc>
              <a:spcAft>
                <a:spcPts val="0"/>
              </a:spcAft>
            </a:pPr>
            <a:r>
              <a:rPr lang="en-GB" sz="2000" b="1" dirty="0" smtClean="0"/>
              <a:t>	</a:t>
            </a:r>
            <a:endParaRPr lang="en-GB" sz="2000" b="1" dirty="0"/>
          </a:p>
          <a:p>
            <a:pPr lvl="0">
              <a:lnSpc>
                <a:spcPct val="115000"/>
              </a:lnSpc>
              <a:spcAft>
                <a:spcPts val="0"/>
              </a:spcAft>
            </a:pPr>
            <a:endParaRPr lang="en-GB" sz="2000" b="1" dirty="0"/>
          </a:p>
          <a:p>
            <a:pPr marL="457200" indent="-457200">
              <a:buFont typeface="+mj-lt"/>
              <a:buAutoNum type="arabicPeriod"/>
            </a:pPr>
            <a:endParaRPr lang="en-GB" sz="2000" b="1" dirty="0">
              <a:solidFill>
                <a:prstClr val="black"/>
              </a:solidFill>
            </a:endParaRPr>
          </a:p>
        </p:txBody>
      </p:sp>
    </p:spTree>
    <p:extLst>
      <p:ext uri="{BB962C8B-B14F-4D97-AF65-F5344CB8AC3E}">
        <p14:creationId xmlns:p14="http://schemas.microsoft.com/office/powerpoint/2010/main" val="4030612383"/>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0" y="36993"/>
            <a:ext cx="9144000" cy="1342584"/>
          </a:xfrm>
          <a:prstGeom prst="rect">
            <a:avLst/>
          </a:prstGeom>
        </p:spPr>
        <p:txBody>
          <a:bodyPr wrap="square" lIns="540000" tIns="360000" rIns="540000" bIns="360000">
            <a:spAutoFit/>
          </a:bodyPr>
          <a:lstStyle/>
          <a:p>
            <a:r>
              <a:rPr lang="en-GB" sz="2000" b="1" u="sng" dirty="0" smtClean="0">
                <a:solidFill>
                  <a:prstClr val="black"/>
                </a:solidFill>
              </a:rPr>
              <a:t>5. Revolutionary War and Aftermath</a:t>
            </a:r>
            <a:r>
              <a:rPr lang="en-GB" sz="2000" b="1" u="sng" dirty="0">
                <a:solidFill>
                  <a:prstClr val="black"/>
                </a:solidFill>
              </a:rPr>
              <a:t>: Shays’ </a:t>
            </a:r>
            <a:r>
              <a:rPr lang="en-GB" sz="2000" b="1" u="sng" dirty="0" smtClean="0">
                <a:solidFill>
                  <a:prstClr val="black"/>
                </a:solidFill>
              </a:rPr>
              <a:t>Rebellion (</a:t>
            </a:r>
            <a:r>
              <a:rPr lang="en-GB" sz="2000" b="1" u="sng" dirty="0">
                <a:solidFill>
                  <a:prstClr val="black"/>
                </a:solidFill>
              </a:rPr>
              <a:t>1786 –1787)   </a:t>
            </a:r>
          </a:p>
          <a:p>
            <a:pPr marL="457200" indent="-457200">
              <a:buFont typeface="+mj-lt"/>
              <a:buAutoNum type="arabicPeriod"/>
            </a:pPr>
            <a:endParaRPr lang="en-GB" sz="2000" b="1" dirty="0">
              <a:solidFill>
                <a:prstClr val="black"/>
              </a:solidFill>
            </a:endParaRPr>
          </a:p>
        </p:txBody>
      </p:sp>
      <p:pic>
        <p:nvPicPr>
          <p:cNvPr id="1536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04048" y="980728"/>
            <a:ext cx="4011874" cy="28083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3495685" y="1196751"/>
            <a:ext cx="1508364" cy="1754326"/>
          </a:xfrm>
          <a:prstGeom prst="rect">
            <a:avLst/>
          </a:prstGeom>
        </p:spPr>
        <p:txBody>
          <a:bodyPr wrap="square">
            <a:spAutoFit/>
          </a:bodyPr>
          <a:lstStyle/>
          <a:p>
            <a:pPr algn="r"/>
            <a:r>
              <a:rPr lang="en-GB" dirty="0" smtClean="0"/>
              <a:t>Daniel </a:t>
            </a:r>
            <a:r>
              <a:rPr lang="en-GB" dirty="0"/>
              <a:t>Shays and Job Shattuck, leaders of the </a:t>
            </a:r>
            <a:r>
              <a:rPr lang="en-GB" dirty="0" smtClean="0"/>
              <a:t>Massachusetts rebels </a:t>
            </a:r>
            <a:endParaRPr lang="en-GB" dirty="0"/>
          </a:p>
        </p:txBody>
      </p:sp>
      <p:sp>
        <p:nvSpPr>
          <p:cNvPr id="7" name="Rectangle 6"/>
          <p:cNvSpPr/>
          <p:nvPr/>
        </p:nvSpPr>
        <p:spPr>
          <a:xfrm>
            <a:off x="0" y="764704"/>
            <a:ext cx="9144000" cy="6531697"/>
          </a:xfrm>
          <a:prstGeom prst="rect">
            <a:avLst/>
          </a:prstGeom>
        </p:spPr>
        <p:txBody>
          <a:bodyPr wrap="square" lIns="540000" tIns="360000" rIns="540000" bIns="360000">
            <a:spAutoFit/>
          </a:bodyPr>
          <a:lstStyle/>
          <a:p>
            <a:pPr marL="342900" indent="-342900">
              <a:lnSpc>
                <a:spcPct val="115000"/>
              </a:lnSpc>
              <a:buFont typeface="Arial" panose="020B0604020202020204" pitchFamily="34" charset="0"/>
              <a:buChar char="•"/>
            </a:pPr>
            <a:endParaRPr lang="en-GB" sz="2000" b="1" dirty="0" smtClean="0"/>
          </a:p>
          <a:p>
            <a:pPr marL="342900" indent="-342900">
              <a:lnSpc>
                <a:spcPct val="115000"/>
              </a:lnSpc>
              <a:buFont typeface="Arial" panose="020B0604020202020204" pitchFamily="34" charset="0"/>
              <a:buChar char="•"/>
            </a:pPr>
            <a:endParaRPr lang="en-GB" sz="2000" b="1" dirty="0"/>
          </a:p>
          <a:p>
            <a:pPr marL="342900" indent="-342900">
              <a:lnSpc>
                <a:spcPct val="115000"/>
              </a:lnSpc>
              <a:buFont typeface="Arial" panose="020B0604020202020204" pitchFamily="34" charset="0"/>
              <a:buChar char="•"/>
            </a:pPr>
            <a:endParaRPr lang="en-GB" sz="2000" b="1" dirty="0" smtClean="0"/>
          </a:p>
          <a:p>
            <a:pPr marL="342900" indent="-342900">
              <a:lnSpc>
                <a:spcPct val="115000"/>
              </a:lnSpc>
              <a:buFont typeface="Arial" panose="020B0604020202020204" pitchFamily="34" charset="0"/>
              <a:buChar char="•"/>
            </a:pPr>
            <a:endParaRPr lang="en-GB" sz="2000" b="1" dirty="0"/>
          </a:p>
          <a:p>
            <a:pPr marL="342900" indent="-342900">
              <a:lnSpc>
                <a:spcPct val="115000"/>
              </a:lnSpc>
              <a:buFont typeface="Arial" panose="020B0604020202020204" pitchFamily="34" charset="0"/>
              <a:buChar char="•"/>
            </a:pPr>
            <a:endParaRPr lang="en-GB" sz="2000" b="1" dirty="0" smtClean="0"/>
          </a:p>
          <a:p>
            <a:pPr marL="342900" indent="-342900">
              <a:lnSpc>
                <a:spcPct val="115000"/>
              </a:lnSpc>
              <a:buFont typeface="Arial" panose="020B0604020202020204" pitchFamily="34" charset="0"/>
              <a:buChar char="•"/>
            </a:pPr>
            <a:endParaRPr lang="en-GB" sz="2000" b="1" dirty="0" smtClean="0"/>
          </a:p>
          <a:p>
            <a:pPr marL="342900" indent="-342900">
              <a:lnSpc>
                <a:spcPct val="115000"/>
              </a:lnSpc>
              <a:buFont typeface="Arial" panose="020B0604020202020204" pitchFamily="34" charset="0"/>
              <a:buChar char="•"/>
            </a:pPr>
            <a:endParaRPr lang="en-GB" sz="2000" b="1" dirty="0"/>
          </a:p>
          <a:p>
            <a:pPr marL="342900" indent="-342900">
              <a:lnSpc>
                <a:spcPct val="115000"/>
              </a:lnSpc>
              <a:buFont typeface="Arial" panose="020B0604020202020204" pitchFamily="34" charset="0"/>
              <a:buChar char="•"/>
            </a:pPr>
            <a:endParaRPr lang="en-GB" sz="2000" b="1" dirty="0"/>
          </a:p>
          <a:p>
            <a:pPr marL="342900" indent="-342900">
              <a:lnSpc>
                <a:spcPct val="115000"/>
              </a:lnSpc>
              <a:buFont typeface="Arial" panose="020B0604020202020204" pitchFamily="34" charset="0"/>
              <a:buChar char="•"/>
            </a:pPr>
            <a:endParaRPr lang="en-GB" sz="2000" b="1" dirty="0" smtClean="0"/>
          </a:p>
          <a:p>
            <a:pPr marL="342900" indent="-342900">
              <a:lnSpc>
                <a:spcPct val="115000"/>
              </a:lnSpc>
              <a:buFont typeface="Arial" panose="020B0604020202020204" pitchFamily="34" charset="0"/>
              <a:buChar char="•"/>
            </a:pPr>
            <a:endParaRPr lang="en-GB" sz="2000" b="1" dirty="0"/>
          </a:p>
          <a:p>
            <a:pPr marL="342900" indent="-342900">
              <a:lnSpc>
                <a:spcPct val="115000"/>
              </a:lnSpc>
              <a:buFont typeface="Arial" panose="020B0604020202020204" pitchFamily="34" charset="0"/>
              <a:buChar char="•"/>
            </a:pPr>
            <a:r>
              <a:rPr lang="en-GB" sz="2000" b="1" dirty="0" smtClean="0"/>
              <a:t>Rebellion of debtor farmers in western Massachusetts, attempted to prevent land seizures</a:t>
            </a:r>
          </a:p>
          <a:p>
            <a:pPr marL="342900" indent="-342900">
              <a:lnSpc>
                <a:spcPct val="115000"/>
              </a:lnSpc>
              <a:buFont typeface="Arial" panose="020B0604020202020204" pitchFamily="34" charset="0"/>
              <a:buChar char="•"/>
            </a:pPr>
            <a:r>
              <a:rPr lang="en-GB" sz="2000" b="1" dirty="0" smtClean="0"/>
              <a:t>Led by Daniel Shays, veteran of Independence War</a:t>
            </a:r>
          </a:p>
          <a:p>
            <a:pPr algn="r">
              <a:lnSpc>
                <a:spcPct val="115000"/>
              </a:lnSpc>
            </a:pPr>
            <a:endParaRPr lang="en-GB" sz="2400" b="1" i="1" dirty="0" smtClean="0">
              <a:solidFill>
                <a:srgbClr val="FF0000"/>
              </a:solidFill>
            </a:endParaRPr>
          </a:p>
          <a:p>
            <a:pPr algn="r">
              <a:lnSpc>
                <a:spcPct val="115000"/>
              </a:lnSpc>
            </a:pPr>
            <a:r>
              <a:rPr lang="en-GB" sz="2400" b="1" i="1" dirty="0" smtClean="0">
                <a:solidFill>
                  <a:srgbClr val="FF0000"/>
                </a:solidFill>
              </a:rPr>
              <a:t>Constitutional Convention convened  in (partial) response</a:t>
            </a:r>
          </a:p>
          <a:p>
            <a:pPr marL="342900" indent="-342900">
              <a:lnSpc>
                <a:spcPct val="115000"/>
              </a:lnSpc>
              <a:buFont typeface="Arial" panose="020B0604020202020204" pitchFamily="34" charset="0"/>
              <a:buChar char="•"/>
            </a:pPr>
            <a:endParaRPr lang="en-GB" sz="2000" b="1" dirty="0" smtClean="0"/>
          </a:p>
        </p:txBody>
      </p:sp>
      <p:pic>
        <p:nvPicPr>
          <p:cNvPr id="15363"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95536" y="899592"/>
            <a:ext cx="2664296" cy="351245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770491336"/>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0" y="0"/>
            <a:ext cx="9144000" cy="7559671"/>
          </a:xfrm>
          <a:prstGeom prst="rect">
            <a:avLst/>
          </a:prstGeom>
        </p:spPr>
        <p:txBody>
          <a:bodyPr wrap="square" lIns="540000" tIns="360000" rIns="540000" bIns="360000">
            <a:spAutoFit/>
          </a:bodyPr>
          <a:lstStyle/>
          <a:p>
            <a:r>
              <a:rPr lang="en-GB" sz="2000" b="1" u="sng" dirty="0" smtClean="0">
                <a:solidFill>
                  <a:prstClr val="black"/>
                </a:solidFill>
              </a:rPr>
              <a:t>5. Revolutionary War and Aftermath</a:t>
            </a:r>
            <a:r>
              <a:rPr lang="en-GB" sz="2000" b="1" u="sng" dirty="0">
                <a:solidFill>
                  <a:prstClr val="black"/>
                </a:solidFill>
              </a:rPr>
              <a:t>: </a:t>
            </a:r>
            <a:r>
              <a:rPr lang="en-GB" sz="2000" b="1" u="sng" dirty="0" smtClean="0">
                <a:solidFill>
                  <a:prstClr val="black"/>
                </a:solidFill>
              </a:rPr>
              <a:t>Federalism v. Anti-Federalism</a:t>
            </a:r>
            <a:endParaRPr lang="en-GB" sz="2000" b="1" u="sng" dirty="0">
              <a:solidFill>
                <a:prstClr val="black"/>
              </a:solidFill>
            </a:endParaRPr>
          </a:p>
          <a:p>
            <a:pPr marL="457200" indent="-457200">
              <a:buFont typeface="+mj-lt"/>
              <a:buAutoNum type="arabicPeriod"/>
            </a:pPr>
            <a:endParaRPr lang="en-GB" sz="2000" b="1" dirty="0" smtClean="0">
              <a:solidFill>
                <a:prstClr val="black"/>
              </a:solidFill>
            </a:endParaRPr>
          </a:p>
          <a:p>
            <a:pPr>
              <a:lnSpc>
                <a:spcPct val="90000"/>
              </a:lnSpc>
            </a:pPr>
            <a:r>
              <a:rPr lang="en-GB" altLang="en-US" sz="2000" b="1" dirty="0" smtClean="0"/>
              <a:t>Federalists</a:t>
            </a:r>
            <a:r>
              <a:rPr lang="en-GB" altLang="en-US" sz="2000" b="1" dirty="0"/>
              <a:t>:</a:t>
            </a:r>
            <a:r>
              <a:rPr lang="en-GB" altLang="en-US" sz="2000" dirty="0"/>
              <a:t> </a:t>
            </a:r>
            <a:endParaRPr lang="en-GB" altLang="en-US" sz="2000" dirty="0" smtClean="0"/>
          </a:p>
          <a:p>
            <a:pPr marL="342900" indent="-342900">
              <a:lnSpc>
                <a:spcPct val="90000"/>
              </a:lnSpc>
              <a:buFontTx/>
              <a:buChar char="-"/>
            </a:pPr>
            <a:r>
              <a:rPr lang="en-GB" altLang="en-US" sz="2000" dirty="0" smtClean="0"/>
              <a:t>Supporters </a:t>
            </a:r>
            <a:r>
              <a:rPr lang="en-GB" altLang="en-US" sz="2000" dirty="0"/>
              <a:t>of </a:t>
            </a:r>
            <a:r>
              <a:rPr lang="en-GB" altLang="en-US" sz="2000" dirty="0" smtClean="0"/>
              <a:t>a new Constitution</a:t>
            </a:r>
          </a:p>
          <a:p>
            <a:pPr marL="342900" indent="-342900">
              <a:lnSpc>
                <a:spcPct val="90000"/>
              </a:lnSpc>
              <a:buFontTx/>
              <a:buChar char="-"/>
            </a:pPr>
            <a:r>
              <a:rPr lang="en-GB" altLang="en-US" sz="2000" dirty="0" smtClean="0"/>
              <a:t>Favoured  bicameral </a:t>
            </a:r>
            <a:r>
              <a:rPr lang="en-GB" altLang="en-US" sz="2000" dirty="0"/>
              <a:t>(two house) legislature </a:t>
            </a:r>
            <a:endParaRPr lang="en-GB" altLang="en-US" sz="2000" dirty="0" smtClean="0"/>
          </a:p>
          <a:p>
            <a:pPr marL="342900" indent="-342900">
              <a:lnSpc>
                <a:spcPct val="90000"/>
              </a:lnSpc>
              <a:buFontTx/>
              <a:buChar char="-"/>
            </a:pPr>
            <a:r>
              <a:rPr lang="en-GB" altLang="en-US" sz="2000" dirty="0" smtClean="0"/>
              <a:t>Favoured broad </a:t>
            </a:r>
            <a:r>
              <a:rPr lang="en-GB" altLang="en-US" sz="2000" dirty="0"/>
              <a:t>powers of legislative authority, a federal judiciary and an </a:t>
            </a:r>
            <a:r>
              <a:rPr lang="en-GB" altLang="en-US" sz="2000" dirty="0" smtClean="0"/>
              <a:t>executive</a:t>
            </a:r>
          </a:p>
          <a:p>
            <a:pPr marL="342900" indent="-342900">
              <a:lnSpc>
                <a:spcPct val="90000"/>
              </a:lnSpc>
              <a:buFontTx/>
              <a:buChar char="-"/>
            </a:pPr>
            <a:endParaRPr lang="en-GB" altLang="en-US" sz="2000" dirty="0"/>
          </a:p>
          <a:p>
            <a:pPr>
              <a:lnSpc>
                <a:spcPct val="90000"/>
              </a:lnSpc>
            </a:pPr>
            <a:r>
              <a:rPr lang="en-GB" altLang="en-US" sz="2000" b="1" dirty="0"/>
              <a:t>Anti-Federalists:</a:t>
            </a:r>
            <a:r>
              <a:rPr lang="en-GB" altLang="en-US" sz="2000" dirty="0"/>
              <a:t> </a:t>
            </a:r>
            <a:endParaRPr lang="en-GB" altLang="en-US" sz="2000" dirty="0" smtClean="0"/>
          </a:p>
          <a:p>
            <a:pPr marL="342900" indent="-342900">
              <a:lnSpc>
                <a:spcPct val="90000"/>
              </a:lnSpc>
              <a:buFontTx/>
              <a:buChar char="-"/>
            </a:pPr>
            <a:r>
              <a:rPr lang="en-GB" altLang="en-US" sz="2000" dirty="0" smtClean="0"/>
              <a:t>Opponents </a:t>
            </a:r>
            <a:r>
              <a:rPr lang="en-GB" altLang="en-US" sz="2000" dirty="0"/>
              <a:t>of </a:t>
            </a:r>
            <a:r>
              <a:rPr lang="en-GB" altLang="en-US" sz="2000" dirty="0" smtClean="0"/>
              <a:t>a new Constitution</a:t>
            </a:r>
          </a:p>
          <a:p>
            <a:pPr marL="342900" indent="-342900">
              <a:lnSpc>
                <a:spcPct val="90000"/>
              </a:lnSpc>
              <a:buFontTx/>
              <a:buChar char="-"/>
            </a:pPr>
            <a:r>
              <a:rPr lang="en-GB" altLang="en-US" sz="2000" dirty="0" smtClean="0"/>
              <a:t>Feared individual </a:t>
            </a:r>
            <a:r>
              <a:rPr lang="en-GB" altLang="en-US" sz="2000" dirty="0"/>
              <a:t>states would lose their </a:t>
            </a:r>
            <a:r>
              <a:rPr lang="en-GB" altLang="en-US" sz="2000" dirty="0" smtClean="0"/>
              <a:t>autonomy</a:t>
            </a:r>
          </a:p>
          <a:p>
            <a:pPr marL="342900" indent="-342900">
              <a:lnSpc>
                <a:spcPct val="90000"/>
              </a:lnSpc>
              <a:buFontTx/>
              <a:buChar char="-"/>
            </a:pPr>
            <a:r>
              <a:rPr lang="en-GB" altLang="en-US" sz="2000" dirty="0" smtClean="0"/>
              <a:t>Feared a </a:t>
            </a:r>
            <a:r>
              <a:rPr lang="en-GB" altLang="en-US" sz="2000" dirty="0"/>
              <a:t>national standing army was a threat to </a:t>
            </a:r>
            <a:r>
              <a:rPr lang="en-GB" altLang="en-US" sz="2000" dirty="0" smtClean="0"/>
              <a:t>liberty</a:t>
            </a:r>
          </a:p>
          <a:p>
            <a:pPr marL="342900" indent="-342900">
              <a:lnSpc>
                <a:spcPct val="90000"/>
              </a:lnSpc>
              <a:buFontTx/>
              <a:buChar char="-"/>
            </a:pPr>
            <a:r>
              <a:rPr lang="en-GB" altLang="en-US" sz="2000" dirty="0" smtClean="0"/>
              <a:t>Feared officials </a:t>
            </a:r>
            <a:r>
              <a:rPr lang="en-GB" altLang="en-US" sz="2000" dirty="0"/>
              <a:t>in the new government would constitute a new </a:t>
            </a:r>
            <a:r>
              <a:rPr lang="en-GB" altLang="en-US" sz="2000" dirty="0" smtClean="0"/>
              <a:t>aristocracy</a:t>
            </a:r>
          </a:p>
          <a:p>
            <a:pPr marL="342900" indent="-342900">
              <a:lnSpc>
                <a:spcPct val="90000"/>
              </a:lnSpc>
              <a:buFontTx/>
              <a:buChar char="-"/>
            </a:pPr>
            <a:r>
              <a:rPr lang="en-GB" altLang="en-US" sz="2000" dirty="0" smtClean="0"/>
              <a:t>Feared proposed Constitution contained no </a:t>
            </a:r>
            <a:r>
              <a:rPr lang="en-GB" altLang="en-US" sz="2000" dirty="0"/>
              <a:t>bill of rights guaranteeing individual liberties. </a:t>
            </a:r>
            <a:endParaRPr lang="en-GB" altLang="en-US" sz="2000" dirty="0" smtClean="0"/>
          </a:p>
          <a:p>
            <a:pPr>
              <a:lnSpc>
                <a:spcPct val="90000"/>
              </a:lnSpc>
            </a:pPr>
            <a:endParaRPr lang="en-GB" altLang="en-US" sz="2000" dirty="0" smtClean="0"/>
          </a:p>
          <a:p>
            <a:pPr>
              <a:lnSpc>
                <a:spcPct val="90000"/>
              </a:lnSpc>
            </a:pPr>
            <a:endParaRPr lang="en-GB" altLang="en-US" sz="2000" dirty="0"/>
          </a:p>
          <a:p>
            <a:r>
              <a:rPr lang="en-GB" sz="2000" u="sng" dirty="0"/>
              <a:t>Required workshop readings:</a:t>
            </a:r>
            <a:endParaRPr lang="en-GB" sz="2000" dirty="0"/>
          </a:p>
          <a:p>
            <a:pPr lvl="0"/>
            <a:r>
              <a:rPr lang="en-GB" sz="2000" dirty="0"/>
              <a:t>Alexander Hamilton, </a:t>
            </a:r>
            <a:r>
              <a:rPr lang="en-GB" sz="2000" i="1" dirty="0"/>
              <a:t>The Federalist</a:t>
            </a:r>
            <a:r>
              <a:rPr lang="en-GB" sz="2000" dirty="0"/>
              <a:t> Nos. 1 and 6</a:t>
            </a:r>
          </a:p>
          <a:p>
            <a:pPr lvl="0"/>
            <a:r>
              <a:rPr lang="en-GB" sz="2000" dirty="0"/>
              <a:t>James Madison, </a:t>
            </a:r>
            <a:r>
              <a:rPr lang="en-GB" sz="2000" i="1" dirty="0"/>
              <a:t>The Federalist</a:t>
            </a:r>
            <a:r>
              <a:rPr lang="en-GB" sz="2000" dirty="0"/>
              <a:t> No. 10</a:t>
            </a:r>
          </a:p>
          <a:p>
            <a:pPr>
              <a:lnSpc>
                <a:spcPct val="90000"/>
              </a:lnSpc>
            </a:pPr>
            <a:endParaRPr lang="en-GB" altLang="en-US" sz="2000" dirty="0"/>
          </a:p>
          <a:p>
            <a:pPr marL="342900" indent="-342900">
              <a:lnSpc>
                <a:spcPct val="90000"/>
              </a:lnSpc>
              <a:buFontTx/>
              <a:buChar char="-"/>
            </a:pPr>
            <a:endParaRPr lang="en-GB" altLang="en-US" sz="2000" dirty="0" smtClean="0"/>
          </a:p>
          <a:p>
            <a:pPr marL="342900" indent="-342900">
              <a:lnSpc>
                <a:spcPct val="90000"/>
              </a:lnSpc>
              <a:buFontTx/>
              <a:buChar char="-"/>
            </a:pPr>
            <a:endParaRPr lang="en-GB" altLang="en-US" sz="2000" dirty="0"/>
          </a:p>
          <a:p>
            <a:endParaRPr lang="en-GB" sz="2000" b="1" dirty="0">
              <a:solidFill>
                <a:prstClr val="black"/>
              </a:solidFill>
            </a:endParaRPr>
          </a:p>
        </p:txBody>
      </p:sp>
      <p:sp>
        <p:nvSpPr>
          <p:cNvPr id="7" name="Rectangle 6"/>
          <p:cNvSpPr/>
          <p:nvPr/>
        </p:nvSpPr>
        <p:spPr>
          <a:xfrm>
            <a:off x="0" y="764704"/>
            <a:ext cx="9144000" cy="2850690"/>
          </a:xfrm>
          <a:prstGeom prst="rect">
            <a:avLst/>
          </a:prstGeom>
        </p:spPr>
        <p:txBody>
          <a:bodyPr wrap="square" lIns="540000" tIns="360000" rIns="540000" bIns="360000">
            <a:spAutoFit/>
          </a:bodyPr>
          <a:lstStyle/>
          <a:p>
            <a:pPr marL="342900" indent="-342900">
              <a:lnSpc>
                <a:spcPct val="115000"/>
              </a:lnSpc>
              <a:buFont typeface="Arial" panose="020B0604020202020204" pitchFamily="34" charset="0"/>
              <a:buChar char="•"/>
            </a:pPr>
            <a:endParaRPr lang="en-GB" sz="2000" b="1" dirty="0" smtClean="0"/>
          </a:p>
          <a:p>
            <a:pPr marL="342900" indent="-342900">
              <a:lnSpc>
                <a:spcPct val="115000"/>
              </a:lnSpc>
              <a:buFont typeface="Arial" panose="020B0604020202020204" pitchFamily="34" charset="0"/>
              <a:buChar char="•"/>
            </a:pPr>
            <a:endParaRPr lang="en-GB" sz="2000" b="1" dirty="0"/>
          </a:p>
          <a:p>
            <a:pPr marL="342900" indent="-342900">
              <a:lnSpc>
                <a:spcPct val="115000"/>
              </a:lnSpc>
              <a:buFont typeface="Arial" panose="020B0604020202020204" pitchFamily="34" charset="0"/>
              <a:buChar char="•"/>
            </a:pPr>
            <a:endParaRPr lang="en-GB" sz="2000" b="1" dirty="0" smtClean="0"/>
          </a:p>
          <a:p>
            <a:pPr marL="342900" indent="-342900">
              <a:lnSpc>
                <a:spcPct val="115000"/>
              </a:lnSpc>
              <a:buFont typeface="Arial" panose="020B0604020202020204" pitchFamily="34" charset="0"/>
              <a:buChar char="•"/>
            </a:pPr>
            <a:endParaRPr lang="en-GB" sz="2000" b="1" dirty="0"/>
          </a:p>
          <a:p>
            <a:pPr marL="342900" indent="-342900">
              <a:lnSpc>
                <a:spcPct val="115000"/>
              </a:lnSpc>
              <a:buFont typeface="Arial" panose="020B0604020202020204" pitchFamily="34" charset="0"/>
              <a:buChar char="•"/>
            </a:pPr>
            <a:endParaRPr lang="en-GB" sz="2000" b="1" dirty="0" smtClean="0"/>
          </a:p>
          <a:p>
            <a:pPr marL="342900" indent="-342900">
              <a:lnSpc>
                <a:spcPct val="115000"/>
              </a:lnSpc>
              <a:buFont typeface="Arial" panose="020B0604020202020204" pitchFamily="34" charset="0"/>
              <a:buChar char="•"/>
            </a:pPr>
            <a:endParaRPr lang="en-GB" sz="2000" b="1" dirty="0" smtClean="0"/>
          </a:p>
        </p:txBody>
      </p:sp>
    </p:spTree>
    <p:extLst>
      <p:ext uri="{BB962C8B-B14F-4D97-AF65-F5344CB8AC3E}">
        <p14:creationId xmlns:p14="http://schemas.microsoft.com/office/powerpoint/2010/main" val="4128461900"/>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0" y="0"/>
            <a:ext cx="9144000" cy="6759452"/>
          </a:xfrm>
          <a:prstGeom prst="rect">
            <a:avLst/>
          </a:prstGeom>
        </p:spPr>
        <p:txBody>
          <a:bodyPr wrap="square" lIns="540000" tIns="360000" rIns="540000" bIns="360000">
            <a:spAutoFit/>
          </a:bodyPr>
          <a:lstStyle/>
          <a:p>
            <a:r>
              <a:rPr lang="en-GB" sz="2000" b="1" u="sng" dirty="0" smtClean="0">
                <a:solidFill>
                  <a:prstClr val="black"/>
                </a:solidFill>
              </a:rPr>
              <a:t>6</a:t>
            </a:r>
            <a:r>
              <a:rPr lang="en-GB" sz="2000" b="1" u="sng" dirty="0">
                <a:solidFill>
                  <a:prstClr val="black"/>
                </a:solidFill>
              </a:rPr>
              <a:t>. </a:t>
            </a:r>
            <a:r>
              <a:rPr lang="en-GB" sz="2000" b="1" u="sng" dirty="0" smtClean="0">
                <a:solidFill>
                  <a:prstClr val="black"/>
                </a:solidFill>
              </a:rPr>
              <a:t>The Constitution</a:t>
            </a:r>
            <a:r>
              <a:rPr lang="en-GB" sz="2000" b="1" u="sng" dirty="0">
                <a:solidFill>
                  <a:prstClr val="black"/>
                </a:solidFill>
              </a:rPr>
              <a:t>: Structure of US Government</a:t>
            </a:r>
          </a:p>
          <a:p>
            <a:endParaRPr lang="en-GB" sz="2000" b="1" u="sng" dirty="0">
              <a:solidFill>
                <a:prstClr val="black"/>
              </a:solidFill>
            </a:endParaRPr>
          </a:p>
          <a:p>
            <a:pPr algn="just"/>
            <a:r>
              <a:rPr lang="en-GB" b="1" dirty="0" smtClean="0">
                <a:solidFill>
                  <a:prstClr val="black"/>
                </a:solidFill>
              </a:rPr>
              <a:t>“We </a:t>
            </a:r>
            <a:r>
              <a:rPr lang="en-GB" b="1" dirty="0">
                <a:solidFill>
                  <a:prstClr val="black"/>
                </a:solidFill>
              </a:rPr>
              <a:t>the People </a:t>
            </a:r>
            <a:r>
              <a:rPr lang="en-GB" dirty="0">
                <a:solidFill>
                  <a:prstClr val="black"/>
                </a:solidFill>
              </a:rPr>
              <a:t>of the United States, in Order to form a more perfect Union, establish </a:t>
            </a:r>
            <a:r>
              <a:rPr lang="en-GB" b="1" dirty="0">
                <a:solidFill>
                  <a:prstClr val="black"/>
                </a:solidFill>
              </a:rPr>
              <a:t>Justice</a:t>
            </a:r>
            <a:r>
              <a:rPr lang="en-GB" dirty="0">
                <a:solidFill>
                  <a:prstClr val="black"/>
                </a:solidFill>
              </a:rPr>
              <a:t>, insure </a:t>
            </a:r>
            <a:r>
              <a:rPr lang="en-GB" b="1" dirty="0">
                <a:solidFill>
                  <a:prstClr val="black"/>
                </a:solidFill>
              </a:rPr>
              <a:t>domestic </a:t>
            </a:r>
            <a:r>
              <a:rPr lang="en-GB" b="1" dirty="0" err="1">
                <a:solidFill>
                  <a:prstClr val="black"/>
                </a:solidFill>
              </a:rPr>
              <a:t>Tranquility</a:t>
            </a:r>
            <a:r>
              <a:rPr lang="en-GB" dirty="0">
                <a:solidFill>
                  <a:prstClr val="black"/>
                </a:solidFill>
              </a:rPr>
              <a:t>, provide for the </a:t>
            </a:r>
            <a:r>
              <a:rPr lang="en-GB" b="1" dirty="0">
                <a:solidFill>
                  <a:prstClr val="black"/>
                </a:solidFill>
              </a:rPr>
              <a:t>common </a:t>
            </a:r>
            <a:r>
              <a:rPr lang="en-GB" b="1" dirty="0" smtClean="0">
                <a:solidFill>
                  <a:prstClr val="black"/>
                </a:solidFill>
              </a:rPr>
              <a:t>defence</a:t>
            </a:r>
            <a:r>
              <a:rPr lang="en-GB" dirty="0">
                <a:solidFill>
                  <a:prstClr val="black"/>
                </a:solidFill>
              </a:rPr>
              <a:t>, promote the </a:t>
            </a:r>
            <a:r>
              <a:rPr lang="en-GB" b="1" dirty="0">
                <a:solidFill>
                  <a:prstClr val="black"/>
                </a:solidFill>
              </a:rPr>
              <a:t>general Welfare</a:t>
            </a:r>
            <a:r>
              <a:rPr lang="en-GB" dirty="0">
                <a:solidFill>
                  <a:prstClr val="black"/>
                </a:solidFill>
              </a:rPr>
              <a:t>, and secure the </a:t>
            </a:r>
            <a:r>
              <a:rPr lang="en-GB" b="1" dirty="0">
                <a:solidFill>
                  <a:prstClr val="black"/>
                </a:solidFill>
              </a:rPr>
              <a:t>Blessings of Liberty </a:t>
            </a:r>
            <a:r>
              <a:rPr lang="en-GB" dirty="0">
                <a:solidFill>
                  <a:prstClr val="black"/>
                </a:solidFill>
              </a:rPr>
              <a:t>to ourselves and our Posterity, do ordain and establish this Constitution for the United States of </a:t>
            </a:r>
            <a:r>
              <a:rPr lang="en-GB" dirty="0" smtClean="0">
                <a:solidFill>
                  <a:prstClr val="black"/>
                </a:solidFill>
              </a:rPr>
              <a:t>America …”</a:t>
            </a:r>
          </a:p>
          <a:p>
            <a:endParaRPr lang="en-GB" sz="2000" b="1" dirty="0" smtClean="0">
              <a:solidFill>
                <a:prstClr val="black"/>
              </a:solidFill>
            </a:endParaRPr>
          </a:p>
          <a:p>
            <a:r>
              <a:rPr lang="en-GB" sz="2000" b="1" dirty="0">
                <a:solidFill>
                  <a:prstClr val="black"/>
                </a:solidFill>
              </a:rPr>
              <a:t>Article </a:t>
            </a:r>
            <a:r>
              <a:rPr lang="en-GB" sz="2000" b="1" dirty="0" smtClean="0">
                <a:solidFill>
                  <a:prstClr val="black"/>
                </a:solidFill>
              </a:rPr>
              <a:t>I. </a:t>
            </a:r>
            <a:r>
              <a:rPr lang="en-GB" sz="2000" b="1" dirty="0">
                <a:solidFill>
                  <a:prstClr val="black"/>
                </a:solidFill>
              </a:rPr>
              <a:t>Legislative </a:t>
            </a:r>
            <a:r>
              <a:rPr lang="en-GB" sz="2000" b="1" dirty="0" smtClean="0">
                <a:solidFill>
                  <a:prstClr val="black"/>
                </a:solidFill>
              </a:rPr>
              <a:t>Branch – </a:t>
            </a:r>
            <a:r>
              <a:rPr lang="en-GB" sz="2000" dirty="0" smtClean="0">
                <a:solidFill>
                  <a:prstClr val="black"/>
                </a:solidFill>
              </a:rPr>
              <a:t>powers of Senate and House of Representatives </a:t>
            </a:r>
            <a:endParaRPr lang="en-GB" sz="2000" dirty="0">
              <a:solidFill>
                <a:prstClr val="black"/>
              </a:solidFill>
            </a:endParaRPr>
          </a:p>
          <a:p>
            <a:r>
              <a:rPr lang="en-GB" sz="2000" b="1" dirty="0">
                <a:solidFill>
                  <a:prstClr val="black"/>
                </a:solidFill>
              </a:rPr>
              <a:t>Article </a:t>
            </a:r>
            <a:r>
              <a:rPr lang="en-GB" sz="2000" b="1" dirty="0" smtClean="0">
                <a:solidFill>
                  <a:prstClr val="black"/>
                </a:solidFill>
              </a:rPr>
              <a:t>II. </a:t>
            </a:r>
            <a:r>
              <a:rPr lang="en-GB" sz="2000" b="1" dirty="0">
                <a:solidFill>
                  <a:prstClr val="black"/>
                </a:solidFill>
              </a:rPr>
              <a:t>Executive </a:t>
            </a:r>
            <a:r>
              <a:rPr lang="en-GB" sz="2000" b="1" dirty="0" smtClean="0">
                <a:solidFill>
                  <a:prstClr val="black"/>
                </a:solidFill>
              </a:rPr>
              <a:t>Branch </a:t>
            </a:r>
            <a:r>
              <a:rPr lang="en-GB" sz="2000" dirty="0" smtClean="0">
                <a:solidFill>
                  <a:prstClr val="black"/>
                </a:solidFill>
              </a:rPr>
              <a:t>– powers of the President and offices of the President</a:t>
            </a:r>
            <a:endParaRPr lang="en-GB" sz="2000" dirty="0">
              <a:solidFill>
                <a:prstClr val="black"/>
              </a:solidFill>
            </a:endParaRPr>
          </a:p>
          <a:p>
            <a:r>
              <a:rPr lang="en-GB" sz="2000" b="1" dirty="0">
                <a:solidFill>
                  <a:prstClr val="black"/>
                </a:solidFill>
              </a:rPr>
              <a:t>Article </a:t>
            </a:r>
            <a:r>
              <a:rPr lang="en-GB" sz="2000" b="1" dirty="0" smtClean="0">
                <a:solidFill>
                  <a:prstClr val="black"/>
                </a:solidFill>
              </a:rPr>
              <a:t>III. </a:t>
            </a:r>
            <a:r>
              <a:rPr lang="en-GB" sz="2000" b="1" dirty="0">
                <a:solidFill>
                  <a:prstClr val="black"/>
                </a:solidFill>
              </a:rPr>
              <a:t>Judicial </a:t>
            </a:r>
            <a:r>
              <a:rPr lang="en-GB" sz="2000" b="1" dirty="0" smtClean="0">
                <a:solidFill>
                  <a:prstClr val="black"/>
                </a:solidFill>
              </a:rPr>
              <a:t>Branch </a:t>
            </a:r>
            <a:r>
              <a:rPr lang="en-GB" sz="2000" dirty="0" smtClean="0">
                <a:solidFill>
                  <a:prstClr val="black"/>
                </a:solidFill>
              </a:rPr>
              <a:t>– powers of the Supreme Court and other Federal courts</a:t>
            </a:r>
            <a:endParaRPr lang="en-GB" sz="2000" dirty="0">
              <a:solidFill>
                <a:prstClr val="black"/>
              </a:solidFill>
            </a:endParaRPr>
          </a:p>
          <a:p>
            <a:r>
              <a:rPr lang="en-GB" sz="2000" b="1" dirty="0">
                <a:solidFill>
                  <a:prstClr val="black"/>
                </a:solidFill>
              </a:rPr>
              <a:t>Article </a:t>
            </a:r>
            <a:r>
              <a:rPr lang="en-GB" sz="2000" b="1" dirty="0" smtClean="0">
                <a:solidFill>
                  <a:prstClr val="black"/>
                </a:solidFill>
              </a:rPr>
              <a:t>IV. </a:t>
            </a:r>
            <a:r>
              <a:rPr lang="en-GB" sz="2000" b="1" dirty="0">
                <a:solidFill>
                  <a:prstClr val="black"/>
                </a:solidFill>
              </a:rPr>
              <a:t>States, Citizenship, New </a:t>
            </a:r>
            <a:r>
              <a:rPr lang="en-GB" sz="2000" b="1" dirty="0" smtClean="0">
                <a:solidFill>
                  <a:prstClr val="black"/>
                </a:solidFill>
              </a:rPr>
              <a:t>States – Congress permitted to admit new states; requires each state to enact Republican form of government</a:t>
            </a:r>
            <a:endParaRPr lang="en-GB" sz="2000" b="1" dirty="0">
              <a:solidFill>
                <a:prstClr val="black"/>
              </a:solidFill>
            </a:endParaRPr>
          </a:p>
          <a:p>
            <a:r>
              <a:rPr lang="en-GB" sz="2000" b="1" dirty="0">
                <a:solidFill>
                  <a:prstClr val="black"/>
                </a:solidFill>
              </a:rPr>
              <a:t>Article </a:t>
            </a:r>
            <a:r>
              <a:rPr lang="en-GB" sz="2000" b="1" dirty="0" smtClean="0">
                <a:solidFill>
                  <a:prstClr val="black"/>
                </a:solidFill>
              </a:rPr>
              <a:t>V. </a:t>
            </a:r>
            <a:r>
              <a:rPr lang="en-GB" sz="2000" b="1" dirty="0">
                <a:solidFill>
                  <a:prstClr val="black"/>
                </a:solidFill>
              </a:rPr>
              <a:t>Amendment Process.</a:t>
            </a:r>
          </a:p>
          <a:p>
            <a:r>
              <a:rPr lang="en-GB" sz="2000" b="1" dirty="0">
                <a:solidFill>
                  <a:prstClr val="black"/>
                </a:solidFill>
              </a:rPr>
              <a:t>Article </a:t>
            </a:r>
            <a:r>
              <a:rPr lang="en-GB" sz="2000" b="1" dirty="0" smtClean="0">
                <a:solidFill>
                  <a:prstClr val="black"/>
                </a:solidFill>
              </a:rPr>
              <a:t>VI. </a:t>
            </a:r>
            <a:r>
              <a:rPr lang="en-GB" sz="2000" b="1" dirty="0">
                <a:solidFill>
                  <a:prstClr val="black"/>
                </a:solidFill>
              </a:rPr>
              <a:t>Debts, Supremacy, Oaths, Religious Tests </a:t>
            </a:r>
            <a:r>
              <a:rPr lang="en-GB" sz="2000" dirty="0" smtClean="0">
                <a:solidFill>
                  <a:prstClr val="black"/>
                </a:solidFill>
              </a:rPr>
              <a:t>– establishes </a:t>
            </a:r>
            <a:r>
              <a:rPr lang="en-GB" sz="2000" dirty="0">
                <a:solidFill>
                  <a:prstClr val="black"/>
                </a:solidFill>
              </a:rPr>
              <a:t>the Constitution, and all federal laws and treaties of the United States made according to it, to be the supreme law of the land</a:t>
            </a:r>
          </a:p>
          <a:p>
            <a:r>
              <a:rPr lang="en-GB" sz="2000" b="1" dirty="0">
                <a:solidFill>
                  <a:prstClr val="black"/>
                </a:solidFill>
              </a:rPr>
              <a:t>Article </a:t>
            </a:r>
            <a:r>
              <a:rPr lang="en-GB" sz="2000" b="1" dirty="0" smtClean="0">
                <a:solidFill>
                  <a:prstClr val="black"/>
                </a:solidFill>
              </a:rPr>
              <a:t>VII. Ratification</a:t>
            </a:r>
            <a:endParaRPr lang="en-GB" sz="2000" b="1" dirty="0">
              <a:solidFill>
                <a:prstClr val="black"/>
              </a:solidFill>
            </a:endParaRPr>
          </a:p>
          <a:p>
            <a:endParaRPr lang="en-GB" sz="2000" b="1" dirty="0">
              <a:solidFill>
                <a:prstClr val="black"/>
              </a:solidFill>
            </a:endParaRPr>
          </a:p>
        </p:txBody>
      </p:sp>
      <p:sp>
        <p:nvSpPr>
          <p:cNvPr id="7" name="Rectangle 6"/>
          <p:cNvSpPr/>
          <p:nvPr/>
        </p:nvSpPr>
        <p:spPr>
          <a:xfrm>
            <a:off x="0" y="764704"/>
            <a:ext cx="9144000" cy="2850690"/>
          </a:xfrm>
          <a:prstGeom prst="rect">
            <a:avLst/>
          </a:prstGeom>
        </p:spPr>
        <p:txBody>
          <a:bodyPr wrap="square" lIns="540000" tIns="360000" rIns="540000" bIns="360000">
            <a:spAutoFit/>
          </a:bodyPr>
          <a:lstStyle/>
          <a:p>
            <a:pPr marL="342900" indent="-342900">
              <a:lnSpc>
                <a:spcPct val="115000"/>
              </a:lnSpc>
              <a:buFont typeface="Arial" panose="020B0604020202020204" pitchFamily="34" charset="0"/>
              <a:buChar char="•"/>
            </a:pPr>
            <a:endParaRPr lang="en-GB" sz="2000" b="1" dirty="0" smtClean="0"/>
          </a:p>
          <a:p>
            <a:pPr marL="342900" indent="-342900">
              <a:lnSpc>
                <a:spcPct val="115000"/>
              </a:lnSpc>
              <a:buFont typeface="Arial" panose="020B0604020202020204" pitchFamily="34" charset="0"/>
              <a:buChar char="•"/>
            </a:pPr>
            <a:endParaRPr lang="en-GB" sz="2000" b="1" dirty="0"/>
          </a:p>
          <a:p>
            <a:pPr marL="342900" indent="-342900">
              <a:lnSpc>
                <a:spcPct val="115000"/>
              </a:lnSpc>
              <a:buFont typeface="Arial" panose="020B0604020202020204" pitchFamily="34" charset="0"/>
              <a:buChar char="•"/>
            </a:pPr>
            <a:endParaRPr lang="en-GB" sz="2000" b="1" dirty="0" smtClean="0"/>
          </a:p>
          <a:p>
            <a:pPr marL="342900" indent="-342900">
              <a:lnSpc>
                <a:spcPct val="115000"/>
              </a:lnSpc>
              <a:buFont typeface="Arial" panose="020B0604020202020204" pitchFamily="34" charset="0"/>
              <a:buChar char="•"/>
            </a:pPr>
            <a:endParaRPr lang="en-GB" sz="2000" b="1" dirty="0"/>
          </a:p>
          <a:p>
            <a:pPr marL="342900" indent="-342900">
              <a:lnSpc>
                <a:spcPct val="115000"/>
              </a:lnSpc>
              <a:buFont typeface="Arial" panose="020B0604020202020204" pitchFamily="34" charset="0"/>
              <a:buChar char="•"/>
            </a:pPr>
            <a:endParaRPr lang="en-GB" sz="2000" b="1" dirty="0" smtClean="0"/>
          </a:p>
          <a:p>
            <a:pPr marL="342900" indent="-342900">
              <a:lnSpc>
                <a:spcPct val="115000"/>
              </a:lnSpc>
              <a:buFont typeface="Arial" panose="020B0604020202020204" pitchFamily="34" charset="0"/>
              <a:buChar char="•"/>
            </a:pPr>
            <a:endParaRPr lang="en-GB" sz="2000" b="1" dirty="0" smtClean="0"/>
          </a:p>
        </p:txBody>
      </p:sp>
    </p:spTree>
    <p:extLst>
      <p:ext uri="{BB962C8B-B14F-4D97-AF65-F5344CB8AC3E}">
        <p14:creationId xmlns:p14="http://schemas.microsoft.com/office/powerpoint/2010/main" val="2796770186"/>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0" y="0"/>
            <a:ext cx="9144000" cy="1958138"/>
          </a:xfrm>
          <a:prstGeom prst="rect">
            <a:avLst/>
          </a:prstGeom>
        </p:spPr>
        <p:txBody>
          <a:bodyPr wrap="square" lIns="540000" tIns="360000" rIns="540000" bIns="360000">
            <a:spAutoFit/>
          </a:bodyPr>
          <a:lstStyle/>
          <a:p>
            <a:r>
              <a:rPr lang="en-GB" sz="2000" b="1" u="sng" dirty="0" smtClean="0">
                <a:solidFill>
                  <a:prstClr val="black"/>
                </a:solidFill>
              </a:rPr>
              <a:t>6</a:t>
            </a:r>
            <a:r>
              <a:rPr lang="en-GB" sz="2000" b="1" u="sng" dirty="0">
                <a:solidFill>
                  <a:prstClr val="black"/>
                </a:solidFill>
              </a:rPr>
              <a:t>. </a:t>
            </a:r>
            <a:r>
              <a:rPr lang="en-GB" sz="2000" b="1" u="sng" dirty="0" smtClean="0">
                <a:solidFill>
                  <a:prstClr val="black"/>
                </a:solidFill>
              </a:rPr>
              <a:t>The Constitution: Balance of powers</a:t>
            </a:r>
          </a:p>
          <a:p>
            <a:endParaRPr lang="en-GB" sz="2000" b="1" u="sng" dirty="0">
              <a:solidFill>
                <a:prstClr val="black"/>
              </a:solidFill>
            </a:endParaRPr>
          </a:p>
          <a:p>
            <a:endParaRPr lang="en-GB" sz="2000" b="1" dirty="0" smtClean="0">
              <a:solidFill>
                <a:prstClr val="black"/>
              </a:solidFill>
            </a:endParaRPr>
          </a:p>
          <a:p>
            <a:endParaRPr lang="en-GB" sz="2000" b="1" dirty="0">
              <a:solidFill>
                <a:prstClr val="black"/>
              </a:solidFill>
            </a:endParaRPr>
          </a:p>
        </p:txBody>
      </p:sp>
      <p:sp>
        <p:nvSpPr>
          <p:cNvPr id="7" name="Rectangle 6"/>
          <p:cNvSpPr/>
          <p:nvPr/>
        </p:nvSpPr>
        <p:spPr>
          <a:xfrm>
            <a:off x="0" y="764704"/>
            <a:ext cx="9144000" cy="2850690"/>
          </a:xfrm>
          <a:prstGeom prst="rect">
            <a:avLst/>
          </a:prstGeom>
        </p:spPr>
        <p:txBody>
          <a:bodyPr wrap="square" lIns="540000" tIns="360000" rIns="540000" bIns="360000">
            <a:spAutoFit/>
          </a:bodyPr>
          <a:lstStyle/>
          <a:p>
            <a:pPr marL="342900" indent="-342900">
              <a:lnSpc>
                <a:spcPct val="115000"/>
              </a:lnSpc>
              <a:buFont typeface="Arial" panose="020B0604020202020204" pitchFamily="34" charset="0"/>
              <a:buChar char="•"/>
            </a:pPr>
            <a:endParaRPr lang="en-GB" sz="2000" b="1" dirty="0" smtClean="0"/>
          </a:p>
          <a:p>
            <a:pPr marL="342900" indent="-342900">
              <a:lnSpc>
                <a:spcPct val="115000"/>
              </a:lnSpc>
              <a:buFont typeface="Arial" panose="020B0604020202020204" pitchFamily="34" charset="0"/>
              <a:buChar char="•"/>
            </a:pPr>
            <a:endParaRPr lang="en-GB" sz="2000" b="1" dirty="0"/>
          </a:p>
          <a:p>
            <a:pPr marL="342900" indent="-342900">
              <a:lnSpc>
                <a:spcPct val="115000"/>
              </a:lnSpc>
              <a:buFont typeface="Arial" panose="020B0604020202020204" pitchFamily="34" charset="0"/>
              <a:buChar char="•"/>
            </a:pPr>
            <a:endParaRPr lang="en-GB" sz="2000" b="1" dirty="0" smtClean="0"/>
          </a:p>
          <a:p>
            <a:pPr marL="342900" indent="-342900">
              <a:lnSpc>
                <a:spcPct val="115000"/>
              </a:lnSpc>
              <a:buFont typeface="Arial" panose="020B0604020202020204" pitchFamily="34" charset="0"/>
              <a:buChar char="•"/>
            </a:pPr>
            <a:endParaRPr lang="en-GB" sz="2000" b="1" dirty="0"/>
          </a:p>
          <a:p>
            <a:pPr marL="342900" indent="-342900">
              <a:lnSpc>
                <a:spcPct val="115000"/>
              </a:lnSpc>
              <a:buFont typeface="Arial" panose="020B0604020202020204" pitchFamily="34" charset="0"/>
              <a:buChar char="•"/>
            </a:pPr>
            <a:endParaRPr lang="en-GB" sz="2000" b="1" dirty="0" smtClean="0"/>
          </a:p>
          <a:p>
            <a:pPr marL="342900" indent="-342900">
              <a:lnSpc>
                <a:spcPct val="115000"/>
              </a:lnSpc>
              <a:buFont typeface="Arial" panose="020B0604020202020204" pitchFamily="34" charset="0"/>
              <a:buChar char="•"/>
            </a:pPr>
            <a:endParaRPr lang="en-GB" sz="2000" b="1" dirty="0" smtClean="0"/>
          </a:p>
        </p:txBody>
      </p:sp>
      <p:pic>
        <p:nvPicPr>
          <p:cNvPr id="2050"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4192" t="13104" r="5505" b="9886"/>
          <a:stretch/>
        </p:blipFill>
        <p:spPr bwMode="auto">
          <a:xfrm>
            <a:off x="1243076" y="999380"/>
            <a:ext cx="6657847" cy="523202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994830389"/>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0" y="0"/>
            <a:ext cx="9144000" cy="5651456"/>
          </a:xfrm>
          <a:prstGeom prst="rect">
            <a:avLst/>
          </a:prstGeom>
        </p:spPr>
        <p:txBody>
          <a:bodyPr wrap="square" lIns="540000" tIns="360000" rIns="540000" bIns="360000">
            <a:spAutoFit/>
          </a:bodyPr>
          <a:lstStyle/>
          <a:p>
            <a:r>
              <a:rPr lang="en-GB" sz="2000" b="1" u="sng" dirty="0" smtClean="0">
                <a:solidFill>
                  <a:prstClr val="black"/>
                </a:solidFill>
              </a:rPr>
              <a:t>6</a:t>
            </a:r>
            <a:r>
              <a:rPr lang="en-GB" sz="2000" b="1" u="sng" dirty="0">
                <a:solidFill>
                  <a:prstClr val="black"/>
                </a:solidFill>
              </a:rPr>
              <a:t>. </a:t>
            </a:r>
            <a:r>
              <a:rPr lang="en-GB" sz="2000" b="1" u="sng" dirty="0" smtClean="0">
                <a:solidFill>
                  <a:prstClr val="black"/>
                </a:solidFill>
              </a:rPr>
              <a:t>The Constitution: Bill of Rights</a:t>
            </a:r>
          </a:p>
          <a:p>
            <a:endParaRPr lang="en-GB" sz="2000" b="1" u="sng" dirty="0">
              <a:solidFill>
                <a:prstClr val="black"/>
              </a:solidFill>
            </a:endParaRPr>
          </a:p>
          <a:p>
            <a:r>
              <a:rPr lang="en-GB" sz="2000" b="1" dirty="0"/>
              <a:t>Amendment I</a:t>
            </a:r>
          </a:p>
          <a:p>
            <a:r>
              <a:rPr lang="en-GB" sz="2000" dirty="0" smtClean="0"/>
              <a:t>Rights pertaining to freedom of </a:t>
            </a:r>
            <a:r>
              <a:rPr lang="en-GB" sz="2000" dirty="0"/>
              <a:t>religion, </a:t>
            </a:r>
            <a:r>
              <a:rPr lang="en-GB" sz="2000" dirty="0" smtClean="0"/>
              <a:t>speech</a:t>
            </a:r>
            <a:r>
              <a:rPr lang="en-GB" sz="2000" dirty="0"/>
              <a:t>, </a:t>
            </a:r>
            <a:r>
              <a:rPr lang="en-GB" sz="2000" dirty="0" smtClean="0"/>
              <a:t>the </a:t>
            </a:r>
            <a:r>
              <a:rPr lang="en-GB" sz="2000" dirty="0"/>
              <a:t>press; </a:t>
            </a:r>
            <a:r>
              <a:rPr lang="en-GB" sz="2000" dirty="0" smtClean="0"/>
              <a:t>the </a:t>
            </a:r>
            <a:r>
              <a:rPr lang="en-GB" sz="2000" dirty="0"/>
              <a:t>right </a:t>
            </a:r>
            <a:r>
              <a:rPr lang="en-GB" sz="2000" dirty="0" smtClean="0"/>
              <a:t>to assemble </a:t>
            </a:r>
            <a:r>
              <a:rPr lang="en-GB" sz="2000" dirty="0"/>
              <a:t>and to petition the </a:t>
            </a:r>
            <a:r>
              <a:rPr lang="en-GB" sz="2000" dirty="0" smtClean="0"/>
              <a:t>Government</a:t>
            </a:r>
            <a:endParaRPr lang="en-GB" sz="2000" dirty="0"/>
          </a:p>
          <a:p>
            <a:r>
              <a:rPr lang="en-GB" sz="2000" b="1" dirty="0"/>
              <a:t>Amendment II</a:t>
            </a:r>
          </a:p>
          <a:p>
            <a:r>
              <a:rPr lang="en-GB" sz="2000" b="1" dirty="0" smtClean="0"/>
              <a:t>“</a:t>
            </a:r>
            <a:r>
              <a:rPr lang="en-GB" sz="2000" dirty="0"/>
              <a:t>A well regulated Militia, being necessary to the security of a free State, the right of the people to keep and bear Arms, shall not be </a:t>
            </a:r>
            <a:r>
              <a:rPr lang="en-GB" sz="2000" dirty="0" smtClean="0"/>
              <a:t>infringed.”</a:t>
            </a:r>
          </a:p>
          <a:p>
            <a:r>
              <a:rPr lang="en-GB" sz="2000" b="1" dirty="0" smtClean="0"/>
              <a:t>Amendment </a:t>
            </a:r>
            <a:r>
              <a:rPr lang="en-GB" sz="2000" b="1" dirty="0"/>
              <a:t>III</a:t>
            </a:r>
          </a:p>
          <a:p>
            <a:r>
              <a:rPr lang="en-GB" sz="2000" dirty="0" smtClean="0"/>
              <a:t>Quartering of soldiers</a:t>
            </a:r>
          </a:p>
          <a:p>
            <a:r>
              <a:rPr lang="en-GB" sz="2000" b="1" dirty="0" smtClean="0"/>
              <a:t>Amendment </a:t>
            </a:r>
            <a:r>
              <a:rPr lang="en-GB" sz="2000" b="1" dirty="0"/>
              <a:t>IV</a:t>
            </a:r>
          </a:p>
          <a:p>
            <a:r>
              <a:rPr lang="en-GB" sz="2000" dirty="0" smtClean="0"/>
              <a:t>Protections against searches/seizures without </a:t>
            </a:r>
            <a:r>
              <a:rPr lang="en-GB" sz="2000" dirty="0"/>
              <a:t>w</a:t>
            </a:r>
            <a:r>
              <a:rPr lang="en-GB" sz="2000" dirty="0" smtClean="0"/>
              <a:t>arrants and probable cause</a:t>
            </a:r>
            <a:endParaRPr lang="en-GB" sz="2000" dirty="0"/>
          </a:p>
          <a:p>
            <a:r>
              <a:rPr lang="en-GB" sz="2000" b="1" dirty="0" smtClean="0"/>
              <a:t>Amendments V–VIII</a:t>
            </a:r>
          </a:p>
          <a:p>
            <a:r>
              <a:rPr lang="en-GB" sz="2000" dirty="0" smtClean="0"/>
              <a:t>Rights pertaining to trials, jury, common law, bail.</a:t>
            </a:r>
            <a:endParaRPr lang="en-GB" sz="2000" dirty="0"/>
          </a:p>
          <a:p>
            <a:endParaRPr lang="en-GB" sz="2000" b="1" dirty="0" smtClean="0">
              <a:solidFill>
                <a:prstClr val="black"/>
              </a:solidFill>
            </a:endParaRPr>
          </a:p>
          <a:p>
            <a:endParaRPr lang="en-GB" sz="2000" b="1" dirty="0">
              <a:solidFill>
                <a:prstClr val="black"/>
              </a:solidFill>
            </a:endParaRPr>
          </a:p>
        </p:txBody>
      </p:sp>
    </p:spTree>
    <p:extLst>
      <p:ext uri="{BB962C8B-B14F-4D97-AF65-F5344CB8AC3E}">
        <p14:creationId xmlns:p14="http://schemas.microsoft.com/office/powerpoint/2010/main" val="1692811914"/>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0" y="0"/>
            <a:ext cx="9144000" cy="4728127"/>
          </a:xfrm>
          <a:prstGeom prst="rect">
            <a:avLst/>
          </a:prstGeom>
        </p:spPr>
        <p:txBody>
          <a:bodyPr wrap="square" lIns="540000" tIns="360000" rIns="540000" bIns="360000">
            <a:spAutoFit/>
          </a:bodyPr>
          <a:lstStyle/>
          <a:p>
            <a:r>
              <a:rPr lang="en-GB" sz="2000" b="1" u="sng" dirty="0" smtClean="0">
                <a:solidFill>
                  <a:prstClr val="black"/>
                </a:solidFill>
              </a:rPr>
              <a:t>6</a:t>
            </a:r>
            <a:r>
              <a:rPr lang="en-GB" sz="2000" b="1" u="sng" dirty="0">
                <a:solidFill>
                  <a:prstClr val="black"/>
                </a:solidFill>
              </a:rPr>
              <a:t>. </a:t>
            </a:r>
            <a:r>
              <a:rPr lang="en-GB" sz="2000" b="1" u="sng" dirty="0" smtClean="0">
                <a:solidFill>
                  <a:prstClr val="black"/>
                </a:solidFill>
              </a:rPr>
              <a:t>The Constitution: Bill of Rights</a:t>
            </a:r>
          </a:p>
          <a:p>
            <a:endParaRPr lang="en-GB" sz="2000" b="1" u="sng" dirty="0">
              <a:solidFill>
                <a:prstClr val="black"/>
              </a:solidFill>
            </a:endParaRPr>
          </a:p>
          <a:p>
            <a:r>
              <a:rPr lang="en-GB" sz="2000" b="1" dirty="0"/>
              <a:t>Amendment IX</a:t>
            </a:r>
          </a:p>
          <a:p>
            <a:r>
              <a:rPr lang="en-GB" sz="2000" dirty="0"/>
              <a:t>The enumeration in the Constitution, of certain rights, shall not be construed to deny or disparage others retained by the people.</a:t>
            </a:r>
          </a:p>
          <a:p>
            <a:endParaRPr lang="en-GB" sz="2000" b="1" dirty="0" smtClean="0"/>
          </a:p>
          <a:p>
            <a:r>
              <a:rPr lang="en-GB" sz="2000" b="1" dirty="0" smtClean="0"/>
              <a:t>Amendment </a:t>
            </a:r>
            <a:r>
              <a:rPr lang="en-GB" sz="2000" b="1" dirty="0"/>
              <a:t>X</a:t>
            </a:r>
          </a:p>
          <a:p>
            <a:r>
              <a:rPr lang="en-GB" sz="2000" dirty="0"/>
              <a:t>The powers not delegated to the United States by the Constitution, nor prohibited by it to the States, are reserved to the States respectively, or to the people</a:t>
            </a:r>
          </a:p>
          <a:p>
            <a:endParaRPr lang="en-GB" sz="2000" b="1" u="sng" dirty="0">
              <a:solidFill>
                <a:prstClr val="black"/>
              </a:solidFill>
            </a:endParaRPr>
          </a:p>
          <a:p>
            <a:endParaRPr lang="en-GB" sz="2000" b="1" dirty="0" smtClean="0">
              <a:solidFill>
                <a:prstClr val="black"/>
              </a:solidFill>
            </a:endParaRPr>
          </a:p>
          <a:p>
            <a:endParaRPr lang="en-GB" sz="2000" b="1" dirty="0">
              <a:solidFill>
                <a:prstClr val="black"/>
              </a:solidFill>
            </a:endParaRPr>
          </a:p>
        </p:txBody>
      </p:sp>
    </p:spTree>
    <p:extLst>
      <p:ext uri="{BB962C8B-B14F-4D97-AF65-F5344CB8AC3E}">
        <p14:creationId xmlns:p14="http://schemas.microsoft.com/office/powerpoint/2010/main" val="3095723064"/>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0" y="0"/>
            <a:ext cx="9144000" cy="6267009"/>
          </a:xfrm>
          <a:prstGeom prst="rect">
            <a:avLst/>
          </a:prstGeom>
        </p:spPr>
        <p:txBody>
          <a:bodyPr wrap="square" lIns="540000" tIns="360000" rIns="540000" bIns="360000">
            <a:spAutoFit/>
          </a:bodyPr>
          <a:lstStyle/>
          <a:p>
            <a:r>
              <a:rPr lang="en-GB" sz="2000" b="1" u="sng" dirty="0" smtClean="0">
                <a:solidFill>
                  <a:prstClr val="black"/>
                </a:solidFill>
              </a:rPr>
              <a:t>6</a:t>
            </a:r>
            <a:r>
              <a:rPr lang="en-GB" sz="2000" b="1" u="sng" dirty="0">
                <a:solidFill>
                  <a:prstClr val="black"/>
                </a:solidFill>
              </a:rPr>
              <a:t>. </a:t>
            </a:r>
            <a:r>
              <a:rPr lang="en-GB" sz="2000" b="1" u="sng" dirty="0" smtClean="0">
                <a:solidFill>
                  <a:prstClr val="black"/>
                </a:solidFill>
              </a:rPr>
              <a:t>The Constitution: Bill of Rights</a:t>
            </a:r>
          </a:p>
          <a:p>
            <a:endParaRPr lang="en-GB" sz="2000" b="1" u="sng" dirty="0">
              <a:solidFill>
                <a:prstClr val="black"/>
              </a:solidFill>
            </a:endParaRPr>
          </a:p>
          <a:p>
            <a:r>
              <a:rPr lang="en-GB" sz="2000" b="1" dirty="0"/>
              <a:t>Amendment IX</a:t>
            </a:r>
          </a:p>
          <a:p>
            <a:r>
              <a:rPr lang="en-GB" sz="2000" dirty="0"/>
              <a:t>The enumeration in the Constitution, of certain rights, shall not be construed to deny or disparage others retained by the people.</a:t>
            </a:r>
          </a:p>
          <a:p>
            <a:endParaRPr lang="en-GB" sz="2000" b="1" dirty="0" smtClean="0"/>
          </a:p>
          <a:p>
            <a:r>
              <a:rPr lang="en-GB" sz="2000" b="1" dirty="0" smtClean="0"/>
              <a:t>Amendment </a:t>
            </a:r>
            <a:r>
              <a:rPr lang="en-GB" sz="2000" b="1" dirty="0"/>
              <a:t>X</a:t>
            </a:r>
          </a:p>
          <a:p>
            <a:r>
              <a:rPr lang="en-GB" sz="2000" dirty="0"/>
              <a:t>The powers not delegated to the United States by the Constitution, nor prohibited by it to the States, are reserved to the States respectively, or to the people</a:t>
            </a:r>
          </a:p>
          <a:p>
            <a:endParaRPr lang="en-GB" sz="2000" b="1" u="sng" dirty="0">
              <a:solidFill>
                <a:prstClr val="black"/>
              </a:solidFill>
            </a:endParaRPr>
          </a:p>
          <a:p>
            <a:endParaRPr lang="en-GB" sz="2000" b="1" dirty="0" smtClean="0">
              <a:solidFill>
                <a:prstClr val="black"/>
              </a:solidFill>
            </a:endParaRPr>
          </a:p>
          <a:p>
            <a:r>
              <a:rPr lang="en-GB" sz="2000" u="sng" dirty="0" smtClean="0"/>
              <a:t>Required </a:t>
            </a:r>
            <a:r>
              <a:rPr lang="en-GB" sz="2000" u="sng" dirty="0"/>
              <a:t>workshop readings:</a:t>
            </a:r>
            <a:endParaRPr lang="en-GB" sz="2000" dirty="0"/>
          </a:p>
          <a:p>
            <a:pPr lvl="0"/>
            <a:r>
              <a:rPr lang="en-GB" sz="2000" dirty="0"/>
              <a:t>Alexander Hamilton, </a:t>
            </a:r>
            <a:r>
              <a:rPr lang="en-GB" sz="2000" i="1" dirty="0"/>
              <a:t>The Federalist</a:t>
            </a:r>
            <a:r>
              <a:rPr lang="en-GB" sz="2000" dirty="0"/>
              <a:t> Nos. 1 and 6</a:t>
            </a:r>
          </a:p>
          <a:p>
            <a:pPr lvl="0"/>
            <a:r>
              <a:rPr lang="en-GB" sz="2000" dirty="0"/>
              <a:t>James Madison, </a:t>
            </a:r>
            <a:r>
              <a:rPr lang="en-GB" sz="2000" i="1" dirty="0"/>
              <a:t>The Federalist</a:t>
            </a:r>
            <a:r>
              <a:rPr lang="en-GB" sz="2000" dirty="0"/>
              <a:t> No. 10</a:t>
            </a:r>
          </a:p>
          <a:p>
            <a:endParaRPr lang="en-GB" sz="2000" b="1" dirty="0" smtClean="0">
              <a:solidFill>
                <a:prstClr val="black"/>
              </a:solidFill>
            </a:endParaRPr>
          </a:p>
          <a:p>
            <a:r>
              <a:rPr lang="en-GB" sz="2000" b="1" dirty="0" smtClean="0">
                <a:solidFill>
                  <a:prstClr val="black"/>
                </a:solidFill>
              </a:rPr>
              <a:t>Overarching question</a:t>
            </a:r>
          </a:p>
          <a:p>
            <a:pPr marL="342900" indent="-342900">
              <a:buFont typeface="Arial" panose="020B0604020202020204" pitchFamily="34" charset="0"/>
              <a:buChar char="•"/>
            </a:pPr>
            <a:r>
              <a:rPr lang="en-GB" sz="2000" b="1" dirty="0" smtClean="0">
                <a:solidFill>
                  <a:prstClr val="black"/>
                </a:solidFill>
              </a:rPr>
              <a:t>How is the constitution rationalised by Madison and </a:t>
            </a:r>
            <a:r>
              <a:rPr lang="en-GB" sz="2000" b="1" dirty="0" err="1" smtClean="0">
                <a:solidFill>
                  <a:prstClr val="black"/>
                </a:solidFill>
              </a:rPr>
              <a:t>Hamiltion</a:t>
            </a:r>
            <a:r>
              <a:rPr lang="en-GB" sz="2000" b="1" dirty="0" smtClean="0">
                <a:solidFill>
                  <a:prstClr val="black"/>
                </a:solidFill>
              </a:rPr>
              <a:t>?</a:t>
            </a:r>
            <a:endParaRPr lang="en-GB" sz="2000" b="1" dirty="0">
              <a:solidFill>
                <a:prstClr val="black"/>
              </a:solidFill>
            </a:endParaRPr>
          </a:p>
        </p:txBody>
      </p:sp>
    </p:spTree>
    <p:extLst>
      <p:ext uri="{BB962C8B-B14F-4D97-AF65-F5344CB8AC3E}">
        <p14:creationId xmlns:p14="http://schemas.microsoft.com/office/powerpoint/2010/main" val="1967293264"/>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0" y="0"/>
            <a:ext cx="9144000" cy="3804797"/>
          </a:xfrm>
          <a:prstGeom prst="rect">
            <a:avLst/>
          </a:prstGeom>
        </p:spPr>
        <p:txBody>
          <a:bodyPr wrap="square" lIns="540000" tIns="360000" rIns="540000" bIns="360000">
            <a:spAutoFit/>
          </a:bodyPr>
          <a:lstStyle/>
          <a:p>
            <a:r>
              <a:rPr lang="en-GB" sz="2000" b="1" u="sng" dirty="0" smtClean="0">
                <a:solidFill>
                  <a:prstClr val="black"/>
                </a:solidFill>
              </a:rPr>
              <a:t>6</a:t>
            </a:r>
            <a:r>
              <a:rPr lang="en-GB" sz="2000" b="1" u="sng" dirty="0">
                <a:solidFill>
                  <a:prstClr val="black"/>
                </a:solidFill>
              </a:rPr>
              <a:t>. </a:t>
            </a:r>
            <a:r>
              <a:rPr lang="en-GB" sz="2000" b="1" u="sng" dirty="0" smtClean="0">
                <a:solidFill>
                  <a:prstClr val="black"/>
                </a:solidFill>
              </a:rPr>
              <a:t>The Constitution</a:t>
            </a:r>
            <a:endParaRPr lang="en-GB" sz="2000" b="1" u="sng" dirty="0">
              <a:solidFill>
                <a:prstClr val="black"/>
              </a:solidFill>
            </a:endParaRPr>
          </a:p>
          <a:p>
            <a:endParaRPr lang="en-GB" sz="2000" b="1" u="sng" dirty="0">
              <a:solidFill>
                <a:prstClr val="black"/>
              </a:solidFill>
            </a:endParaRPr>
          </a:p>
          <a:p>
            <a:r>
              <a:rPr lang="en-GB" sz="2000" b="1" u="sng" dirty="0" smtClean="0">
                <a:solidFill>
                  <a:prstClr val="black"/>
                </a:solidFill>
              </a:rPr>
              <a:t>In focus: The Federalist Papers</a:t>
            </a:r>
            <a:endParaRPr lang="en-GB" sz="2000" u="sng" dirty="0">
              <a:solidFill>
                <a:prstClr val="black"/>
              </a:solidFill>
            </a:endParaRPr>
          </a:p>
          <a:p>
            <a:endParaRPr lang="en-GB" sz="2000" b="1" dirty="0" smtClean="0">
              <a:solidFill>
                <a:prstClr val="black"/>
              </a:solidFill>
            </a:endParaRPr>
          </a:p>
          <a:p>
            <a:r>
              <a:rPr lang="en-GB" sz="2000" u="sng" dirty="0" smtClean="0"/>
              <a:t>Required </a:t>
            </a:r>
            <a:r>
              <a:rPr lang="en-GB" sz="2000" u="sng" dirty="0"/>
              <a:t>workshop readings:</a:t>
            </a:r>
            <a:endParaRPr lang="en-GB" sz="2000" dirty="0"/>
          </a:p>
          <a:p>
            <a:pPr lvl="0"/>
            <a:r>
              <a:rPr lang="en-GB" sz="2000" dirty="0"/>
              <a:t>Alexander Hamilton, </a:t>
            </a:r>
            <a:r>
              <a:rPr lang="en-GB" sz="2000" i="1" dirty="0"/>
              <a:t>The Federalist</a:t>
            </a:r>
            <a:r>
              <a:rPr lang="en-GB" sz="2000" dirty="0"/>
              <a:t> Nos. 1 and 6</a:t>
            </a:r>
          </a:p>
          <a:p>
            <a:pPr lvl="0"/>
            <a:r>
              <a:rPr lang="en-GB" sz="2000" dirty="0"/>
              <a:t>James Madison, </a:t>
            </a:r>
            <a:r>
              <a:rPr lang="en-GB" sz="2000" i="1" dirty="0"/>
              <a:t>The Federalist</a:t>
            </a:r>
            <a:r>
              <a:rPr lang="en-GB" sz="2000" dirty="0"/>
              <a:t> No. 10</a:t>
            </a:r>
          </a:p>
          <a:p>
            <a:endParaRPr lang="en-GB" sz="2000" b="1" dirty="0" smtClean="0">
              <a:solidFill>
                <a:prstClr val="black"/>
              </a:solidFill>
            </a:endParaRPr>
          </a:p>
          <a:p>
            <a:r>
              <a:rPr lang="en-GB" sz="2000" b="1" dirty="0" smtClean="0">
                <a:solidFill>
                  <a:prstClr val="black"/>
                </a:solidFill>
              </a:rPr>
              <a:t>Overarching question</a:t>
            </a:r>
          </a:p>
          <a:p>
            <a:pPr marL="342900" indent="-342900">
              <a:buFont typeface="Arial" panose="020B0604020202020204" pitchFamily="34" charset="0"/>
              <a:buChar char="•"/>
            </a:pPr>
            <a:r>
              <a:rPr lang="en-GB" sz="2000" b="1" dirty="0" smtClean="0">
                <a:solidFill>
                  <a:prstClr val="black"/>
                </a:solidFill>
              </a:rPr>
              <a:t>How is the constitution rationalised by Madison and Hamilton?</a:t>
            </a:r>
            <a:endParaRPr lang="en-GB" sz="2000" b="1" dirty="0">
              <a:solidFill>
                <a:prstClr val="black"/>
              </a:solidFill>
            </a:endParaRPr>
          </a:p>
        </p:txBody>
      </p:sp>
    </p:spTree>
    <p:extLst>
      <p:ext uri="{BB962C8B-B14F-4D97-AF65-F5344CB8AC3E}">
        <p14:creationId xmlns:p14="http://schemas.microsoft.com/office/powerpoint/2010/main" val="3334595537"/>
      </p:ext>
    </p:extLst>
  </p:cSld>
  <p:clrMapOvr>
    <a:masterClrMapping/>
  </p:clrMapOvr>
  <p:timing>
    <p:tnLst>
      <p:par>
        <p:cTn id="1" dur="indefinite" restart="never" nodeType="tmRoot"/>
      </p:par>
    </p:tnLst>
  </p:timing>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558</TotalTime>
  <Words>2188</Words>
  <Application>Microsoft Office PowerPoint</Application>
  <PresentationFormat>On-screen Show (4:3)</PresentationFormat>
  <Paragraphs>331</Paragraphs>
  <Slides>28</Slides>
  <Notes>28</Notes>
  <HiddenSlides>0</HiddenSlides>
  <MMClips>0</MMClips>
  <ScaleCrop>false</ScaleCrop>
  <HeadingPairs>
    <vt:vector size="4" baseType="variant">
      <vt:variant>
        <vt:lpstr>Theme</vt:lpstr>
      </vt:variant>
      <vt:variant>
        <vt:i4>1</vt:i4>
      </vt:variant>
      <vt:variant>
        <vt:lpstr>Slide Titles</vt:lpstr>
      </vt:variant>
      <vt:variant>
        <vt:i4>28</vt:i4>
      </vt:variant>
    </vt:vector>
  </HeadingPairs>
  <TitlesOfParts>
    <vt:vector size="29" baseType="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dc:creator>
  <cp:lastModifiedBy>UCS</cp:lastModifiedBy>
  <cp:revision>40</cp:revision>
  <cp:lastPrinted>2016-02-01T16:44:50Z</cp:lastPrinted>
  <dcterms:created xsi:type="dcterms:W3CDTF">2016-01-31T21:38:09Z</dcterms:created>
  <dcterms:modified xsi:type="dcterms:W3CDTF">2016-02-02T16:57:29Z</dcterms:modified>
</cp:coreProperties>
</file>