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0B3102-E9C0-4458-B2FE-8C122D2E29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D81E9-5D30-4CAC-8170-A0EF7A3021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18AFB1-7CDA-44ED-AE01-010630DAE2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C7A1F9-4F55-4313-BDDF-B181EC7713A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D47CD2-47BB-4DF9-8166-87C2001D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58C844-D2F0-471E-8074-35F69D0752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FA865B-DD17-4B99-BCB2-E34C5E5A93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DA7DDC-F7B5-4F2E-B224-72B085A30F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E39F45-49E4-4F40-9B50-DAC1D1D5CE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04308-F371-428D-A282-902584C626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44CE56-A30B-4AF8-9406-A01C70D690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E090152-6502-463D-AFF0-66AD9A5D4C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052513"/>
            <a:ext cx="8458200" cy="2619375"/>
          </a:xfrm>
        </p:spPr>
        <p:txBody>
          <a:bodyPr/>
          <a:lstStyle/>
          <a:p>
            <a:pPr eaLnBrk="1" hangingPunct="1"/>
            <a:r>
              <a:rPr lang="en-GB" sz="5400" b="1" smtClean="0">
                <a:solidFill>
                  <a:schemeClr val="bg1"/>
                </a:solidFill>
              </a:rPr>
              <a:t>CORPORATE</a:t>
            </a:r>
            <a:r>
              <a:rPr lang="en-GB" sz="5400" b="1" smtClean="0"/>
              <a:t> </a:t>
            </a:r>
            <a:r>
              <a:rPr lang="en-GB" sz="5400" b="1" smtClean="0">
                <a:solidFill>
                  <a:schemeClr val="bg1"/>
                </a:solidFill>
              </a:rPr>
              <a:t>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Corporate </a:t>
            </a:r>
            <a:r>
              <a:rPr lang="en-GB" dirty="0" smtClean="0">
                <a:solidFill>
                  <a:schemeClr val="bg1"/>
                </a:solidFill>
              </a:rPr>
              <a:t>governance in emerging markets</a:t>
            </a: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3997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learning objectives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smtClean="0">
                <a:solidFill>
                  <a:schemeClr val="bg1"/>
                </a:solidFill>
              </a:rPr>
              <a:t>To understand why governance has implications for economic development</a:t>
            </a:r>
          </a:p>
          <a:p>
            <a:r>
              <a:rPr lang="en-GB" sz="2400" smtClean="0">
                <a:solidFill>
                  <a:schemeClr val="bg1"/>
                </a:solidFill>
              </a:rPr>
              <a:t>To appreciate the roles of international agencies in promoting good governance</a:t>
            </a:r>
          </a:p>
          <a:p>
            <a:r>
              <a:rPr lang="en-GB" sz="2400" smtClean="0">
                <a:solidFill>
                  <a:schemeClr val="bg1"/>
                </a:solidFill>
              </a:rPr>
              <a:t>To appreciate the scope of the OECD Principles of Corporate Governance</a:t>
            </a:r>
          </a:p>
          <a:p>
            <a:r>
              <a:rPr lang="en-GB" sz="2400" smtClean="0">
                <a:solidFill>
                  <a:schemeClr val="bg1"/>
                </a:solidFill>
              </a:rPr>
              <a:t>To gain an understanding of the empirical evidence on the impact of sound governance on companies in emerging economies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problems in emerging markets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4099" name="TextBox 3"/>
          <p:cNvSpPr txBox="1">
            <a:spLocks noChangeArrowheads="1"/>
          </p:cNvSpPr>
          <p:nvPr/>
        </p:nvSpPr>
        <p:spPr bwMode="auto">
          <a:xfrm>
            <a:off x="571500" y="1928813"/>
            <a:ext cx="843121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Emerging/developing countries of course vary tremendously,</a:t>
            </a:r>
          </a:p>
          <a:p>
            <a:r>
              <a:rPr lang="en-GB" sz="2400">
                <a:solidFill>
                  <a:schemeClr val="bg1"/>
                </a:solidFill>
              </a:rPr>
              <a:t>but most will face governance problems due to several of: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400">
                <a:solidFill>
                  <a:schemeClr val="bg1"/>
                </a:solidFill>
              </a:rPr>
              <a:t> small/inefficient/illiquid capital markets</a:t>
            </a:r>
          </a:p>
          <a:p>
            <a:pPr>
              <a:buFont typeface="Arial" charset="0"/>
              <a:buChar char="•"/>
            </a:pPr>
            <a:r>
              <a:rPr lang="en-GB" sz="2400">
                <a:solidFill>
                  <a:schemeClr val="bg1"/>
                </a:solidFill>
              </a:rPr>
              <a:t> concentrated share ownership &amp; insider-dominated boards</a:t>
            </a:r>
          </a:p>
          <a:p>
            <a:pPr>
              <a:buFont typeface="Arial" charset="0"/>
              <a:buChar char="•"/>
            </a:pPr>
            <a:r>
              <a:rPr lang="en-GB" sz="2400">
                <a:solidFill>
                  <a:schemeClr val="bg1"/>
                </a:solidFill>
              </a:rPr>
              <a:t> poor shareholder protection</a:t>
            </a:r>
          </a:p>
          <a:p>
            <a:pPr>
              <a:buFont typeface="Arial" charset="0"/>
              <a:buChar char="•"/>
            </a:pPr>
            <a:r>
              <a:rPr lang="en-GB" sz="2400">
                <a:solidFill>
                  <a:schemeClr val="bg1"/>
                </a:solidFill>
              </a:rPr>
              <a:t> inadequate accounting practices</a:t>
            </a:r>
          </a:p>
          <a:p>
            <a:pPr>
              <a:buFont typeface="Arial" charset="0"/>
              <a:buChar char="•"/>
            </a:pPr>
            <a:r>
              <a:rPr lang="en-GB" sz="2400">
                <a:solidFill>
                  <a:schemeClr val="bg1"/>
                </a:solidFill>
              </a:rPr>
              <a:t> state ownership of key industries</a:t>
            </a:r>
          </a:p>
          <a:p>
            <a:pPr>
              <a:buFont typeface="Arial" charset="0"/>
              <a:buChar char="•"/>
            </a:pPr>
            <a:r>
              <a:rPr lang="en-GB" sz="2400">
                <a:solidFill>
                  <a:schemeClr val="bg1"/>
                </a:solidFill>
              </a:rPr>
              <a:t> public sector corruption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cap="small" dirty="0" smtClean="0">
                <a:solidFill>
                  <a:schemeClr val="bg1"/>
                </a:solidFill>
              </a:rPr>
              <a:t>the role of international organisations</a:t>
            </a:r>
            <a:endParaRPr lang="en-GB" sz="3200" cap="small" dirty="0">
              <a:solidFill>
                <a:schemeClr val="bg1"/>
              </a:solidFill>
            </a:endParaRP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smtClean="0">
                <a:solidFill>
                  <a:schemeClr val="bg1"/>
                </a:solidFill>
              </a:rPr>
              <a:t>OECD</a:t>
            </a:r>
            <a:r>
              <a:rPr lang="en-GB" sz="2400" smtClean="0">
                <a:solidFill>
                  <a:schemeClr val="bg1"/>
                </a:solidFill>
              </a:rPr>
              <a:t>: formed in 1961 to promote economic growth through international cooperation. Published Principles of Corporate Governance in 1999 with an update in 2004. The principles are designed to guide national</a:t>
            </a:r>
          </a:p>
          <a:p>
            <a:pPr>
              <a:buFontTx/>
              <a:buNone/>
            </a:pPr>
            <a:r>
              <a:rPr lang="en-GB" sz="2400" smtClean="0">
                <a:solidFill>
                  <a:schemeClr val="bg1"/>
                </a:solidFill>
              </a:rPr>
              <a:t>	regulators as they form their own laws/codes.</a:t>
            </a:r>
          </a:p>
          <a:p>
            <a:r>
              <a:rPr lang="en-GB" sz="2400" b="1" smtClean="0">
                <a:solidFill>
                  <a:schemeClr val="bg1"/>
                </a:solidFill>
              </a:rPr>
              <a:t>World Bank</a:t>
            </a:r>
            <a:r>
              <a:rPr lang="en-GB" sz="2400" smtClean="0">
                <a:solidFill>
                  <a:schemeClr val="bg1"/>
                </a:solidFill>
              </a:rPr>
              <a:t>: originally formed in 1944 to aid post-war reconstruction of Europe. Now offers loans or grants to aid developing countries. Publishes reports on the implementation of the OECD principles.</a:t>
            </a:r>
          </a:p>
          <a:p>
            <a:r>
              <a:rPr lang="en-GB" sz="2400" b="1" smtClean="0">
                <a:solidFill>
                  <a:schemeClr val="bg1"/>
                </a:solidFill>
              </a:rPr>
              <a:t>International Finance Corporation</a:t>
            </a:r>
            <a:r>
              <a:rPr lang="en-GB" sz="2400" smtClean="0">
                <a:solidFill>
                  <a:schemeClr val="bg1"/>
                </a:solidFill>
              </a:rPr>
              <a:t>: part of the World Bank group, offers advice on governance to companies in developing countries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571500" y="1714500"/>
            <a:ext cx="8215313" cy="466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b="1">
                <a:solidFill>
                  <a:schemeClr val="bg1"/>
                </a:solidFill>
              </a:rPr>
              <a:t>The basis of an effective governance framework</a:t>
            </a:r>
          </a:p>
          <a:p>
            <a:r>
              <a:rPr lang="en-GB" sz="2000">
                <a:solidFill>
                  <a:srgbClr val="FF9900"/>
                </a:solidFill>
              </a:rPr>
              <a:t>law, regulation and self-regulation aiming to promote transparency and efficiency in markets</a:t>
            </a:r>
          </a:p>
          <a:p>
            <a:pPr>
              <a:buFont typeface="Arial" charset="0"/>
              <a:buChar char="•"/>
            </a:pPr>
            <a:r>
              <a:rPr lang="en-GB" sz="2000" b="1">
                <a:solidFill>
                  <a:schemeClr val="bg1"/>
                </a:solidFill>
              </a:rPr>
              <a:t> Shareholders’ rights</a:t>
            </a:r>
          </a:p>
          <a:p>
            <a:r>
              <a:rPr lang="en-GB" sz="2000">
                <a:solidFill>
                  <a:srgbClr val="FF9900"/>
                </a:solidFill>
              </a:rPr>
              <a:t>ease of exercise of control rights, timely information flows, efficient market for corporate control</a:t>
            </a:r>
          </a:p>
          <a:p>
            <a:pPr>
              <a:buFont typeface="Arial" charset="0"/>
              <a:buChar char="•"/>
            </a:pPr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b="1">
                <a:solidFill>
                  <a:schemeClr val="bg1"/>
                </a:solidFill>
              </a:rPr>
              <a:t>The equitable treatment of shareholders</a:t>
            </a:r>
          </a:p>
          <a:p>
            <a:r>
              <a:rPr lang="en-GB" sz="2000">
                <a:solidFill>
                  <a:srgbClr val="FF9900"/>
                </a:solidFill>
              </a:rPr>
              <a:t>equal treatment within each equity type, not one-share-one-vote </a:t>
            </a:r>
          </a:p>
          <a:p>
            <a:pPr>
              <a:buFont typeface="Arial" charset="0"/>
              <a:buChar char="•"/>
            </a:pPr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b="1">
                <a:solidFill>
                  <a:schemeClr val="bg1"/>
                </a:solidFill>
              </a:rPr>
              <a:t>The role of stakeholders</a:t>
            </a:r>
          </a:p>
          <a:p>
            <a:r>
              <a:rPr lang="en-GB" sz="2000">
                <a:solidFill>
                  <a:srgbClr val="FF9900"/>
                </a:solidFill>
              </a:rPr>
              <a:t>should enjoy legal protection and be able to report problems to the board</a:t>
            </a:r>
          </a:p>
          <a:p>
            <a:pPr>
              <a:buFont typeface="Arial" charset="0"/>
              <a:buChar char="•"/>
            </a:pPr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b="1">
                <a:solidFill>
                  <a:schemeClr val="bg1"/>
                </a:solidFill>
              </a:rPr>
              <a:t>Disclosure and transparency</a:t>
            </a:r>
          </a:p>
          <a:p>
            <a:r>
              <a:rPr lang="en-GB" sz="2000">
                <a:solidFill>
                  <a:srgbClr val="FF9900"/>
                </a:solidFill>
              </a:rPr>
              <a:t>audited financial information, governance structures</a:t>
            </a:r>
          </a:p>
          <a:p>
            <a:pPr>
              <a:buFont typeface="Arial" charset="0"/>
              <a:buChar char="•"/>
            </a:pPr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b="1">
                <a:solidFill>
                  <a:schemeClr val="bg1"/>
                </a:solidFill>
              </a:rPr>
              <a:t>Board responsibilities</a:t>
            </a:r>
          </a:p>
          <a:p>
            <a:r>
              <a:rPr lang="en-GB" sz="2000">
                <a:solidFill>
                  <a:srgbClr val="FF9900"/>
                </a:solidFill>
              </a:rPr>
              <a:t>leadership and monitoring through either a unitary or dual board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the oecd principles</a:t>
            </a:r>
            <a:endParaRPr lang="en-GB" cap="small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cap="small" dirty="0" smtClean="0">
                <a:solidFill>
                  <a:schemeClr val="bg1"/>
                </a:solidFill>
              </a:rPr>
              <a:t>benefits of good governance: improved access to capital markets</a:t>
            </a:r>
            <a:endParaRPr lang="en-GB" sz="3200" cap="small" dirty="0">
              <a:solidFill>
                <a:schemeClr val="bg1"/>
              </a:solidFill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sz="2800" dirty="0" smtClean="0">
                <a:solidFill>
                  <a:schemeClr val="bg1"/>
                </a:solidFill>
              </a:rPr>
              <a:t>As governance improves, investors (including overseas institutions) and lenders trust companies more and are willing to provide more funds at a lower cost. Stimulating corporate and economic growth.</a:t>
            </a:r>
          </a:p>
          <a:p>
            <a:pPr>
              <a:buFontTx/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	Empirical evidence confirms that improvements in the stock market and the banking system are important in promoting </a:t>
            </a:r>
            <a:r>
              <a:rPr lang="en-GB" sz="2800" dirty="0" smtClean="0">
                <a:solidFill>
                  <a:schemeClr val="bg1"/>
                </a:solidFill>
              </a:rPr>
              <a:t>economic, but </a:t>
            </a:r>
            <a:r>
              <a:rPr lang="en-GB" sz="2800" dirty="0" smtClean="0">
                <a:solidFill>
                  <a:schemeClr val="bg1"/>
                </a:solidFill>
              </a:rPr>
              <a:t>bank development may have a larger </a:t>
            </a:r>
            <a:r>
              <a:rPr lang="en-GB" sz="2800" dirty="0" smtClean="0">
                <a:solidFill>
                  <a:schemeClr val="bg1"/>
                </a:solidFill>
              </a:rPr>
              <a:t>impact.</a:t>
            </a:r>
            <a:endParaRPr lang="en-GB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cap="small" dirty="0" smtClean="0">
                <a:solidFill>
                  <a:schemeClr val="bg1"/>
                </a:solidFill>
              </a:rPr>
              <a:t>benefits of good governance: improved corporate performance</a:t>
            </a:r>
            <a:endParaRPr lang="en-GB" sz="3200" dirty="0"/>
          </a:p>
        </p:txBody>
      </p:sp>
      <p:sp>
        <p:nvSpPr>
          <p:cNvPr id="8195" name="TextBox 4"/>
          <p:cNvSpPr txBox="1">
            <a:spLocks noChangeArrowheads="1"/>
          </p:cNvSpPr>
          <p:nvPr/>
        </p:nvSpPr>
        <p:spPr bwMode="auto">
          <a:xfrm>
            <a:off x="500063" y="1643063"/>
            <a:ext cx="7429500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Improved monitoring leads to better profitability and higher market value, confirmed by: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A survey </a:t>
            </a:r>
            <a:r>
              <a:rPr lang="en-GB" sz="2000" dirty="0" smtClean="0">
                <a:solidFill>
                  <a:schemeClr val="bg1"/>
                </a:solidFill>
              </a:rPr>
              <a:t>found that </a:t>
            </a:r>
            <a:r>
              <a:rPr lang="en-GB" sz="2000" dirty="0">
                <a:solidFill>
                  <a:schemeClr val="bg1"/>
                </a:solidFill>
              </a:rPr>
              <a:t>investors are prepared to pay a premium for well-governed companies, and that premium is higher in emerging than in developed markets.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 Empirical studies based on governance indices highlight the positive relationship between sound governance and improvements in performance in a range of developing countries </a:t>
            </a:r>
            <a:r>
              <a:rPr lang="en-GB" sz="2000" dirty="0" smtClean="0">
                <a:solidFill>
                  <a:schemeClr val="bg1"/>
                </a:solidFill>
              </a:rPr>
              <a:t>as </a:t>
            </a:r>
            <a:r>
              <a:rPr lang="en-GB" sz="2000" dirty="0">
                <a:solidFill>
                  <a:schemeClr val="bg1"/>
                </a:solidFill>
              </a:rPr>
              <a:t>well as in individual country </a:t>
            </a:r>
            <a:r>
              <a:rPr lang="en-GB" sz="2000" dirty="0" smtClean="0">
                <a:solidFill>
                  <a:schemeClr val="bg1"/>
                </a:solidFill>
              </a:rPr>
              <a:t>studies.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88" y="42862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200" cap="small" dirty="0" smtClean="0">
                <a:solidFill>
                  <a:schemeClr val="bg1"/>
                </a:solidFill>
              </a:rPr>
              <a:t>benefits of good governance: reduced reputational &amp; other risk</a:t>
            </a:r>
            <a:endParaRPr lang="en-GB" sz="3200" dirty="0"/>
          </a:p>
        </p:txBody>
      </p:sp>
      <p:sp>
        <p:nvSpPr>
          <p:cNvPr id="9219" name="TextBox 2"/>
          <p:cNvSpPr txBox="1">
            <a:spLocks noChangeArrowheads="1"/>
          </p:cNvSpPr>
          <p:nvPr/>
        </p:nvSpPr>
        <p:spPr bwMode="auto">
          <a:xfrm>
            <a:off x="709613" y="2143125"/>
            <a:ext cx="8247062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Perceptions of public-sector corruption (which raises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costs for companies) increase corporate risk as measured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by beta, but the effect is weaker when shareholders have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stronger </a:t>
            </a:r>
            <a:r>
              <a:rPr lang="en-GB" sz="2400" dirty="0" smtClean="0">
                <a:solidFill>
                  <a:schemeClr val="bg1"/>
                </a:solidFill>
              </a:rPr>
              <a:t>rights.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Improvements in shareholder protection and higher</a:t>
            </a:r>
          </a:p>
          <a:p>
            <a:r>
              <a:rPr lang="en-GB" sz="2400" dirty="0">
                <a:solidFill>
                  <a:schemeClr val="bg1"/>
                </a:solidFill>
              </a:rPr>
              <a:t>quality accounting practices lead to a reduction in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perceived </a:t>
            </a:r>
            <a:r>
              <a:rPr lang="en-GB" sz="2400" dirty="0" smtClean="0">
                <a:solidFill>
                  <a:schemeClr val="bg1"/>
                </a:solidFill>
              </a:rPr>
              <a:t>corruption.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398</Words>
  <Application>Microsoft Office PowerPoint</Application>
  <PresentationFormat>On-screen Show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Arial</vt:lpstr>
      <vt:lpstr>Default Design</vt:lpstr>
      <vt:lpstr>CORPORATE GOVERNANCE</vt:lpstr>
      <vt:lpstr>learning objectives</vt:lpstr>
      <vt:lpstr>problems in emerging markets</vt:lpstr>
      <vt:lpstr>the role of international organisations</vt:lpstr>
      <vt:lpstr>the oecd principles</vt:lpstr>
      <vt:lpstr>benefits of good governance: improved access to capital markets</vt:lpstr>
      <vt:lpstr>benefits of good governance: improved corporate performance</vt:lpstr>
      <vt:lpstr>benefits of good governance: reduced reputational &amp; other risk</vt:lpstr>
    </vt:vector>
  </TitlesOfParts>
  <Company>Macmillan Publishers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Economist</cp:lastModifiedBy>
  <cp:revision>27</cp:revision>
  <dcterms:created xsi:type="dcterms:W3CDTF">2011-08-23T16:14:30Z</dcterms:created>
  <dcterms:modified xsi:type="dcterms:W3CDTF">2021-02-25T02:00:29Z</dcterms:modified>
</cp:coreProperties>
</file>