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8" r:id="rId2"/>
    <p:sldId id="269" r:id="rId3"/>
    <p:sldId id="257" r:id="rId4"/>
    <p:sldId id="258" r:id="rId5"/>
    <p:sldId id="259" r:id="rId6"/>
    <p:sldId id="260" r:id="rId7"/>
    <p:sldId id="261" r:id="rId8"/>
    <p:sldId id="262" r:id="rId9"/>
    <p:sldId id="264" r:id="rId10"/>
    <p:sldId id="266" r:id="rId11"/>
    <p:sldId id="270" r:id="rId12"/>
    <p:sldId id="271" r:id="rId13"/>
    <p:sldId id="272" r:id="rId14"/>
    <p:sldId id="273" r:id="rId15"/>
    <p:sldId id="274" r:id="rId16"/>
    <p:sldId id="277" r:id="rId17"/>
    <p:sldId id="275" r:id="rId18"/>
    <p:sldId id="278" r:id="rId19"/>
    <p:sldId id="279" r:id="rId20"/>
    <p:sldId id="280" r:id="rId21"/>
    <p:sldId id="281" r:id="rId22"/>
    <p:sldId id="282" r:id="rId23"/>
    <p:sldId id="283" r:id="rId24"/>
    <p:sldId id="276"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E17E2B9-CA8B-4B58-B145-4BB76EA41620}">
          <p14:sldIdLst>
            <p14:sldId id="268"/>
            <p14:sldId id="269"/>
            <p14:sldId id="257"/>
            <p14:sldId id="258"/>
            <p14:sldId id="259"/>
            <p14:sldId id="260"/>
            <p14:sldId id="261"/>
            <p14:sldId id="262"/>
            <p14:sldId id="264"/>
            <p14:sldId id="266"/>
            <p14:sldId id="270"/>
            <p14:sldId id="271"/>
            <p14:sldId id="272"/>
            <p14:sldId id="273"/>
            <p14:sldId id="274"/>
            <p14:sldId id="277"/>
            <p14:sldId id="275"/>
            <p14:sldId id="278"/>
            <p14:sldId id="279"/>
            <p14:sldId id="280"/>
            <p14:sldId id="281"/>
            <p14:sldId id="282"/>
            <p14:sldId id="283"/>
            <p14:sldId id="27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ED6563-114D-4D89-BE8D-F6790A568A75}" v="112" dt="2026-03-14T16:49:28.1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21" d="100"/>
          <a:sy n="21" d="100"/>
        </p:scale>
        <p:origin x="1548" y="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C1E76F8-FE56-431D-B260-95C835811818}"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90A9E60-5A7F-44F2-9E70-195472ABAF0B}"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01101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1E76F8-FE56-431D-B260-95C835811818}"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90A9E60-5A7F-44F2-9E70-195472ABAF0B}" type="slidenum">
              <a:rPr lang="en-IN" smtClean="0"/>
              <a:t>‹#›</a:t>
            </a:fld>
            <a:endParaRPr lang="en-IN"/>
          </a:p>
        </p:txBody>
      </p:sp>
    </p:spTree>
    <p:extLst>
      <p:ext uri="{BB962C8B-B14F-4D97-AF65-F5344CB8AC3E}">
        <p14:creationId xmlns:p14="http://schemas.microsoft.com/office/powerpoint/2010/main" val="839997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1E76F8-FE56-431D-B260-95C835811818}"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90A9E60-5A7F-44F2-9E70-195472ABAF0B}"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87582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C1E76F8-FE56-431D-B260-95C835811818}" type="datetimeFigureOut">
              <a:rPr lang="en-IN" smtClean="0"/>
              <a:t>15-03-2026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90A9E60-5A7F-44F2-9E70-195472ABAF0B}" type="slidenum">
              <a:rPr lang="en-IN" smtClean="0"/>
              <a:t>‹#›</a:t>
            </a:fld>
            <a:endParaRPr lang="en-IN"/>
          </a:p>
        </p:txBody>
      </p:sp>
    </p:spTree>
    <p:extLst>
      <p:ext uri="{BB962C8B-B14F-4D97-AF65-F5344CB8AC3E}">
        <p14:creationId xmlns:p14="http://schemas.microsoft.com/office/powerpoint/2010/main" val="8306018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C1E76F8-FE56-431D-B260-95C835811818}" type="datetimeFigureOut">
              <a:rPr lang="en-IN" smtClean="0"/>
              <a:t>15-03-2026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90A9E60-5A7F-44F2-9E70-195472ABAF0B}" type="slidenum">
              <a:rPr lang="en-IN" smtClean="0"/>
              <a:t>‹#›</a:t>
            </a:fld>
            <a:endParaRPr lang="en-IN"/>
          </a:p>
        </p:txBody>
      </p:sp>
    </p:spTree>
    <p:extLst>
      <p:ext uri="{BB962C8B-B14F-4D97-AF65-F5344CB8AC3E}">
        <p14:creationId xmlns:p14="http://schemas.microsoft.com/office/powerpoint/2010/main" val="30883643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C1E76F8-FE56-431D-B260-95C835811818}" type="datetimeFigureOut">
              <a:rPr lang="en-IN" smtClean="0"/>
              <a:t>15-03-2026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90A9E60-5A7F-44F2-9E70-195472ABAF0B}" type="slidenum">
              <a:rPr lang="en-IN" smtClean="0"/>
              <a:t>‹#›</a:t>
            </a:fld>
            <a:endParaRPr lang="en-IN"/>
          </a:p>
        </p:txBody>
      </p:sp>
    </p:spTree>
    <p:extLst>
      <p:ext uri="{BB962C8B-B14F-4D97-AF65-F5344CB8AC3E}">
        <p14:creationId xmlns:p14="http://schemas.microsoft.com/office/powerpoint/2010/main" val="3192585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C1E76F8-FE56-431D-B260-95C835811818}" type="datetimeFigureOut">
              <a:rPr lang="en-IN" smtClean="0"/>
              <a:t>15-03-2026</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B90A9E60-5A7F-44F2-9E70-195472ABAF0B}" type="slidenum">
              <a:rPr lang="en-IN" smtClean="0"/>
              <a:t>‹#›</a:t>
            </a:fld>
            <a:endParaRPr lang="en-IN"/>
          </a:p>
        </p:txBody>
      </p:sp>
    </p:spTree>
    <p:extLst>
      <p:ext uri="{BB962C8B-B14F-4D97-AF65-F5344CB8AC3E}">
        <p14:creationId xmlns:p14="http://schemas.microsoft.com/office/powerpoint/2010/main" val="2266142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C1E76F8-FE56-431D-B260-95C835811818}" type="datetimeFigureOut">
              <a:rPr lang="en-IN" smtClean="0"/>
              <a:t>15-03-2026</a:t>
            </a:fld>
            <a:endParaRPr lang="en-IN"/>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90A9E60-5A7F-44F2-9E70-195472ABAF0B}" type="slidenum">
              <a:rPr lang="en-IN" smtClean="0"/>
              <a:t>‹#›</a:t>
            </a:fld>
            <a:endParaRPr lang="en-IN"/>
          </a:p>
        </p:txBody>
      </p:sp>
    </p:spTree>
    <p:extLst>
      <p:ext uri="{BB962C8B-B14F-4D97-AF65-F5344CB8AC3E}">
        <p14:creationId xmlns:p14="http://schemas.microsoft.com/office/powerpoint/2010/main" val="1222658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1E76F8-FE56-431D-B260-95C835811818}" type="datetimeFigureOut">
              <a:rPr lang="en-IN" smtClean="0"/>
              <a:t>15-03-2026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90A9E60-5A7F-44F2-9E70-195472ABAF0B}" type="slidenum">
              <a:rPr lang="en-IN" smtClean="0"/>
              <a:t>‹#›</a:t>
            </a:fld>
            <a:endParaRPr lang="en-IN"/>
          </a:p>
        </p:txBody>
      </p:sp>
    </p:spTree>
    <p:extLst>
      <p:ext uri="{BB962C8B-B14F-4D97-AF65-F5344CB8AC3E}">
        <p14:creationId xmlns:p14="http://schemas.microsoft.com/office/powerpoint/2010/main" val="930472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1E76F8-FE56-431D-B260-95C835811818}"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90A9E60-5A7F-44F2-9E70-195472ABAF0B}" type="slidenum">
              <a:rPr lang="en-IN" smtClean="0"/>
              <a:t>‹#›</a:t>
            </a:fld>
            <a:endParaRPr lang="en-IN"/>
          </a:p>
        </p:txBody>
      </p:sp>
    </p:spTree>
    <p:extLst>
      <p:ext uri="{BB962C8B-B14F-4D97-AF65-F5344CB8AC3E}">
        <p14:creationId xmlns:p14="http://schemas.microsoft.com/office/powerpoint/2010/main" val="16209932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1E76F8-FE56-431D-B260-95C835811818}"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90A9E60-5A7F-44F2-9E70-195472ABAF0B}" type="slidenum">
              <a:rPr lang="en-IN" smtClean="0"/>
              <a:t>‹#›</a:t>
            </a:fld>
            <a:endParaRPr lang="en-IN"/>
          </a:p>
        </p:txBody>
      </p:sp>
    </p:spTree>
    <p:extLst>
      <p:ext uri="{BB962C8B-B14F-4D97-AF65-F5344CB8AC3E}">
        <p14:creationId xmlns:p14="http://schemas.microsoft.com/office/powerpoint/2010/main" val="1072708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C1E76F8-FE56-431D-B260-95C835811818}" type="datetimeFigureOut">
              <a:rPr lang="en-IN" smtClean="0"/>
              <a:t>15-03-2026</a:t>
            </a:fld>
            <a:endParaRPr lang="en-IN"/>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B90A9E60-5A7F-44F2-9E70-195472ABAF0B}" type="slidenum">
              <a:rPr lang="en-IN" smtClean="0"/>
              <a:t>‹#›</a:t>
            </a:fld>
            <a:endParaRPr lang="en-IN"/>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9966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BD015-CC26-8D15-71E4-60481049323A}"/>
              </a:ext>
            </a:extLst>
          </p:cNvPr>
          <p:cNvSpPr>
            <a:spLocks noGrp="1"/>
          </p:cNvSpPr>
          <p:nvPr>
            <p:ph type="title"/>
          </p:nvPr>
        </p:nvSpPr>
        <p:spPr/>
        <p:txBody>
          <a:bodyPr/>
          <a:lstStyle/>
          <a:p>
            <a:endParaRPr lang="en-IN"/>
          </a:p>
        </p:txBody>
      </p:sp>
      <p:pic>
        <p:nvPicPr>
          <p:cNvPr id="5" name="Content Placeholder 4">
            <a:extLst>
              <a:ext uri="{FF2B5EF4-FFF2-40B4-BE49-F238E27FC236}">
                <a16:creationId xmlns:a16="http://schemas.microsoft.com/office/drawing/2014/main" id="{261FC647-DFDF-88DE-2A1E-1F8C5D74657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2981" y="130630"/>
            <a:ext cx="10162823" cy="5716588"/>
          </a:xfrm>
          <a:prstGeom prst="rect">
            <a:avLst/>
          </a:prstGeom>
        </p:spPr>
      </p:pic>
    </p:spTree>
    <p:extLst>
      <p:ext uri="{BB962C8B-B14F-4D97-AF65-F5344CB8AC3E}">
        <p14:creationId xmlns:p14="http://schemas.microsoft.com/office/powerpoint/2010/main" val="32427211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35C5F0-4956-ACE5-71E0-E87FF4D2135E}"/>
              </a:ext>
            </a:extLst>
          </p:cNvPr>
          <p:cNvSpPr>
            <a:spLocks noGrp="1"/>
          </p:cNvSpPr>
          <p:nvPr>
            <p:ph idx="1"/>
          </p:nvPr>
        </p:nvSpPr>
        <p:spPr/>
        <p:txBody>
          <a:bodyPr/>
          <a:lstStyle/>
          <a:p>
            <a:r>
              <a:rPr lang="en-IN" b="1" dirty="0"/>
              <a:t>Student Name: </a:t>
            </a:r>
            <a:r>
              <a:rPr lang="en-IN" b="1" dirty="0" err="1"/>
              <a:t>Rajveersinh</a:t>
            </a:r>
            <a:r>
              <a:rPr lang="en-IN" b="1" dirty="0"/>
              <a:t> </a:t>
            </a:r>
            <a:r>
              <a:rPr lang="en-IN" b="1" dirty="0" err="1"/>
              <a:t>Shailendrasinh</a:t>
            </a:r>
            <a:r>
              <a:rPr lang="en-IN" b="1" dirty="0"/>
              <a:t> Rana</a:t>
            </a:r>
            <a:endParaRPr lang="en-IN" dirty="0"/>
          </a:p>
          <a:p>
            <a:r>
              <a:rPr lang="en-IN" b="1" dirty="0"/>
              <a:t>Student ID: 2526006</a:t>
            </a:r>
            <a:endParaRPr lang="en-IN" dirty="0"/>
          </a:p>
          <a:p>
            <a:r>
              <a:rPr lang="en-IN" b="1" dirty="0"/>
              <a:t>Course Name: M.Sc. Public Health and Social Care in Practice</a:t>
            </a:r>
            <a:endParaRPr lang="en-IN" dirty="0"/>
          </a:p>
          <a:p>
            <a:r>
              <a:rPr lang="en-IN" b="1" dirty="0"/>
              <a:t>Course ID: LCHS7003</a:t>
            </a:r>
            <a:endParaRPr lang="en-IN" dirty="0"/>
          </a:p>
          <a:p>
            <a:r>
              <a:rPr lang="en-IN" b="1" dirty="0"/>
              <a:t>Module Name: Community care and Management of long-term condition</a:t>
            </a:r>
            <a:endParaRPr lang="en-IN" dirty="0"/>
          </a:p>
          <a:p>
            <a:r>
              <a:rPr lang="en-IN" b="1" dirty="0"/>
              <a:t>Lecturer: Dr. Raheela Shaikh</a:t>
            </a:r>
            <a:endParaRPr lang="en-IN" dirty="0"/>
          </a:p>
          <a:p>
            <a:endParaRPr lang="en-IN" dirty="0"/>
          </a:p>
        </p:txBody>
      </p:sp>
      <p:pic>
        <p:nvPicPr>
          <p:cNvPr id="1026" name="Picture 2">
            <a:extLst>
              <a:ext uri="{FF2B5EF4-FFF2-40B4-BE49-F238E27FC236}">
                <a16:creationId xmlns:a16="http://schemas.microsoft.com/office/drawing/2014/main" id="{AE9ACA59-E388-D9CB-DFF8-693391B522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38308" y="97971"/>
            <a:ext cx="2917372" cy="16172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26323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8D3BE-278D-36F3-1E00-1C271FEEB912}"/>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Introduction</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4E9B588-F87C-F269-5F80-9CE9E9FA0814}"/>
              </a:ext>
            </a:extLst>
          </p:cNvPr>
          <p:cNvSpPr>
            <a:spLocks noGrp="1"/>
          </p:cNvSpPr>
          <p:nvPr>
            <p:ph idx="1"/>
          </p:nvPr>
        </p:nvSpPr>
        <p:spPr/>
        <p:txBody>
          <a:bodyPr/>
          <a:lstStyle/>
          <a:p>
            <a:pPr>
              <a:buFont typeface="Wingdings" panose="05000000000000000000" pitchFamily="2" charset="2"/>
              <a:buChar char="q"/>
            </a:pPr>
            <a:r>
              <a:rPr lang="en-US" dirty="0">
                <a:latin typeface="Arial" panose="020B0604020202020204" pitchFamily="34" charset="0"/>
                <a:cs typeface="Arial" panose="020B0604020202020204" pitchFamily="34" charset="0"/>
              </a:rPr>
              <a:t> Periodontal disease is a chronic inflammatory condition affecting the supporting structures of the teeth, including the gingiva, periodontal ligament and alveolar bone (Sanz et al., 2023).</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It progresses from reversible gingivitis to irreversible periodontitis, resulting in connective tissue destruction, alveolar bone loss and eventual tooth loss (Sanz et al., 2023).</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The condition begins with the build-up of dental plaque (biofilm), but research shows that most tissue damage is caused by an exaggerated or dysregulated immune-inflammatory response of the body, rather than the bacteria alone (Tonetti, Greenwell and Kornman, 2024).</a:t>
            </a:r>
          </a:p>
          <a:p>
            <a:pPr>
              <a:buFont typeface="Wingdings" panose="05000000000000000000" pitchFamily="2" charset="2"/>
              <a:buChar char="q"/>
            </a:pP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8206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83D7D-ECAB-9D08-B6A8-7D8D130664C0}"/>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Global Prevalence </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47799C6-77F6-2A68-62E9-0D9F6F1FCA86}"/>
              </a:ext>
            </a:extLst>
          </p:cNvPr>
          <p:cNvSpPr>
            <a:spLocks noGrp="1"/>
          </p:cNvSpPr>
          <p:nvPr>
            <p:ph idx="1"/>
          </p:nvPr>
        </p:nvSpPr>
        <p:spPr>
          <a:xfrm>
            <a:off x="1097280" y="1845734"/>
            <a:ext cx="5847806" cy="4023360"/>
          </a:xfrm>
        </p:spPr>
        <p:txBody>
          <a:bodyPr/>
          <a:lstStyle/>
          <a:p>
            <a:pPr>
              <a:buFont typeface="Wingdings" panose="05000000000000000000" pitchFamily="2" charset="2"/>
              <a:buChar char="q"/>
            </a:pPr>
            <a:r>
              <a:rPr lang="en-US" dirty="0">
                <a:latin typeface="Arial" panose="020B0604020202020204" pitchFamily="34" charset="0"/>
                <a:cs typeface="Arial" panose="020B0604020202020204" pitchFamily="34" charset="0"/>
              </a:rPr>
              <a:t> Around the world, periodontal disease is one of the most common long-term (non-communicable) health conditions. According to the World Health Organization (2023), severe periodontitis affects about one billion people globally, making it one of the most widespread chronic diseases.</a:t>
            </a:r>
          </a:p>
          <a:p>
            <a:endParaRPr lang="en-US" dirty="0">
              <a:latin typeface="Arial" panose="020B0604020202020204" pitchFamily="34" charset="0"/>
              <a:cs typeface="Arial" panose="020B0604020202020204" pitchFamily="34" charset="0"/>
            </a:endParaRPr>
          </a:p>
          <a:p>
            <a:pPr>
              <a:buFont typeface="Wingdings" panose="05000000000000000000" pitchFamily="2" charset="2"/>
              <a:buChar char="q"/>
            </a:pPr>
            <a:r>
              <a:rPr lang="en-US" dirty="0">
                <a:latin typeface="Arial" panose="020B0604020202020204" pitchFamily="34" charset="0"/>
                <a:cs typeface="Arial" panose="020B0604020202020204" pitchFamily="34" charset="0"/>
              </a:rPr>
              <a:t> Recent research also shows that gum disease affects between 20–50% of adults worldwide, with middle-aged and older adults being most affected (Zhang et al., 2024).</a:t>
            </a:r>
            <a:endParaRPr lang="en-IN"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3EE232E-4C86-719C-573F-B4D5DFFD13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21286" y="2333210"/>
            <a:ext cx="5170714" cy="2423772"/>
          </a:xfrm>
          <a:prstGeom prst="rect">
            <a:avLst/>
          </a:prstGeom>
        </p:spPr>
      </p:pic>
      <p:sp>
        <p:nvSpPr>
          <p:cNvPr id="4" name="TextBox 3">
            <a:extLst>
              <a:ext uri="{FF2B5EF4-FFF2-40B4-BE49-F238E27FC236}">
                <a16:creationId xmlns:a16="http://schemas.microsoft.com/office/drawing/2014/main" id="{9D29D748-4997-42C2-4D65-89DD4F334B3C}"/>
              </a:ext>
            </a:extLst>
          </p:cNvPr>
          <p:cNvSpPr txBox="1"/>
          <p:nvPr/>
        </p:nvSpPr>
        <p:spPr>
          <a:xfrm>
            <a:off x="9339942" y="4898573"/>
            <a:ext cx="1621971"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(MDPI, 2025)</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6672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78E95-FC77-40B5-5C76-45C6C42E1874}"/>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UK Prevalence</a:t>
            </a:r>
            <a:endParaRPr lang="en-IN" b="1" dirty="0"/>
          </a:p>
        </p:txBody>
      </p:sp>
      <p:pic>
        <p:nvPicPr>
          <p:cNvPr id="6" name="Picture 5">
            <a:extLst>
              <a:ext uri="{FF2B5EF4-FFF2-40B4-BE49-F238E27FC236}">
                <a16:creationId xmlns:a16="http://schemas.microsoft.com/office/drawing/2014/main" id="{75B990EA-7DEB-549C-F522-F09B88070A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62656" y="1737360"/>
            <a:ext cx="4829344" cy="3375735"/>
          </a:xfrm>
          <a:prstGeom prst="rect">
            <a:avLst/>
          </a:prstGeom>
        </p:spPr>
      </p:pic>
      <p:sp>
        <p:nvSpPr>
          <p:cNvPr id="3" name="Content Placeholder 2">
            <a:extLst>
              <a:ext uri="{FF2B5EF4-FFF2-40B4-BE49-F238E27FC236}">
                <a16:creationId xmlns:a16="http://schemas.microsoft.com/office/drawing/2014/main" id="{7478D400-DB2D-259B-EBDD-A49DEE763B5C}"/>
              </a:ext>
            </a:extLst>
          </p:cNvPr>
          <p:cNvSpPr>
            <a:spLocks noGrp="1"/>
          </p:cNvSpPr>
          <p:nvPr>
            <p:ph idx="1"/>
          </p:nvPr>
        </p:nvSpPr>
        <p:spPr>
          <a:xfrm>
            <a:off x="1097280" y="1845734"/>
            <a:ext cx="6468291" cy="4023360"/>
          </a:xfrm>
        </p:spPr>
        <p:txBody>
          <a:bodyPr/>
          <a:lstStyle/>
          <a:p>
            <a:pPr>
              <a:buFont typeface="Wingdings" panose="05000000000000000000" pitchFamily="2" charset="2"/>
              <a:buChar char="q"/>
            </a:pPr>
            <a:r>
              <a:rPr lang="en-US" dirty="0"/>
              <a:t> In the UK, gum disease is one of the most common long-term oral health problems affecting adults.</a:t>
            </a:r>
          </a:p>
          <a:p>
            <a:pPr>
              <a:buFont typeface="Wingdings" panose="05000000000000000000" pitchFamily="2" charset="2"/>
              <a:buChar char="q"/>
            </a:pPr>
            <a:r>
              <a:rPr lang="en-US" dirty="0"/>
              <a:t> The most recent national data from the Adult Dental Health Survey (2021) shows that nearly 45% of adults in England have some level of periodontal  disease, and around 10–15% suffer from the more severe form (Public Health England, 2020).</a:t>
            </a:r>
          </a:p>
          <a:p>
            <a:pPr>
              <a:buFont typeface="Wingdings" panose="05000000000000000000" pitchFamily="2" charset="2"/>
              <a:buChar char="q"/>
            </a:pPr>
            <a:r>
              <a:rPr lang="en-US" dirty="0"/>
              <a:t> The risk also increases as people get older. About 30% of adults aged 35–44 are affected, but this rises to around 60% in those aged 65 and over (Public Health England, 2020).</a:t>
            </a:r>
            <a:endParaRPr lang="en-IN" dirty="0"/>
          </a:p>
        </p:txBody>
      </p:sp>
      <p:sp>
        <p:nvSpPr>
          <p:cNvPr id="4" name="TextBox 3">
            <a:extLst>
              <a:ext uri="{FF2B5EF4-FFF2-40B4-BE49-F238E27FC236}">
                <a16:creationId xmlns:a16="http://schemas.microsoft.com/office/drawing/2014/main" id="{E3855FEE-B09C-82C2-83FC-4F62542A7F9F}"/>
              </a:ext>
            </a:extLst>
          </p:cNvPr>
          <p:cNvSpPr txBox="1"/>
          <p:nvPr/>
        </p:nvSpPr>
        <p:spPr>
          <a:xfrm>
            <a:off x="8501742" y="5113096"/>
            <a:ext cx="3690258"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(Adult dental health survey, 2021)</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9827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8E8E0-1EF6-F2B0-9F72-A44DBD9237FE}"/>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Risk Factors</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3CE20CE-7574-507A-8383-EF808E4518AD}"/>
              </a:ext>
            </a:extLst>
          </p:cNvPr>
          <p:cNvSpPr>
            <a:spLocks noGrp="1"/>
          </p:cNvSpPr>
          <p:nvPr>
            <p:ph idx="1"/>
          </p:nvPr>
        </p:nvSpPr>
        <p:spPr>
          <a:xfrm>
            <a:off x="1097280" y="1845734"/>
            <a:ext cx="6479177" cy="4023360"/>
          </a:xfrm>
        </p:spPr>
        <p:txBody>
          <a:bodyPr>
            <a:normAutofit fontScale="92500" lnSpcReduction="20000"/>
          </a:bodyPr>
          <a:lstStyle/>
          <a:p>
            <a:pPr>
              <a:buFont typeface="Wingdings" panose="05000000000000000000" pitchFamily="2" charset="2"/>
              <a:buChar char="v"/>
            </a:pPr>
            <a:r>
              <a:rPr lang="en-US" b="1" dirty="0">
                <a:latin typeface="Arial" panose="020B0604020202020204" pitchFamily="34" charset="0"/>
                <a:cs typeface="Arial" panose="020B0604020202020204" pitchFamily="34" charset="0"/>
              </a:rPr>
              <a:t>Modifiable Risk Factor</a:t>
            </a:r>
          </a:p>
          <a:p>
            <a:pPr>
              <a:buFont typeface="Wingdings" panose="05000000000000000000" pitchFamily="2" charset="2"/>
              <a:buChar char="q"/>
            </a:pPr>
            <a:r>
              <a:rPr lang="en-US" b="1" dirty="0">
                <a:latin typeface="Arial" panose="020B0604020202020204" pitchFamily="34" charset="0"/>
                <a:cs typeface="Arial" panose="020B0604020202020204" pitchFamily="34" charset="0"/>
              </a:rPr>
              <a:t> Dental Plaque</a:t>
            </a:r>
            <a:r>
              <a:rPr lang="en-US" dirty="0">
                <a:latin typeface="Arial" panose="020B0604020202020204" pitchFamily="34" charset="0"/>
                <a:cs typeface="Arial" panose="020B0604020202020204" pitchFamily="34" charset="0"/>
              </a:rPr>
              <a:t>: The main trigger for gum disease is the dental plaque that forms on the teeth. Plaque is a sticky layer of bacteria that naturally builds up over time teeth (Tonetti, Greenwell &amp; Kornman, 2024).</a:t>
            </a:r>
          </a:p>
          <a:p>
            <a:pPr>
              <a:buFont typeface="Wingdings" panose="05000000000000000000" pitchFamily="2" charset="2"/>
              <a:buChar char="q"/>
            </a:pPr>
            <a:r>
              <a:rPr lang="en-US" b="1" dirty="0">
                <a:latin typeface="Arial" panose="020B0604020202020204" pitchFamily="34" charset="0"/>
                <a:cs typeface="Arial" panose="020B0604020202020204" pitchFamily="34" charset="0"/>
              </a:rPr>
              <a:t>Smoking and Tobacco: </a:t>
            </a:r>
            <a:r>
              <a:rPr lang="en-US" dirty="0">
                <a:latin typeface="Arial" panose="020B0604020202020204" pitchFamily="34" charset="0"/>
                <a:cs typeface="Arial" panose="020B0604020202020204" pitchFamily="34" charset="0"/>
              </a:rPr>
              <a:t>People who smoke are much more likely to develop serious gum disease compared to non-smokers. In fact, current smokers can be up to four times more likely to develop periodontitis (Leite et al., 2023).</a:t>
            </a:r>
          </a:p>
          <a:p>
            <a:pPr>
              <a:buFont typeface="Wingdings" panose="05000000000000000000" pitchFamily="2" charset="2"/>
              <a:buChar char="q"/>
            </a:pPr>
            <a:r>
              <a:rPr lang="en-US" b="1" dirty="0">
                <a:latin typeface="Arial" panose="020B0604020202020204" pitchFamily="34" charset="0"/>
                <a:cs typeface="Arial" panose="020B0604020202020204" pitchFamily="34" charset="0"/>
              </a:rPr>
              <a:t>Poor Oral Hygiene</a:t>
            </a:r>
            <a:r>
              <a:rPr lang="en-US" dirty="0">
                <a:latin typeface="Arial" panose="020B0604020202020204" pitchFamily="34" charset="0"/>
                <a:cs typeface="Arial" panose="020B0604020202020204" pitchFamily="34" charset="0"/>
              </a:rPr>
              <a:t>: Poor toothbrushing and not cleaning between the teeth (such as with floss or interdental brushes) allow plaque to build up on the teeth and along the gum line. This plaque build-up is the starting point for gum disease (Peikert et al., 2023; Tonetti, Greenwell and Kornman, 2024).</a:t>
            </a:r>
          </a:p>
          <a:p>
            <a:pPr>
              <a:buFont typeface="Wingdings" panose="05000000000000000000" pitchFamily="2" charset="2"/>
              <a:buChar char="q"/>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q"/>
            </a:pPr>
            <a:endParaRPr lang="en-IN"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B7AFBECF-D30E-1A72-FA9D-C7332452CD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48600" y="2270352"/>
            <a:ext cx="3721752" cy="2486706"/>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TextBox 3">
            <a:extLst>
              <a:ext uri="{FF2B5EF4-FFF2-40B4-BE49-F238E27FC236}">
                <a16:creationId xmlns:a16="http://schemas.microsoft.com/office/drawing/2014/main" id="{D9C2CB0F-A192-D074-E78F-DE54BA2D511E}"/>
              </a:ext>
            </a:extLst>
          </p:cNvPr>
          <p:cNvSpPr txBox="1"/>
          <p:nvPr/>
        </p:nvSpPr>
        <p:spPr>
          <a:xfrm>
            <a:off x="8793480" y="5181584"/>
            <a:ext cx="2362200"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Kiroku</a:t>
            </a:r>
            <a:r>
              <a:rPr lang="en-US" dirty="0">
                <a:latin typeface="Arial" panose="020B0604020202020204" pitchFamily="34" charset="0"/>
                <a:cs typeface="Arial" panose="020B0604020202020204" pitchFamily="34" charset="0"/>
              </a:rPr>
              <a:t> n.d.)</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0691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EB216-8700-D698-93F3-996AC81EA0B8}"/>
              </a:ext>
            </a:extLst>
          </p:cNvPr>
          <p:cNvSpPr>
            <a:spLocks noGrp="1"/>
          </p:cNvSpPr>
          <p:nvPr>
            <p:ph type="title"/>
          </p:nvPr>
        </p:nvSpPr>
        <p:spPr/>
        <p:txBody>
          <a:bodyPr/>
          <a:lstStyle/>
          <a:p>
            <a:endParaRPr lang="en-IN"/>
          </a:p>
        </p:txBody>
      </p:sp>
      <p:sp>
        <p:nvSpPr>
          <p:cNvPr id="3" name="Content Placeholder 2">
            <a:extLst>
              <a:ext uri="{FF2B5EF4-FFF2-40B4-BE49-F238E27FC236}">
                <a16:creationId xmlns:a16="http://schemas.microsoft.com/office/drawing/2014/main" id="{3CA839F6-289E-D254-3C1A-C07FE9143DFD}"/>
              </a:ext>
            </a:extLst>
          </p:cNvPr>
          <p:cNvSpPr>
            <a:spLocks noGrp="1"/>
          </p:cNvSpPr>
          <p:nvPr>
            <p:ph idx="1"/>
          </p:nvPr>
        </p:nvSpPr>
        <p:spPr/>
        <p:txBody>
          <a:bodyPr>
            <a:normAutofit/>
          </a:bodyPr>
          <a:lstStyle/>
          <a:p>
            <a:pPr>
              <a:buFont typeface="Wingdings" panose="05000000000000000000" pitchFamily="2" charset="2"/>
              <a:buChar char="q"/>
            </a:pPr>
            <a:r>
              <a:rPr lang="en-US" b="1" dirty="0">
                <a:latin typeface="Arial" panose="020B0604020202020204" pitchFamily="34" charset="0"/>
                <a:cs typeface="Arial" panose="020B0604020202020204" pitchFamily="34" charset="0"/>
              </a:rPr>
              <a:t>Diet: </a:t>
            </a:r>
            <a:r>
              <a:rPr lang="en-US" dirty="0">
                <a:latin typeface="Arial" panose="020B0604020202020204" pitchFamily="34" charset="0"/>
                <a:cs typeface="Arial" panose="020B0604020202020204" pitchFamily="34" charset="0"/>
              </a:rPr>
              <a:t>Diets high in sugar can increase plaque build-up and tooth decay, which indirectly raises the risk of gum disease (Berg et al., 2024).</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Stress: </a:t>
            </a:r>
            <a:r>
              <a:rPr lang="en-US" dirty="0">
                <a:latin typeface="Arial" panose="020B0604020202020204" pitchFamily="34" charset="0"/>
                <a:cs typeface="Arial" panose="020B0604020202020204" pitchFamily="34" charset="0"/>
              </a:rPr>
              <a:t>Chronic stress weakens the body’s immune system, making it harder to fight infections in the gums (</a:t>
            </a:r>
            <a:r>
              <a:rPr lang="en-US" dirty="0" err="1">
                <a:latin typeface="Arial" panose="020B0604020202020204" pitchFamily="34" charset="0"/>
                <a:cs typeface="Arial" panose="020B0604020202020204" pitchFamily="34" charset="0"/>
              </a:rPr>
              <a:t>Corridore</a:t>
            </a:r>
            <a:r>
              <a:rPr lang="en-US" dirty="0">
                <a:latin typeface="Arial" panose="020B0604020202020204" pitchFamily="34" charset="0"/>
                <a:cs typeface="Arial" panose="020B0604020202020204" pitchFamily="34" charset="0"/>
              </a:rPr>
              <a:t> et al., 2023).</a:t>
            </a:r>
          </a:p>
          <a:p>
            <a:pPr>
              <a:buFont typeface="Wingdings" panose="05000000000000000000" pitchFamily="2" charset="2"/>
              <a:buChar char="v"/>
            </a:pPr>
            <a:r>
              <a:rPr lang="en-US" b="1" dirty="0">
                <a:latin typeface="Arial" panose="020B0604020202020204" pitchFamily="34" charset="0"/>
                <a:cs typeface="Arial" panose="020B0604020202020204" pitchFamily="34" charset="0"/>
              </a:rPr>
              <a:t> Non-Modifiable Risk Factor</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 Age (Li et al., 2024)</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Genetic (Gao et al., 2025)</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Gender (Del Pinto et al., 2024)</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Ethnicty</a:t>
            </a:r>
            <a:r>
              <a:rPr lang="en-US" dirty="0">
                <a:latin typeface="Arial" panose="020B0604020202020204" pitchFamily="34" charset="0"/>
                <a:cs typeface="Arial" panose="020B0604020202020204" pitchFamily="34" charset="0"/>
              </a:rPr>
              <a:t> (Li et al., 2024)</a:t>
            </a:r>
          </a:p>
          <a:p>
            <a:pPr marL="0" indent="0">
              <a:buNone/>
            </a:pPr>
            <a:endParaRPr lang="en-IN" dirty="0">
              <a:latin typeface="Arial" panose="020B0604020202020204" pitchFamily="34" charset="0"/>
              <a:cs typeface="Arial" panose="020B0604020202020204" pitchFamily="34" charset="0"/>
            </a:endParaRPr>
          </a:p>
          <a:p>
            <a:pPr>
              <a:buFont typeface="Wingdings" panose="05000000000000000000" pitchFamily="2" charset="2"/>
              <a:buChar char="q"/>
            </a:pPr>
            <a:endParaRPr lang="en-IN" dirty="0"/>
          </a:p>
        </p:txBody>
      </p:sp>
    </p:spTree>
    <p:extLst>
      <p:ext uri="{BB962C8B-B14F-4D97-AF65-F5344CB8AC3E}">
        <p14:creationId xmlns:p14="http://schemas.microsoft.com/office/powerpoint/2010/main" val="1337941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E8066-D600-08B4-C6D0-F7323E899565}"/>
              </a:ext>
            </a:extLst>
          </p:cNvPr>
          <p:cNvSpPr>
            <a:spLocks noGrp="1"/>
          </p:cNvSpPr>
          <p:nvPr>
            <p:ph type="title"/>
          </p:nvPr>
        </p:nvSpPr>
        <p:spPr>
          <a:xfrm>
            <a:off x="1066800" y="489857"/>
            <a:ext cx="10058400" cy="702303"/>
          </a:xfrm>
        </p:spPr>
        <p:txBody>
          <a:bodyPr>
            <a:normAutofit fontScale="90000"/>
          </a:bodyPr>
          <a:lstStyle/>
          <a:p>
            <a:pPr algn="ctr"/>
            <a:r>
              <a:rPr lang="en-US" b="1" dirty="0">
                <a:latin typeface="Arial" panose="020B0604020202020204" pitchFamily="34" charset="0"/>
                <a:cs typeface="Arial" panose="020B0604020202020204" pitchFamily="34" charset="0"/>
              </a:rPr>
              <a:t>Symptoms</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5A1BB65-C3B8-F9E3-DF91-0442958A84D6}"/>
              </a:ext>
            </a:extLst>
          </p:cNvPr>
          <p:cNvSpPr>
            <a:spLocks noGrp="1"/>
          </p:cNvSpPr>
          <p:nvPr>
            <p:ph idx="1"/>
          </p:nvPr>
        </p:nvSpPr>
        <p:spPr/>
        <p:txBody>
          <a:bodyPr/>
          <a:lstStyle/>
          <a:p>
            <a:pPr>
              <a:buFont typeface="Wingdings" panose="05000000000000000000" pitchFamily="2" charset="2"/>
              <a:buChar char="§"/>
            </a:pPr>
            <a:r>
              <a:rPr lang="en-US" dirty="0">
                <a:latin typeface="Arial" panose="020B0604020202020204" pitchFamily="34" charset="0"/>
                <a:cs typeface="Arial" panose="020B0604020202020204" pitchFamily="34" charset="0"/>
              </a:rPr>
              <a:t> Bleeding Gums (Salvi et al., 2023)</a:t>
            </a:r>
          </a:p>
          <a:p>
            <a:pPr>
              <a:buFont typeface="Wingdings" panose="05000000000000000000" pitchFamily="2" charset="2"/>
              <a:buChar char="§"/>
            </a:pPr>
            <a:r>
              <a:rPr lang="en-US" dirty="0">
                <a:latin typeface="Arial" panose="020B0604020202020204" pitchFamily="34" charset="0"/>
                <a:cs typeface="Arial" panose="020B0604020202020204" pitchFamily="34" charset="0"/>
              </a:rPr>
              <a:t> Red, </a:t>
            </a:r>
            <a:r>
              <a:rPr lang="en-US" dirty="0" err="1">
                <a:latin typeface="Arial" panose="020B0604020202020204" pitchFamily="34" charset="0"/>
                <a:cs typeface="Arial" panose="020B0604020202020204" pitchFamily="34" charset="0"/>
              </a:rPr>
              <a:t>Swallon</a:t>
            </a:r>
            <a:r>
              <a:rPr lang="en-US" dirty="0">
                <a:latin typeface="Arial" panose="020B0604020202020204" pitchFamily="34" charset="0"/>
                <a:cs typeface="Arial" panose="020B0604020202020204" pitchFamily="34" charset="0"/>
              </a:rPr>
              <a:t> or tender gums (Salvi et al., 2023)</a:t>
            </a:r>
          </a:p>
          <a:p>
            <a:pPr>
              <a:buFont typeface="Wingdings" panose="05000000000000000000" pitchFamily="2" charset="2"/>
              <a:buChar char="§"/>
            </a:pPr>
            <a:r>
              <a:rPr lang="en-US" dirty="0">
                <a:latin typeface="Arial" panose="020B0604020202020204" pitchFamily="34" charset="0"/>
                <a:cs typeface="Arial" panose="020B0604020202020204" pitchFamily="34" charset="0"/>
              </a:rPr>
              <a:t> Gum recession (Prime Scholars, 2024)</a:t>
            </a:r>
          </a:p>
          <a:p>
            <a:pPr>
              <a:buFont typeface="Wingdings" panose="05000000000000000000" pitchFamily="2" charset="2"/>
              <a:buChar char="§"/>
            </a:pPr>
            <a:r>
              <a:rPr lang="en-US" dirty="0">
                <a:latin typeface="Arial" panose="020B0604020202020204" pitchFamily="34" charset="0"/>
                <a:cs typeface="Arial" panose="020B0604020202020204" pitchFamily="34" charset="0"/>
              </a:rPr>
              <a:t> Pocket formation (Prime Scholars, 2024)</a:t>
            </a:r>
          </a:p>
          <a:p>
            <a:pPr>
              <a:buFont typeface="Wingdings" panose="05000000000000000000" pitchFamily="2" charset="2"/>
              <a:buChar char="§"/>
            </a:pPr>
            <a:r>
              <a:rPr lang="en-US" dirty="0">
                <a:latin typeface="Arial" panose="020B0604020202020204" pitchFamily="34" charset="0"/>
                <a:cs typeface="Arial" panose="020B0604020202020204" pitchFamily="34" charset="0"/>
              </a:rPr>
              <a:t> tooth mobility (Prime Scholars, 2024)</a:t>
            </a:r>
          </a:p>
          <a:p>
            <a:pPr>
              <a:buFont typeface="Wingdings" panose="05000000000000000000" pitchFamily="2" charset="2"/>
              <a:buChar char="§"/>
            </a:pPr>
            <a:r>
              <a:rPr lang="en-US" dirty="0">
                <a:latin typeface="Arial" panose="020B0604020202020204" pitchFamily="34" charset="0"/>
                <a:cs typeface="Arial" panose="020B0604020202020204" pitchFamily="34" charset="0"/>
              </a:rPr>
              <a:t> pus formation (Prime Scholars, 2024)</a:t>
            </a:r>
          </a:p>
          <a:p>
            <a:pPr>
              <a:buFont typeface="Wingdings" panose="05000000000000000000" pitchFamily="2" charset="2"/>
              <a:buChar char="§"/>
            </a:pPr>
            <a:r>
              <a:rPr lang="en-US" dirty="0">
                <a:latin typeface="Arial" panose="020B0604020202020204" pitchFamily="34" charset="0"/>
                <a:cs typeface="Arial" panose="020B0604020202020204" pitchFamily="34" charset="0"/>
              </a:rPr>
              <a:t> bad breath (Halitosis) (Prime Scholars, 2024)</a:t>
            </a:r>
          </a:p>
          <a:p>
            <a:pPr>
              <a:buFont typeface="Wingdings" panose="05000000000000000000" pitchFamily="2" charset="2"/>
              <a:buChar char="§"/>
            </a:pPr>
            <a:r>
              <a:rPr lang="en-US" dirty="0">
                <a:latin typeface="Arial" panose="020B0604020202020204" pitchFamily="34" charset="0"/>
                <a:cs typeface="Arial" panose="020B0604020202020204" pitchFamily="34" charset="0"/>
              </a:rPr>
              <a:t> changes in alignment  (Prime Scholars, 2024)</a:t>
            </a:r>
          </a:p>
        </p:txBody>
      </p:sp>
      <p:pic>
        <p:nvPicPr>
          <p:cNvPr id="6" name="Content Placeholder 19">
            <a:extLst>
              <a:ext uri="{FF2B5EF4-FFF2-40B4-BE49-F238E27FC236}">
                <a16:creationId xmlns:a16="http://schemas.microsoft.com/office/drawing/2014/main" id="{48CD4F7A-0B94-E4FA-B62B-9268F12E5C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22474" y="2054842"/>
            <a:ext cx="4474869" cy="2748316"/>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TextBox 3">
            <a:extLst>
              <a:ext uri="{FF2B5EF4-FFF2-40B4-BE49-F238E27FC236}">
                <a16:creationId xmlns:a16="http://schemas.microsoft.com/office/drawing/2014/main" id="{F7A09009-297A-9CF7-25E3-0A267BA281D7}"/>
              </a:ext>
            </a:extLst>
          </p:cNvPr>
          <p:cNvSpPr txBox="1"/>
          <p:nvPr/>
        </p:nvSpPr>
        <p:spPr>
          <a:xfrm>
            <a:off x="7369208" y="5012266"/>
            <a:ext cx="3581400" cy="646331"/>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(Advanced Cosmetic and Family Dentistry, 2020)</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78307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882A8-7795-AAFC-6BCD-3E82D21EDA97}"/>
              </a:ext>
            </a:extLst>
          </p:cNvPr>
          <p:cNvSpPr>
            <a:spLocks noGrp="1"/>
          </p:cNvSpPr>
          <p:nvPr>
            <p:ph type="title"/>
          </p:nvPr>
        </p:nvSpPr>
        <p:spPr/>
        <p:txBody>
          <a:bodyPr/>
          <a:lstStyle/>
          <a:p>
            <a:pPr algn="ctr"/>
            <a:r>
              <a:rPr lang="en-IN" b="1" dirty="0">
                <a:latin typeface="Arial" panose="020B0604020202020204" pitchFamily="34" charset="0"/>
                <a:cs typeface="Arial" panose="020B0604020202020204" pitchFamily="34" charset="0"/>
              </a:rPr>
              <a:t>Economic Burden</a:t>
            </a:r>
          </a:p>
        </p:txBody>
      </p:sp>
      <p:sp>
        <p:nvSpPr>
          <p:cNvPr id="3" name="Content Placeholder 2">
            <a:extLst>
              <a:ext uri="{FF2B5EF4-FFF2-40B4-BE49-F238E27FC236}">
                <a16:creationId xmlns:a16="http://schemas.microsoft.com/office/drawing/2014/main" id="{9636D0C5-4D1D-64B5-D553-1C0C1FB73A9E}"/>
              </a:ext>
            </a:extLst>
          </p:cNvPr>
          <p:cNvSpPr>
            <a:spLocks noGrp="1"/>
          </p:cNvSpPr>
          <p:nvPr>
            <p:ph idx="1"/>
          </p:nvPr>
        </p:nvSpPr>
        <p:spPr>
          <a:xfrm>
            <a:off x="1097280" y="1737360"/>
            <a:ext cx="10058400" cy="4521926"/>
          </a:xfrm>
        </p:spPr>
        <p:txBody>
          <a:bodyPr>
            <a:normAutofit fontScale="92500" lnSpcReduction="10000"/>
          </a:bodyPr>
          <a:lstStyle/>
          <a:p>
            <a:r>
              <a:rPr lang="en-IN" sz="1600" b="1" dirty="0">
                <a:latin typeface="Arial" panose="020B0604020202020204" pitchFamily="34" charset="0"/>
                <a:cs typeface="Arial" panose="020B0604020202020204" pitchFamily="34" charset="0"/>
              </a:rPr>
              <a:t>1. High treatment costs and healthcare spending:</a:t>
            </a:r>
          </a:p>
          <a:p>
            <a:pPr>
              <a:buFont typeface="Wingdings" panose="05000000000000000000" pitchFamily="2" charset="2"/>
              <a:buChar char="Ø"/>
            </a:pPr>
            <a:r>
              <a:rPr lang="en-IN" sz="16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Dental problems, including untreated cavities and infections like abscesses, place a huge financial burden on global health systems (</a:t>
            </a:r>
            <a:r>
              <a:rPr lang="en-US" sz="1600" dirty="0" err="1">
                <a:latin typeface="Arial" panose="020B0604020202020204" pitchFamily="34" charset="0"/>
                <a:cs typeface="Arial" panose="020B0604020202020204" pitchFamily="34" charset="0"/>
              </a:rPr>
              <a:t>Jevdjevic</a:t>
            </a:r>
            <a:r>
              <a:rPr lang="en-US" sz="1600" dirty="0">
                <a:latin typeface="Arial" panose="020B0604020202020204" pitchFamily="34" charset="0"/>
                <a:cs typeface="Arial" panose="020B0604020202020204" pitchFamily="34" charset="0"/>
              </a:rPr>
              <a:t> et al., 2025). </a:t>
            </a:r>
          </a:p>
          <a:p>
            <a:pPr>
              <a:buFont typeface="Wingdings" panose="05000000000000000000" pitchFamily="2" charset="2"/>
              <a:buChar char="Ø"/>
            </a:pPr>
            <a:r>
              <a:rPr lang="en-US" sz="1600" dirty="0">
                <a:latin typeface="Arial" panose="020B0604020202020204" pitchFamily="34" charset="0"/>
                <a:cs typeface="Arial" panose="020B0604020202020204" pitchFamily="34" charset="0"/>
              </a:rPr>
              <a:t> A global analysis estimated that oral health conditions cost the world around US $710 billion in 2019. Of this, US $387 billion was spent directly on treatments such as emergency care and tooth extractions, while US $323 billion was lost due to missed work or school because of dental problems. This shows how expensive managing dental infections like abscesses can be worldwide (</a:t>
            </a:r>
            <a:r>
              <a:rPr lang="en-US" sz="1600" dirty="0" err="1">
                <a:latin typeface="Arial" panose="020B0604020202020204" pitchFamily="34" charset="0"/>
                <a:cs typeface="Arial" panose="020B0604020202020204" pitchFamily="34" charset="0"/>
              </a:rPr>
              <a:t>Jevdjevic</a:t>
            </a:r>
            <a:r>
              <a:rPr lang="en-US" sz="1600" dirty="0">
                <a:latin typeface="Arial" panose="020B0604020202020204" pitchFamily="34" charset="0"/>
                <a:cs typeface="Arial" panose="020B0604020202020204" pitchFamily="34" charset="0"/>
              </a:rPr>
              <a:t> et al., 2025). </a:t>
            </a:r>
            <a:endParaRPr lang="da-DK" sz="1600" dirty="0">
              <a:latin typeface="Arial" panose="020B0604020202020204" pitchFamily="34" charset="0"/>
              <a:cs typeface="Arial" panose="020B0604020202020204" pitchFamily="34" charset="0"/>
            </a:endParaRPr>
          </a:p>
          <a:p>
            <a:pPr marL="0" indent="0">
              <a:buNone/>
            </a:pPr>
            <a:r>
              <a:rPr lang="en-IN" sz="1600" b="1" dirty="0">
                <a:latin typeface="Arial" panose="020B0604020202020204" pitchFamily="34" charset="0"/>
                <a:cs typeface="Arial" panose="020B0604020202020204" pitchFamily="34" charset="0"/>
              </a:rPr>
              <a:t>2. Costs in UK and high income setting </a:t>
            </a:r>
          </a:p>
          <a:p>
            <a:pPr>
              <a:buFont typeface="Wingdings" panose="05000000000000000000" pitchFamily="2" charset="2"/>
              <a:buChar char="Ø"/>
            </a:pPr>
            <a:r>
              <a:rPr lang="en-IN" sz="1600" b="1"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In the UK and other high-income countries, differences in oral health access mean that some people only seek treatment when problems are severe, such as dental abscesses, which may require emergency visits, extractions, or surgical drainage (Public Health England, 2020).</a:t>
            </a:r>
          </a:p>
          <a:p>
            <a:pPr marL="0" indent="0">
              <a:buNone/>
            </a:pPr>
            <a:r>
              <a:rPr lang="en-US" sz="1600" b="1" dirty="0">
                <a:latin typeface="Arial" panose="020B0604020202020204" pitchFamily="34" charset="0"/>
                <a:cs typeface="Arial" panose="020B0604020202020204" pitchFamily="34" charset="0"/>
              </a:rPr>
              <a:t>3. Productivity and indirect Economic losses:</a:t>
            </a:r>
          </a:p>
          <a:p>
            <a:pPr>
              <a:buFont typeface="Wingdings" panose="05000000000000000000" pitchFamily="2" charset="2"/>
              <a:buChar char="Ø"/>
            </a:pPr>
            <a:r>
              <a:rPr lang="en-IN" sz="1600" b="1"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Dental abscesses and other severe oral infections can have wider economic effects beyond the cost of treatment. People may miss work or school because of pain, dental appointments, or recovery time, leading to lost productivity for individuals, families, and employers (</a:t>
            </a:r>
            <a:r>
              <a:rPr lang="en-US" sz="1600" dirty="0" err="1">
                <a:latin typeface="Arial" panose="020B0604020202020204" pitchFamily="34" charset="0"/>
                <a:cs typeface="Arial" panose="020B0604020202020204" pitchFamily="34" charset="0"/>
              </a:rPr>
              <a:t>Jevdjevic</a:t>
            </a:r>
            <a:r>
              <a:rPr lang="en-US" sz="1600" dirty="0">
                <a:latin typeface="Arial" panose="020B0604020202020204" pitchFamily="34" charset="0"/>
                <a:cs typeface="Arial" panose="020B0604020202020204" pitchFamily="34" charset="0"/>
              </a:rPr>
              <a:t> et al., 2025). </a:t>
            </a:r>
          </a:p>
          <a:p>
            <a:pPr>
              <a:buFont typeface="Wingdings" panose="05000000000000000000" pitchFamily="2" charset="2"/>
              <a:buChar char="Ø"/>
            </a:pPr>
            <a:r>
              <a:rPr lang="en-US" sz="1600" dirty="0">
                <a:latin typeface="Arial" panose="020B0604020202020204" pitchFamily="34" charset="0"/>
                <a:cs typeface="Arial" panose="020B0604020202020204" pitchFamily="34" charset="0"/>
              </a:rPr>
              <a:t>Families may also face extra financial pressure from taking time off work to care for loved ones, travel to appointments, and cover related costs (</a:t>
            </a:r>
            <a:r>
              <a:rPr lang="en-US" sz="1600" dirty="0" err="1">
                <a:latin typeface="Arial" panose="020B0604020202020204" pitchFamily="34" charset="0"/>
                <a:cs typeface="Arial" panose="020B0604020202020204" pitchFamily="34" charset="0"/>
              </a:rPr>
              <a:t>Jevdjevic</a:t>
            </a:r>
            <a:r>
              <a:rPr lang="en-US" sz="1600" dirty="0">
                <a:latin typeface="Arial" panose="020B0604020202020204" pitchFamily="34" charset="0"/>
                <a:cs typeface="Arial" panose="020B0604020202020204" pitchFamily="34" charset="0"/>
              </a:rPr>
              <a:t> et al., 2025).</a:t>
            </a:r>
          </a:p>
          <a:p>
            <a:pPr>
              <a:buFont typeface="Wingdings" panose="05000000000000000000" pitchFamily="2" charset="2"/>
              <a:buChar char="Ø"/>
            </a:pPr>
            <a:endParaRPr lang="da-DK" sz="16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IN" sz="1600" dirty="0">
              <a:latin typeface="Arial" panose="020B0604020202020204" pitchFamily="34" charset="0"/>
              <a:cs typeface="Arial" panose="020B0604020202020204" pitchFamily="34" charset="0"/>
            </a:endParaRPr>
          </a:p>
          <a:p>
            <a:endParaRPr lang="en-IN"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2359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998F0-7E25-83EF-5EEF-5DAAF9354C86}"/>
              </a:ext>
            </a:extLst>
          </p:cNvPr>
          <p:cNvSpPr>
            <a:spLocks noGrp="1"/>
          </p:cNvSpPr>
          <p:nvPr>
            <p:ph type="title"/>
          </p:nvPr>
        </p:nvSpPr>
        <p:spPr/>
        <p:txBody>
          <a:bodyPr/>
          <a:lstStyle/>
          <a:p>
            <a:pPr algn="ctr"/>
            <a:r>
              <a:rPr lang="en-IN" b="1" dirty="0">
                <a:latin typeface="Arial" panose="020B0604020202020204" pitchFamily="34" charset="0"/>
                <a:cs typeface="Arial" panose="020B0604020202020204" pitchFamily="34" charset="0"/>
              </a:rPr>
              <a:t>Social</a:t>
            </a:r>
            <a:r>
              <a:rPr lang="en-IN" dirty="0">
                <a:latin typeface="Arial" panose="020B0604020202020204" pitchFamily="34" charset="0"/>
                <a:cs typeface="Arial" panose="020B0604020202020204" pitchFamily="34" charset="0"/>
              </a:rPr>
              <a:t> </a:t>
            </a:r>
            <a:r>
              <a:rPr lang="en-IN" b="1" dirty="0">
                <a:latin typeface="Arial" panose="020B0604020202020204" pitchFamily="34" charset="0"/>
                <a:cs typeface="Arial" panose="020B0604020202020204" pitchFamily="34" charset="0"/>
              </a:rPr>
              <a:t>Burden</a:t>
            </a:r>
          </a:p>
        </p:txBody>
      </p:sp>
      <p:sp>
        <p:nvSpPr>
          <p:cNvPr id="3" name="Content Placeholder 2">
            <a:extLst>
              <a:ext uri="{FF2B5EF4-FFF2-40B4-BE49-F238E27FC236}">
                <a16:creationId xmlns:a16="http://schemas.microsoft.com/office/drawing/2014/main" id="{FC359E65-4010-41E7-52D7-B175E02DF3BC}"/>
              </a:ext>
            </a:extLst>
          </p:cNvPr>
          <p:cNvSpPr>
            <a:spLocks noGrp="1"/>
          </p:cNvSpPr>
          <p:nvPr>
            <p:ph idx="1"/>
          </p:nvPr>
        </p:nvSpPr>
        <p:spPr>
          <a:xfrm>
            <a:off x="1097280" y="1737360"/>
            <a:ext cx="10058400" cy="4131734"/>
          </a:xfrm>
        </p:spPr>
        <p:txBody>
          <a:bodyPr>
            <a:normAutofit/>
          </a:bodyPr>
          <a:lstStyle/>
          <a:p>
            <a:r>
              <a:rPr lang="en-IN" b="1" dirty="0">
                <a:latin typeface="Arial" panose="020B0604020202020204" pitchFamily="34" charset="0"/>
                <a:cs typeface="Arial" panose="020B0604020202020204" pitchFamily="34" charset="0"/>
              </a:rPr>
              <a:t>1. Reduced Quality of life:</a:t>
            </a:r>
          </a:p>
          <a:p>
            <a:pPr>
              <a:buFont typeface="Wingdings" panose="05000000000000000000" pitchFamily="2" charset="2"/>
              <a:buChar char="Ø"/>
            </a:pPr>
            <a:r>
              <a:rPr lang="en-IN"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Untreated dental abscesses can seriously affect daily life, causing severe pain and discomfort, difficulty eating, speaking, or socializing, and sleep disruption (</a:t>
            </a:r>
            <a:r>
              <a:rPr lang="en-US" dirty="0" err="1">
                <a:latin typeface="Arial" panose="020B0604020202020204" pitchFamily="34" charset="0"/>
                <a:cs typeface="Arial" panose="020B0604020202020204" pitchFamily="34" charset="0"/>
              </a:rPr>
              <a:t>Jevdjevic</a:t>
            </a:r>
            <a:r>
              <a:rPr lang="en-US" dirty="0">
                <a:latin typeface="Arial" panose="020B0604020202020204" pitchFamily="34" charset="0"/>
                <a:cs typeface="Arial" panose="020B0604020202020204" pitchFamily="34" charset="0"/>
              </a:rPr>
              <a:t> et al., 2025).</a:t>
            </a:r>
          </a:p>
          <a:p>
            <a:pPr marL="0" indent="0">
              <a:buNone/>
            </a:pPr>
            <a:r>
              <a:rPr lang="en-US" b="1" dirty="0">
                <a:latin typeface="Arial" panose="020B0604020202020204" pitchFamily="34" charset="0"/>
                <a:cs typeface="Arial" panose="020B0604020202020204" pitchFamily="34" charset="0"/>
              </a:rPr>
              <a:t>2. Impact on Education:</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 Dental pain and infections can cause children to miss school and adults to miss work, affecting academic performance and job stability (</a:t>
            </a:r>
            <a:r>
              <a:rPr lang="en-US" dirty="0" err="1">
                <a:latin typeface="Arial" panose="020B0604020202020204" pitchFamily="34" charset="0"/>
                <a:cs typeface="Arial" panose="020B0604020202020204" pitchFamily="34" charset="0"/>
              </a:rPr>
              <a:t>Jevdjevic</a:t>
            </a:r>
            <a:r>
              <a:rPr lang="en-US" dirty="0">
                <a:latin typeface="Arial" panose="020B0604020202020204" pitchFamily="34" charset="0"/>
                <a:cs typeface="Arial" panose="020B0604020202020204" pitchFamily="34" charset="0"/>
              </a:rPr>
              <a:t> et al., 2025).</a:t>
            </a:r>
          </a:p>
          <a:p>
            <a:r>
              <a:rPr lang="en-IN" b="1" dirty="0">
                <a:latin typeface="Arial" panose="020B0604020202020204" pitchFamily="34" charset="0"/>
                <a:cs typeface="Arial" panose="020B0604020202020204" pitchFamily="34" charset="0"/>
              </a:rPr>
              <a:t>3. Psychological effect and social effects :</a:t>
            </a:r>
          </a:p>
          <a:p>
            <a:pPr>
              <a:buFont typeface="Wingdings" panose="05000000000000000000" pitchFamily="2" charset="2"/>
              <a:buChar char="Ø"/>
            </a:pPr>
            <a:r>
              <a:rPr lang="en-IN" b="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Chronic or repeated dental pain from abscesses can cause anxiety, embarrassment, and social withdrawal, often because of trouble eating, bad breath, or visible damage to the teeth (</a:t>
            </a:r>
            <a:r>
              <a:rPr lang="en-US" dirty="0" err="1">
                <a:latin typeface="Arial" panose="020B0604020202020204" pitchFamily="34" charset="0"/>
                <a:cs typeface="Arial" panose="020B0604020202020204" pitchFamily="34" charset="0"/>
              </a:rPr>
              <a:t>Jevdjevic</a:t>
            </a:r>
            <a:r>
              <a:rPr lang="en-US" dirty="0">
                <a:latin typeface="Arial" panose="020B0604020202020204" pitchFamily="34" charset="0"/>
                <a:cs typeface="Arial" panose="020B0604020202020204" pitchFamily="34" charset="0"/>
              </a:rPr>
              <a:t> et al., 2025).</a:t>
            </a:r>
          </a:p>
          <a:p>
            <a:pPr>
              <a:buFont typeface="Wingdings" panose="05000000000000000000" pitchFamily="2" charset="2"/>
              <a:buChar char="Ø"/>
            </a:pPr>
            <a:endParaRPr lang="en-IN"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7402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B97BC-F23D-D700-8101-87A22518CA3E}"/>
              </a:ext>
            </a:extLst>
          </p:cNvPr>
          <p:cNvSpPr>
            <a:spLocks noGrp="1"/>
          </p:cNvSpPr>
          <p:nvPr>
            <p:ph type="title"/>
          </p:nvPr>
        </p:nvSpPr>
        <p:spPr>
          <a:xfrm>
            <a:off x="1066800" y="655926"/>
            <a:ext cx="10058400" cy="866503"/>
          </a:xfrm>
        </p:spPr>
        <p:txBody>
          <a:bodyPr/>
          <a:lstStyle/>
          <a:p>
            <a:pPr algn="ctr"/>
            <a:r>
              <a:rPr lang="en-US" b="1" dirty="0">
                <a:latin typeface="Arial" panose="020B0604020202020204" pitchFamily="34" charset="0"/>
                <a:cs typeface="Arial" panose="020B0604020202020204" pitchFamily="34" charset="0"/>
              </a:rPr>
              <a:t>Diagnosis and Initial assessment </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8186E52-9079-734C-B791-619A80C6E734}"/>
              </a:ext>
            </a:extLst>
          </p:cNvPr>
          <p:cNvSpPr>
            <a:spLocks noGrp="1"/>
          </p:cNvSpPr>
          <p:nvPr>
            <p:ph idx="1"/>
          </p:nvPr>
        </p:nvSpPr>
        <p:spPr>
          <a:xfrm>
            <a:off x="1097280" y="1747759"/>
            <a:ext cx="6500949" cy="4435323"/>
          </a:xfrm>
        </p:spPr>
        <p:txBody>
          <a:bodyPr>
            <a:normAutofit lnSpcReduction="10000"/>
          </a:bodyPr>
          <a:lstStyle/>
          <a:p>
            <a:pPr>
              <a:buFont typeface="Wingdings" panose="05000000000000000000" pitchFamily="2" charset="2"/>
              <a:buChar char="Ø"/>
            </a:pPr>
            <a:r>
              <a:rPr lang="en-US" sz="1800" b="1" dirty="0">
                <a:latin typeface="Arial" panose="020B0604020202020204" pitchFamily="34" charset="0"/>
                <a:cs typeface="Arial" panose="020B0604020202020204" pitchFamily="34" charset="0"/>
              </a:rPr>
              <a:t>Patient History</a:t>
            </a:r>
            <a:r>
              <a:rPr lang="en-US" sz="1800" dirty="0">
                <a:latin typeface="Arial" panose="020B0604020202020204" pitchFamily="34" charset="0"/>
                <a:cs typeface="Arial" panose="020B0604020202020204" pitchFamily="34" charset="0"/>
              </a:rPr>
              <a:t>: Initial assessment involves taking a detailed medical and dental history to understand the patient’s overall health. It also includes identifying risk factors such as smoking and diabetes, as these can influence disease progression and guide treatment planning (Chapple et al.,2023; Sanz et al., 2024).</a:t>
            </a:r>
          </a:p>
          <a:p>
            <a:pPr>
              <a:buFont typeface="Wingdings" panose="05000000000000000000" pitchFamily="2" charset="2"/>
              <a:buChar char="Ø"/>
            </a:pPr>
            <a:r>
              <a:rPr lang="en-US" sz="1800" b="1" dirty="0">
                <a:latin typeface="Arial" panose="020B0604020202020204" pitchFamily="34" charset="0"/>
                <a:cs typeface="Arial" panose="020B0604020202020204" pitchFamily="34" charset="0"/>
              </a:rPr>
              <a:t>Clinical Examination</a:t>
            </a:r>
            <a:r>
              <a:rPr lang="en-US" sz="1800" dirty="0">
                <a:latin typeface="Arial" panose="020B0604020202020204" pitchFamily="34" charset="0"/>
                <a:cs typeface="Arial" panose="020B0604020202020204" pitchFamily="34" charset="0"/>
              </a:rPr>
              <a:t>: The dentist examines the oral tissues for signs of inflammation such as bleeding gums, swelling, plaque build-up and gum recession (Heitz-Mayfield, 2024; Chukwuma et al., 2024).</a:t>
            </a:r>
          </a:p>
          <a:p>
            <a:pPr>
              <a:buFont typeface="Wingdings" panose="05000000000000000000" pitchFamily="2" charset="2"/>
              <a:buChar char="Ø"/>
            </a:pPr>
            <a:r>
              <a:rPr lang="en-US" sz="1800" b="1" dirty="0">
                <a:latin typeface="Arial" panose="020B0604020202020204" pitchFamily="34" charset="0"/>
                <a:cs typeface="Arial" panose="020B0604020202020204" pitchFamily="34" charset="0"/>
              </a:rPr>
              <a:t>B</a:t>
            </a:r>
            <a:r>
              <a:rPr lang="en-IN" sz="1800" b="1" dirty="0" err="1">
                <a:latin typeface="Arial" panose="020B0604020202020204" pitchFamily="34" charset="0"/>
                <a:cs typeface="Arial" panose="020B0604020202020204" pitchFamily="34" charset="0"/>
              </a:rPr>
              <a:t>asic</a:t>
            </a:r>
            <a:r>
              <a:rPr lang="en-IN" sz="1800" b="1" dirty="0">
                <a:latin typeface="Arial" panose="020B0604020202020204" pitchFamily="34" charset="0"/>
                <a:cs typeface="Arial" panose="020B0604020202020204" pitchFamily="34" charset="0"/>
              </a:rPr>
              <a:t> Periodontal Examination</a:t>
            </a:r>
            <a:r>
              <a:rPr lang="en-IN" sz="1800"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The Basic Periodontal Examination (BPE) is a routine screening tool used in UK dental practice to assess periodontal health. A WHO probe checks pocket depth, bleeding and calculus in each sextant (British Society of Periodontology and Implant Dentistry, 2023; Chapple et al., 2023).</a:t>
            </a:r>
          </a:p>
          <a:p>
            <a:pPr>
              <a:buFont typeface="Wingdings" panose="05000000000000000000" pitchFamily="2" charset="2"/>
              <a:buChar char="Ø"/>
            </a:pPr>
            <a:r>
              <a:rPr lang="en-US" sz="1800" b="1" dirty="0">
                <a:latin typeface="Arial" panose="020B0604020202020204" pitchFamily="34" charset="0"/>
                <a:cs typeface="Arial" panose="020B0604020202020204" pitchFamily="34" charset="0"/>
              </a:rPr>
              <a:t>Radiographic assessment </a:t>
            </a:r>
            <a:r>
              <a:rPr lang="en-US" sz="1800" dirty="0">
                <a:latin typeface="Arial" panose="020B0604020202020204" pitchFamily="34" charset="0"/>
                <a:cs typeface="Arial" panose="020B0604020202020204" pitchFamily="34" charset="0"/>
              </a:rPr>
              <a:t>(Sanz et al., 2024).</a:t>
            </a:r>
            <a:endParaRPr lang="en-US" sz="1800"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19B1DC3-576D-856F-B2FC-B6D06125BF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9154" y="1877179"/>
            <a:ext cx="3303621" cy="389164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TextBox 3">
            <a:extLst>
              <a:ext uri="{FF2B5EF4-FFF2-40B4-BE49-F238E27FC236}">
                <a16:creationId xmlns:a16="http://schemas.microsoft.com/office/drawing/2014/main" id="{5947062B-B78F-7DF9-6DA4-DD57F36B9C13}"/>
              </a:ext>
            </a:extLst>
          </p:cNvPr>
          <p:cNvSpPr txBox="1"/>
          <p:nvPr/>
        </p:nvSpPr>
        <p:spPr>
          <a:xfrm>
            <a:off x="8969828" y="5900058"/>
            <a:ext cx="1611086" cy="381000"/>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(BSP, 2023)</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9167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EDE3C-E7BA-4CDC-ED5A-ED2C153A0837}"/>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Management</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AA4DE55-8992-E9E9-3479-FF5A7730582F}"/>
              </a:ext>
            </a:extLst>
          </p:cNvPr>
          <p:cNvSpPr>
            <a:spLocks noGrp="1"/>
          </p:cNvSpPr>
          <p:nvPr>
            <p:ph idx="1"/>
          </p:nvPr>
        </p:nvSpPr>
        <p:spPr>
          <a:xfrm>
            <a:off x="1097280" y="1747760"/>
            <a:ext cx="10058400" cy="4023360"/>
          </a:xfrm>
        </p:spPr>
        <p:txBody>
          <a:bodyPr/>
          <a:lstStyle/>
          <a:p>
            <a:pPr>
              <a:buFont typeface="Wingdings" panose="05000000000000000000" pitchFamily="2" charset="2"/>
              <a:buChar char="§"/>
            </a:pPr>
            <a:r>
              <a:rPr lang="en-US" b="1" dirty="0">
                <a:latin typeface="Arial" panose="020B0604020202020204" pitchFamily="34" charset="0"/>
                <a:cs typeface="Arial" panose="020B0604020202020204" pitchFamily="34" charset="0"/>
              </a:rPr>
              <a:t>Self Hygiene: </a:t>
            </a:r>
            <a:r>
              <a:rPr lang="en-US" dirty="0">
                <a:latin typeface="Arial" panose="020B0604020202020204" pitchFamily="34" charset="0"/>
                <a:cs typeface="Arial" panose="020B0604020202020204" pitchFamily="34" charset="0"/>
              </a:rPr>
              <a:t>Patients are given intensive oral hygiene instruction, including how to effectively remove plaque using interdental brushes and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cleaning techniques. This education helps improve plaque control and reduces periodontal inflammation (Ge et al., 2024; Zakharova et al., 2025).</a:t>
            </a:r>
          </a:p>
          <a:p>
            <a:pPr>
              <a:buFont typeface="Wingdings" panose="05000000000000000000" pitchFamily="2" charset="2"/>
              <a:buChar char="§"/>
            </a:pPr>
            <a:r>
              <a:rPr lang="en-US" b="1" dirty="0">
                <a:latin typeface="Arial" panose="020B0604020202020204" pitchFamily="34" charset="0"/>
                <a:cs typeface="Arial" panose="020B0604020202020204" pitchFamily="34" charset="0"/>
              </a:rPr>
              <a:t>Non surgical Therapy: </a:t>
            </a:r>
            <a:r>
              <a:rPr lang="en-US" dirty="0">
                <a:latin typeface="Arial" panose="020B0604020202020204" pitchFamily="34" charset="0"/>
                <a:cs typeface="Arial" panose="020B0604020202020204" pitchFamily="34" charset="0"/>
              </a:rPr>
              <a:t>Initial treatment includes professional scaling and root surface debridement to remove plaque biofilm and calculus. This reduces bacteria and inflammation in periodontal tissues and supports healing (</a:t>
            </a:r>
            <a:r>
              <a:rPr lang="en-US" dirty="0" err="1">
                <a:latin typeface="Arial" panose="020B0604020202020204" pitchFamily="34" charset="0"/>
                <a:cs typeface="Arial" panose="020B0604020202020204" pitchFamily="34" charset="0"/>
              </a:rPr>
              <a:t>Altalhi</a:t>
            </a:r>
            <a:r>
              <a:rPr lang="en-US" dirty="0">
                <a:latin typeface="Arial" panose="020B0604020202020204" pitchFamily="34" charset="0"/>
                <a:cs typeface="Arial" panose="020B0604020202020204" pitchFamily="34" charset="0"/>
              </a:rPr>
              <a:t> et al., 2024; </a:t>
            </a:r>
            <a:r>
              <a:rPr lang="en-US" dirty="0" err="1">
                <a:latin typeface="Arial" panose="020B0604020202020204" pitchFamily="34" charset="0"/>
                <a:cs typeface="Arial" panose="020B0604020202020204" pitchFamily="34" charset="0"/>
              </a:rPr>
              <a:t>Padmakumari</a:t>
            </a:r>
            <a:r>
              <a:rPr lang="en-US" dirty="0">
                <a:latin typeface="Arial" panose="020B0604020202020204" pitchFamily="34" charset="0"/>
                <a:cs typeface="Arial" panose="020B0604020202020204" pitchFamily="34" charset="0"/>
              </a:rPr>
              <a:t> et al., 2025).</a:t>
            </a:r>
          </a:p>
          <a:p>
            <a:pPr>
              <a:buFont typeface="Wingdings" panose="05000000000000000000" pitchFamily="2" charset="2"/>
              <a:buChar char="§"/>
            </a:pPr>
            <a:r>
              <a:rPr lang="en-IN" b="1" dirty="0">
                <a:latin typeface="Arial" panose="020B0604020202020204" pitchFamily="34" charset="0"/>
                <a:cs typeface="Arial" panose="020B0604020202020204" pitchFamily="34" charset="0"/>
              </a:rPr>
              <a:t>Surgical Therapy</a:t>
            </a:r>
            <a:r>
              <a:rPr lang="en-IN"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If periodontal pockets remain after initial treatment, advanced therapies such as periodontal surgery or regenerative procedures may be required. These treatments aim to repair or regenerate lost supporting tissues and help control further disease progression (Aslan and </a:t>
            </a:r>
            <a:r>
              <a:rPr lang="en-US" dirty="0" err="1">
                <a:latin typeface="Arial" panose="020B0604020202020204" pitchFamily="34" charset="0"/>
                <a:cs typeface="Arial" panose="020B0604020202020204" pitchFamily="34" charset="0"/>
              </a:rPr>
              <a:t>Rasperini</a:t>
            </a:r>
            <a:r>
              <a:rPr lang="en-US" dirty="0">
                <a:latin typeface="Arial" panose="020B0604020202020204" pitchFamily="34" charset="0"/>
                <a:cs typeface="Arial" panose="020B0604020202020204" pitchFamily="34" charset="0"/>
              </a:rPr>
              <a:t>, 2025; Imtiaz et al., 2024).</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92172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87C00-9049-C43F-0497-74F41F9027DF}"/>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Prevention</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7130624-50A4-3BE0-1582-7F5DF79F6D49}"/>
              </a:ext>
            </a:extLst>
          </p:cNvPr>
          <p:cNvSpPr>
            <a:spLocks noGrp="1"/>
          </p:cNvSpPr>
          <p:nvPr>
            <p:ph idx="1"/>
          </p:nvPr>
        </p:nvSpPr>
        <p:spPr>
          <a:xfrm>
            <a:off x="1097280" y="1737360"/>
            <a:ext cx="5543006" cy="4652554"/>
          </a:xfrm>
        </p:spPr>
        <p:txBody>
          <a:bodyPr>
            <a:noAutofit/>
          </a:bodyPr>
          <a:lstStyle/>
          <a:p>
            <a:pPr marL="0" indent="0">
              <a:buNone/>
            </a:pPr>
            <a:r>
              <a:rPr lang="en-US" sz="1600" b="1" dirty="0">
                <a:latin typeface="Arial" panose="020B0604020202020204" pitchFamily="34" charset="0"/>
                <a:cs typeface="Arial" panose="020B0604020202020204" pitchFamily="34" charset="0"/>
              </a:rPr>
              <a:t>Primary Prevention:</a:t>
            </a:r>
          </a:p>
          <a:p>
            <a:pPr>
              <a:buFont typeface="Wingdings" panose="05000000000000000000" pitchFamily="2" charset="2"/>
              <a:buChar char="§"/>
            </a:pPr>
            <a:r>
              <a:rPr lang="en-IN" sz="1600" dirty="0">
                <a:latin typeface="Arial" panose="020B0604020202020204" pitchFamily="34" charset="0"/>
                <a:cs typeface="Arial" panose="020B0604020202020204" pitchFamily="34" charset="0"/>
              </a:rPr>
              <a:t>Regular toothbrushing with fluoride toothpaste(Deinzer et al., 2024)</a:t>
            </a:r>
          </a:p>
          <a:p>
            <a:pPr>
              <a:buFont typeface="Wingdings" panose="05000000000000000000" pitchFamily="2" charset="2"/>
              <a:buChar char="§"/>
            </a:pPr>
            <a:r>
              <a:rPr lang="en-IN" sz="1600" dirty="0">
                <a:latin typeface="Arial" panose="020B0604020202020204" pitchFamily="34" charset="0"/>
                <a:cs typeface="Arial" panose="020B0604020202020204" pitchFamily="34" charset="0"/>
              </a:rPr>
              <a:t>Interdental cleaning (</a:t>
            </a:r>
            <a:r>
              <a:rPr lang="en-IN" sz="1600" dirty="0" err="1">
                <a:latin typeface="Arial" panose="020B0604020202020204" pitchFamily="34" charset="0"/>
                <a:cs typeface="Arial" panose="020B0604020202020204" pitchFamily="34" charset="0"/>
              </a:rPr>
              <a:t>Aroonratana</a:t>
            </a:r>
            <a:r>
              <a:rPr lang="en-IN" sz="1600" dirty="0">
                <a:latin typeface="Arial" panose="020B0604020202020204" pitchFamily="34" charset="0"/>
                <a:cs typeface="Arial" panose="020B0604020202020204" pitchFamily="34" charset="0"/>
              </a:rPr>
              <a:t> et al., 2024)</a:t>
            </a:r>
          </a:p>
          <a:p>
            <a:pPr>
              <a:buFont typeface="Wingdings" panose="05000000000000000000" pitchFamily="2" charset="2"/>
              <a:buChar char="§"/>
            </a:pPr>
            <a:r>
              <a:rPr lang="en-IN" sz="1600" dirty="0">
                <a:latin typeface="Arial" panose="020B0604020202020204" pitchFamily="34" charset="0"/>
                <a:cs typeface="Arial" panose="020B0604020202020204" pitchFamily="34" charset="0"/>
              </a:rPr>
              <a:t>Smoking cessation (Chu, Chu and Chan, 2025)</a:t>
            </a:r>
          </a:p>
          <a:p>
            <a:pPr>
              <a:buFont typeface="Wingdings" panose="05000000000000000000" pitchFamily="2" charset="2"/>
              <a:buChar char="§"/>
            </a:pPr>
            <a:r>
              <a:rPr lang="en-IN" sz="1600" dirty="0">
                <a:latin typeface="Arial" panose="020B0604020202020204" pitchFamily="34" charset="0"/>
                <a:cs typeface="Arial" panose="020B0604020202020204" pitchFamily="34" charset="0"/>
              </a:rPr>
              <a:t>Balanced diet and reduced sugar intake (Deinzer et al., 2024)</a:t>
            </a:r>
          </a:p>
          <a:p>
            <a:pPr>
              <a:buFont typeface="Wingdings" panose="05000000000000000000" pitchFamily="2" charset="2"/>
              <a:buChar char="§"/>
            </a:pPr>
            <a:r>
              <a:rPr lang="en-IN" sz="1600" dirty="0">
                <a:latin typeface="Arial" panose="020B0604020202020204" pitchFamily="34" charset="0"/>
                <a:cs typeface="Arial" panose="020B0604020202020204" pitchFamily="34" charset="0"/>
              </a:rPr>
              <a:t>Regular dental check-ups (Chu, Chu and Chan, 2025)</a:t>
            </a:r>
          </a:p>
          <a:p>
            <a:pPr marL="0" indent="0">
              <a:buNone/>
            </a:pPr>
            <a:r>
              <a:rPr lang="en-IN" sz="1600" b="1" dirty="0">
                <a:latin typeface="Arial" panose="020B0604020202020204" pitchFamily="34" charset="0"/>
                <a:cs typeface="Arial" panose="020B0604020202020204" pitchFamily="34" charset="0"/>
              </a:rPr>
              <a:t>Secondary Prevention:</a:t>
            </a:r>
          </a:p>
          <a:p>
            <a:pPr>
              <a:buFont typeface="Wingdings" panose="05000000000000000000" pitchFamily="2" charset="2"/>
              <a:buChar char="§"/>
            </a:pPr>
            <a:r>
              <a:rPr lang="en-IN" sz="1600" dirty="0">
                <a:latin typeface="Arial" panose="020B0604020202020204" pitchFamily="34" charset="0"/>
                <a:cs typeface="Arial" panose="020B0604020202020204" pitchFamily="34" charset="0"/>
              </a:rPr>
              <a:t>Early BPE screening </a:t>
            </a:r>
          </a:p>
          <a:p>
            <a:pPr>
              <a:buFont typeface="Wingdings" panose="05000000000000000000" pitchFamily="2" charset="2"/>
              <a:buChar char="§"/>
            </a:pPr>
            <a:r>
              <a:rPr lang="en-IN" sz="1600" dirty="0">
                <a:latin typeface="Arial" panose="020B0604020202020204" pitchFamily="34" charset="0"/>
                <a:cs typeface="Arial" panose="020B0604020202020204" pitchFamily="34" charset="0"/>
              </a:rPr>
              <a:t> Risk based recall  (</a:t>
            </a:r>
            <a:r>
              <a:rPr lang="en-IN" sz="1600" dirty="0" err="1">
                <a:latin typeface="Arial" panose="020B0604020202020204" pitchFamily="34" charset="0"/>
                <a:cs typeface="Arial" panose="020B0604020202020204" pitchFamily="34" charset="0"/>
              </a:rPr>
              <a:t>Aroonratana</a:t>
            </a:r>
            <a:r>
              <a:rPr lang="en-IN" sz="1600" dirty="0">
                <a:latin typeface="Arial" panose="020B0604020202020204" pitchFamily="34" charset="0"/>
                <a:cs typeface="Arial" panose="020B0604020202020204" pitchFamily="34" charset="0"/>
              </a:rPr>
              <a:t> et al., 2024)</a:t>
            </a:r>
          </a:p>
          <a:p>
            <a:pPr>
              <a:buFont typeface="Wingdings" panose="05000000000000000000" pitchFamily="2" charset="2"/>
              <a:buChar char="§"/>
            </a:pPr>
            <a:r>
              <a:rPr lang="en-IN" sz="1600" dirty="0">
                <a:latin typeface="Arial" panose="020B0604020202020204" pitchFamily="34" charset="0"/>
                <a:cs typeface="Arial" panose="020B0604020202020204" pitchFamily="34" charset="0"/>
              </a:rPr>
              <a:t>Management of Systemic Conditions (Chu, Chu and Chan, 2025)</a:t>
            </a:r>
          </a:p>
          <a:p>
            <a:pPr>
              <a:buFont typeface="Wingdings" panose="05000000000000000000" pitchFamily="2" charset="2"/>
              <a:buChar char="§"/>
            </a:pPr>
            <a:endParaRPr lang="en-IN" sz="1600"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8DA88F0D-0D8F-4393-D3AE-12F91CAF73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05885" y="1737360"/>
            <a:ext cx="3449795" cy="4181001"/>
          </a:xfrm>
          <a:prstGeom prst="rect">
            <a:avLst/>
          </a:prstGeom>
        </p:spPr>
      </p:pic>
      <p:sp>
        <p:nvSpPr>
          <p:cNvPr id="4" name="TextBox 3">
            <a:extLst>
              <a:ext uri="{FF2B5EF4-FFF2-40B4-BE49-F238E27FC236}">
                <a16:creationId xmlns:a16="http://schemas.microsoft.com/office/drawing/2014/main" id="{2DB756CD-74D3-DAFA-D42E-B6898546EC73}"/>
              </a:ext>
            </a:extLst>
          </p:cNvPr>
          <p:cNvSpPr txBox="1"/>
          <p:nvPr/>
        </p:nvSpPr>
        <p:spPr>
          <a:xfrm>
            <a:off x="7859484" y="5918361"/>
            <a:ext cx="3449795" cy="370114"/>
          </a:xfrm>
          <a:prstGeom prst="rect">
            <a:avLst/>
          </a:prstGeom>
          <a:noFill/>
        </p:spPr>
        <p:txBody>
          <a:bodyPr wrap="square" rtlCol="0">
            <a:spAutoFit/>
          </a:bodyPr>
          <a:lstStyle/>
          <a:p>
            <a:pPr algn="ctr"/>
            <a:r>
              <a:rPr lang="it-IT" dirty="0"/>
              <a:t>(Kennett Square Periodontics n.d.)</a:t>
            </a:r>
            <a:endParaRPr lang="en-IN" dirty="0"/>
          </a:p>
        </p:txBody>
      </p:sp>
    </p:spTree>
    <p:extLst>
      <p:ext uri="{BB962C8B-B14F-4D97-AF65-F5344CB8AC3E}">
        <p14:creationId xmlns:p14="http://schemas.microsoft.com/office/powerpoint/2010/main" val="5984203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2E6FA-C1B5-9218-6367-7AA01A1B344B}"/>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Co Production model </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E246593-D9C6-F1A0-4964-8B427B2A47C0}"/>
              </a:ext>
            </a:extLst>
          </p:cNvPr>
          <p:cNvSpPr>
            <a:spLocks noGrp="1"/>
          </p:cNvSpPr>
          <p:nvPr>
            <p:ph idx="1"/>
          </p:nvPr>
        </p:nvSpPr>
        <p:spPr>
          <a:xfrm>
            <a:off x="1097280" y="1845734"/>
            <a:ext cx="6522720" cy="4023360"/>
          </a:xfrm>
        </p:spPr>
        <p:txBody>
          <a:bodyPr>
            <a:normAutofit fontScale="92500" lnSpcReduction="20000"/>
          </a:bodyPr>
          <a:lstStyle/>
          <a:p>
            <a:pPr>
              <a:buFont typeface="Wingdings" panose="05000000000000000000" pitchFamily="2" charset="2"/>
              <a:buChar char="Ø"/>
            </a:pPr>
            <a:r>
              <a:rPr lang="en-US" dirty="0"/>
              <a:t>Effective periodontal management requires collaboration between dental professionals and patients (Hellyer, 2024; Arnett et al., 2025; Aiman et al., 2025).  ￼</a:t>
            </a:r>
          </a:p>
          <a:p>
            <a:pPr>
              <a:buFont typeface="Wingdings" panose="05000000000000000000" pitchFamily="2" charset="2"/>
              <a:buChar char="Ø"/>
            </a:pPr>
            <a:r>
              <a:rPr lang="en-US" dirty="0"/>
              <a:t>Healthcare providers use skills such as clear communication, health education, motivational interviewing, and shared decision-making to support patients in maintaining good oral hygiene (Hellyer, 2024; Arnett et al., 2025; Aiman et al., 2025).  ￼</a:t>
            </a:r>
          </a:p>
          <a:p>
            <a:pPr>
              <a:buFont typeface="Wingdings" panose="05000000000000000000" pitchFamily="2" charset="2"/>
              <a:buChar char="Ø"/>
            </a:pPr>
            <a:r>
              <a:rPr lang="en-US" dirty="0"/>
              <a:t> Core values like  respect, empathy, and equity help build trust, while professional </a:t>
            </a:r>
            <a:r>
              <a:rPr lang="en-US" dirty="0" err="1"/>
              <a:t>behaviours</a:t>
            </a:r>
            <a:r>
              <a:rPr lang="en-US" dirty="0"/>
              <a:t> such as active listening and encouraging patient engagement support long-term </a:t>
            </a:r>
            <a:r>
              <a:rPr lang="en-US" dirty="0" err="1"/>
              <a:t>behavioural</a:t>
            </a:r>
            <a:r>
              <a:rPr lang="en-US" dirty="0"/>
              <a:t> change (Hellyer, 2024; Arnett et al., 2025; Aiman et al., 2025).  ￼</a:t>
            </a:r>
          </a:p>
          <a:p>
            <a:pPr>
              <a:buFont typeface="Wingdings" panose="05000000000000000000" pitchFamily="2" charset="2"/>
              <a:buChar char="Ø"/>
            </a:pPr>
            <a:r>
              <a:rPr lang="en-US" dirty="0"/>
              <a:t> This collaborative or co-productive approach improves treatment adherence and can lead to better long-term periodontal outcomes (Hellyer, 2024; Arnett et al., 2025; Aiman et al., 2025).  ￼</a:t>
            </a:r>
            <a:endParaRPr lang="en-IN" dirty="0"/>
          </a:p>
        </p:txBody>
      </p:sp>
      <p:pic>
        <p:nvPicPr>
          <p:cNvPr id="5" name="Picture 4">
            <a:extLst>
              <a:ext uri="{FF2B5EF4-FFF2-40B4-BE49-F238E27FC236}">
                <a16:creationId xmlns:a16="http://schemas.microsoft.com/office/drawing/2014/main" id="{A56C9E17-D436-A042-447F-6312B3F879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94915" y="1987731"/>
            <a:ext cx="3409950" cy="3266875"/>
          </a:xfrm>
          <a:prstGeom prst="rect">
            <a:avLst/>
          </a:prstGeom>
        </p:spPr>
      </p:pic>
      <p:sp>
        <p:nvSpPr>
          <p:cNvPr id="4" name="TextBox 3">
            <a:extLst>
              <a:ext uri="{FF2B5EF4-FFF2-40B4-BE49-F238E27FC236}">
                <a16:creationId xmlns:a16="http://schemas.microsoft.com/office/drawing/2014/main" id="{FD22CB82-06ED-3DCF-AB68-DB8E31CE4177}"/>
              </a:ext>
            </a:extLst>
          </p:cNvPr>
          <p:cNvSpPr txBox="1"/>
          <p:nvPr/>
        </p:nvSpPr>
        <p:spPr>
          <a:xfrm>
            <a:off x="9252856" y="5265492"/>
            <a:ext cx="1902823"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(NHS England)</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18973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DB2E5-6ECC-7F43-FAB2-71DA0F8BA564}"/>
              </a:ext>
            </a:extLst>
          </p:cNvPr>
          <p:cNvSpPr>
            <a:spLocks noGrp="1"/>
          </p:cNvSpPr>
          <p:nvPr>
            <p:ph type="title"/>
          </p:nvPr>
        </p:nvSpPr>
        <p:spPr/>
        <p:txBody>
          <a:bodyPr/>
          <a:lstStyle/>
          <a:p>
            <a:pPr algn="ctr"/>
            <a:r>
              <a:rPr lang="en-US" b="1" dirty="0" err="1">
                <a:latin typeface="Arial" panose="020B0604020202020204" pitchFamily="34" charset="0"/>
                <a:cs typeface="Arial" panose="020B0604020202020204" pitchFamily="34" charset="0"/>
              </a:rPr>
              <a:t>Personalised</a:t>
            </a:r>
            <a:r>
              <a:rPr lang="en-US" b="1" dirty="0">
                <a:latin typeface="Arial" panose="020B0604020202020204" pitchFamily="34" charset="0"/>
                <a:cs typeface="Arial" panose="020B0604020202020204" pitchFamily="34" charset="0"/>
              </a:rPr>
              <a:t> care and self management </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5D32024-6EF9-6417-8FC3-3B0F6C1AD13F}"/>
              </a:ext>
            </a:extLst>
          </p:cNvPr>
          <p:cNvSpPr>
            <a:spLocks noGrp="1"/>
          </p:cNvSpPr>
          <p:nvPr>
            <p:ph idx="1"/>
          </p:nvPr>
        </p:nvSpPr>
        <p:spPr>
          <a:xfrm>
            <a:off x="1097280" y="1845733"/>
            <a:ext cx="5640977" cy="4380895"/>
          </a:xfrm>
        </p:spPr>
        <p:txBody>
          <a:bodyPr>
            <a:normAutofit fontScale="85000" lnSpcReduction="10000"/>
          </a:bodyPr>
          <a:lstStyle/>
          <a:p>
            <a:pPr>
              <a:buFont typeface="Wingdings" panose="05000000000000000000" pitchFamily="2" charset="2"/>
              <a:buChar char="Ø"/>
            </a:pPr>
            <a:r>
              <a:rPr lang="en-US" b="1" dirty="0">
                <a:latin typeface="Arial" panose="020B0604020202020204" pitchFamily="34" charset="0"/>
                <a:cs typeface="Arial" panose="020B0604020202020204" pitchFamily="34" charset="0"/>
              </a:rPr>
              <a:t>Shared decision-making </a:t>
            </a:r>
            <a:r>
              <a:rPr lang="en-US" dirty="0">
                <a:latin typeface="Arial" panose="020B0604020202020204" pitchFamily="34" charset="0"/>
                <a:cs typeface="Arial" panose="020B0604020202020204" pitchFamily="34" charset="0"/>
              </a:rPr>
              <a:t>– patients and clinicians make treatment decisions together( Coulter, Entwistle and Eccles, 2024)</a:t>
            </a:r>
          </a:p>
          <a:p>
            <a:pPr>
              <a:buFont typeface="Wingdings" panose="05000000000000000000" pitchFamily="2" charset="2"/>
              <a:buChar char="Ø"/>
            </a:pPr>
            <a:r>
              <a:rPr lang="en-US" b="1" dirty="0" err="1">
                <a:latin typeface="Arial" panose="020B0604020202020204" pitchFamily="34" charset="0"/>
                <a:cs typeface="Arial" panose="020B0604020202020204" pitchFamily="34" charset="0"/>
              </a:rPr>
              <a:t>Personalised</a:t>
            </a:r>
            <a:r>
              <a:rPr lang="en-US" b="1" dirty="0">
                <a:latin typeface="Arial" panose="020B0604020202020204" pitchFamily="34" charset="0"/>
                <a:cs typeface="Arial" panose="020B0604020202020204" pitchFamily="34" charset="0"/>
              </a:rPr>
              <a:t> care and support planning </a:t>
            </a:r>
            <a:r>
              <a:rPr lang="en-US" dirty="0">
                <a:latin typeface="Arial" panose="020B0604020202020204" pitchFamily="34" charset="0"/>
                <a:cs typeface="Arial" panose="020B0604020202020204" pitchFamily="34" charset="0"/>
              </a:rPr>
              <a:t>– care plans are tailored to individual needs and health risks ( Coulter, Entwistle and Eccles, 2024)</a:t>
            </a:r>
          </a:p>
          <a:p>
            <a:pPr>
              <a:buFont typeface="Wingdings" panose="05000000000000000000" pitchFamily="2" charset="2"/>
              <a:buChar char="Ø"/>
            </a:pPr>
            <a:r>
              <a:rPr lang="en-US" b="1" dirty="0">
                <a:latin typeface="Arial" panose="020B0604020202020204" pitchFamily="34" charset="0"/>
                <a:cs typeface="Arial" panose="020B0604020202020204" pitchFamily="34" charset="0"/>
              </a:rPr>
              <a:t>Enabling choice </a:t>
            </a:r>
            <a:r>
              <a:rPr lang="en-US" dirty="0">
                <a:latin typeface="Arial" panose="020B0604020202020204" pitchFamily="34" charset="0"/>
                <a:cs typeface="Arial" panose="020B0604020202020204" pitchFamily="34" charset="0"/>
              </a:rPr>
              <a:t>– patients are supported to choose services that suit them (NHS England, 2023)</a:t>
            </a:r>
          </a:p>
          <a:p>
            <a:pPr>
              <a:buFont typeface="Wingdings" panose="05000000000000000000" pitchFamily="2" charset="2"/>
              <a:buChar char="Ø"/>
            </a:pPr>
            <a:r>
              <a:rPr lang="en-US" b="1" dirty="0">
                <a:latin typeface="Arial" panose="020B0604020202020204" pitchFamily="34" charset="0"/>
                <a:cs typeface="Arial" panose="020B0604020202020204" pitchFamily="34" charset="0"/>
              </a:rPr>
              <a:t>Social prescribing </a:t>
            </a:r>
            <a:r>
              <a:rPr lang="en-US" dirty="0">
                <a:latin typeface="Arial" panose="020B0604020202020204" pitchFamily="34" charset="0"/>
                <a:cs typeface="Arial" panose="020B0604020202020204" pitchFamily="34" charset="0"/>
              </a:rPr>
              <a:t>– referral to community services that support wellbeing (NHS England, 2023)</a:t>
            </a:r>
          </a:p>
          <a:p>
            <a:pPr>
              <a:buFont typeface="Wingdings" panose="05000000000000000000" pitchFamily="2" charset="2"/>
              <a:buChar char="Ø"/>
            </a:pPr>
            <a:r>
              <a:rPr lang="en-US" b="1" dirty="0">
                <a:latin typeface="Arial" panose="020B0604020202020204" pitchFamily="34" charset="0"/>
                <a:cs typeface="Arial" panose="020B0604020202020204" pitchFamily="34" charset="0"/>
              </a:rPr>
              <a:t>Supported self-management </a:t>
            </a:r>
            <a:r>
              <a:rPr lang="en-US" dirty="0">
                <a:latin typeface="Arial" panose="020B0604020202020204" pitchFamily="34" charset="0"/>
                <a:cs typeface="Arial" panose="020B0604020202020204" pitchFamily="34" charset="0"/>
              </a:rPr>
              <a:t>– patients are guided to manage their own health (NHS England, 2023)</a:t>
            </a:r>
          </a:p>
          <a:p>
            <a:pPr>
              <a:buFont typeface="Wingdings" panose="05000000000000000000" pitchFamily="2" charset="2"/>
              <a:buChar char="Ø"/>
            </a:pPr>
            <a:r>
              <a:rPr lang="en-US" b="1" dirty="0">
                <a:latin typeface="Arial" panose="020B0604020202020204" pitchFamily="34" charset="0"/>
                <a:cs typeface="Arial" panose="020B0604020202020204" pitchFamily="34" charset="0"/>
              </a:rPr>
              <a:t>Personal health budgets </a:t>
            </a:r>
            <a:r>
              <a:rPr lang="en-US" dirty="0">
                <a:latin typeface="Arial" panose="020B0604020202020204" pitchFamily="34" charset="0"/>
                <a:cs typeface="Arial" panose="020B0604020202020204" pitchFamily="34" charset="0"/>
              </a:rPr>
              <a:t>– some patients receive funding to help manage their care (NHS England, 2023)</a:t>
            </a:r>
          </a:p>
          <a:p>
            <a:pPr>
              <a:buFont typeface="Wingdings" panose="05000000000000000000" pitchFamily="2" charset="2"/>
              <a:buChar char="Ø"/>
            </a:pPr>
            <a:endParaRPr lang="en-IN"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394C5AB-1C84-3809-22CF-61E98D5D2D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2800" y="2367425"/>
            <a:ext cx="4461782" cy="2409362"/>
          </a:xfrm>
          <a:prstGeom prst="rect">
            <a:avLst/>
          </a:prstGeom>
        </p:spPr>
      </p:pic>
      <p:sp>
        <p:nvSpPr>
          <p:cNvPr id="6" name="TextBox 5">
            <a:extLst>
              <a:ext uri="{FF2B5EF4-FFF2-40B4-BE49-F238E27FC236}">
                <a16:creationId xmlns:a16="http://schemas.microsoft.com/office/drawing/2014/main" id="{78BA8F92-9A68-75D9-C322-526C48A80CC3}"/>
              </a:ext>
            </a:extLst>
          </p:cNvPr>
          <p:cNvSpPr txBox="1"/>
          <p:nvPr/>
        </p:nvSpPr>
        <p:spPr>
          <a:xfrm>
            <a:off x="8576581" y="5037521"/>
            <a:ext cx="2069647" cy="369332"/>
          </a:xfrm>
          <a:prstGeom prst="rect">
            <a:avLst/>
          </a:prstGeom>
          <a:noFill/>
        </p:spPr>
        <p:txBody>
          <a:bodyPr wrap="square">
            <a:spAutoFit/>
          </a:bodyPr>
          <a:lstStyle/>
          <a:p>
            <a:pPr algn="ctr"/>
            <a:r>
              <a:rPr lang="en-US" dirty="0">
                <a:latin typeface="Arial" panose="020B0604020202020204" pitchFamily="34" charset="0"/>
                <a:cs typeface="Arial" panose="020B0604020202020204" pitchFamily="34" charset="0"/>
              </a:rPr>
              <a:t>(NHS England)</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9250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AC0DA-E6D8-31ED-714F-126F38D91330}"/>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Co-Morbidity</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209F10A-965F-073D-D0A3-4187A00C7BD4}"/>
              </a:ext>
            </a:extLst>
          </p:cNvPr>
          <p:cNvSpPr>
            <a:spLocks noGrp="1"/>
          </p:cNvSpPr>
          <p:nvPr>
            <p:ph idx="1"/>
          </p:nvPr>
        </p:nvSpPr>
        <p:spPr>
          <a:xfrm>
            <a:off x="1097280" y="1845733"/>
            <a:ext cx="6838406" cy="4065209"/>
          </a:xfrm>
        </p:spPr>
        <p:txBody>
          <a:bodyPr/>
          <a:lstStyle/>
          <a:p>
            <a:pPr>
              <a:buFont typeface="Wingdings" panose="05000000000000000000" pitchFamily="2" charset="2"/>
              <a:buChar char="Ø"/>
            </a:pPr>
            <a:r>
              <a:rPr lang="en-US" dirty="0">
                <a:latin typeface="Arial" panose="020B0604020202020204" pitchFamily="34" charset="0"/>
                <a:cs typeface="Arial" panose="020B0604020202020204" pitchFamily="34" charset="0"/>
              </a:rPr>
              <a:t> People with periodontitis have a significantly higher risk of cardiovascular disease compared with those with healthy gums (Tattar, da Costa and Neves, 2025; Murray, Coffman and Garcia‑Godoy, 2024). ￼</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  Major Comorbidities </a:t>
            </a:r>
          </a:p>
          <a:p>
            <a:pPr marL="0" indent="0">
              <a:buNone/>
            </a:pPr>
            <a:r>
              <a:rPr lang="en-US" dirty="0">
                <a:latin typeface="Arial" panose="020B0604020202020204" pitchFamily="34" charset="0"/>
                <a:cs typeface="Arial" panose="020B0604020202020204" pitchFamily="34" charset="0"/>
              </a:rPr>
              <a:t>     Diabetes mellitus (Tattar, da Costa and Neves, 2025)</a:t>
            </a:r>
          </a:p>
          <a:p>
            <a:pPr marL="0" indent="0">
              <a:buNone/>
            </a:pPr>
            <a:r>
              <a:rPr lang="en-US" dirty="0">
                <a:latin typeface="Arial" panose="020B0604020202020204" pitchFamily="34" charset="0"/>
                <a:cs typeface="Arial" panose="020B0604020202020204" pitchFamily="34" charset="0"/>
              </a:rPr>
              <a:t>     CVD (Tattar, da Costa and Neves, 2025)</a:t>
            </a:r>
          </a:p>
          <a:p>
            <a:pPr marL="0" indent="0">
              <a:buNone/>
            </a:pPr>
            <a:r>
              <a:rPr lang="en-US" dirty="0">
                <a:latin typeface="Arial" panose="020B0604020202020204" pitchFamily="34" charset="0"/>
                <a:cs typeface="Arial" panose="020B0604020202020204" pitchFamily="34" charset="0"/>
              </a:rPr>
              <a:t>     Rheumatoid arthritis (Tattar, da Costa and Neves, 2025)</a:t>
            </a:r>
          </a:p>
          <a:p>
            <a:pPr marL="0" indent="0">
              <a:buNone/>
            </a:pPr>
            <a:r>
              <a:rPr lang="en-US" dirty="0">
                <a:latin typeface="Arial" panose="020B0604020202020204" pitchFamily="34" charset="0"/>
                <a:cs typeface="Arial" panose="020B0604020202020204" pitchFamily="34" charset="0"/>
              </a:rPr>
              <a:t>     Respiratory disease  (Tattar, da Costa and Neves, 2025)</a:t>
            </a:r>
            <a:endParaRPr lang="en-IN"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25EBBF7-0C71-2884-FBF5-EDA1C576E7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36428" y="1845733"/>
            <a:ext cx="3324478" cy="3520440"/>
          </a:xfrm>
          <a:prstGeom prst="rect">
            <a:avLst/>
          </a:prstGeom>
        </p:spPr>
      </p:pic>
      <p:sp>
        <p:nvSpPr>
          <p:cNvPr id="7" name="TextBox 6">
            <a:extLst>
              <a:ext uri="{FF2B5EF4-FFF2-40B4-BE49-F238E27FC236}">
                <a16:creationId xmlns:a16="http://schemas.microsoft.com/office/drawing/2014/main" id="{F668715E-0E32-C8B6-B82D-467981FEB5F6}"/>
              </a:ext>
            </a:extLst>
          </p:cNvPr>
          <p:cNvSpPr txBox="1"/>
          <p:nvPr/>
        </p:nvSpPr>
        <p:spPr>
          <a:xfrm>
            <a:off x="7050667" y="5541610"/>
            <a:ext cx="6096000" cy="369332"/>
          </a:xfrm>
          <a:prstGeom prst="rect">
            <a:avLst/>
          </a:prstGeom>
          <a:noFill/>
        </p:spPr>
        <p:txBody>
          <a:bodyPr wrap="square">
            <a:spAutoFit/>
          </a:bodyPr>
          <a:lstStyle/>
          <a:p>
            <a:pPr algn="ctr"/>
            <a:r>
              <a:rPr lang="en-US" dirty="0">
                <a:latin typeface="Arial" panose="020B0604020202020204" pitchFamily="34" charset="0"/>
                <a:cs typeface="Arial" panose="020B0604020202020204" pitchFamily="34" charset="0"/>
              </a:rPr>
              <a:t>(MDPI, 2024)</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1467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5A6C5-447F-430A-800C-D546FAFFBEAB}"/>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Support Services</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AA9FBA6-0DB9-1B32-5A53-F32CD1B38770}"/>
              </a:ext>
            </a:extLst>
          </p:cNvPr>
          <p:cNvSpPr>
            <a:spLocks noGrp="1"/>
          </p:cNvSpPr>
          <p:nvPr>
            <p:ph idx="1"/>
          </p:nvPr>
        </p:nvSpPr>
        <p:spPr/>
        <p:txBody>
          <a:bodyPr/>
          <a:lstStyle/>
          <a:p>
            <a:pPr>
              <a:buFont typeface="Wingdings" panose="05000000000000000000" pitchFamily="2" charset="2"/>
              <a:buChar char="§"/>
            </a:pPr>
            <a:r>
              <a:rPr lang="en-IN" dirty="0"/>
              <a:t>Patient education resources from professional dental organisations (British Society of Periodontology and Implant Dentistry, 2024)</a:t>
            </a:r>
          </a:p>
          <a:p>
            <a:pPr>
              <a:buFont typeface="Wingdings" panose="05000000000000000000" pitchFamily="2" charset="2"/>
              <a:buChar char="§"/>
            </a:pPr>
            <a:r>
              <a:rPr lang="en-IN" dirty="0"/>
              <a:t>NHS dental services and specialist periodontal referral clinics (NHS, 2024)</a:t>
            </a:r>
          </a:p>
          <a:p>
            <a:pPr>
              <a:buFont typeface="Wingdings" panose="05000000000000000000" pitchFamily="2" charset="2"/>
              <a:buChar char="§"/>
            </a:pPr>
            <a:r>
              <a:rPr lang="en-IN" dirty="0"/>
              <a:t>Community and charitable dental care programmes (</a:t>
            </a:r>
            <a:r>
              <a:rPr lang="en-IN" dirty="0" err="1"/>
              <a:t>Dentaid</a:t>
            </a:r>
            <a:r>
              <a:rPr lang="en-IN" dirty="0"/>
              <a:t> The dental charity, 2025)</a:t>
            </a:r>
          </a:p>
          <a:p>
            <a:pPr>
              <a:buFont typeface="Wingdings" panose="05000000000000000000" pitchFamily="2" charset="2"/>
              <a:buChar char="§"/>
            </a:pPr>
            <a:r>
              <a:rPr lang="en-IN" dirty="0"/>
              <a:t>Professional training and public awareness platforms (</a:t>
            </a:r>
            <a:r>
              <a:rPr lang="en-IN" dirty="0" err="1"/>
              <a:t>MouthMatters</a:t>
            </a:r>
            <a:r>
              <a:rPr lang="en-IN" dirty="0"/>
              <a:t>, 2024)</a:t>
            </a:r>
          </a:p>
          <a:p>
            <a:endParaRPr lang="en-IN" dirty="0"/>
          </a:p>
        </p:txBody>
      </p:sp>
    </p:spTree>
    <p:extLst>
      <p:ext uri="{BB962C8B-B14F-4D97-AF65-F5344CB8AC3E}">
        <p14:creationId xmlns:p14="http://schemas.microsoft.com/office/powerpoint/2010/main" val="523129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42B38-0F81-5354-C0B1-575816BDD50C}"/>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REFERENCES</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E8B725C-8C03-BA75-AE83-D62A86845C71}"/>
              </a:ext>
            </a:extLst>
          </p:cNvPr>
          <p:cNvSpPr>
            <a:spLocks noGrp="1"/>
          </p:cNvSpPr>
          <p:nvPr>
            <p:ph idx="1"/>
          </p:nvPr>
        </p:nvSpPr>
        <p:spPr/>
        <p:txBody>
          <a:bodyPr>
            <a:normAutofit fontScale="85000" lnSpcReduction="10000"/>
          </a:bodyPr>
          <a:lstStyle/>
          <a:p>
            <a:r>
              <a:rPr lang="en-IN" sz="1400" dirty="0">
                <a:latin typeface="Arial" panose="020B0604020202020204" pitchFamily="34" charset="0"/>
                <a:cs typeface="Arial" panose="020B0604020202020204" pitchFamily="34" charset="0"/>
              </a:rPr>
              <a:t>Aiman, H., Kilgariff, J.K., Marks, D. and Albiston, M. (2025) ‘Does motivational interviewing have a role in dentistry?’, British Dental Journal, 238, pp. 166–171. Available at: [https://doi.org/10.1038/s41415-025-8319-x](https://doi.org/10.1038/s41415-025-8319-x) (Accessed: 15 March 2026).</a:t>
            </a:r>
          </a:p>
          <a:p>
            <a:r>
              <a:rPr lang="en-IN" sz="1400" dirty="0" err="1">
                <a:latin typeface="Arial" panose="020B0604020202020204" pitchFamily="34" charset="0"/>
                <a:cs typeface="Arial" panose="020B0604020202020204" pitchFamily="34" charset="0"/>
              </a:rPr>
              <a:t>Altalhi</a:t>
            </a:r>
            <a:r>
              <a:rPr lang="en-IN" sz="1400" dirty="0">
                <a:latin typeface="Arial" panose="020B0604020202020204" pitchFamily="34" charset="0"/>
                <a:cs typeface="Arial" panose="020B0604020202020204" pitchFamily="34" charset="0"/>
              </a:rPr>
              <a:t>, A.M., </a:t>
            </a:r>
            <a:r>
              <a:rPr lang="en-IN" sz="1400" dirty="0" err="1">
                <a:latin typeface="Arial" panose="020B0604020202020204" pitchFamily="34" charset="0"/>
                <a:cs typeface="Arial" panose="020B0604020202020204" pitchFamily="34" charset="0"/>
              </a:rPr>
              <a:t>AlNajdi</a:t>
            </a:r>
            <a:r>
              <a:rPr lang="en-IN" sz="1400" dirty="0">
                <a:latin typeface="Arial" panose="020B0604020202020204" pitchFamily="34" charset="0"/>
                <a:cs typeface="Arial" panose="020B0604020202020204" pitchFamily="34" charset="0"/>
              </a:rPr>
              <a:t>, L.N., Al-Harbi, S.G., </a:t>
            </a:r>
            <a:r>
              <a:rPr lang="en-IN" sz="1400" dirty="0" err="1">
                <a:latin typeface="Arial" panose="020B0604020202020204" pitchFamily="34" charset="0"/>
                <a:cs typeface="Arial" panose="020B0604020202020204" pitchFamily="34" charset="0"/>
              </a:rPr>
              <a:t>Aldohailan</a:t>
            </a:r>
            <a:r>
              <a:rPr lang="en-IN" sz="1400" dirty="0">
                <a:latin typeface="Arial" panose="020B0604020202020204" pitchFamily="34" charset="0"/>
                <a:cs typeface="Arial" panose="020B0604020202020204" pitchFamily="34" charset="0"/>
              </a:rPr>
              <a:t>, A.M., Al-Ghadeer, J.Y., Al-Bahrani, J.I., Al-</a:t>
            </a:r>
            <a:r>
              <a:rPr lang="en-IN" sz="1400" dirty="0" err="1">
                <a:latin typeface="Arial" panose="020B0604020202020204" pitchFamily="34" charset="0"/>
                <a:cs typeface="Arial" panose="020B0604020202020204" pitchFamily="34" charset="0"/>
              </a:rPr>
              <a:t>Gahnem</a:t>
            </a:r>
            <a:r>
              <a:rPr lang="en-IN" sz="1400" dirty="0">
                <a:latin typeface="Arial" panose="020B0604020202020204" pitchFamily="34" charset="0"/>
                <a:cs typeface="Arial" panose="020B0604020202020204" pitchFamily="34" charset="0"/>
              </a:rPr>
              <a:t>, Z.J. and </a:t>
            </a:r>
            <a:r>
              <a:rPr lang="en-IN" sz="1400" dirty="0" err="1">
                <a:latin typeface="Arial" panose="020B0604020202020204" pitchFamily="34" charset="0"/>
                <a:cs typeface="Arial" panose="020B0604020202020204" pitchFamily="34" charset="0"/>
              </a:rPr>
              <a:t>Alenezi</a:t>
            </a:r>
            <a:r>
              <a:rPr lang="en-IN" sz="1400" dirty="0">
                <a:latin typeface="Arial" panose="020B0604020202020204" pitchFamily="34" charset="0"/>
                <a:cs typeface="Arial" panose="020B0604020202020204" pitchFamily="34" charset="0"/>
              </a:rPr>
              <a:t>, A.H. (2024) ‘Laser therapy versus traditional scaling and root </a:t>
            </a:r>
            <a:r>
              <a:rPr lang="en-IN" sz="1400" dirty="0" err="1">
                <a:latin typeface="Arial" panose="020B0604020202020204" pitchFamily="34" charset="0"/>
                <a:cs typeface="Arial" panose="020B0604020202020204" pitchFamily="34" charset="0"/>
              </a:rPr>
              <a:t>planing</a:t>
            </a:r>
            <a:r>
              <a:rPr lang="en-IN" sz="1400" dirty="0">
                <a:latin typeface="Arial" panose="020B0604020202020204" pitchFamily="34" charset="0"/>
                <a:cs typeface="Arial" panose="020B0604020202020204" pitchFamily="34" charset="0"/>
              </a:rPr>
              <a:t>: A comparative review’, </a:t>
            </a:r>
            <a:r>
              <a:rPr lang="en-IN" sz="1400" dirty="0" err="1">
                <a:latin typeface="Arial" panose="020B0604020202020204" pitchFamily="34" charset="0"/>
                <a:cs typeface="Arial" panose="020B0604020202020204" pitchFamily="34" charset="0"/>
              </a:rPr>
              <a:t>Cureus</a:t>
            </a:r>
            <a:r>
              <a:rPr lang="en-IN" sz="1400" dirty="0">
                <a:latin typeface="Arial" panose="020B0604020202020204" pitchFamily="34" charset="0"/>
                <a:cs typeface="Arial" panose="020B0604020202020204" pitchFamily="34" charset="0"/>
              </a:rPr>
              <a:t>, 16(6), e61997. Available at: [https://pubmed.ncbi.nlm.nih.gov/38983988/](https://pubmed.ncbi.nlm.nih.gov/38983988/) (Accessed: 15 March 2026).</a:t>
            </a:r>
          </a:p>
          <a:p>
            <a:r>
              <a:rPr lang="en-IN" sz="1400" dirty="0">
                <a:latin typeface="Arial" panose="020B0604020202020204" pitchFamily="34" charset="0"/>
                <a:cs typeface="Arial" panose="020B0604020202020204" pitchFamily="34" charset="0"/>
              </a:rPr>
              <a:t>Arnett, M.C., Paulson, D.R., Evans, M.D. and Reibel, Y.G. (2025) ‘Longitudinal impact of brief motivational interviewing on periodontal clinical outcomes and patient perceptions’, Journal of Dental Hygiene, 99(3), pp. 12–23. Available at: [https://jdh.adha.org/content/99/3/12](https://jdh.adha.org/content/99/3/12) (Accessed: 15 March 2026).</a:t>
            </a:r>
          </a:p>
          <a:p>
            <a:r>
              <a:rPr lang="en-IN" sz="1400" dirty="0" err="1">
                <a:latin typeface="Arial" panose="020B0604020202020204" pitchFamily="34" charset="0"/>
                <a:cs typeface="Arial" panose="020B0604020202020204" pitchFamily="34" charset="0"/>
              </a:rPr>
              <a:t>Aroonratana</a:t>
            </a:r>
            <a:r>
              <a:rPr lang="en-IN" sz="1400" dirty="0">
                <a:latin typeface="Arial" panose="020B0604020202020204" pitchFamily="34" charset="0"/>
                <a:cs typeface="Arial" panose="020B0604020202020204" pitchFamily="34" charset="0"/>
              </a:rPr>
              <a:t>, P., </a:t>
            </a:r>
            <a:r>
              <a:rPr lang="en-IN" sz="1400" dirty="0" err="1">
                <a:latin typeface="Arial" panose="020B0604020202020204" pitchFamily="34" charset="0"/>
                <a:cs typeface="Arial" panose="020B0604020202020204" pitchFamily="34" charset="0"/>
              </a:rPr>
              <a:t>Lertpimonchai</a:t>
            </a:r>
            <a:r>
              <a:rPr lang="en-IN" sz="1400" dirty="0">
                <a:latin typeface="Arial" panose="020B0604020202020204" pitchFamily="34" charset="0"/>
                <a:cs typeface="Arial" panose="020B0604020202020204" pitchFamily="34" charset="0"/>
              </a:rPr>
              <a:t>, A., Samaranayake, L.P., </a:t>
            </a:r>
            <a:r>
              <a:rPr lang="en-IN" sz="1400" dirty="0" err="1">
                <a:latin typeface="Arial" panose="020B0604020202020204" pitchFamily="34" charset="0"/>
                <a:cs typeface="Arial" panose="020B0604020202020204" pitchFamily="34" charset="0"/>
              </a:rPr>
              <a:t>Chongsuvivatwong</a:t>
            </a:r>
            <a:r>
              <a:rPr lang="en-IN" sz="1400" dirty="0">
                <a:latin typeface="Arial" panose="020B0604020202020204" pitchFamily="34" charset="0"/>
                <a:cs typeface="Arial" panose="020B0604020202020204" pitchFamily="34" charset="0"/>
              </a:rPr>
              <a:t>, V. and </a:t>
            </a:r>
            <a:r>
              <a:rPr lang="en-IN" sz="1400" dirty="0" err="1">
                <a:latin typeface="Arial" panose="020B0604020202020204" pitchFamily="34" charset="0"/>
                <a:cs typeface="Arial" panose="020B0604020202020204" pitchFamily="34" charset="0"/>
              </a:rPr>
              <a:t>Ratanasiri</a:t>
            </a:r>
            <a:r>
              <a:rPr lang="en-IN" sz="1400" dirty="0">
                <a:latin typeface="Arial" panose="020B0604020202020204" pitchFamily="34" charset="0"/>
                <a:cs typeface="Arial" panose="020B0604020202020204" pitchFamily="34" charset="0"/>
              </a:rPr>
              <a:t>, T. (2024) ‘The association between interdental cleaning and periodontitis in an urban Thai adult cohort’, BMC Oral Health, 24, p.1185. Available at: [https://doi.org/10.1186/s12903-024-00085-7](https://doi.org/10.1186/s12903-024-00085-7) (Accessed: 16 March 2026).</a:t>
            </a:r>
          </a:p>
          <a:p>
            <a:r>
              <a:rPr lang="en-IN" sz="1400" dirty="0">
                <a:latin typeface="Arial" panose="020B0604020202020204" pitchFamily="34" charset="0"/>
                <a:cs typeface="Arial" panose="020B0604020202020204" pitchFamily="34" charset="0"/>
              </a:rPr>
              <a:t>Aslan, S. and </a:t>
            </a:r>
            <a:r>
              <a:rPr lang="en-IN" sz="1400" dirty="0" err="1">
                <a:latin typeface="Arial" panose="020B0604020202020204" pitchFamily="34" charset="0"/>
                <a:cs typeface="Arial" panose="020B0604020202020204" pitchFamily="34" charset="0"/>
              </a:rPr>
              <a:t>Rasperini</a:t>
            </a:r>
            <a:r>
              <a:rPr lang="en-IN" sz="1400" dirty="0">
                <a:latin typeface="Arial" panose="020B0604020202020204" pitchFamily="34" charset="0"/>
                <a:cs typeface="Arial" panose="020B0604020202020204" pitchFamily="34" charset="0"/>
              </a:rPr>
              <a:t>, G. (2025) ‘Fundamental concepts and new perspectives for periodontal regeneration’, Current Oral Health Reports, 12, p.15. Available at: [https://doi.org/10.1007/s40496-025-00406-6](https://doi.org/10.1007/s40496-025-00406-6) (Accessed: 16 March 2026).</a:t>
            </a:r>
          </a:p>
          <a:p>
            <a:r>
              <a:rPr lang="en-IN" sz="1400" dirty="0">
                <a:latin typeface="Arial" panose="020B0604020202020204" pitchFamily="34" charset="0"/>
                <a:cs typeface="Arial" panose="020B0604020202020204" pitchFamily="34" charset="0"/>
              </a:rPr>
              <a:t>Berg, Y., Gabay, E., Božić, D., Shibli, J.A., </a:t>
            </a:r>
            <a:r>
              <a:rPr lang="en-IN" sz="1400" dirty="0" err="1">
                <a:latin typeface="Arial" panose="020B0604020202020204" pitchFamily="34" charset="0"/>
                <a:cs typeface="Arial" panose="020B0604020202020204" pitchFamily="34" charset="0"/>
              </a:rPr>
              <a:t>Ginesin</a:t>
            </a:r>
            <a:r>
              <a:rPr lang="en-IN" sz="1400" dirty="0">
                <a:latin typeface="Arial" panose="020B0604020202020204" pitchFamily="34" charset="0"/>
                <a:cs typeface="Arial" panose="020B0604020202020204" pitchFamily="34" charset="0"/>
              </a:rPr>
              <a:t>, O., </a:t>
            </a:r>
            <a:r>
              <a:rPr lang="en-IN" sz="1400" dirty="0" err="1">
                <a:latin typeface="Arial" panose="020B0604020202020204" pitchFamily="34" charset="0"/>
                <a:cs typeface="Arial" panose="020B0604020202020204" pitchFamily="34" charset="0"/>
              </a:rPr>
              <a:t>Asbi</a:t>
            </a:r>
            <a:r>
              <a:rPr lang="en-IN" sz="1400" dirty="0">
                <a:latin typeface="Arial" panose="020B0604020202020204" pitchFamily="34" charset="0"/>
                <a:cs typeface="Arial" panose="020B0604020202020204" pitchFamily="34" charset="0"/>
              </a:rPr>
              <a:t>, T., Takakura, L. and Mayer, Y. (2024) ‘The impact of nutritional components on periodontal health: A literature review’, Nutrients, 16(22), 3901. Available at: [https://www.mdpi.com/2072-6643/16/22/3901](https://www.mdpi.com/2072-6643/16/22/3901) (Accessed: 14 March 2026).</a:t>
            </a:r>
          </a:p>
          <a:p>
            <a:r>
              <a:rPr lang="en-IN" sz="1400" dirty="0">
                <a:latin typeface="Arial" panose="020B0604020202020204" pitchFamily="34" charset="0"/>
                <a:cs typeface="Arial" panose="020B0604020202020204" pitchFamily="34" charset="0"/>
              </a:rPr>
              <a:t>British Society of Periodontology and Implant Dentistry (2023) Basic Periodontal Examination (BPE) guidelines. London: BSP. Available at: [https://www.bsperio.org.uk/assets/downloads/BSP_BPE_Guidelines_2019.pdf](https://www.bsperio.org.uk/assets/downloads/BSP_BPE_Guidelines_2019.pdf) (Accessed: 15 March 2026).</a:t>
            </a:r>
          </a:p>
        </p:txBody>
      </p:sp>
    </p:spTree>
    <p:extLst>
      <p:ext uri="{BB962C8B-B14F-4D97-AF65-F5344CB8AC3E}">
        <p14:creationId xmlns:p14="http://schemas.microsoft.com/office/powerpoint/2010/main" val="20219913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D3B724-7A5B-6AF5-A6E0-32FB627A0C15}"/>
              </a:ext>
            </a:extLst>
          </p:cNvPr>
          <p:cNvSpPr>
            <a:spLocks noGrp="1"/>
          </p:cNvSpPr>
          <p:nvPr>
            <p:ph idx="1"/>
          </p:nvPr>
        </p:nvSpPr>
        <p:spPr>
          <a:xfrm>
            <a:off x="1066800" y="474134"/>
            <a:ext cx="10058400" cy="5687180"/>
          </a:xfrm>
        </p:spPr>
        <p:txBody>
          <a:bodyPr>
            <a:normAutofit fontScale="92500"/>
          </a:bodyPr>
          <a:lstStyle/>
          <a:p>
            <a:r>
              <a:rPr lang="en-IN" sz="1400" dirty="0">
                <a:latin typeface="Arial" panose="020B0604020202020204" pitchFamily="34" charset="0"/>
                <a:cs typeface="Arial" panose="020B0604020202020204" pitchFamily="34" charset="0"/>
              </a:rPr>
              <a:t>British Society of Periodontology and Implant Dentistry (2024) Healthy Gums Do Matter Toolkit. Available at: [https://www.bsperio.org.uk/professionals/healthy-gums-do-matter-toolkit/](https://www.bsperio.org.uk/professionals/healthy-gums-do-matter-toolkit/) (Accessed: 14 March 2026).</a:t>
            </a:r>
          </a:p>
          <a:p>
            <a:r>
              <a:rPr lang="en-IN" sz="1400" dirty="0">
                <a:latin typeface="Arial" panose="020B0604020202020204" pitchFamily="34" charset="0"/>
                <a:cs typeface="Arial" panose="020B0604020202020204" pitchFamily="34" charset="0"/>
              </a:rPr>
              <a:t>Chapple, I.L.C., Mealey, B.L., Van Dyke, T.E. et al. (2018) ‘Periodontal health and gingival diseases and conditions on an intact and a reduced periodontium: Consensus report of workgroup 1 of the 2017 World Workshop’, Journal of Clinical Periodontology, 45(S20), pp. S68–S77. Available at: [https://doi.org/10.1111/jcpe.12940](https://doi.org/10.1111/jcpe.12940) (Accessed: 15 March 2026).</a:t>
            </a:r>
          </a:p>
          <a:p>
            <a:r>
              <a:rPr lang="en-IN" sz="1400" dirty="0">
                <a:latin typeface="Arial" panose="020B0604020202020204" pitchFamily="34" charset="0"/>
                <a:cs typeface="Arial" panose="020B0604020202020204" pitchFamily="34" charset="0"/>
              </a:rPr>
              <a:t>Chapple, I.L.C., Mealey, B.L., Van Dyke, T.E. et al. (2023) ‘Periodontal health and gingival diseases and conditions’, Journal of Clinical Periodontology, 50(S26), pp. S1–S17. Available at: [https://pubmed.ncbi.nlm.nih.gov/29926499/](https://pubmed.ncbi.nlm.nih.gov/29926499/) (Accessed: 14 March 2026).</a:t>
            </a:r>
          </a:p>
          <a:p>
            <a:r>
              <a:rPr lang="en-IN" sz="1400" dirty="0">
                <a:latin typeface="Arial" panose="020B0604020202020204" pitchFamily="34" charset="0"/>
                <a:cs typeface="Arial" panose="020B0604020202020204" pitchFamily="34" charset="0"/>
              </a:rPr>
              <a:t>Chu, S., Chu, C.H. and Chan, A.K.Y. (2025) ‘Behavioural change interventions for preventing periodontal disease in older adults’, Geriatrics, 10(4), p.97. Available at: [https://doi.org/10.3390/geriatrics10040097](https://doi.org/10.3390/geriatrics10040097) (Accessed: 15 March 2026).</a:t>
            </a:r>
          </a:p>
          <a:p>
            <a:r>
              <a:rPr lang="en-IN" sz="1400" dirty="0">
                <a:latin typeface="Arial" panose="020B0604020202020204" pitchFamily="34" charset="0"/>
                <a:cs typeface="Arial" panose="020B0604020202020204" pitchFamily="34" charset="0"/>
              </a:rPr>
              <a:t>Chukwuma, D., </a:t>
            </a:r>
            <a:r>
              <a:rPr lang="en-IN" sz="1400" dirty="0" err="1">
                <a:latin typeface="Arial" panose="020B0604020202020204" pitchFamily="34" charset="0"/>
                <a:cs typeface="Arial" panose="020B0604020202020204" pitchFamily="34" charset="0"/>
              </a:rPr>
              <a:t>Arowojolu</a:t>
            </a:r>
            <a:r>
              <a:rPr lang="en-IN" sz="1400" dirty="0">
                <a:latin typeface="Arial" panose="020B0604020202020204" pitchFamily="34" charset="0"/>
                <a:cs typeface="Arial" panose="020B0604020202020204" pitchFamily="34" charset="0"/>
              </a:rPr>
              <a:t>, M. and Ankita, J. (2024) ‘A review of salivary biomarkers of periodontal disease’, Annals of Ibadan Postgraduate Medicine, 22(2), pp. 106–115. Available at: [https://pmc.ncbi.nlm.nih.gov/articles/PMC11848377/](https://pmc.ncbi.nlm.nih.gov/articles/PMC11848377/) (Accessed: 14 March 2026).</a:t>
            </a:r>
          </a:p>
          <a:p>
            <a:r>
              <a:rPr lang="en-IN" sz="1400" dirty="0" err="1">
                <a:latin typeface="Arial" panose="020B0604020202020204" pitchFamily="34" charset="0"/>
                <a:cs typeface="Arial" panose="020B0604020202020204" pitchFamily="34" charset="0"/>
              </a:rPr>
              <a:t>Corridore</a:t>
            </a:r>
            <a:r>
              <a:rPr lang="en-IN" sz="1400" dirty="0">
                <a:latin typeface="Arial" panose="020B0604020202020204" pitchFamily="34" charset="0"/>
                <a:cs typeface="Arial" panose="020B0604020202020204" pitchFamily="34" charset="0"/>
              </a:rPr>
              <a:t>, D., Saccucci, M., Zumbo, G. et al. (2023) ‘Impact of stress on periodontal health: literature revision’, Healthcare, 11(10), p.1516. Available at: [https://doi.org/10.3390/healthcare11101516](https://doi.org/10.3390/healthcare11101516) (Accessed: 14 March 2026).</a:t>
            </a:r>
          </a:p>
          <a:p>
            <a:r>
              <a:rPr lang="en-IN" sz="1400" dirty="0">
                <a:latin typeface="Arial" panose="020B0604020202020204" pitchFamily="34" charset="0"/>
                <a:cs typeface="Arial" panose="020B0604020202020204" pitchFamily="34" charset="0"/>
              </a:rPr>
              <a:t> Coulter, A., Entwistle, V.A. and Eccles, A. (2024) ‘Personalised care and shared decision making in healthcare’, BMJ, 384, e076321. Available at: [https://www.bmj.com/content/384/bmj.e076321](https://www.bmj.com/content/384/bmj.e076321) (Accessed: 12 March 2026).</a:t>
            </a:r>
          </a:p>
          <a:p>
            <a:r>
              <a:rPr lang="en-IN" sz="1400" dirty="0">
                <a:latin typeface="Arial" panose="020B0604020202020204" pitchFamily="34" charset="0"/>
                <a:cs typeface="Arial" panose="020B0604020202020204" pitchFamily="34" charset="0"/>
              </a:rPr>
              <a:t>Del Pinto, R., Ferri, C., Giannoni, M. et al. (2024) ‘Meta-analysis of oral microbiome reveals sex-based diversity in biofilms during periodontitis’, JCI Insight, 9(17), e171311. Available at: [https://doi.org/10.1172/jci.insight.171311](https://doi.org/10.1172/jci.insight.171311) (Accessed: 14 March 2026).</a:t>
            </a:r>
          </a:p>
          <a:p>
            <a:endParaRPr lang="en-IN"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53382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067444-4E1A-49C5-FC15-DAC47240DB18}"/>
              </a:ext>
            </a:extLst>
          </p:cNvPr>
          <p:cNvSpPr>
            <a:spLocks noGrp="1"/>
          </p:cNvSpPr>
          <p:nvPr>
            <p:ph idx="1"/>
          </p:nvPr>
        </p:nvSpPr>
        <p:spPr>
          <a:xfrm>
            <a:off x="1097280" y="261257"/>
            <a:ext cx="10058400" cy="5607837"/>
          </a:xfrm>
        </p:spPr>
        <p:txBody>
          <a:bodyPr>
            <a:normAutofit fontScale="85000" lnSpcReduction="20000"/>
          </a:bodyPr>
          <a:lstStyle/>
          <a:p>
            <a:r>
              <a:rPr lang="en-IN" dirty="0">
                <a:latin typeface="Arial" panose="020B0604020202020204" pitchFamily="34" charset="0"/>
                <a:cs typeface="Arial" panose="020B0604020202020204" pitchFamily="34" charset="0"/>
              </a:rPr>
              <a:t>Deinzer, R., Weik, U., </a:t>
            </a:r>
            <a:r>
              <a:rPr lang="en-IN" dirty="0" err="1">
                <a:latin typeface="Arial" panose="020B0604020202020204" pitchFamily="34" charset="0"/>
                <a:cs typeface="Arial" panose="020B0604020202020204" pitchFamily="34" charset="0"/>
              </a:rPr>
              <a:t>Eidenhardt</a:t>
            </a:r>
            <a:r>
              <a:rPr lang="en-IN" dirty="0">
                <a:latin typeface="Arial" panose="020B0604020202020204" pitchFamily="34" charset="0"/>
                <a:cs typeface="Arial" panose="020B0604020202020204" pitchFamily="34" charset="0"/>
              </a:rPr>
              <a:t>, Z., Meyer, K. and Blaschke, S. (2024) ‘Manual toothbrushing techniques for plaque removal and the prevention of gingivitis: A systematic review’, </a:t>
            </a:r>
            <a:r>
              <a:rPr lang="en-IN" dirty="0" err="1">
                <a:latin typeface="Arial" panose="020B0604020202020204" pitchFamily="34" charset="0"/>
                <a:cs typeface="Arial" panose="020B0604020202020204" pitchFamily="34" charset="0"/>
              </a:rPr>
              <a:t>PLoS</a:t>
            </a:r>
            <a:r>
              <a:rPr lang="en-IN" dirty="0">
                <a:latin typeface="Arial" panose="020B0604020202020204" pitchFamily="34" charset="0"/>
                <a:cs typeface="Arial" panose="020B0604020202020204" pitchFamily="34" charset="0"/>
              </a:rPr>
              <a:t> One, 19(7), e0284562. Available at: [https://journals.plos.org/plosone/article?id=10.1371/journal.pone.0284562](https://journals.plos.org/plosone/article?id=10.1371/journal.pone.0284562) (Accessed: 15 March 2026).</a:t>
            </a:r>
          </a:p>
          <a:p>
            <a:r>
              <a:rPr lang="en-IN" dirty="0" err="1">
                <a:latin typeface="Arial" panose="020B0604020202020204" pitchFamily="34" charset="0"/>
                <a:cs typeface="Arial" panose="020B0604020202020204" pitchFamily="34" charset="0"/>
              </a:rPr>
              <a:t>Dentaid</a:t>
            </a:r>
            <a:r>
              <a:rPr lang="en-IN" dirty="0">
                <a:latin typeface="Arial" panose="020B0604020202020204" pitchFamily="34" charset="0"/>
                <a:cs typeface="Arial" panose="020B0604020202020204" pitchFamily="34" charset="0"/>
              </a:rPr>
              <a:t> The Dental Charity (2025) Community dental care programmes. Available at: [https://www.dentaid.org/](https://www.dentaid.org/) (Accessed: 14 March 2026).</a:t>
            </a:r>
          </a:p>
          <a:p>
            <a:r>
              <a:rPr lang="en-IN" dirty="0">
                <a:latin typeface="Arial" panose="020B0604020202020204" pitchFamily="34" charset="0"/>
                <a:cs typeface="Arial" panose="020B0604020202020204" pitchFamily="34" charset="0"/>
              </a:rPr>
              <a:t>Gao, C. et al. (2025) ‘Genetic risk factors for periodontitis: A genome-wide association study using UK Biobank data’, Clinical Oral Investigations, 29(2), p.129.</a:t>
            </a:r>
          </a:p>
          <a:p>
            <a:r>
              <a:rPr lang="en-IN" dirty="0">
                <a:latin typeface="Arial" panose="020B0604020202020204" pitchFamily="34" charset="0"/>
                <a:cs typeface="Arial" panose="020B0604020202020204" pitchFamily="34" charset="0"/>
              </a:rPr>
              <a:t>Ge, Y. et al. (2024) ‘Interdental oral hygiene interventions elicit microbiome changes in gingivitis’, Journal of Clinical Periodontology, 51(3), pp. 309–318.</a:t>
            </a:r>
          </a:p>
          <a:p>
            <a:r>
              <a:rPr lang="en-IN" dirty="0">
                <a:latin typeface="Arial" panose="020B0604020202020204" pitchFamily="34" charset="0"/>
                <a:cs typeface="Arial" panose="020B0604020202020204" pitchFamily="34" charset="0"/>
              </a:rPr>
              <a:t>Heitz-Mayfield, L.J.A. (2024) ‘Conventional diagnostic criteria for periodontal diseases’, Periodontology 2000, 95(1), pp. 10–19. Available at:[https://pubmed.ncbi.nlm.nih.gov/38831568/](https://pubmed.ncbi.nlm.nih.gov/38831568/) (Accessed: 14 March 2026).</a:t>
            </a:r>
          </a:p>
          <a:p>
            <a:r>
              <a:rPr lang="en-IN" dirty="0">
                <a:latin typeface="Arial" panose="020B0604020202020204" pitchFamily="34" charset="0"/>
                <a:cs typeface="Arial" panose="020B0604020202020204" pitchFamily="34" charset="0"/>
              </a:rPr>
              <a:t>Hellyer, P. (2024) ‘Person-centred dentistry’, British Dental Journal, 236, p.892. Available at: [https://doi.org/10.1038/s41415-024-7533-2](https://doi.org/10.1038/s41415-024-7533-2) (Accessed: 15 March 2026).</a:t>
            </a:r>
          </a:p>
          <a:p>
            <a:r>
              <a:rPr lang="en-IN" dirty="0">
                <a:latin typeface="Arial" panose="020B0604020202020204" pitchFamily="34" charset="0"/>
                <a:cs typeface="Arial" panose="020B0604020202020204" pitchFamily="34" charset="0"/>
              </a:rPr>
              <a:t>Heyer, G. (2024) ‘Understanding periodontal disease: causes, symptoms, prevention and treatment for optimal oral health’, Journal of Oral Medicine. Available at: [https://www.primescholars.com/articles/understanding-periodontal-disease-causes-symptoms-prevention-and-treatment-for-optimal-oral-health-129618.html](https://www.primescholars.com/articles/understanding-periodontal-disease-causes-symptoms-prevention-and-treatment-for-optimal-oral-health-129618.html) (Accessed: 8 March 2026).</a:t>
            </a:r>
          </a:p>
        </p:txBody>
      </p:sp>
    </p:spTree>
    <p:extLst>
      <p:ext uri="{BB962C8B-B14F-4D97-AF65-F5344CB8AC3E}">
        <p14:creationId xmlns:p14="http://schemas.microsoft.com/office/powerpoint/2010/main" val="40883184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35E41A-0C3C-4A79-D16B-A3B3FB2F0CC4}"/>
              </a:ext>
            </a:extLst>
          </p:cNvPr>
          <p:cNvSpPr>
            <a:spLocks noGrp="1"/>
          </p:cNvSpPr>
          <p:nvPr>
            <p:ph idx="1"/>
          </p:nvPr>
        </p:nvSpPr>
        <p:spPr>
          <a:xfrm>
            <a:off x="1066800" y="163285"/>
            <a:ext cx="10058400" cy="6128658"/>
          </a:xfrm>
        </p:spPr>
        <p:txBody>
          <a:bodyPr>
            <a:normAutofit fontScale="92500" lnSpcReduction="20000"/>
          </a:bodyPr>
          <a:lstStyle/>
          <a:p>
            <a:r>
              <a:rPr lang="en-IN" dirty="0" err="1">
                <a:latin typeface="Arial" panose="020B0604020202020204" pitchFamily="34" charset="0"/>
                <a:cs typeface="Arial" panose="020B0604020202020204" pitchFamily="34" charset="0"/>
              </a:rPr>
              <a:t>Jevdjevic</a:t>
            </a:r>
            <a:r>
              <a:rPr lang="en-IN" dirty="0">
                <a:latin typeface="Arial" panose="020B0604020202020204" pitchFamily="34" charset="0"/>
                <a:cs typeface="Arial" panose="020B0604020202020204" pitchFamily="34" charset="0"/>
              </a:rPr>
              <a:t>, M., </a:t>
            </a:r>
            <a:r>
              <a:rPr lang="en-IN" dirty="0" err="1">
                <a:latin typeface="Arial" panose="020B0604020202020204" pitchFamily="34" charset="0"/>
                <a:cs typeface="Arial" panose="020B0604020202020204" pitchFamily="34" charset="0"/>
              </a:rPr>
              <a:t>Listl</a:t>
            </a:r>
            <a:r>
              <a:rPr lang="en-IN" dirty="0">
                <a:latin typeface="Arial" panose="020B0604020202020204" pitchFamily="34" charset="0"/>
                <a:cs typeface="Arial" panose="020B0604020202020204" pitchFamily="34" charset="0"/>
              </a:rPr>
              <a:t>, S. and </a:t>
            </a:r>
            <a:r>
              <a:rPr lang="en-IN" dirty="0" err="1">
                <a:latin typeface="Arial" panose="020B0604020202020204" pitchFamily="34" charset="0"/>
                <a:cs typeface="Arial" panose="020B0604020202020204" pitchFamily="34" charset="0"/>
              </a:rPr>
              <a:t>Marcenes</a:t>
            </a:r>
            <a:r>
              <a:rPr lang="en-IN" dirty="0">
                <a:latin typeface="Arial" panose="020B0604020202020204" pitchFamily="34" charset="0"/>
                <a:cs typeface="Arial" panose="020B0604020202020204" pitchFamily="34" charset="0"/>
              </a:rPr>
              <a:t>, W. (2025) ‘Global, regional, and country-level impacts of oral health conditions on quality of life’, Journal of Dental Research, 104(3). Available at: [https://pubmed.ncbi.nlm.nih.gov/39535193/](https://pubmed.ncbi.nlm.nih.gov/39535193/) (Accessed: 14 March 2026).</a:t>
            </a:r>
          </a:p>
          <a:p>
            <a:r>
              <a:rPr lang="en-IN" dirty="0">
                <a:latin typeface="Arial" panose="020B0604020202020204" pitchFamily="34" charset="0"/>
                <a:cs typeface="Arial" panose="020B0604020202020204" pitchFamily="34" charset="0"/>
              </a:rPr>
              <a:t>Leite, F.R.M., Nascimento, G.G., Baake, S., Pedersen, L.D., Scheutz, F. and López, R. (2019) ‘Impact of smoking cessation on periodontitis’, Nicotine &amp; Tobacco Research, 21(12), pp. 1600–1608. Available at: [https://academic.oup.com/ntr/article-abstract/21/12/1600/5053758](https://academic.oup.com/ntr/article-abstract/21/12/1600/5053758) (Accessed: 14 March 2026).</a:t>
            </a:r>
          </a:p>
          <a:p>
            <a:r>
              <a:rPr lang="en-IN" dirty="0">
                <a:latin typeface="Arial" panose="020B0604020202020204" pitchFamily="34" charset="0"/>
                <a:cs typeface="Arial" panose="020B0604020202020204" pitchFamily="34" charset="0"/>
              </a:rPr>
              <a:t>Li, S., Wen, C., Bai, X. et al. (2024) ‘Association between biological aging and periodontitis’, Scientific Reports, 14, p.10089.Listl, S., Galloway, J., Mossey, P.A. and </a:t>
            </a:r>
            <a:r>
              <a:rPr lang="en-IN" dirty="0" err="1">
                <a:latin typeface="Arial" panose="020B0604020202020204" pitchFamily="34" charset="0"/>
                <a:cs typeface="Arial" panose="020B0604020202020204" pitchFamily="34" charset="0"/>
              </a:rPr>
              <a:t>Marcenes</a:t>
            </a:r>
            <a:r>
              <a:rPr lang="en-IN" dirty="0">
                <a:latin typeface="Arial" panose="020B0604020202020204" pitchFamily="34" charset="0"/>
                <a:cs typeface="Arial" panose="020B0604020202020204" pitchFamily="34" charset="0"/>
              </a:rPr>
              <a:t>, W. (2015) ‘Global economic impact of dental diseases’, Journal of Dental Research, 94(10), pp. 1355–1361.</a:t>
            </a:r>
          </a:p>
          <a:p>
            <a:r>
              <a:rPr lang="en-IN" dirty="0" err="1">
                <a:latin typeface="Arial" panose="020B0604020202020204" pitchFamily="34" charset="0"/>
                <a:cs typeface="Arial" panose="020B0604020202020204" pitchFamily="34" charset="0"/>
              </a:rPr>
              <a:t>MouthMatters</a:t>
            </a:r>
            <a:r>
              <a:rPr lang="en-IN" dirty="0">
                <a:latin typeface="Arial" panose="020B0604020202020204" pitchFamily="34" charset="0"/>
                <a:cs typeface="Arial" panose="020B0604020202020204" pitchFamily="34" charset="0"/>
              </a:rPr>
              <a:t> (2024) Education and training resources for periodontal health. Available at: [https://themouthmatters.co.uk/](https://themouthmatters.co.uk/) (Accessed: 14 March 2026).</a:t>
            </a:r>
          </a:p>
          <a:p>
            <a:r>
              <a:rPr lang="en-IN" dirty="0">
                <a:latin typeface="Arial" panose="020B0604020202020204" pitchFamily="34" charset="0"/>
                <a:cs typeface="Arial" panose="020B0604020202020204" pitchFamily="34" charset="0"/>
              </a:rPr>
              <a:t>Murray, P.E., Coffman, J.A. and Garcia-Godoy, F. (2024) ‘Oral pathogens’ substantial burden on systemic diseases’, Pathogens, 13(12), 1084. Available at: [https://doi.org/10.3390/pathogens13121084](https://doi.org/10.3390/pathogens13121084) (Accessed: 16 March 2026).</a:t>
            </a:r>
          </a:p>
          <a:p>
            <a:r>
              <a:rPr lang="en-IN" dirty="0">
                <a:latin typeface="Arial" panose="020B0604020202020204" pitchFamily="34" charset="0"/>
                <a:cs typeface="Arial" panose="020B0604020202020204" pitchFamily="34" charset="0"/>
              </a:rPr>
              <a:t>NHS England (2023) The Comprehensive Model for Personalised Care. London: NHS England.</a:t>
            </a:r>
          </a:p>
          <a:p>
            <a:r>
              <a:rPr lang="en-IN" dirty="0">
                <a:latin typeface="Arial" panose="020B0604020202020204" pitchFamily="34" charset="0"/>
                <a:cs typeface="Arial" panose="020B0604020202020204" pitchFamily="34" charset="0"/>
              </a:rPr>
              <a:t>NHS England (2024) Periodontal services and referral pathways. Available at: [https://www.bhamcommunity.nhs.uk/periodontology](https://www.bhamcommunity.nhs.uk/periodontology) (Accessed: 14 March 2026).</a:t>
            </a:r>
          </a:p>
        </p:txBody>
      </p:sp>
    </p:spTree>
    <p:extLst>
      <p:ext uri="{BB962C8B-B14F-4D97-AF65-F5344CB8AC3E}">
        <p14:creationId xmlns:p14="http://schemas.microsoft.com/office/powerpoint/2010/main" val="9918831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FDDC0F-7E78-CB90-5BFC-A156FB17041D}"/>
              </a:ext>
            </a:extLst>
          </p:cNvPr>
          <p:cNvSpPr>
            <a:spLocks noGrp="1"/>
          </p:cNvSpPr>
          <p:nvPr>
            <p:ph idx="1"/>
          </p:nvPr>
        </p:nvSpPr>
        <p:spPr>
          <a:xfrm>
            <a:off x="1097280" y="195943"/>
            <a:ext cx="10058400" cy="5965371"/>
          </a:xfrm>
        </p:spPr>
        <p:txBody>
          <a:bodyPr>
            <a:normAutofit fontScale="85000" lnSpcReduction="10000"/>
          </a:bodyPr>
          <a:lstStyle/>
          <a:p>
            <a:r>
              <a:rPr lang="en-IN" dirty="0">
                <a:latin typeface="Arial" panose="020B0604020202020204" pitchFamily="34" charset="0"/>
                <a:cs typeface="Arial" panose="020B0604020202020204" pitchFamily="34" charset="0"/>
              </a:rPr>
              <a:t>Office for Health Improvement and Disparities (2025) Adult oral health survey 2023: clinical oral health. Available at: [https://www.gov.uk/government/statistics/adult-oral-health-survey-2023/clinical-oral-health](https://www.gov.uk/government/statistics/adult-oral-health-survey-2023/clinical-oral-health) (Accessed: 14 March 2026).</a:t>
            </a:r>
          </a:p>
          <a:p>
            <a:r>
              <a:rPr lang="en-IN" dirty="0" err="1">
                <a:latin typeface="Arial" panose="020B0604020202020204" pitchFamily="34" charset="0"/>
                <a:cs typeface="Arial" panose="020B0604020202020204" pitchFamily="34" charset="0"/>
              </a:rPr>
              <a:t>Padmakumari</a:t>
            </a:r>
            <a:r>
              <a:rPr lang="en-IN" dirty="0">
                <a:latin typeface="Arial" panose="020B0604020202020204" pitchFamily="34" charset="0"/>
                <a:cs typeface="Arial" panose="020B0604020202020204" pitchFamily="34" charset="0"/>
              </a:rPr>
              <a:t>, K.M.C., Gunasekara, U.M., </a:t>
            </a:r>
            <a:r>
              <a:rPr lang="en-IN" dirty="0" err="1">
                <a:latin typeface="Arial" panose="020B0604020202020204" pitchFamily="34" charset="0"/>
                <a:cs typeface="Arial" panose="020B0604020202020204" pitchFamily="34" charset="0"/>
              </a:rPr>
              <a:t>Pallegama</a:t>
            </a:r>
            <a:r>
              <a:rPr lang="en-IN" dirty="0">
                <a:latin typeface="Arial" panose="020B0604020202020204" pitchFamily="34" charset="0"/>
                <a:cs typeface="Arial" panose="020B0604020202020204" pitchFamily="34" charset="0"/>
              </a:rPr>
              <a:t>, R. and </a:t>
            </a:r>
            <a:r>
              <a:rPr lang="en-IN" dirty="0" err="1">
                <a:latin typeface="Arial" panose="020B0604020202020204" pitchFamily="34" charset="0"/>
                <a:cs typeface="Arial" panose="020B0604020202020204" pitchFamily="34" charset="0"/>
              </a:rPr>
              <a:t>Tilakaratne</a:t>
            </a:r>
            <a:r>
              <a:rPr lang="en-IN" dirty="0">
                <a:latin typeface="Arial" panose="020B0604020202020204" pitchFamily="34" charset="0"/>
                <a:cs typeface="Arial" panose="020B0604020202020204" pitchFamily="34" charset="0"/>
              </a:rPr>
              <a:t>, A. (2025) ‘Management of periodontitis by different approaches to non-surgical periodontal debridement’, BMC Oral Health, 25(1), p.1185.</a:t>
            </a:r>
          </a:p>
          <a:p>
            <a:r>
              <a:rPr lang="en-IN" dirty="0">
                <a:latin typeface="Arial" panose="020B0604020202020204" pitchFamily="34" charset="0"/>
                <a:cs typeface="Arial" panose="020B0604020202020204" pitchFamily="34" charset="0"/>
              </a:rPr>
              <a:t>Peikert, S.A., Liedtke, N.B., Vach, K., </a:t>
            </a:r>
            <a:r>
              <a:rPr lang="en-IN" dirty="0" err="1">
                <a:latin typeface="Arial" panose="020B0604020202020204" pitchFamily="34" charset="0"/>
                <a:cs typeface="Arial" panose="020B0604020202020204" pitchFamily="34" charset="0"/>
              </a:rPr>
              <a:t>Streletz</a:t>
            </a:r>
            <a:r>
              <a:rPr lang="en-IN" dirty="0">
                <a:latin typeface="Arial" panose="020B0604020202020204" pitchFamily="34" charset="0"/>
                <a:cs typeface="Arial" panose="020B0604020202020204" pitchFamily="34" charset="0"/>
              </a:rPr>
              <a:t>, E., Rieger, S. and Woelber, J.P. (2024) ‘Nutrition and periodontitis: A cross-sectional study’, Nutrients, 16, 3102.</a:t>
            </a:r>
          </a:p>
          <a:p>
            <a:r>
              <a:rPr lang="en-IN" dirty="0">
                <a:latin typeface="Arial" panose="020B0604020202020204" pitchFamily="34" charset="0"/>
                <a:cs typeface="Arial" panose="020B0604020202020204" pitchFamily="34" charset="0"/>
              </a:rPr>
              <a:t>Public Health England (2021) Inequalities in oral health in England: summary. Available at: [https://www.gov.uk/government/publications/inequalities-in-oral-health-in-england/inequalities-in-oral-health-in-england-summary](https://www.gov.uk/government/publications/inequalities-in-oral-health-in-england/inequalities-in-oral-health-in-england-summary) (Accessed: 16 March 2026).</a:t>
            </a:r>
          </a:p>
          <a:p>
            <a:r>
              <a:rPr lang="en-IN" dirty="0">
                <a:latin typeface="Arial" panose="020B0604020202020204" pitchFamily="34" charset="0"/>
                <a:cs typeface="Arial" panose="020B0604020202020204" pitchFamily="34" charset="0"/>
              </a:rPr>
              <a:t>Salvi, G.E., </a:t>
            </a:r>
            <a:r>
              <a:rPr lang="en-IN" dirty="0" err="1">
                <a:latin typeface="Arial" panose="020B0604020202020204" pitchFamily="34" charset="0"/>
                <a:cs typeface="Arial" panose="020B0604020202020204" pitchFamily="34" charset="0"/>
              </a:rPr>
              <a:t>Roccuzzo</a:t>
            </a:r>
            <a:r>
              <a:rPr lang="en-IN" dirty="0">
                <a:latin typeface="Arial" panose="020B0604020202020204" pitchFamily="34" charset="0"/>
                <a:cs typeface="Arial" panose="020B0604020202020204" pitchFamily="34" charset="0"/>
              </a:rPr>
              <a:t>, A., Imber, J.C., </a:t>
            </a:r>
            <a:r>
              <a:rPr lang="en-IN" dirty="0" err="1">
                <a:latin typeface="Arial" panose="020B0604020202020204" pitchFamily="34" charset="0"/>
                <a:cs typeface="Arial" panose="020B0604020202020204" pitchFamily="34" charset="0"/>
              </a:rPr>
              <a:t>Stähli</a:t>
            </a:r>
            <a:r>
              <a:rPr lang="en-IN" dirty="0">
                <a:latin typeface="Arial" panose="020B0604020202020204" pitchFamily="34" charset="0"/>
                <a:cs typeface="Arial" panose="020B0604020202020204" pitchFamily="34" charset="0"/>
              </a:rPr>
              <a:t>, A., Klinge, B. and Lang, N.P. (2023) ‘Clinical periodontal diagnosis’, Periodontology 2000. Available at: [https://pubmed.ncbi.nlm.nih.gov/37452444/](https://pubmed.ncbi.nlm.nih.gov/37452444/) (Accessed: 8 March 2026).</a:t>
            </a:r>
          </a:p>
          <a:p>
            <a:r>
              <a:rPr lang="en-IN" dirty="0">
                <a:latin typeface="Arial" panose="020B0604020202020204" pitchFamily="34" charset="0"/>
                <a:cs typeface="Arial" panose="020B0604020202020204" pitchFamily="34" charset="0"/>
              </a:rPr>
              <a:t>Sanz, M., Marco del Castillo, A., Jepsen, S. et al. (2020) ‘Periodontitis and cardiovascular diseases: Consensus report’, Global Heart, 15(1), p.1. Available at: [https://doi.org/10.5334/gh.400](https://doi.org/10.5334/gh.400) (Accessed: 14 March 2026).</a:t>
            </a:r>
          </a:p>
          <a:p>
            <a:r>
              <a:rPr lang="en-IN" dirty="0">
                <a:latin typeface="Arial" panose="020B0604020202020204" pitchFamily="34" charset="0"/>
                <a:cs typeface="Arial" panose="020B0604020202020204" pitchFamily="34" charset="0"/>
              </a:rPr>
              <a:t>Sanz, M., Herrera, D., Kebschull, M. et al. (2020) ‘Treatment of stage I–III periodontitis: The EFP S3 level clinical practice guideline’, Journal of Clinical Periodontology, 47(S22), pp. 4–60. Available at: [https://doi.org/10.1111/jcpe.13290](https://doi.org/10.1111/jcpe.13290) (Accessed: 14 March 2026).</a:t>
            </a:r>
          </a:p>
        </p:txBody>
      </p:sp>
    </p:spTree>
    <p:extLst>
      <p:ext uri="{BB962C8B-B14F-4D97-AF65-F5344CB8AC3E}">
        <p14:creationId xmlns:p14="http://schemas.microsoft.com/office/powerpoint/2010/main" val="9902187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2BB464-7B38-6B32-AE8D-6B14EB61F7D2}"/>
              </a:ext>
            </a:extLst>
          </p:cNvPr>
          <p:cNvSpPr>
            <a:spLocks noGrp="1"/>
          </p:cNvSpPr>
          <p:nvPr>
            <p:ph idx="1"/>
          </p:nvPr>
        </p:nvSpPr>
        <p:spPr>
          <a:xfrm>
            <a:off x="1097280" y="174171"/>
            <a:ext cx="10058400" cy="5998029"/>
          </a:xfrm>
        </p:spPr>
        <p:txBody>
          <a:bodyPr>
            <a:normAutofit lnSpcReduction="10000"/>
          </a:bodyPr>
          <a:lstStyle/>
          <a:p>
            <a:r>
              <a:rPr lang="en-IN" dirty="0">
                <a:latin typeface="Arial" panose="020B0604020202020204" pitchFamily="34" charset="0"/>
                <a:cs typeface="Arial" panose="020B0604020202020204" pitchFamily="34" charset="0"/>
              </a:rPr>
              <a:t>Tattar, R., da Costa, B.D.C. and Neves, V.C.M. (2025) ‘The interrelationship between periodontal disease and systemic health’, British Dental Journal, 239, pp. 103–108.</a:t>
            </a:r>
          </a:p>
          <a:p>
            <a:r>
              <a:rPr lang="en-IN" dirty="0">
                <a:latin typeface="Arial" panose="020B0604020202020204" pitchFamily="34" charset="0"/>
                <a:cs typeface="Arial" panose="020B0604020202020204" pitchFamily="34" charset="0"/>
              </a:rPr>
              <a:t>Tonetti, M.S., Greenwell, H. and Kornman, K.S. (2018) ‘Staging and grading of periodontitis: Framework and proposal of a new classification and case definition’, Journal of Clinical Periodontology, 45(</a:t>
            </a:r>
            <a:r>
              <a:rPr lang="en-IN" dirty="0" err="1">
                <a:latin typeface="Arial" panose="020B0604020202020204" pitchFamily="34" charset="0"/>
                <a:cs typeface="Arial" panose="020B0604020202020204" pitchFamily="34" charset="0"/>
              </a:rPr>
              <a:t>Suppl</a:t>
            </a:r>
            <a:r>
              <a:rPr lang="en-IN" dirty="0">
                <a:latin typeface="Arial" panose="020B0604020202020204" pitchFamily="34" charset="0"/>
                <a:cs typeface="Arial" panose="020B0604020202020204" pitchFamily="34" charset="0"/>
              </a:rPr>
              <a:t> 20), pp. S149–S161. Available at: [https://pubmed.ncbi.nlm.nih.gov/29926495/](https://pubmed.ncbi.nlm.nih.gov/29926495/) (Accessed: 14 March 2026).</a:t>
            </a:r>
          </a:p>
          <a:p>
            <a:r>
              <a:rPr lang="en-IN" dirty="0">
                <a:latin typeface="Arial" panose="020B0604020202020204" pitchFamily="34" charset="0"/>
                <a:cs typeface="Arial" panose="020B0604020202020204" pitchFamily="34" charset="0"/>
              </a:rPr>
              <a:t>World Health Organization (2022) Global oral health status report: Towards universal health coverage for oral health by 2030. Geneva: WHO. Available at: [https://www.who.int/publications/i/item/9789240061484](https://www.who.int/publications/i/item/9789240061484) (Accessed: 14 March 2026).</a:t>
            </a:r>
          </a:p>
          <a:p>
            <a:r>
              <a:rPr lang="en-IN" dirty="0">
                <a:latin typeface="Arial" panose="020B0604020202020204" pitchFamily="34" charset="0"/>
                <a:cs typeface="Arial" panose="020B0604020202020204" pitchFamily="34" charset="0"/>
              </a:rPr>
              <a:t>Zakharova, A.I., </a:t>
            </a:r>
            <a:r>
              <a:rPr lang="en-IN" dirty="0" err="1">
                <a:latin typeface="Arial" panose="020B0604020202020204" pitchFamily="34" charset="0"/>
                <a:cs typeface="Arial" panose="020B0604020202020204" pitchFamily="34" charset="0"/>
              </a:rPr>
              <a:t>Grudyanov</a:t>
            </a:r>
            <a:r>
              <a:rPr lang="en-IN" dirty="0">
                <a:latin typeface="Arial" panose="020B0604020202020204" pitchFamily="34" charset="0"/>
                <a:cs typeface="Arial" panose="020B0604020202020204" pitchFamily="34" charset="0"/>
              </a:rPr>
              <a:t>, A.I., Losev, F.F., Smirnova, L.E., Badalyan, V.A. and Vasilyev, A.V. (2025) ‘Effectiveness of interdental brushes on the microflora composition of periodontal pockets’, </a:t>
            </a:r>
            <a:r>
              <a:rPr lang="en-IN" dirty="0" err="1">
                <a:latin typeface="Arial" panose="020B0604020202020204" pitchFamily="34" charset="0"/>
                <a:cs typeface="Arial" panose="020B0604020202020204" pitchFamily="34" charset="0"/>
              </a:rPr>
              <a:t>Stomatologiia</a:t>
            </a:r>
            <a:r>
              <a:rPr lang="en-IN" dirty="0">
                <a:latin typeface="Arial" panose="020B0604020202020204" pitchFamily="34" charset="0"/>
                <a:cs typeface="Arial" panose="020B0604020202020204" pitchFamily="34" charset="0"/>
              </a:rPr>
              <a:t>, 104(6), pp. 73–79. Available at: [https://pubmed.ncbi.nlm.nih.gov/41379414/](https://pubmed.ncbi.nlm.nih.gov/41379414/) (Accessed: 15 March 2026).</a:t>
            </a:r>
          </a:p>
          <a:p>
            <a:r>
              <a:rPr lang="en-IN" dirty="0">
                <a:latin typeface="Arial" panose="020B0604020202020204" pitchFamily="34" charset="0"/>
                <a:cs typeface="Arial" panose="020B0604020202020204" pitchFamily="34" charset="0"/>
              </a:rPr>
              <a:t>Zhang, X., Wang, X., Wu, J., Wang, M., Hu, B., Qu, H., Zhang, J. and Li, Q. (2024) ‘The global burden of periodontal diseases in 204 countries and territories from 1990 to 2019’, Oral Diseases, 30(2), pp. 754–768. Available at: [https://pubmed.ncbi.nlm.nih.gov/36367304/](https://pubmed.ncbi.nlm.nih.gov/36367304/) (Accessed: 14 March 2026).</a:t>
            </a:r>
          </a:p>
        </p:txBody>
      </p:sp>
    </p:spTree>
    <p:extLst>
      <p:ext uri="{BB962C8B-B14F-4D97-AF65-F5344CB8AC3E}">
        <p14:creationId xmlns:p14="http://schemas.microsoft.com/office/powerpoint/2010/main" val="37338671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5B09A5-A04B-AF2D-0626-8B2E5A1625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54000"/>
            <a:ext cx="12192000" cy="6604000"/>
          </a:xfrm>
          <a:prstGeom prst="rect">
            <a:avLst/>
          </a:prstGeom>
        </p:spPr>
      </p:pic>
    </p:spTree>
    <p:extLst>
      <p:ext uri="{BB962C8B-B14F-4D97-AF65-F5344CB8AC3E}">
        <p14:creationId xmlns:p14="http://schemas.microsoft.com/office/powerpoint/2010/main" val="383653941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375</TotalTime>
  <Words>4838</Words>
  <Application>Microsoft Office PowerPoint</Application>
  <PresentationFormat>Widescreen</PresentationFormat>
  <Paragraphs>151</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Calibri Light</vt:lpstr>
      <vt:lpstr>Wingdings</vt:lpstr>
      <vt:lpstr>Retrospect</vt:lpstr>
      <vt:lpstr>PowerPoint Presentation</vt:lpstr>
      <vt:lpstr>PowerPoint Presentation</vt:lpstr>
      <vt:lpstr>Introduction</vt:lpstr>
      <vt:lpstr>Global Prevalence </vt:lpstr>
      <vt:lpstr>UK Prevalence</vt:lpstr>
      <vt:lpstr>Risk Factors</vt:lpstr>
      <vt:lpstr>PowerPoint Presentation</vt:lpstr>
      <vt:lpstr>Symptoms</vt:lpstr>
      <vt:lpstr>Economic Burden</vt:lpstr>
      <vt:lpstr>Social Burden</vt:lpstr>
      <vt:lpstr>Diagnosis and Initial assessment </vt:lpstr>
      <vt:lpstr>Management</vt:lpstr>
      <vt:lpstr>Prevention</vt:lpstr>
      <vt:lpstr>Co Production model </vt:lpstr>
      <vt:lpstr>Personalised care and self management </vt:lpstr>
      <vt:lpstr>Co-Morbidity</vt:lpstr>
      <vt:lpstr>Support Services</vt:lpstr>
      <vt:lpstr>REFERENCES</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Rajveer Rana</dc:creator>
  <cp:lastModifiedBy>Rajveer Rana</cp:lastModifiedBy>
  <cp:revision>4</cp:revision>
  <dcterms:created xsi:type="dcterms:W3CDTF">2026-03-03T18:20:41Z</dcterms:created>
  <dcterms:modified xsi:type="dcterms:W3CDTF">2026-03-15T22:09:11Z</dcterms:modified>
</cp:coreProperties>
</file>