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p:scale>
          <a:sx n="100" d="100"/>
          <a:sy n="100" d="100"/>
        </p:scale>
        <p:origin x="-108" y="-25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5DBDF3E-3D86-4797-BA9F-098A98D6F32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2501578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DBDF3E-3D86-4797-BA9F-098A98D6F32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232902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DBDF3E-3D86-4797-BA9F-098A98D6F32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868094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DBDF3E-3D86-4797-BA9F-098A98D6F32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3029762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DBDF3E-3D86-4797-BA9F-098A98D6F32F}"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3749831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DBDF3E-3D86-4797-BA9F-098A98D6F32F}"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721310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DBDF3E-3D86-4797-BA9F-098A98D6F32F}"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306482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15DBDF3E-3D86-4797-BA9F-098A98D6F32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2691418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15DBDF3E-3D86-4797-BA9F-098A98D6F32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290985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DBDF3E-3D86-4797-BA9F-098A98D6F32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2658289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DBDF3E-3D86-4797-BA9F-098A98D6F32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CD1F6C-3656-4775-A677-177D411129BF}" type="slidenum">
              <a:rPr lang="en-GB" smtClean="0"/>
              <a:t>‹#›</a:t>
            </a:fld>
            <a:endParaRPr lang="en-GB"/>
          </a:p>
        </p:txBody>
      </p:sp>
    </p:spTree>
    <p:extLst>
      <p:ext uri="{BB962C8B-B14F-4D97-AF65-F5344CB8AC3E}">
        <p14:creationId xmlns:p14="http://schemas.microsoft.com/office/powerpoint/2010/main" val="71128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15DBDF3E-3D86-4797-BA9F-098A98D6F32F}" type="datetimeFigureOut">
              <a:rPr lang="en-GB" smtClean="0"/>
              <a:t>12/03/2020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0CCD1F6C-3656-4775-A677-177D411129BF}" type="slidenum">
              <a:rPr lang="en-GB" smtClean="0"/>
              <a:t>‹#›</a:t>
            </a:fld>
            <a:endParaRPr lang="en-GB"/>
          </a:p>
        </p:txBody>
      </p:sp>
    </p:spTree>
    <p:extLst>
      <p:ext uri="{BB962C8B-B14F-4D97-AF65-F5344CB8AC3E}">
        <p14:creationId xmlns:p14="http://schemas.microsoft.com/office/powerpoint/2010/main" val="1082433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2883" y="300416"/>
            <a:ext cx="9511862" cy="461665"/>
          </a:xfrm>
          <a:prstGeom prst="rect">
            <a:avLst/>
          </a:prstGeom>
          <a:noFill/>
          <a:ln>
            <a:solidFill>
              <a:schemeClr val="accent1"/>
            </a:solidFill>
          </a:ln>
        </p:spPr>
        <p:txBody>
          <a:bodyPr wrap="square" rtlCol="0">
            <a:spAutoFit/>
          </a:bodyPr>
          <a:lstStyle/>
          <a:p>
            <a:pPr algn="ctr"/>
            <a:r>
              <a:rPr lang="en-US" sz="2400" b="1" dirty="0"/>
              <a:t>What are the challenges in teaching different ages in post 16 education?</a:t>
            </a:r>
            <a:endParaRPr lang="en-GB" sz="2400" b="1" dirty="0"/>
          </a:p>
        </p:txBody>
      </p:sp>
      <p:sp>
        <p:nvSpPr>
          <p:cNvPr id="5" name="TextBox 4"/>
          <p:cNvSpPr txBox="1"/>
          <p:nvPr/>
        </p:nvSpPr>
        <p:spPr>
          <a:xfrm>
            <a:off x="1912883" y="982011"/>
            <a:ext cx="9511862" cy="738664"/>
          </a:xfrm>
          <a:prstGeom prst="rect">
            <a:avLst/>
          </a:prstGeom>
          <a:noFill/>
        </p:spPr>
        <p:txBody>
          <a:bodyPr wrap="square" rtlCol="0">
            <a:spAutoFit/>
          </a:bodyPr>
          <a:lstStyle/>
          <a:p>
            <a:pPr algn="just"/>
            <a:r>
              <a:rPr lang="en-US" sz="1400" i="1" dirty="0"/>
              <a:t>The subject of mixed aged education has for many years focused on primary and secondary education. An emerging area of research has been studies into mixed aged classes within the Higher Education and Further Education sector. This is shown to be complex with a range of factors playing a crucial role that is highlighted in the relevant studies and literature</a:t>
            </a:r>
            <a:endParaRPr lang="en-GB" sz="1400" i="1" dirty="0"/>
          </a:p>
        </p:txBody>
      </p:sp>
      <p:sp>
        <p:nvSpPr>
          <p:cNvPr id="6" name="TextBox 5"/>
          <p:cNvSpPr txBox="1"/>
          <p:nvPr/>
        </p:nvSpPr>
        <p:spPr>
          <a:xfrm>
            <a:off x="7262649" y="3210910"/>
            <a:ext cx="3321269" cy="418128"/>
          </a:xfrm>
          <a:prstGeom prst="rect">
            <a:avLst/>
          </a:prstGeom>
          <a:noFill/>
        </p:spPr>
        <p:txBody>
          <a:bodyPr wrap="square" rtlCol="0">
            <a:spAutoFit/>
          </a:bodyPr>
          <a:lstStyle/>
          <a:p>
            <a:endParaRPr lang="en-GB" dirty="0"/>
          </a:p>
        </p:txBody>
      </p:sp>
      <p:sp>
        <p:nvSpPr>
          <p:cNvPr id="8" name="TextBox 7"/>
          <p:cNvSpPr txBox="1"/>
          <p:nvPr/>
        </p:nvSpPr>
        <p:spPr>
          <a:xfrm>
            <a:off x="4548035" y="1952996"/>
            <a:ext cx="3614057" cy="1077218"/>
          </a:xfrm>
          <a:prstGeom prst="rect">
            <a:avLst/>
          </a:prstGeom>
          <a:noFill/>
          <a:ln>
            <a:solidFill>
              <a:schemeClr val="tx1"/>
            </a:solidFill>
          </a:ln>
        </p:spPr>
        <p:txBody>
          <a:bodyPr wrap="square" rtlCol="0">
            <a:spAutoFit/>
          </a:bodyPr>
          <a:lstStyle/>
          <a:p>
            <a:r>
              <a:rPr lang="en-US" sz="1600" u="sng" dirty="0" smtClean="0"/>
              <a:t>Defining Student Age</a:t>
            </a:r>
          </a:p>
          <a:p>
            <a:pPr marL="342900" indent="-342900">
              <a:buFont typeface="Arial" panose="020B0604020202020204" pitchFamily="34" charset="0"/>
              <a:buChar char="•"/>
            </a:pPr>
            <a:r>
              <a:rPr lang="en-US" sz="1600" dirty="0"/>
              <a:t>T</a:t>
            </a:r>
            <a:r>
              <a:rPr lang="en-US" sz="1600" dirty="0" smtClean="0"/>
              <a:t>raditional-entry students (under 21)</a:t>
            </a:r>
          </a:p>
          <a:p>
            <a:pPr marL="342900" indent="-342900">
              <a:buFont typeface="Arial" panose="020B0604020202020204" pitchFamily="34" charset="0"/>
              <a:buChar char="•"/>
            </a:pPr>
            <a:r>
              <a:rPr lang="en-US" sz="1600" dirty="0" smtClean="0"/>
              <a:t>Borderline mature students (21-25)</a:t>
            </a:r>
          </a:p>
          <a:p>
            <a:pPr marL="342900" indent="-342900">
              <a:buFont typeface="Arial" panose="020B0604020202020204" pitchFamily="34" charset="0"/>
              <a:buChar char="•"/>
            </a:pPr>
            <a:r>
              <a:rPr lang="en-US" sz="1600" dirty="0"/>
              <a:t>O</a:t>
            </a:r>
            <a:r>
              <a:rPr lang="en-US" sz="1600" dirty="0" smtClean="0"/>
              <a:t>lder mature students (over 25)</a:t>
            </a:r>
            <a:endParaRPr lang="en-GB" sz="1600" dirty="0"/>
          </a:p>
        </p:txBody>
      </p:sp>
      <p:sp>
        <p:nvSpPr>
          <p:cNvPr id="9" name="TextBox 8"/>
          <p:cNvSpPr txBox="1"/>
          <p:nvPr/>
        </p:nvSpPr>
        <p:spPr>
          <a:xfrm>
            <a:off x="8667882" y="1927183"/>
            <a:ext cx="3872461" cy="2800767"/>
          </a:xfrm>
          <a:prstGeom prst="rect">
            <a:avLst/>
          </a:prstGeom>
          <a:noFill/>
          <a:ln>
            <a:solidFill>
              <a:schemeClr val="tx1"/>
            </a:solidFill>
          </a:ln>
        </p:spPr>
        <p:txBody>
          <a:bodyPr wrap="square" rtlCol="0">
            <a:spAutoFit/>
          </a:bodyPr>
          <a:lstStyle/>
          <a:p>
            <a:r>
              <a:rPr lang="en-US" sz="1600" u="sng" dirty="0" smtClean="0"/>
              <a:t>Mature students typically undertake study at</a:t>
            </a:r>
          </a:p>
          <a:p>
            <a:pPr marL="342900" indent="-342900">
              <a:buFont typeface="Arial" panose="020B0604020202020204" pitchFamily="34" charset="0"/>
              <a:buChar char="•"/>
            </a:pPr>
            <a:r>
              <a:rPr lang="en-US" sz="1600" dirty="0" smtClean="0"/>
              <a:t>Universities, </a:t>
            </a:r>
            <a:r>
              <a:rPr lang="en-US" sz="1600" dirty="0" smtClean="0"/>
              <a:t>Higher Education</a:t>
            </a:r>
            <a:r>
              <a:rPr lang="en-US" sz="1600" dirty="0" smtClean="0"/>
              <a:t> - </a:t>
            </a:r>
            <a:r>
              <a:rPr lang="en-US" sz="1600" dirty="0" smtClean="0"/>
              <a:t>Types of courses are Diplomas; Bachelors’ degree; Foundation degree; Post-graduate degrees and a range of specialist Vocational training</a:t>
            </a:r>
          </a:p>
          <a:p>
            <a:pPr marL="342900" indent="-342900">
              <a:buFont typeface="Arial" panose="020B0604020202020204" pitchFamily="34" charset="0"/>
              <a:buChar char="•"/>
            </a:pPr>
            <a:r>
              <a:rPr lang="en-US" sz="1600" dirty="0" smtClean="0"/>
              <a:t>Further Education Colleges - </a:t>
            </a:r>
            <a:r>
              <a:rPr lang="en-US" sz="1600" dirty="0" smtClean="0"/>
              <a:t>Further Education is typically vocationally based with many courses reflecting the needs of industry, or specific public sector requirements</a:t>
            </a:r>
          </a:p>
        </p:txBody>
      </p:sp>
      <p:sp>
        <p:nvSpPr>
          <p:cNvPr id="10" name="TextBox 9"/>
          <p:cNvSpPr txBox="1"/>
          <p:nvPr/>
        </p:nvSpPr>
        <p:spPr>
          <a:xfrm>
            <a:off x="428188" y="1952996"/>
            <a:ext cx="3614057" cy="2634119"/>
          </a:xfrm>
          <a:prstGeom prst="rect">
            <a:avLst/>
          </a:prstGeom>
          <a:noFill/>
          <a:ln>
            <a:solidFill>
              <a:schemeClr val="tx1"/>
            </a:solidFill>
          </a:ln>
        </p:spPr>
        <p:txBody>
          <a:bodyPr wrap="square" rtlCol="0">
            <a:spAutoFit/>
          </a:bodyPr>
          <a:lstStyle/>
          <a:p>
            <a:pPr algn="just"/>
            <a:r>
              <a:rPr lang="en-US" sz="1600" u="sng" dirty="0" smtClean="0"/>
              <a:t>Benefits of mature students bring</a:t>
            </a:r>
          </a:p>
          <a:p>
            <a:pPr algn="just"/>
            <a:r>
              <a:rPr lang="en-US" sz="1600" dirty="0" smtClean="0"/>
              <a:t>Inclusion of mature students however has proven to bring a range of benefits, these learners often have a range of applicable life experiences, work ethics and broad emotional intelligence all which can facilitate and improve their learning experience (McKenzie and </a:t>
            </a:r>
            <a:r>
              <a:rPr lang="en-US" sz="1600" dirty="0" err="1" smtClean="0"/>
              <a:t>Gow</a:t>
            </a:r>
            <a:r>
              <a:rPr lang="en-US" sz="1600" dirty="0" smtClean="0"/>
              <a:t>, 2004)</a:t>
            </a:r>
          </a:p>
          <a:p>
            <a:endParaRPr lang="en-GB" dirty="0"/>
          </a:p>
        </p:txBody>
      </p:sp>
      <p:sp>
        <p:nvSpPr>
          <p:cNvPr id="12" name="TextBox 11"/>
          <p:cNvSpPr txBox="1"/>
          <p:nvPr/>
        </p:nvSpPr>
        <p:spPr>
          <a:xfrm>
            <a:off x="4285689" y="3419974"/>
            <a:ext cx="4129298" cy="3785652"/>
          </a:xfrm>
          <a:prstGeom prst="rect">
            <a:avLst/>
          </a:prstGeom>
          <a:noFill/>
          <a:ln>
            <a:solidFill>
              <a:schemeClr val="tx1"/>
            </a:solidFill>
          </a:ln>
        </p:spPr>
        <p:txBody>
          <a:bodyPr wrap="square" rtlCol="0">
            <a:spAutoFit/>
          </a:bodyPr>
          <a:lstStyle/>
          <a:p>
            <a:pPr algn="just"/>
            <a:r>
              <a:rPr lang="en-US" sz="1600" dirty="0"/>
              <a:t>M</a:t>
            </a:r>
            <a:r>
              <a:rPr lang="en-US" sz="1600" dirty="0" smtClean="0"/>
              <a:t>ature and traditional students can be classed as “different learners”. This was based on work by Richardson (1995) who found evidence that mature students are more likely to use </a:t>
            </a:r>
            <a:r>
              <a:rPr lang="en-US" sz="1600" dirty="0" smtClean="0">
                <a:ln w="0"/>
                <a:solidFill>
                  <a:schemeClr val="accent1"/>
                </a:solidFill>
                <a:effectLst>
                  <a:outerShdw blurRad="38100" dist="25400" dir="5400000" algn="ctr" rotWithShape="0">
                    <a:srgbClr val="6E747A">
                      <a:alpha val="43000"/>
                    </a:srgbClr>
                  </a:outerShdw>
                </a:effectLst>
              </a:rPr>
              <a:t>“Deep learning” </a:t>
            </a:r>
            <a:r>
              <a:rPr lang="en-US" sz="1600" dirty="0" smtClean="0"/>
              <a:t>whereas </a:t>
            </a:r>
            <a:r>
              <a:rPr lang="en-US" sz="1600" dirty="0" smtClean="0">
                <a:ln w="0"/>
                <a:solidFill>
                  <a:srgbClr val="FF0000"/>
                </a:solidFill>
                <a:effectLst>
                  <a:outerShdw blurRad="38100" dist="25400" dir="5400000" algn="ctr" rotWithShape="0">
                    <a:srgbClr val="6E747A">
                      <a:alpha val="43000"/>
                    </a:srgbClr>
                  </a:outerShdw>
                </a:effectLst>
              </a:rPr>
              <a:t>“surface learning” </a:t>
            </a:r>
            <a:r>
              <a:rPr lang="en-US" sz="1600" dirty="0" smtClean="0"/>
              <a:t>was more common amongst traditional students. This however requires more support and contact time by teachers to facilitate the “deeper learning” method. Mature students do typically show greater responsibility towards their studies as </a:t>
            </a:r>
            <a:r>
              <a:rPr lang="en-US" sz="1600" dirty="0" err="1" smtClean="0"/>
              <a:t>Goeman</a:t>
            </a:r>
            <a:r>
              <a:rPr lang="en-US" sz="1600" dirty="0" smtClean="0"/>
              <a:t> and </a:t>
            </a:r>
            <a:r>
              <a:rPr lang="en-US" sz="1600" dirty="0" err="1" smtClean="0"/>
              <a:t>Deschacht</a:t>
            </a:r>
            <a:r>
              <a:rPr lang="en-US" sz="1600" dirty="0" smtClean="0"/>
              <a:t> (2019) noted that whilst adult learners lack the continuing educational skills and self-confidence in their academic studies’ they found that they engage more actively and conscientiously. </a:t>
            </a:r>
            <a:endParaRPr lang="en-GB" sz="1600" dirty="0"/>
          </a:p>
        </p:txBody>
      </p:sp>
      <p:sp>
        <p:nvSpPr>
          <p:cNvPr id="13" name="TextBox 12"/>
          <p:cNvSpPr txBox="1"/>
          <p:nvPr/>
        </p:nvSpPr>
        <p:spPr>
          <a:xfrm>
            <a:off x="428188" y="4728643"/>
            <a:ext cx="3679392" cy="2492990"/>
          </a:xfrm>
          <a:prstGeom prst="rect">
            <a:avLst/>
          </a:prstGeom>
          <a:noFill/>
          <a:ln>
            <a:solidFill>
              <a:schemeClr val="tx1"/>
            </a:solidFill>
          </a:ln>
        </p:spPr>
        <p:txBody>
          <a:bodyPr wrap="square" rtlCol="0">
            <a:spAutoFit/>
          </a:bodyPr>
          <a:lstStyle/>
          <a:p>
            <a:pPr algn="just"/>
            <a:r>
              <a:rPr lang="en-US" sz="1600" i="1" dirty="0" smtClean="0">
                <a:solidFill>
                  <a:schemeClr val="accent1"/>
                </a:solidFill>
              </a:rPr>
              <a:t> </a:t>
            </a:r>
            <a:r>
              <a:rPr lang="en-US" sz="1400" i="1" dirty="0" smtClean="0">
                <a:solidFill>
                  <a:schemeClr val="accent1"/>
                </a:solidFill>
              </a:rPr>
              <a:t>Deep Learning is thinking critically and solving complex problems; working collaboratively and communicating effectively; having an academic mindset, and being empowered through self-directed learning</a:t>
            </a:r>
          </a:p>
          <a:p>
            <a:pPr algn="just"/>
            <a:endParaRPr lang="en-US" sz="1400" i="1" dirty="0">
              <a:solidFill>
                <a:schemeClr val="accent1"/>
              </a:solidFill>
            </a:endParaRPr>
          </a:p>
          <a:p>
            <a:pPr lvl="0" algn="just"/>
            <a:r>
              <a:rPr lang="en-US" sz="1400" i="1" dirty="0">
                <a:solidFill>
                  <a:srgbClr val="FF0000"/>
                </a:solidFill>
              </a:rPr>
              <a:t>Students who adopt such a surface approach tend to work according to the following general pattern: concentrating purely on assessment requirements</a:t>
            </a:r>
            <a:endParaRPr lang="en-GB" sz="1400" i="1" dirty="0">
              <a:solidFill>
                <a:srgbClr val="FF0000"/>
              </a:solidFill>
            </a:endParaRPr>
          </a:p>
          <a:p>
            <a:pPr algn="just"/>
            <a:endParaRPr lang="en-GB" sz="1400" i="1" dirty="0">
              <a:solidFill>
                <a:schemeClr val="accent1"/>
              </a:solidFill>
            </a:endParaRPr>
          </a:p>
        </p:txBody>
      </p:sp>
      <p:sp>
        <p:nvSpPr>
          <p:cNvPr id="14" name="TextBox 13"/>
          <p:cNvSpPr txBox="1"/>
          <p:nvPr/>
        </p:nvSpPr>
        <p:spPr>
          <a:xfrm>
            <a:off x="4465781" y="9972250"/>
            <a:ext cx="4946754" cy="338554"/>
          </a:xfrm>
          <a:prstGeom prst="rect">
            <a:avLst/>
          </a:prstGeom>
          <a:noFill/>
          <a:ln>
            <a:solidFill>
              <a:srgbClr val="FF0000"/>
            </a:solidFill>
          </a:ln>
        </p:spPr>
        <p:txBody>
          <a:bodyPr wrap="square" rtlCol="0">
            <a:spAutoFit/>
          </a:bodyPr>
          <a:lstStyle/>
          <a:p>
            <a:pPr algn="just"/>
            <a:endParaRPr lang="en-GB" sz="1600" i="1" dirty="0">
              <a:solidFill>
                <a:srgbClr val="FF0000"/>
              </a:solidFill>
            </a:endParaRPr>
          </a:p>
        </p:txBody>
      </p:sp>
      <p:sp>
        <p:nvSpPr>
          <p:cNvPr id="20" name="TextBox 19"/>
          <p:cNvSpPr txBox="1"/>
          <p:nvPr/>
        </p:nvSpPr>
        <p:spPr>
          <a:xfrm>
            <a:off x="8667882" y="4846319"/>
            <a:ext cx="3872461" cy="3539430"/>
          </a:xfrm>
          <a:prstGeom prst="rect">
            <a:avLst/>
          </a:prstGeom>
          <a:noFill/>
          <a:ln>
            <a:solidFill>
              <a:schemeClr val="tx1"/>
            </a:solidFill>
          </a:ln>
        </p:spPr>
        <p:txBody>
          <a:bodyPr wrap="square" rtlCol="0">
            <a:spAutoFit/>
          </a:bodyPr>
          <a:lstStyle/>
          <a:p>
            <a:pPr algn="just"/>
            <a:r>
              <a:rPr lang="en-US" sz="1600" dirty="0" smtClean="0"/>
              <a:t>Sutton (2019) declares that risks for mature students over the age of 21 are higher, these risks therefore mean they are twice as likely to drop their studies compared to traditional aged students as they have more barriers. Continuing Sutton (2019) agrees with Kaldi and Griffiths (2011) that mature students have numerous motivations to continue their study, however it can become challenging when external factors are at play</a:t>
            </a:r>
          </a:p>
          <a:p>
            <a:pPr algn="just"/>
            <a:endParaRPr lang="en-US" sz="1600" dirty="0"/>
          </a:p>
          <a:p>
            <a:pPr algn="just"/>
            <a:endParaRPr lang="en-US" sz="1600" dirty="0" smtClean="0"/>
          </a:p>
          <a:p>
            <a:pPr algn="just"/>
            <a:endParaRPr lang="en-US" sz="1600" dirty="0" smtClean="0"/>
          </a:p>
          <a:p>
            <a:pPr algn="just"/>
            <a:endParaRPr lang="en-GB" sz="1600" dirty="0"/>
          </a:p>
        </p:txBody>
      </p:sp>
      <p:pic>
        <p:nvPicPr>
          <p:cNvPr id="22" name="Picture 2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12536" y="7344275"/>
            <a:ext cx="2468148" cy="1503963"/>
          </a:xfrm>
          <a:prstGeom prst="rect">
            <a:avLst/>
          </a:prstGeom>
          <a:effectLst>
            <a:outerShdw blurRad="50800" dist="38100" dir="8100000" algn="tr" rotWithShape="0">
              <a:prstClr val="black">
                <a:alpha val="40000"/>
              </a:prstClr>
            </a:outerShdw>
          </a:effectLst>
        </p:spPr>
      </p:pic>
      <p:sp>
        <p:nvSpPr>
          <p:cNvPr id="24" name="TextBox 23"/>
          <p:cNvSpPr txBox="1"/>
          <p:nvPr/>
        </p:nvSpPr>
        <p:spPr>
          <a:xfrm>
            <a:off x="428188" y="7445746"/>
            <a:ext cx="7986799" cy="1323439"/>
          </a:xfrm>
          <a:prstGeom prst="rect">
            <a:avLst/>
          </a:prstGeom>
          <a:noFill/>
          <a:ln>
            <a:solidFill>
              <a:schemeClr val="tx1"/>
            </a:solidFill>
          </a:ln>
        </p:spPr>
        <p:txBody>
          <a:bodyPr wrap="square" rtlCol="0">
            <a:spAutoFit/>
          </a:bodyPr>
          <a:lstStyle/>
          <a:p>
            <a:pPr algn="just"/>
            <a:r>
              <a:rPr lang="en-US" sz="1600" dirty="0" smtClean="0"/>
              <a:t>The unique challenge is that of providing an effective education to both traditional and mature students whilst in an ideal situation allowing those students to benefit from others’ strengths. It has been demonstrated that the literature does attempt to understand the specific needs of the mature student however it seems to lack comprehensive studies and guidance on practical teaching of mixed aged groups</a:t>
            </a:r>
            <a:endParaRPr lang="en-GB" sz="1600" dirty="0"/>
          </a:p>
        </p:txBody>
      </p:sp>
    </p:spTree>
    <p:extLst>
      <p:ext uri="{BB962C8B-B14F-4D97-AF65-F5344CB8AC3E}">
        <p14:creationId xmlns:p14="http://schemas.microsoft.com/office/powerpoint/2010/main" val="17359171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TotalTime>
  <Words>510</Words>
  <Application>Microsoft Office PowerPoint</Application>
  <PresentationFormat>A3 Paper (297x420 mm)</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netloan</dc:creator>
  <cp:lastModifiedBy>netloan</cp:lastModifiedBy>
  <cp:revision>8</cp:revision>
  <dcterms:created xsi:type="dcterms:W3CDTF">2020-03-12T13:14:17Z</dcterms:created>
  <dcterms:modified xsi:type="dcterms:W3CDTF">2020-03-12T14:02:12Z</dcterms:modified>
</cp:coreProperties>
</file>