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no"?><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16"/>
    <p:sldId id="257" r:id="rId17"/>
    <p:sldId id="258" r:id="rId18"/>
    <p:sldId id="259" r:id="rId19"/>
    <p:sldId id="260" r:id="rId20"/>
    <p:sldId id="261" r:id="rId21"/>
    <p:sldId id="262" r:id="rId22"/>
    <p:sldId id="263" r:id="rId23"/>
    <p:sldId id="264" r:id="rId24"/>
    <p:sldId id="265" r:id="rId25"/>
    <p:sldId id="266" r:id="rId26"/>
    <p:sldId id="267" r:id="rId27"/>
    <p:sldId id="268" r:id="rId28"/>
    <p:sldId id="269" r:id="rId29"/>
    <p:sldId id="270" r:id="rId30"/>
    <p:sldId id="271" r:id="rId31"/>
    <p:sldId id="272" r:id="rId32"/>
    <p:sldId id="273" r:id="rId33"/>
    <p:sldId id="274" r:id="rId34"/>
    <p:sldId id="275" r:id="rId35"/>
    <p:sldId id="276" r:id="rId36"/>
    <p:sldId id="277" r:id="rId37"/>
    <p:sldId id="278" r:id="rId38"/>
    <p:sldId id="279" r:id="rId39"/>
    <p:sldId id="280" r:id="rId40"/>
    <p:sldId id="281" r:id="rId41"/>
    <p:sldId id="282" r:id="rId42"/>
    <p:sldId id="283" r:id="rId43"/>
  </p:sldIdLst>
  <p:sldSz cx="9753600" cy="7315200"/>
  <p:notesSz cx="6858000" cy="9144000"/>
  <p:embeddedFontLst>
    <p:embeddedFont>
      <p:font typeface="Montserrat Classic" charset="1" panose="00000500000000000000"/>
      <p:regular r:id="rId6"/>
    </p:embeddedFont>
    <p:embeddedFont>
      <p:font typeface="Montserrat Classic Bold" charset="1" panose="00000800000000000000"/>
      <p:regular r:id="rId7"/>
    </p:embeddedFont>
    <p:embeddedFont>
      <p:font typeface="Arimo" charset="1" panose="020B0604020202020204"/>
      <p:regular r:id="rId8"/>
    </p:embeddedFont>
    <p:embeddedFont>
      <p:font typeface="Arimo Bold" charset="1" panose="020B0704020202020204"/>
      <p:regular r:id="rId9"/>
    </p:embeddedFont>
    <p:embeddedFont>
      <p:font typeface="Arimo Italics" charset="1" panose="020B0604020202090204"/>
      <p:regular r:id="rId10"/>
    </p:embeddedFont>
    <p:embeddedFont>
      <p:font typeface="Arimo Bold Italics" charset="1" panose="020B0704020202090204"/>
      <p:regular r:id="rId11"/>
    </p:embeddedFont>
    <p:embeddedFont>
      <p:font typeface="Montserrat Light" charset="1" panose="00000400000000000000"/>
      <p:regular r:id="rId12"/>
    </p:embeddedFont>
    <p:embeddedFont>
      <p:font typeface="Montserrat Light Bold" charset="1" panose="00000800000000000000"/>
      <p:regular r:id="rId13"/>
    </p:embeddedFont>
    <p:embeddedFont>
      <p:font typeface="Montserrat Light Italics" charset="1" panose="00000400000000000000"/>
      <p:regular r:id="rId14"/>
    </p:embeddedFont>
    <p:embeddedFont>
      <p:font typeface="Montserrat Light Bold Italics" charset="1" panose="0000080000000000000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no"?><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slides/slide1.xml" Type="http://schemas.openxmlformats.org/officeDocument/2006/relationships/slide"/><Relationship Id="rId17" Target="slides/slide2.xml" Type="http://schemas.openxmlformats.org/officeDocument/2006/relationships/slide"/><Relationship Id="rId18" Target="slides/slide3.xml" Type="http://schemas.openxmlformats.org/officeDocument/2006/relationships/slide"/><Relationship Id="rId19" Target="slides/slide4.xml" Type="http://schemas.openxmlformats.org/officeDocument/2006/relationships/slide"/><Relationship Id="rId2" Target="presProps.xml" Type="http://schemas.openxmlformats.org/officeDocument/2006/relationships/presProps"/><Relationship Id="rId20" Target="slides/slide5.xml" Type="http://schemas.openxmlformats.org/officeDocument/2006/relationships/slide"/><Relationship Id="rId21" Target="slides/slide6.xml" Type="http://schemas.openxmlformats.org/officeDocument/2006/relationships/slide"/><Relationship Id="rId22" Target="slides/slide7.xml" Type="http://schemas.openxmlformats.org/officeDocument/2006/relationships/slide"/><Relationship Id="rId23" Target="slides/slide8.xml" Type="http://schemas.openxmlformats.org/officeDocument/2006/relationships/slide"/><Relationship Id="rId24" Target="slides/slide9.xml" Type="http://schemas.openxmlformats.org/officeDocument/2006/relationships/slide"/><Relationship Id="rId25" Target="slides/slide10.xml" Type="http://schemas.openxmlformats.org/officeDocument/2006/relationships/slide"/><Relationship Id="rId26" Target="slides/slide11.xml" Type="http://schemas.openxmlformats.org/officeDocument/2006/relationships/slide"/><Relationship Id="rId27" Target="slides/slide12.xml" Type="http://schemas.openxmlformats.org/officeDocument/2006/relationships/slide"/><Relationship Id="rId28" Target="slides/slide13.xml" Type="http://schemas.openxmlformats.org/officeDocument/2006/relationships/slide"/><Relationship Id="rId29" Target="slides/slide14.xml" Type="http://schemas.openxmlformats.org/officeDocument/2006/relationships/slide"/><Relationship Id="rId3" Target="viewProps.xml" Type="http://schemas.openxmlformats.org/officeDocument/2006/relationships/viewProps"/><Relationship Id="rId30" Target="slides/slide15.xml" Type="http://schemas.openxmlformats.org/officeDocument/2006/relationships/slide"/><Relationship Id="rId31" Target="slides/slide16.xml" Type="http://schemas.openxmlformats.org/officeDocument/2006/relationships/slide"/><Relationship Id="rId32" Target="slides/slide17.xml" Type="http://schemas.openxmlformats.org/officeDocument/2006/relationships/slide"/><Relationship Id="rId33" Target="slides/slide18.xml" Type="http://schemas.openxmlformats.org/officeDocument/2006/relationships/slide"/><Relationship Id="rId34" Target="slides/slide19.xml" Type="http://schemas.openxmlformats.org/officeDocument/2006/relationships/slide"/><Relationship Id="rId35" Target="slides/slide20.xml" Type="http://schemas.openxmlformats.org/officeDocument/2006/relationships/slide"/><Relationship Id="rId36" Target="slides/slide21.xml" Type="http://schemas.openxmlformats.org/officeDocument/2006/relationships/slide"/><Relationship Id="rId37" Target="slides/slide22.xml" Type="http://schemas.openxmlformats.org/officeDocument/2006/relationships/slide"/><Relationship Id="rId38" Target="slides/slide23.xml" Type="http://schemas.openxmlformats.org/officeDocument/2006/relationships/slide"/><Relationship Id="rId39" Target="slides/slide24.xml" Type="http://schemas.openxmlformats.org/officeDocument/2006/relationships/slide"/><Relationship Id="rId4" Target="theme/theme1.xml" Type="http://schemas.openxmlformats.org/officeDocument/2006/relationships/theme"/><Relationship Id="rId40" Target="slides/slide25.xml" Type="http://schemas.openxmlformats.org/officeDocument/2006/relationships/slide"/><Relationship Id="rId41" Target="slides/slide26.xml" Type="http://schemas.openxmlformats.org/officeDocument/2006/relationships/slide"/><Relationship Id="rId42" Target="slides/slide27.xml" Type="http://schemas.openxmlformats.org/officeDocument/2006/relationships/slide"/><Relationship Id="rId43" Target="slides/slide28.xml" Type="http://schemas.openxmlformats.org/officeDocument/2006/relationships/slide"/><Relationship Id="rId5" Target="tableStyles.xml" Type="http://schemas.openxmlformats.org/officeDocument/2006/relationships/tableStyles"/><Relationship Id="rId6" Target="fonts/font6.fntdata" Type="http://schemas.openxmlformats.org/officeDocument/2006/relationships/font"/><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no"?><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2.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4.png" Type="http://schemas.openxmlformats.org/officeDocument/2006/relationships/image"/><Relationship Id="rId4" Target="../media/image5.svg" Type="http://schemas.openxmlformats.org/officeDocument/2006/relationships/image"/></Relationships>
</file>

<file path=ppt/slides/_rels/slide3.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 Id="rId3" Target="../media/image7.svg" Type="http://schemas.openxmlformats.org/officeDocument/2006/relationships/image"/></Relationships>
</file>

<file path=ppt/slides/_rels/slide4.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 Id="rId3" Target="../media/image7.svg" Type="http://schemas.openxmlformats.org/officeDocument/2006/relationships/image"/></Relationships>
</file>

<file path=ppt/slides/_rels/slide5.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9.svg" Type="http://schemas.openxmlformats.org/officeDocument/2006/relationships/image"/></Relationships>
</file>

<file path=ppt/slides/_rels/slide6.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9.svg" Type="http://schemas.openxmlformats.org/officeDocument/2006/relationships/image"/></Relationships>
</file>

<file path=ppt/slides/_rels/slide7.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9.svg" Type="http://schemas.openxmlformats.org/officeDocument/2006/relationships/image"/></Relationships>
</file>

<file path=ppt/slides/_rels/slide8.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14.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0.jpeg" Type="http://schemas.openxmlformats.org/officeDocument/2006/relationships/image"/></Relationships>
</file>

<file path=ppt/slides/_rels/slide16.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s>
</file>

<file path=ppt/slides/_rels/slide17.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2.png" Type="http://schemas.openxmlformats.org/officeDocument/2006/relationships/image"/></Relationships>
</file>

<file path=ppt/slides/_rels/slide18.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s>
</file>

<file path=ppt/slides/_rels/slide19.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4.jpeg" Type="http://schemas.openxmlformats.org/officeDocument/2006/relationships/image"/></Relationships>
</file>

<file path=ppt/slides/_rels/slide20.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21.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5.png" Type="http://schemas.openxmlformats.org/officeDocument/2006/relationships/image"/></Relationships>
</file>

<file path=ppt/slides/_rels/slide22.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6.png" Type="http://schemas.openxmlformats.org/officeDocument/2006/relationships/image"/></Relationships>
</file>

<file path=ppt/slides/_rels/slide23.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s>
</file>

<file path=ppt/slides/_rels/slide24.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8.png" Type="http://schemas.openxmlformats.org/officeDocument/2006/relationships/image"/></Relationships>
</file>

<file path=ppt/slides/_rels/slide25.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9.png" Type="http://schemas.openxmlformats.org/officeDocument/2006/relationships/image"/></Relationships>
</file>

<file path=ppt/slides/_rels/slide26.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20.png" Type="http://schemas.openxmlformats.org/officeDocument/2006/relationships/image"/></Relationships>
</file>

<file path=ppt/slides/_rels/slide27.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28.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2F2F2"/>
        </a:solidFill>
      </p:bgPr>
    </p:bg>
    <p:spTree>
      <p:nvGrpSpPr>
        <p:cNvPr id="1" name=""/>
        <p:cNvGrpSpPr/>
        <p:nvPr/>
      </p:nvGrpSpPr>
      <p:grpSpPr>
        <a:xfrm>
          <a:off x="0" y="0"/>
          <a:ext cx="0" cy="0"/>
          <a:chOff x="0" y="0"/>
          <a:chExt cx="0" cy="0"/>
        </a:xfrm>
      </p:grpSpPr>
      <p:sp>
        <p:nvSpPr>
          <p:cNvPr name="AutoShape 2" id="2"/>
          <p:cNvSpPr/>
          <p:nvPr/>
        </p:nvSpPr>
        <p:spPr>
          <a:xfrm rot="0">
            <a:off x="0" y="0"/>
            <a:ext cx="9753600" cy="7315200"/>
          </a:xfrm>
          <a:prstGeom prst="rect">
            <a:avLst/>
          </a:prstGeom>
          <a:solidFill>
            <a:srgbClr val="F2F2F2"/>
          </a:solidFill>
        </p:spPr>
      </p:sp>
      <p:sp>
        <p:nvSpPr>
          <p:cNvPr name="TextBox 3" id="3"/>
          <p:cNvSpPr txBox="true"/>
          <p:nvPr/>
        </p:nvSpPr>
        <p:spPr>
          <a:xfrm rot="0">
            <a:off x="4875823" y="1316341"/>
            <a:ext cx="4003915" cy="3569147"/>
          </a:xfrm>
          <a:prstGeom prst="rect">
            <a:avLst/>
          </a:prstGeom>
        </p:spPr>
        <p:txBody>
          <a:bodyPr anchor="t" rtlCol="false" tIns="0" lIns="0" bIns="0" rIns="0">
            <a:spAutoFit/>
          </a:bodyPr>
          <a:lstStyle/>
          <a:p>
            <a:pPr>
              <a:lnSpc>
                <a:spcPts val="5602"/>
              </a:lnSpc>
            </a:pPr>
            <a:r>
              <a:rPr lang="en-US" sz="5776" spc="115">
                <a:solidFill>
                  <a:srgbClr val="4CB8B4"/>
                </a:solidFill>
                <a:latin typeface="Montserrat Classic Bold"/>
              </a:rPr>
              <a:t>ACCA7031</a:t>
            </a:r>
          </a:p>
          <a:p>
            <a:pPr>
              <a:lnSpc>
                <a:spcPts val="5602"/>
              </a:lnSpc>
            </a:pPr>
          </a:p>
          <a:p>
            <a:pPr>
              <a:lnSpc>
                <a:spcPts val="5602"/>
              </a:lnSpc>
            </a:pPr>
            <a:r>
              <a:rPr lang="en-US" sz="5776" spc="115">
                <a:solidFill>
                  <a:srgbClr val="4CB8B4"/>
                </a:solidFill>
                <a:latin typeface="Montserrat Classic Bold"/>
              </a:rPr>
              <a:t>Digital Forensics Analysis</a:t>
            </a:r>
          </a:p>
        </p:txBody>
      </p:sp>
      <p:sp>
        <p:nvSpPr>
          <p:cNvPr name="Freeform 4" id="4"/>
          <p:cNvSpPr/>
          <p:nvPr/>
        </p:nvSpPr>
        <p:spPr>
          <a:xfrm flipH="false" flipV="false" rot="0">
            <a:off x="4875823" y="5104497"/>
            <a:ext cx="4000874" cy="1133415"/>
          </a:xfrm>
          <a:custGeom>
            <a:avLst/>
            <a:gdLst/>
            <a:ahLst/>
            <a:cxnLst/>
            <a:rect r="r" b="b" t="t" l="l"/>
            <a:pathLst>
              <a:path h="1133415" w="4000874">
                <a:moveTo>
                  <a:pt x="0" y="0"/>
                </a:moveTo>
                <a:lnTo>
                  <a:pt x="4000874" y="0"/>
                </a:lnTo>
                <a:lnTo>
                  <a:pt x="4000874" y="1133415"/>
                </a:lnTo>
                <a:lnTo>
                  <a:pt x="0" y="1133415"/>
                </a:lnTo>
                <a:lnTo>
                  <a:pt x="0" y="0"/>
                </a:lnTo>
                <a:close/>
              </a:path>
            </a:pathLst>
          </a:custGeom>
          <a:blipFill>
            <a:blip r:embed="rId2">
              <a:extLst>
                <a:ext uri="{96DAC541-7B7A-43D3-8B79-37D633B846F1}">
                  <asvg:svgBlip xmlns:asvg="http://schemas.microsoft.com/office/drawing/2016/SVG/main" r:embed="rId3"/>
                </a:ext>
              </a:extLst>
            </a:blip>
            <a:stretch>
              <a:fillRect l="0" t="-126496" r="0" b="-126496"/>
            </a:stretch>
          </a:blipFill>
        </p:spPr>
      </p:sp>
      <p:sp>
        <p:nvSpPr>
          <p:cNvPr name="TextBox 5" id="5"/>
          <p:cNvSpPr txBox="true"/>
          <p:nvPr/>
        </p:nvSpPr>
        <p:spPr>
          <a:xfrm rot="0">
            <a:off x="5202996" y="5303822"/>
            <a:ext cx="3346530" cy="734765"/>
          </a:xfrm>
          <a:prstGeom prst="rect">
            <a:avLst/>
          </a:prstGeom>
        </p:spPr>
        <p:txBody>
          <a:bodyPr anchor="t" rtlCol="false" tIns="0" lIns="0" bIns="0" rIns="0">
            <a:spAutoFit/>
          </a:bodyPr>
          <a:lstStyle/>
          <a:p>
            <a:pPr marL="347870" indent="-173935" lvl="1">
              <a:lnSpc>
                <a:spcPts val="1997"/>
              </a:lnSpc>
              <a:buFont typeface="Arial"/>
              <a:buChar char="•"/>
            </a:pPr>
            <a:r>
              <a:rPr lang="en-US" sz="1611" spc="32">
                <a:solidFill>
                  <a:srgbClr val="FFFFFF"/>
                </a:solidFill>
                <a:latin typeface="Montserrat Light"/>
              </a:rPr>
              <a:t>Pranjal Sinha</a:t>
            </a:r>
          </a:p>
          <a:p>
            <a:pPr marL="347870" indent="-173935" lvl="1">
              <a:lnSpc>
                <a:spcPts val="1997"/>
              </a:lnSpc>
              <a:buFont typeface="Arial"/>
              <a:buChar char="•"/>
            </a:pPr>
            <a:r>
              <a:rPr lang="en-US" sz="1611" spc="32">
                <a:solidFill>
                  <a:srgbClr val="FFFFFF"/>
                </a:solidFill>
                <a:latin typeface="Montserrat Light"/>
              </a:rPr>
              <a:t>Bala Jaya Chandra</a:t>
            </a:r>
          </a:p>
          <a:p>
            <a:pPr marL="347870" indent="-173935" lvl="1">
              <a:lnSpc>
                <a:spcPts val="1997"/>
              </a:lnSpc>
              <a:buFont typeface="Arial"/>
              <a:buChar char="•"/>
            </a:pPr>
            <a:r>
              <a:rPr lang="en-US" sz="1611" spc="32">
                <a:solidFill>
                  <a:srgbClr val="FFFFFF"/>
                </a:solidFill>
                <a:latin typeface="Montserrat Light"/>
              </a:rPr>
              <a:t>Arya Martin</a:t>
            </a:r>
          </a:p>
        </p:txBody>
      </p:sp>
      <p:grpSp>
        <p:nvGrpSpPr>
          <p:cNvPr name="Group 6" id="6"/>
          <p:cNvGrpSpPr/>
          <p:nvPr/>
        </p:nvGrpSpPr>
        <p:grpSpPr>
          <a:xfrm rot="-5400000">
            <a:off x="-269631" y="4853354"/>
            <a:ext cx="2760958" cy="2230528"/>
            <a:chOff x="0" y="0"/>
            <a:chExt cx="6346308" cy="5126990"/>
          </a:xfrm>
        </p:grpSpPr>
        <p:sp>
          <p:nvSpPr>
            <p:cNvPr name="Freeform 7" id="7"/>
            <p:cNvSpPr/>
            <p:nvPr/>
          </p:nvSpPr>
          <p:spPr>
            <a:xfrm flipH="false" flipV="false" rot="0">
              <a:off x="0" y="0"/>
              <a:ext cx="6346308" cy="5126990"/>
            </a:xfrm>
            <a:custGeom>
              <a:avLst/>
              <a:gdLst/>
              <a:ahLst/>
              <a:cxnLst/>
              <a:rect r="r" b="b" t="t" l="l"/>
              <a:pathLst>
                <a:path h="5126990" w="6346308">
                  <a:moveTo>
                    <a:pt x="3524367" y="0"/>
                  </a:moveTo>
                  <a:lnTo>
                    <a:pt x="0" y="0"/>
                  </a:lnTo>
                  <a:lnTo>
                    <a:pt x="2821940" y="2564130"/>
                  </a:lnTo>
                  <a:lnTo>
                    <a:pt x="0" y="5126990"/>
                  </a:lnTo>
                  <a:lnTo>
                    <a:pt x="3524367" y="5126990"/>
                  </a:lnTo>
                  <a:lnTo>
                    <a:pt x="6346308" y="2564130"/>
                  </a:lnTo>
                  <a:close/>
                </a:path>
              </a:pathLst>
            </a:custGeom>
            <a:solidFill>
              <a:srgbClr val="FFCC58"/>
            </a:solidFill>
          </p:spPr>
        </p:sp>
      </p:grpSp>
      <p:grpSp>
        <p:nvGrpSpPr>
          <p:cNvPr name="Group 8" id="8"/>
          <p:cNvGrpSpPr/>
          <p:nvPr/>
        </p:nvGrpSpPr>
        <p:grpSpPr>
          <a:xfrm rot="-5400000">
            <a:off x="820615" y="6060831"/>
            <a:ext cx="2760958" cy="2230528"/>
            <a:chOff x="0" y="0"/>
            <a:chExt cx="6346308" cy="5126990"/>
          </a:xfrm>
        </p:grpSpPr>
        <p:sp>
          <p:nvSpPr>
            <p:cNvPr name="Freeform 9" id="9"/>
            <p:cNvSpPr/>
            <p:nvPr/>
          </p:nvSpPr>
          <p:spPr>
            <a:xfrm flipH="false" flipV="false" rot="0">
              <a:off x="0" y="0"/>
              <a:ext cx="6346308" cy="5126990"/>
            </a:xfrm>
            <a:custGeom>
              <a:avLst/>
              <a:gdLst/>
              <a:ahLst/>
              <a:cxnLst/>
              <a:rect r="r" b="b" t="t" l="l"/>
              <a:pathLst>
                <a:path h="5126990" w="6346308">
                  <a:moveTo>
                    <a:pt x="3524367" y="0"/>
                  </a:moveTo>
                  <a:lnTo>
                    <a:pt x="0" y="0"/>
                  </a:lnTo>
                  <a:lnTo>
                    <a:pt x="2821940" y="2564130"/>
                  </a:lnTo>
                  <a:lnTo>
                    <a:pt x="0" y="5126990"/>
                  </a:lnTo>
                  <a:lnTo>
                    <a:pt x="3524367" y="5126990"/>
                  </a:lnTo>
                  <a:lnTo>
                    <a:pt x="6346308" y="2564130"/>
                  </a:lnTo>
                  <a:close/>
                </a:path>
              </a:pathLst>
            </a:custGeom>
            <a:solidFill>
              <a:srgbClr val="4CB8B4"/>
            </a:solidFill>
          </p:spPr>
        </p:sp>
      </p:grpSp>
      <p:grpSp>
        <p:nvGrpSpPr>
          <p:cNvPr name="Group 10" id="10"/>
          <p:cNvGrpSpPr/>
          <p:nvPr/>
        </p:nvGrpSpPr>
        <p:grpSpPr>
          <a:xfrm rot="-5400000">
            <a:off x="2162908" y="4355123"/>
            <a:ext cx="1754685" cy="1409275"/>
            <a:chOff x="0" y="0"/>
            <a:chExt cx="6383700" cy="5126990"/>
          </a:xfrm>
        </p:grpSpPr>
        <p:sp>
          <p:nvSpPr>
            <p:cNvPr name="Freeform 11" id="11"/>
            <p:cNvSpPr/>
            <p:nvPr/>
          </p:nvSpPr>
          <p:spPr>
            <a:xfrm flipH="false" flipV="false" rot="0">
              <a:off x="0" y="0"/>
              <a:ext cx="6383700" cy="5126990"/>
            </a:xfrm>
            <a:custGeom>
              <a:avLst/>
              <a:gdLst/>
              <a:ahLst/>
              <a:cxnLst/>
              <a:rect r="r" b="b" t="t" l="l"/>
              <a:pathLst>
                <a:path h="5126990" w="6383700">
                  <a:moveTo>
                    <a:pt x="3561760" y="0"/>
                  </a:moveTo>
                  <a:lnTo>
                    <a:pt x="0" y="0"/>
                  </a:lnTo>
                  <a:lnTo>
                    <a:pt x="2821940" y="2564130"/>
                  </a:lnTo>
                  <a:lnTo>
                    <a:pt x="0" y="5126990"/>
                  </a:lnTo>
                  <a:lnTo>
                    <a:pt x="3561760" y="5126990"/>
                  </a:lnTo>
                  <a:lnTo>
                    <a:pt x="6383700" y="2564130"/>
                  </a:lnTo>
                  <a:close/>
                </a:path>
              </a:pathLst>
            </a:custGeom>
            <a:solidFill>
              <a:srgbClr val="FF7477"/>
            </a:solidFill>
          </p:spPr>
        </p:sp>
      </p:grpSp>
      <p:grpSp>
        <p:nvGrpSpPr>
          <p:cNvPr name="Group 12" id="12"/>
          <p:cNvGrpSpPr/>
          <p:nvPr/>
        </p:nvGrpSpPr>
        <p:grpSpPr>
          <a:xfrm rot="-5400000">
            <a:off x="2983523" y="3534508"/>
            <a:ext cx="714376" cy="568253"/>
            <a:chOff x="0" y="0"/>
            <a:chExt cx="6346308" cy="5126990"/>
          </a:xfrm>
        </p:grpSpPr>
        <p:sp>
          <p:nvSpPr>
            <p:cNvPr name="Freeform 13" id="13"/>
            <p:cNvSpPr/>
            <p:nvPr/>
          </p:nvSpPr>
          <p:spPr>
            <a:xfrm flipH="false" flipV="false" rot="0">
              <a:off x="0" y="0"/>
              <a:ext cx="6346308" cy="5126990"/>
            </a:xfrm>
            <a:custGeom>
              <a:avLst/>
              <a:gdLst/>
              <a:ahLst/>
              <a:cxnLst/>
              <a:rect r="r" b="b" t="t" l="l"/>
              <a:pathLst>
                <a:path h="5126990" w="6346308">
                  <a:moveTo>
                    <a:pt x="3524367" y="0"/>
                  </a:moveTo>
                  <a:lnTo>
                    <a:pt x="0" y="0"/>
                  </a:lnTo>
                  <a:lnTo>
                    <a:pt x="2821940" y="2564130"/>
                  </a:lnTo>
                  <a:lnTo>
                    <a:pt x="0" y="5126990"/>
                  </a:lnTo>
                  <a:lnTo>
                    <a:pt x="3524367" y="5126990"/>
                  </a:lnTo>
                  <a:lnTo>
                    <a:pt x="6346308" y="2564130"/>
                  </a:lnTo>
                  <a:close/>
                </a:path>
              </a:pathLst>
            </a:custGeom>
            <a:solidFill>
              <a:srgbClr val="FFCC58"/>
            </a:solidFill>
          </p:spPr>
        </p:sp>
      </p:grpSp>
      <p:grpSp>
        <p:nvGrpSpPr>
          <p:cNvPr name="Group 14" id="14"/>
          <p:cNvGrpSpPr/>
          <p:nvPr/>
        </p:nvGrpSpPr>
        <p:grpSpPr>
          <a:xfrm rot="-5400000">
            <a:off x="967154" y="3206262"/>
            <a:ext cx="1517551" cy="1223101"/>
            <a:chOff x="0" y="0"/>
            <a:chExt cx="6361360" cy="5126990"/>
          </a:xfrm>
        </p:grpSpPr>
        <p:sp>
          <p:nvSpPr>
            <p:cNvPr name="Freeform 15" id="15"/>
            <p:cNvSpPr/>
            <p:nvPr/>
          </p:nvSpPr>
          <p:spPr>
            <a:xfrm flipH="false" flipV="false" rot="0">
              <a:off x="0" y="0"/>
              <a:ext cx="6361360" cy="5126990"/>
            </a:xfrm>
            <a:custGeom>
              <a:avLst/>
              <a:gdLst/>
              <a:ahLst/>
              <a:cxnLst/>
              <a:rect r="r" b="b" t="t" l="l"/>
              <a:pathLst>
                <a:path h="5126990" w="6361360">
                  <a:moveTo>
                    <a:pt x="3539420" y="0"/>
                  </a:moveTo>
                  <a:lnTo>
                    <a:pt x="0" y="0"/>
                  </a:lnTo>
                  <a:lnTo>
                    <a:pt x="2821940" y="2564130"/>
                  </a:lnTo>
                  <a:lnTo>
                    <a:pt x="0" y="5126990"/>
                  </a:lnTo>
                  <a:lnTo>
                    <a:pt x="3539420" y="5126990"/>
                  </a:lnTo>
                  <a:lnTo>
                    <a:pt x="6361360" y="2564130"/>
                  </a:lnTo>
                  <a:close/>
                </a:path>
              </a:pathLst>
            </a:custGeom>
            <a:solidFill>
              <a:srgbClr val="4CB8B4"/>
            </a:solidFill>
          </p:spPr>
        </p:sp>
      </p:grpSp>
      <p:grpSp>
        <p:nvGrpSpPr>
          <p:cNvPr name="Group 16" id="16"/>
          <p:cNvGrpSpPr/>
          <p:nvPr/>
        </p:nvGrpSpPr>
        <p:grpSpPr>
          <a:xfrm rot="-5400000">
            <a:off x="-199292" y="1137138"/>
            <a:ext cx="2124365" cy="1708986"/>
            <a:chOff x="0" y="0"/>
            <a:chExt cx="6373228" cy="5126990"/>
          </a:xfrm>
        </p:grpSpPr>
        <p:sp>
          <p:nvSpPr>
            <p:cNvPr name="Freeform 17" id="17"/>
            <p:cNvSpPr/>
            <p:nvPr/>
          </p:nvSpPr>
          <p:spPr>
            <a:xfrm flipH="false" flipV="false" rot="0">
              <a:off x="0" y="0"/>
              <a:ext cx="6373228" cy="5126990"/>
            </a:xfrm>
            <a:custGeom>
              <a:avLst/>
              <a:gdLst/>
              <a:ahLst/>
              <a:cxnLst/>
              <a:rect r="r" b="b" t="t" l="l"/>
              <a:pathLst>
                <a:path h="5126990" w="6373228">
                  <a:moveTo>
                    <a:pt x="3551288" y="0"/>
                  </a:moveTo>
                  <a:lnTo>
                    <a:pt x="0" y="0"/>
                  </a:lnTo>
                  <a:lnTo>
                    <a:pt x="2821940" y="2564130"/>
                  </a:lnTo>
                  <a:lnTo>
                    <a:pt x="0" y="5126990"/>
                  </a:lnTo>
                  <a:lnTo>
                    <a:pt x="3551288" y="5126990"/>
                  </a:lnTo>
                  <a:lnTo>
                    <a:pt x="6373228" y="2564130"/>
                  </a:lnTo>
                  <a:close/>
                </a:path>
              </a:pathLst>
            </a:custGeom>
            <a:solidFill>
              <a:srgbClr val="FF7477"/>
            </a:solidFill>
          </p:spPr>
        </p:sp>
      </p:grpSp>
      <p:grpSp>
        <p:nvGrpSpPr>
          <p:cNvPr name="Group 18" id="18"/>
          <p:cNvGrpSpPr/>
          <p:nvPr/>
        </p:nvGrpSpPr>
        <p:grpSpPr>
          <a:xfrm rot="-5400000">
            <a:off x="1447800" y="-633046"/>
            <a:ext cx="2760958" cy="2230528"/>
            <a:chOff x="0" y="0"/>
            <a:chExt cx="6346308" cy="5126990"/>
          </a:xfrm>
        </p:grpSpPr>
        <p:sp>
          <p:nvSpPr>
            <p:cNvPr name="Freeform 19" id="19"/>
            <p:cNvSpPr/>
            <p:nvPr/>
          </p:nvSpPr>
          <p:spPr>
            <a:xfrm flipH="false" flipV="false" rot="0">
              <a:off x="0" y="0"/>
              <a:ext cx="6346308" cy="5126990"/>
            </a:xfrm>
            <a:custGeom>
              <a:avLst/>
              <a:gdLst/>
              <a:ahLst/>
              <a:cxnLst/>
              <a:rect r="r" b="b" t="t" l="l"/>
              <a:pathLst>
                <a:path h="5126990" w="6346308">
                  <a:moveTo>
                    <a:pt x="3524367" y="0"/>
                  </a:moveTo>
                  <a:lnTo>
                    <a:pt x="0" y="0"/>
                  </a:lnTo>
                  <a:lnTo>
                    <a:pt x="2821940" y="2564130"/>
                  </a:lnTo>
                  <a:lnTo>
                    <a:pt x="0" y="5126990"/>
                  </a:lnTo>
                  <a:lnTo>
                    <a:pt x="3524367" y="5126990"/>
                  </a:lnTo>
                  <a:lnTo>
                    <a:pt x="6346308" y="2564130"/>
                  </a:lnTo>
                  <a:close/>
                </a:path>
              </a:pathLst>
            </a:custGeom>
            <a:solidFill>
              <a:srgbClr val="FFCC58"/>
            </a:solidFill>
          </p:spPr>
        </p:sp>
      </p:grpSp>
      <p:grpSp>
        <p:nvGrpSpPr>
          <p:cNvPr name="Group 20" id="20"/>
          <p:cNvGrpSpPr/>
          <p:nvPr/>
        </p:nvGrpSpPr>
        <p:grpSpPr>
          <a:xfrm rot="-5400000">
            <a:off x="2602523" y="838200"/>
            <a:ext cx="1517551" cy="1223101"/>
            <a:chOff x="0" y="0"/>
            <a:chExt cx="6361360" cy="5126990"/>
          </a:xfrm>
        </p:grpSpPr>
        <p:sp>
          <p:nvSpPr>
            <p:cNvPr name="Freeform 21" id="21"/>
            <p:cNvSpPr/>
            <p:nvPr/>
          </p:nvSpPr>
          <p:spPr>
            <a:xfrm flipH="false" flipV="false" rot="0">
              <a:off x="0" y="0"/>
              <a:ext cx="6361360" cy="5126990"/>
            </a:xfrm>
            <a:custGeom>
              <a:avLst/>
              <a:gdLst/>
              <a:ahLst/>
              <a:cxnLst/>
              <a:rect r="r" b="b" t="t" l="l"/>
              <a:pathLst>
                <a:path h="5126990" w="6361360">
                  <a:moveTo>
                    <a:pt x="3539420" y="0"/>
                  </a:moveTo>
                  <a:lnTo>
                    <a:pt x="0" y="0"/>
                  </a:lnTo>
                  <a:lnTo>
                    <a:pt x="2821940" y="2564130"/>
                  </a:lnTo>
                  <a:lnTo>
                    <a:pt x="0" y="5126990"/>
                  </a:lnTo>
                  <a:lnTo>
                    <a:pt x="3539420" y="5126990"/>
                  </a:lnTo>
                  <a:lnTo>
                    <a:pt x="6361360" y="2564130"/>
                  </a:lnTo>
                  <a:close/>
                </a:path>
              </a:pathLst>
            </a:custGeom>
            <a:solidFill>
              <a:srgbClr val="4CB8B4"/>
            </a:solidFill>
          </p:spPr>
        </p:sp>
      </p:gr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2F2F2"/>
        </a:solidFill>
      </p:bgPr>
    </p:bg>
    <p:spTree>
      <p:nvGrpSpPr>
        <p:cNvPr id="1" name=""/>
        <p:cNvGrpSpPr/>
        <p:nvPr/>
      </p:nvGrpSpPr>
      <p:grpSpPr>
        <a:xfrm>
          <a:off x="0" y="0"/>
          <a:ext cx="0" cy="0"/>
          <a:chOff x="0" y="0"/>
          <a:chExt cx="0" cy="0"/>
        </a:xfrm>
      </p:grpSpPr>
      <p:grpSp>
        <p:nvGrpSpPr>
          <p:cNvPr name="Group 2" id="2"/>
          <p:cNvGrpSpPr/>
          <p:nvPr/>
        </p:nvGrpSpPr>
        <p:grpSpPr>
          <a:xfrm rot="0">
            <a:off x="0" y="0"/>
            <a:ext cx="2063119" cy="7315200"/>
            <a:chOff x="0" y="0"/>
            <a:chExt cx="2750825" cy="9753600"/>
          </a:xfrm>
        </p:grpSpPr>
        <p:pic>
          <p:nvPicPr>
            <p:cNvPr name="Picture 3" id="3"/>
            <p:cNvPicPr>
              <a:picLocks noChangeAspect="true"/>
            </p:cNvPicPr>
            <p:nvPr/>
          </p:nvPicPr>
          <p:blipFill>
            <a:blip r:embed="rId2">
              <a:alphaModFix amt="18000"/>
            </a:blip>
            <a:srcRect l="64346" t="0" r="16953" b="0"/>
            <a:stretch>
              <a:fillRect/>
            </a:stretch>
          </p:blipFill>
          <p:spPr>
            <a:xfrm flipH="false" flipV="false">
              <a:off x="0" y="0"/>
              <a:ext cx="2750825" cy="9753600"/>
            </a:xfrm>
            <a:prstGeom prst="rect">
              <a:avLst/>
            </a:prstGeom>
          </p:spPr>
        </p:pic>
      </p:grpSp>
      <p:grpSp>
        <p:nvGrpSpPr>
          <p:cNvPr name="Group 4" id="4"/>
          <p:cNvGrpSpPr/>
          <p:nvPr/>
        </p:nvGrpSpPr>
        <p:grpSpPr>
          <a:xfrm rot="0">
            <a:off x="1312985" y="949569"/>
            <a:ext cx="1355605" cy="1091377"/>
            <a:chOff x="0" y="0"/>
            <a:chExt cx="6368356" cy="5126990"/>
          </a:xfrm>
        </p:grpSpPr>
        <p:sp>
          <p:nvSpPr>
            <p:cNvPr name="Freeform 5" id="5"/>
            <p:cNvSpPr/>
            <p:nvPr/>
          </p:nvSpPr>
          <p:spPr>
            <a:xfrm flipH="false" flipV="false" rot="0">
              <a:off x="0" y="0"/>
              <a:ext cx="6368356" cy="5126990"/>
            </a:xfrm>
            <a:custGeom>
              <a:avLst/>
              <a:gdLst/>
              <a:ahLst/>
              <a:cxnLst/>
              <a:rect r="r" b="b" t="t" l="l"/>
              <a:pathLst>
                <a:path h="5126990" w="6368356">
                  <a:moveTo>
                    <a:pt x="3546416" y="0"/>
                  </a:moveTo>
                  <a:lnTo>
                    <a:pt x="0" y="0"/>
                  </a:lnTo>
                  <a:lnTo>
                    <a:pt x="2821940" y="2564130"/>
                  </a:lnTo>
                  <a:lnTo>
                    <a:pt x="0" y="5126990"/>
                  </a:lnTo>
                  <a:lnTo>
                    <a:pt x="3546416" y="5126990"/>
                  </a:lnTo>
                  <a:lnTo>
                    <a:pt x="6368356" y="2564130"/>
                  </a:lnTo>
                  <a:close/>
                </a:path>
              </a:pathLst>
            </a:custGeom>
            <a:solidFill>
              <a:srgbClr val="FFCC58"/>
            </a:solidFill>
          </p:spPr>
        </p:sp>
      </p:grpSp>
      <p:grpSp>
        <p:nvGrpSpPr>
          <p:cNvPr name="Group 6" id="6"/>
          <p:cNvGrpSpPr/>
          <p:nvPr/>
        </p:nvGrpSpPr>
        <p:grpSpPr>
          <a:xfrm rot="0">
            <a:off x="937846" y="2051538"/>
            <a:ext cx="718955" cy="575164"/>
            <a:chOff x="0" y="0"/>
            <a:chExt cx="6408833" cy="5126990"/>
          </a:xfrm>
        </p:grpSpPr>
        <p:sp>
          <p:nvSpPr>
            <p:cNvPr name="Freeform 7" id="7"/>
            <p:cNvSpPr/>
            <p:nvPr/>
          </p:nvSpPr>
          <p:spPr>
            <a:xfrm flipH="false" flipV="false" rot="0">
              <a:off x="0" y="0"/>
              <a:ext cx="6408833" cy="5126990"/>
            </a:xfrm>
            <a:custGeom>
              <a:avLst/>
              <a:gdLst/>
              <a:ahLst/>
              <a:cxnLst/>
              <a:rect r="r" b="b" t="t" l="l"/>
              <a:pathLst>
                <a:path h="5126990" w="6408833">
                  <a:moveTo>
                    <a:pt x="3586893" y="0"/>
                  </a:moveTo>
                  <a:lnTo>
                    <a:pt x="0" y="0"/>
                  </a:lnTo>
                  <a:lnTo>
                    <a:pt x="2821940" y="2564130"/>
                  </a:lnTo>
                  <a:lnTo>
                    <a:pt x="0" y="5126990"/>
                  </a:lnTo>
                  <a:lnTo>
                    <a:pt x="3586893" y="5126990"/>
                  </a:lnTo>
                  <a:lnTo>
                    <a:pt x="6408833" y="2564130"/>
                  </a:lnTo>
                  <a:close/>
                </a:path>
              </a:pathLst>
            </a:custGeom>
            <a:solidFill>
              <a:srgbClr val="FF7477"/>
            </a:solidFill>
          </p:spPr>
        </p:sp>
      </p:grpSp>
      <p:sp>
        <p:nvSpPr>
          <p:cNvPr name="TextBox 8" id="8"/>
          <p:cNvSpPr txBox="true"/>
          <p:nvPr/>
        </p:nvSpPr>
        <p:spPr>
          <a:xfrm rot="0">
            <a:off x="2919046" y="566064"/>
            <a:ext cx="5801650" cy="2864297"/>
          </a:xfrm>
          <a:prstGeom prst="rect">
            <a:avLst/>
          </a:prstGeom>
        </p:spPr>
        <p:txBody>
          <a:bodyPr anchor="t" rtlCol="false" tIns="0" lIns="0" bIns="0" rIns="0">
            <a:spAutoFit/>
          </a:bodyPr>
          <a:lstStyle/>
          <a:p>
            <a:pPr>
              <a:lnSpc>
                <a:spcPts val="5602"/>
              </a:lnSpc>
            </a:pPr>
            <a:r>
              <a:rPr lang="en-US" sz="5776" spc="115">
                <a:solidFill>
                  <a:srgbClr val="4CB8B4"/>
                </a:solidFill>
                <a:latin typeface="Montserrat Classic Bold"/>
              </a:rPr>
              <a:t>Digital Forensic Investigation Process</a:t>
            </a:r>
          </a:p>
        </p:txBody>
      </p:sp>
      <p:sp>
        <p:nvSpPr>
          <p:cNvPr name="Freeform 9" id="9"/>
          <p:cNvSpPr/>
          <p:nvPr/>
        </p:nvSpPr>
        <p:spPr>
          <a:xfrm flipH="false" flipV="false" rot="0">
            <a:off x="2579077" y="3493477"/>
            <a:ext cx="6479249" cy="3153311"/>
          </a:xfrm>
          <a:custGeom>
            <a:avLst/>
            <a:gdLst/>
            <a:ahLst/>
            <a:cxnLst/>
            <a:rect r="r" b="b" t="t" l="l"/>
            <a:pathLst>
              <a:path h="3153311" w="6479249">
                <a:moveTo>
                  <a:pt x="0" y="0"/>
                </a:moveTo>
                <a:lnTo>
                  <a:pt x="6479249" y="0"/>
                </a:lnTo>
                <a:lnTo>
                  <a:pt x="6479249" y="3153311"/>
                </a:lnTo>
                <a:lnTo>
                  <a:pt x="0" y="3153311"/>
                </a:lnTo>
                <a:lnTo>
                  <a:pt x="0" y="0"/>
                </a:lnTo>
                <a:close/>
              </a:path>
            </a:pathLst>
          </a:custGeom>
          <a:blipFill>
            <a:blip r:embed="rId3">
              <a:extLst>
                <a:ext uri="{96DAC541-7B7A-43D3-8B79-37D633B846F1}">
                  <asvg:svgBlip xmlns:asvg="http://schemas.microsoft.com/office/drawing/2016/SVG/main" r:embed="rId4"/>
                </a:ext>
              </a:extLst>
            </a:blip>
            <a:stretch>
              <a:fillRect l="0" t="-52737" r="0" b="-52737"/>
            </a:stretch>
          </a:blipFill>
        </p:spPr>
      </p:sp>
      <p:sp>
        <p:nvSpPr>
          <p:cNvPr name="TextBox 10" id="10"/>
          <p:cNvSpPr txBox="true"/>
          <p:nvPr/>
        </p:nvSpPr>
        <p:spPr>
          <a:xfrm rot="0">
            <a:off x="3071597" y="3698315"/>
            <a:ext cx="5496547" cy="2270188"/>
          </a:xfrm>
          <a:prstGeom prst="rect">
            <a:avLst/>
          </a:prstGeom>
        </p:spPr>
        <p:txBody>
          <a:bodyPr anchor="t" rtlCol="false" tIns="0" lIns="0" bIns="0" rIns="0">
            <a:spAutoFit/>
          </a:bodyPr>
          <a:lstStyle/>
          <a:p>
            <a:pPr>
              <a:lnSpc>
                <a:spcPts val="3622"/>
              </a:lnSpc>
            </a:pPr>
            <a:r>
              <a:rPr lang="en-US" sz="2415" spc="48">
                <a:solidFill>
                  <a:srgbClr val="4CB8B4"/>
                </a:solidFill>
                <a:latin typeface="Montserrat Light"/>
              </a:rPr>
              <a:t>We represent a digital forensic investigation team, and we will provide a concise overview of the complete process of a digital forensic investigation.</a:t>
            </a:r>
          </a:p>
        </p:txBody>
      </p:sp>
      <p:grpSp>
        <p:nvGrpSpPr>
          <p:cNvPr name="Group 11" id="11"/>
          <p:cNvGrpSpPr/>
          <p:nvPr/>
        </p:nvGrpSpPr>
        <p:grpSpPr>
          <a:xfrm rot="0">
            <a:off x="2233246" y="3206262"/>
            <a:ext cx="714376" cy="568253"/>
            <a:chOff x="0" y="0"/>
            <a:chExt cx="6346308" cy="5126990"/>
          </a:xfrm>
        </p:grpSpPr>
        <p:sp>
          <p:nvSpPr>
            <p:cNvPr name="Freeform 12" id="12"/>
            <p:cNvSpPr/>
            <p:nvPr/>
          </p:nvSpPr>
          <p:spPr>
            <a:xfrm flipH="false" flipV="false" rot="0">
              <a:off x="0" y="0"/>
              <a:ext cx="6346308" cy="5126990"/>
            </a:xfrm>
            <a:custGeom>
              <a:avLst/>
              <a:gdLst/>
              <a:ahLst/>
              <a:cxnLst/>
              <a:rect r="r" b="b" t="t" l="l"/>
              <a:pathLst>
                <a:path h="5126990" w="6346308">
                  <a:moveTo>
                    <a:pt x="3524367" y="0"/>
                  </a:moveTo>
                  <a:lnTo>
                    <a:pt x="0" y="0"/>
                  </a:lnTo>
                  <a:lnTo>
                    <a:pt x="2821940" y="2564130"/>
                  </a:lnTo>
                  <a:lnTo>
                    <a:pt x="0" y="5126990"/>
                  </a:lnTo>
                  <a:lnTo>
                    <a:pt x="3524367" y="5126990"/>
                  </a:lnTo>
                  <a:lnTo>
                    <a:pt x="6346308" y="2564130"/>
                  </a:lnTo>
                  <a:close/>
                </a:path>
              </a:pathLst>
            </a:custGeom>
            <a:solidFill>
              <a:srgbClr val="FFCC58"/>
            </a:solidFill>
          </p:spPr>
        </p:sp>
      </p:grpSp>
      <p:grpSp>
        <p:nvGrpSpPr>
          <p:cNvPr name="Group 13" id="13"/>
          <p:cNvGrpSpPr/>
          <p:nvPr/>
        </p:nvGrpSpPr>
        <p:grpSpPr>
          <a:xfrm rot="0">
            <a:off x="-674077" y="3956538"/>
            <a:ext cx="1517551" cy="1223101"/>
            <a:chOff x="0" y="0"/>
            <a:chExt cx="6361360" cy="5126990"/>
          </a:xfrm>
        </p:grpSpPr>
        <p:sp>
          <p:nvSpPr>
            <p:cNvPr name="Freeform 14" id="14"/>
            <p:cNvSpPr/>
            <p:nvPr/>
          </p:nvSpPr>
          <p:spPr>
            <a:xfrm flipH="false" flipV="false" rot="0">
              <a:off x="0" y="0"/>
              <a:ext cx="6361360" cy="5126990"/>
            </a:xfrm>
            <a:custGeom>
              <a:avLst/>
              <a:gdLst/>
              <a:ahLst/>
              <a:cxnLst/>
              <a:rect r="r" b="b" t="t" l="l"/>
              <a:pathLst>
                <a:path h="5126990" w="6361360">
                  <a:moveTo>
                    <a:pt x="3539420" y="0"/>
                  </a:moveTo>
                  <a:lnTo>
                    <a:pt x="0" y="0"/>
                  </a:lnTo>
                  <a:lnTo>
                    <a:pt x="2821940" y="2564130"/>
                  </a:lnTo>
                  <a:lnTo>
                    <a:pt x="0" y="5126990"/>
                  </a:lnTo>
                  <a:lnTo>
                    <a:pt x="3539420" y="5126990"/>
                  </a:lnTo>
                  <a:lnTo>
                    <a:pt x="6361360" y="2564130"/>
                  </a:lnTo>
                  <a:close/>
                </a:path>
              </a:pathLst>
            </a:custGeom>
            <a:solidFill>
              <a:srgbClr val="4CB8B4"/>
            </a:solidFill>
          </p:spPr>
        </p:sp>
      </p:grpSp>
      <p:grpSp>
        <p:nvGrpSpPr>
          <p:cNvPr name="Group 15" id="15"/>
          <p:cNvGrpSpPr/>
          <p:nvPr/>
        </p:nvGrpSpPr>
        <p:grpSpPr>
          <a:xfrm rot="0">
            <a:off x="8675077" y="6342185"/>
            <a:ext cx="718955" cy="575164"/>
            <a:chOff x="0" y="0"/>
            <a:chExt cx="6408833" cy="5126990"/>
          </a:xfrm>
        </p:grpSpPr>
        <p:sp>
          <p:nvSpPr>
            <p:cNvPr name="Freeform 16" id="16"/>
            <p:cNvSpPr/>
            <p:nvPr/>
          </p:nvSpPr>
          <p:spPr>
            <a:xfrm flipH="false" flipV="false" rot="0">
              <a:off x="0" y="0"/>
              <a:ext cx="6408833" cy="5126990"/>
            </a:xfrm>
            <a:custGeom>
              <a:avLst/>
              <a:gdLst/>
              <a:ahLst/>
              <a:cxnLst/>
              <a:rect r="r" b="b" t="t" l="l"/>
              <a:pathLst>
                <a:path h="5126990" w="6408833">
                  <a:moveTo>
                    <a:pt x="3586893" y="0"/>
                  </a:moveTo>
                  <a:lnTo>
                    <a:pt x="0" y="0"/>
                  </a:lnTo>
                  <a:lnTo>
                    <a:pt x="2821940" y="2564130"/>
                  </a:lnTo>
                  <a:lnTo>
                    <a:pt x="0" y="5126990"/>
                  </a:lnTo>
                  <a:lnTo>
                    <a:pt x="3586893" y="5126990"/>
                  </a:lnTo>
                  <a:lnTo>
                    <a:pt x="6408833" y="2564130"/>
                  </a:lnTo>
                  <a:close/>
                </a:path>
              </a:pathLst>
            </a:custGeom>
            <a:solidFill>
              <a:srgbClr val="FF7477"/>
            </a:solidFill>
          </p:spPr>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4CB8B4"/>
        </a:solidFill>
      </p:bgPr>
    </p:bg>
    <p:spTree>
      <p:nvGrpSpPr>
        <p:cNvPr id="1" name=""/>
        <p:cNvGrpSpPr/>
        <p:nvPr/>
      </p:nvGrpSpPr>
      <p:grpSpPr>
        <a:xfrm>
          <a:off x="0" y="0"/>
          <a:ext cx="0" cy="0"/>
          <a:chOff x="0" y="0"/>
          <a:chExt cx="0" cy="0"/>
        </a:xfrm>
      </p:grpSpPr>
      <p:sp>
        <p:nvSpPr>
          <p:cNvPr name="TextBox 2" id="2"/>
          <p:cNvSpPr txBox="true"/>
          <p:nvPr/>
        </p:nvSpPr>
        <p:spPr>
          <a:xfrm rot="0">
            <a:off x="606240" y="3015298"/>
            <a:ext cx="3743325" cy="1398905"/>
          </a:xfrm>
          <a:prstGeom prst="rect">
            <a:avLst/>
          </a:prstGeom>
        </p:spPr>
        <p:txBody>
          <a:bodyPr anchor="t" rtlCol="false" tIns="0" lIns="0" bIns="0" rIns="0">
            <a:spAutoFit/>
          </a:bodyPr>
          <a:lstStyle/>
          <a:p>
            <a:pPr>
              <a:lnSpc>
                <a:spcPts val="5334"/>
              </a:lnSpc>
            </a:pPr>
            <a:r>
              <a:rPr lang="en-US" sz="5499" spc="109">
                <a:solidFill>
                  <a:srgbClr val="FFFFFF"/>
                </a:solidFill>
                <a:latin typeface="Montserrat Classic Bold"/>
              </a:rPr>
              <a:t>Digital</a:t>
            </a:r>
          </a:p>
          <a:p>
            <a:pPr>
              <a:lnSpc>
                <a:spcPts val="5334"/>
              </a:lnSpc>
            </a:pPr>
            <a:r>
              <a:rPr lang="en-US" sz="5499" spc="109">
                <a:solidFill>
                  <a:srgbClr val="FFFFFF"/>
                </a:solidFill>
                <a:latin typeface="Montserrat Classic Bold"/>
              </a:rPr>
              <a:t>Forensics</a:t>
            </a:r>
          </a:p>
        </p:txBody>
      </p:sp>
      <p:sp>
        <p:nvSpPr>
          <p:cNvPr name="Freeform 3" id="3"/>
          <p:cNvSpPr/>
          <p:nvPr/>
        </p:nvSpPr>
        <p:spPr>
          <a:xfrm flipH="false" flipV="false" rot="5400000">
            <a:off x="1277815" y="3634154"/>
            <a:ext cx="6479249" cy="59065"/>
          </a:xfrm>
          <a:custGeom>
            <a:avLst/>
            <a:gdLst/>
            <a:ahLst/>
            <a:cxnLst/>
            <a:rect r="r" b="b" t="t" l="l"/>
            <a:pathLst>
              <a:path h="59065" w="6479249">
                <a:moveTo>
                  <a:pt x="0" y="0"/>
                </a:moveTo>
                <a:lnTo>
                  <a:pt x="6479250" y="0"/>
                </a:lnTo>
                <a:lnTo>
                  <a:pt x="6479250" y="59064"/>
                </a:lnTo>
                <a:lnTo>
                  <a:pt x="0" y="59064"/>
                </a:lnTo>
                <a:lnTo>
                  <a:pt x="0" y="0"/>
                </a:lnTo>
                <a:close/>
              </a:path>
            </a:pathLst>
          </a:custGeom>
          <a:blipFill>
            <a:blip r:embed="rId2">
              <a:extLst>
                <a:ext uri="{96DAC541-7B7A-43D3-8B79-37D633B846F1}">
                  <asvg:svgBlip xmlns:asvg="http://schemas.microsoft.com/office/drawing/2016/SVG/main" r:embed="rId3"/>
                </a:ext>
              </a:extLst>
            </a:blip>
            <a:stretch>
              <a:fillRect l="0" t="-5434888" r="0" b="-5434888"/>
            </a:stretch>
          </a:blipFill>
        </p:spPr>
      </p:sp>
      <p:sp>
        <p:nvSpPr>
          <p:cNvPr name="TextBox 4" id="4"/>
          <p:cNvSpPr txBox="true"/>
          <p:nvPr/>
        </p:nvSpPr>
        <p:spPr>
          <a:xfrm rot="0">
            <a:off x="5005754" y="481216"/>
            <a:ext cx="4629771" cy="777155"/>
          </a:xfrm>
          <a:prstGeom prst="rect">
            <a:avLst/>
          </a:prstGeom>
        </p:spPr>
        <p:txBody>
          <a:bodyPr anchor="t" rtlCol="false" tIns="0" lIns="0" bIns="0" rIns="0">
            <a:spAutoFit/>
          </a:bodyPr>
          <a:lstStyle/>
          <a:p>
            <a:pPr>
              <a:lnSpc>
                <a:spcPts val="3153"/>
              </a:lnSpc>
            </a:pPr>
            <a:r>
              <a:rPr lang="en-US" sz="2102" spc="42">
                <a:solidFill>
                  <a:srgbClr val="FFFFFF"/>
                </a:solidFill>
                <a:latin typeface="Montserrat Light"/>
              </a:rPr>
              <a:t>Let us start by defining the field of digital forensics.</a:t>
            </a:r>
          </a:p>
        </p:txBody>
      </p:sp>
      <p:grpSp>
        <p:nvGrpSpPr>
          <p:cNvPr name="Group 5" id="5"/>
          <p:cNvGrpSpPr/>
          <p:nvPr/>
        </p:nvGrpSpPr>
        <p:grpSpPr>
          <a:xfrm rot="0">
            <a:off x="0" y="6553200"/>
            <a:ext cx="1921353" cy="1543382"/>
            <a:chOff x="0" y="0"/>
            <a:chExt cx="6382674" cy="5126990"/>
          </a:xfrm>
        </p:grpSpPr>
        <p:sp>
          <p:nvSpPr>
            <p:cNvPr name="Freeform 6" id="6"/>
            <p:cNvSpPr/>
            <p:nvPr/>
          </p:nvSpPr>
          <p:spPr>
            <a:xfrm flipH="false" flipV="false" rot="0">
              <a:off x="0" y="0"/>
              <a:ext cx="6382674" cy="5126990"/>
            </a:xfrm>
            <a:custGeom>
              <a:avLst/>
              <a:gdLst/>
              <a:ahLst/>
              <a:cxnLst/>
              <a:rect r="r" b="b" t="t" l="l"/>
              <a:pathLst>
                <a:path h="5126990" w="6382674">
                  <a:moveTo>
                    <a:pt x="3560734" y="0"/>
                  </a:moveTo>
                  <a:lnTo>
                    <a:pt x="0" y="0"/>
                  </a:lnTo>
                  <a:lnTo>
                    <a:pt x="2821940" y="2564130"/>
                  </a:lnTo>
                  <a:lnTo>
                    <a:pt x="0" y="5126990"/>
                  </a:lnTo>
                  <a:lnTo>
                    <a:pt x="3560734" y="5126990"/>
                  </a:lnTo>
                  <a:lnTo>
                    <a:pt x="6382674" y="2564130"/>
                  </a:lnTo>
                  <a:close/>
                </a:path>
              </a:pathLst>
            </a:custGeom>
            <a:solidFill>
              <a:srgbClr val="FF7477"/>
            </a:solidFill>
          </p:spPr>
        </p:sp>
      </p:grpSp>
      <p:sp>
        <p:nvSpPr>
          <p:cNvPr name="TextBox 7" id="7"/>
          <p:cNvSpPr txBox="true"/>
          <p:nvPr/>
        </p:nvSpPr>
        <p:spPr>
          <a:xfrm rot="0">
            <a:off x="5005754" y="2036333"/>
            <a:ext cx="4629771" cy="4777655"/>
          </a:xfrm>
          <a:prstGeom prst="rect">
            <a:avLst/>
          </a:prstGeom>
        </p:spPr>
        <p:txBody>
          <a:bodyPr anchor="t" rtlCol="false" tIns="0" lIns="0" bIns="0" rIns="0">
            <a:spAutoFit/>
          </a:bodyPr>
          <a:lstStyle/>
          <a:p>
            <a:pPr>
              <a:lnSpc>
                <a:spcPts val="3153"/>
              </a:lnSpc>
            </a:pPr>
            <a:r>
              <a:rPr lang="en-US" sz="2102" spc="42">
                <a:solidFill>
                  <a:srgbClr val="FFFFFF"/>
                </a:solidFill>
                <a:latin typeface="Montserrat Light"/>
              </a:rPr>
              <a:t>"Digital forensics is the application of computer science and investigative procedures for legal purposes, involving the analysis of digital evidence following proper research authority, chain of custody, validation with mathematics, use of validated tools, repeatability, reporting, and potential expert presentation." (Eoghan Casey, 2011)</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4CB8B4"/>
        </a:solidFill>
      </p:bgPr>
    </p:bg>
    <p:spTree>
      <p:nvGrpSpPr>
        <p:cNvPr id="1" name=""/>
        <p:cNvGrpSpPr/>
        <p:nvPr/>
      </p:nvGrpSpPr>
      <p:grpSpPr>
        <a:xfrm>
          <a:off x="0" y="0"/>
          <a:ext cx="0" cy="0"/>
          <a:chOff x="0" y="0"/>
          <a:chExt cx="0" cy="0"/>
        </a:xfrm>
      </p:grpSpPr>
      <p:sp>
        <p:nvSpPr>
          <p:cNvPr name="TextBox 2" id="2"/>
          <p:cNvSpPr txBox="true"/>
          <p:nvPr/>
        </p:nvSpPr>
        <p:spPr>
          <a:xfrm rot="0">
            <a:off x="135308" y="3556070"/>
            <a:ext cx="2195733" cy="383691"/>
          </a:xfrm>
          <a:prstGeom prst="rect">
            <a:avLst/>
          </a:prstGeom>
        </p:spPr>
        <p:txBody>
          <a:bodyPr anchor="t" rtlCol="false" tIns="0" lIns="0" bIns="0" rIns="0">
            <a:spAutoFit/>
          </a:bodyPr>
          <a:lstStyle/>
          <a:p>
            <a:pPr>
              <a:lnSpc>
                <a:spcPts val="2819"/>
              </a:lnSpc>
            </a:pPr>
            <a:r>
              <a:rPr lang="en-US" sz="2906" spc="58">
                <a:solidFill>
                  <a:srgbClr val="FFFFFF"/>
                </a:solidFill>
                <a:latin typeface="Montserrat Classic Bold"/>
              </a:rPr>
              <a:t>Scenario(s)</a:t>
            </a:r>
          </a:p>
        </p:txBody>
      </p:sp>
      <p:sp>
        <p:nvSpPr>
          <p:cNvPr name="Freeform 3" id="3"/>
          <p:cNvSpPr/>
          <p:nvPr/>
        </p:nvSpPr>
        <p:spPr>
          <a:xfrm flipH="false" flipV="false" rot="5400000">
            <a:off x="-698055" y="3628068"/>
            <a:ext cx="6479249" cy="59065"/>
          </a:xfrm>
          <a:custGeom>
            <a:avLst/>
            <a:gdLst/>
            <a:ahLst/>
            <a:cxnLst/>
            <a:rect r="r" b="b" t="t" l="l"/>
            <a:pathLst>
              <a:path h="59065" w="6479249">
                <a:moveTo>
                  <a:pt x="0" y="0"/>
                </a:moveTo>
                <a:lnTo>
                  <a:pt x="6479249" y="0"/>
                </a:lnTo>
                <a:lnTo>
                  <a:pt x="6479249" y="59064"/>
                </a:lnTo>
                <a:lnTo>
                  <a:pt x="0" y="59064"/>
                </a:lnTo>
                <a:lnTo>
                  <a:pt x="0" y="0"/>
                </a:lnTo>
                <a:close/>
              </a:path>
            </a:pathLst>
          </a:custGeom>
          <a:blipFill>
            <a:blip r:embed="rId2">
              <a:extLst>
                <a:ext uri="{96DAC541-7B7A-43D3-8B79-37D633B846F1}">
                  <asvg:svgBlip xmlns:asvg="http://schemas.microsoft.com/office/drawing/2016/SVG/main" r:embed="rId3"/>
                </a:ext>
              </a:extLst>
            </a:blip>
            <a:stretch>
              <a:fillRect l="0" t="-5434888" r="0" b="-5434888"/>
            </a:stretch>
          </a:blipFill>
        </p:spPr>
      </p:sp>
      <p:sp>
        <p:nvSpPr>
          <p:cNvPr name="TextBox 4" id="4"/>
          <p:cNvSpPr txBox="true"/>
          <p:nvPr/>
        </p:nvSpPr>
        <p:spPr>
          <a:xfrm rot="0">
            <a:off x="2894952" y="351300"/>
            <a:ext cx="5931865" cy="3368040"/>
          </a:xfrm>
          <a:prstGeom prst="rect">
            <a:avLst/>
          </a:prstGeom>
        </p:spPr>
        <p:txBody>
          <a:bodyPr anchor="t" rtlCol="false" tIns="0" lIns="0" bIns="0" rIns="0">
            <a:spAutoFit/>
          </a:bodyPr>
          <a:lstStyle/>
          <a:p>
            <a:pPr>
              <a:lnSpc>
                <a:spcPts val="3899"/>
              </a:lnSpc>
            </a:pPr>
            <a:r>
              <a:rPr lang="en-US" sz="2599" spc="51">
                <a:solidFill>
                  <a:srgbClr val="FFFFFF"/>
                </a:solidFill>
                <a:latin typeface="Montserrat Light"/>
              </a:rPr>
              <a:t>Consider a scenario where someone has compromised the privacy of your personal computer in an attempt to access your bank details, which is a common concern in the context of cybersecurity and digital privacy.</a:t>
            </a:r>
          </a:p>
        </p:txBody>
      </p:sp>
      <p:sp>
        <p:nvSpPr>
          <p:cNvPr name="TextBox 5" id="5"/>
          <p:cNvSpPr txBox="true"/>
          <p:nvPr/>
        </p:nvSpPr>
        <p:spPr>
          <a:xfrm rot="0">
            <a:off x="2894952" y="5320222"/>
            <a:ext cx="5931865" cy="1424940"/>
          </a:xfrm>
          <a:prstGeom prst="rect">
            <a:avLst/>
          </a:prstGeom>
        </p:spPr>
        <p:txBody>
          <a:bodyPr anchor="t" rtlCol="false" tIns="0" lIns="0" bIns="0" rIns="0">
            <a:spAutoFit/>
          </a:bodyPr>
          <a:lstStyle/>
          <a:p>
            <a:pPr>
              <a:lnSpc>
                <a:spcPts val="3899"/>
              </a:lnSpc>
            </a:pPr>
            <a:r>
              <a:rPr lang="en-US" sz="2599" spc="51">
                <a:solidFill>
                  <a:srgbClr val="FFFFFF"/>
                </a:solidFill>
                <a:latin typeface="Montserrat Light"/>
              </a:rPr>
              <a:t>And, consider another scenario where you have hired our team to investigate the case.</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sp>
        <p:nvSpPr>
          <p:cNvPr name="TextBox 2" id="2"/>
          <p:cNvSpPr txBox="true"/>
          <p:nvPr/>
        </p:nvSpPr>
        <p:spPr>
          <a:xfrm rot="0">
            <a:off x="431712" y="185916"/>
            <a:ext cx="6615263" cy="6869430"/>
          </a:xfrm>
          <a:prstGeom prst="rect">
            <a:avLst/>
          </a:prstGeom>
        </p:spPr>
        <p:txBody>
          <a:bodyPr anchor="t" rtlCol="false" tIns="0" lIns="0" bIns="0" rIns="0">
            <a:spAutoFit/>
          </a:bodyPr>
          <a:lstStyle/>
          <a:p>
            <a:pPr algn="r">
              <a:lnSpc>
                <a:spcPts val="3150"/>
              </a:lnSpc>
            </a:pPr>
            <a:r>
              <a:rPr lang="en-US" sz="2100" spc="42">
                <a:solidFill>
                  <a:srgbClr val="7A401D"/>
                </a:solidFill>
                <a:latin typeface="Montserrat Light Bold"/>
              </a:rPr>
              <a:t>1/3) Digital Evidence Integrity</a:t>
            </a:r>
          </a:p>
          <a:p>
            <a:pPr algn="r">
              <a:lnSpc>
                <a:spcPts val="3150"/>
              </a:lnSpc>
            </a:pPr>
          </a:p>
          <a:p>
            <a:pPr algn="r">
              <a:lnSpc>
                <a:spcPts val="3150"/>
              </a:lnSpc>
            </a:pPr>
            <a:r>
              <a:rPr lang="en-US" sz="2100" spc="42">
                <a:solidFill>
                  <a:srgbClr val="7A401D"/>
                </a:solidFill>
                <a:latin typeface="Montserrat Light"/>
              </a:rPr>
              <a:t>In digital forensics, </a:t>
            </a:r>
            <a:r>
              <a:rPr lang="en-US" sz="2100" spc="42">
                <a:solidFill>
                  <a:srgbClr val="7A401D"/>
                </a:solidFill>
                <a:latin typeface="Montserrat Light Bold"/>
              </a:rPr>
              <a:t>forensic soundness</a:t>
            </a:r>
            <a:r>
              <a:rPr lang="en-US" sz="2100" spc="42">
                <a:solidFill>
                  <a:srgbClr val="7A401D"/>
                </a:solidFill>
                <a:latin typeface="Montserrat Light"/>
              </a:rPr>
              <a:t> is a critical principle that emphasizes the need to collect, preserve, and analyze digital evidence in a manner that ensures its integrity and does not alter or compromise the evidence in any way. This means that the actions taken during the entire process must be carefully documented and conducted in a manner that does not introduce changes or tamper with the original data. </a:t>
            </a:r>
            <a:r>
              <a:rPr lang="en-US" sz="2100" spc="42">
                <a:solidFill>
                  <a:srgbClr val="7A401D"/>
                </a:solidFill>
                <a:latin typeface="Montserrat Light Bold"/>
              </a:rPr>
              <a:t>Preserving the integrity of digital evidence to ensure it remains unaltered and reliable throughout the investigation and legal proceedings. </a:t>
            </a:r>
            <a:r>
              <a:rPr lang="en-US" sz="2100" spc="42">
                <a:solidFill>
                  <a:srgbClr val="7A401D"/>
                </a:solidFill>
                <a:latin typeface="Montserrat Light"/>
              </a:rPr>
              <a:t>If in case, the evidence is altered, the changes are recorded.</a:t>
            </a:r>
          </a:p>
          <a:p>
            <a:pPr algn="r">
              <a:lnSpc>
                <a:spcPts val="3150"/>
              </a:lnSpc>
            </a:pPr>
          </a:p>
        </p:txBody>
      </p:sp>
      <p:sp>
        <p:nvSpPr>
          <p:cNvPr name="Freeform 3" id="3"/>
          <p:cNvSpPr/>
          <p:nvPr/>
        </p:nvSpPr>
        <p:spPr>
          <a:xfrm flipH="false" flipV="false" rot="5400000">
            <a:off x="4172901" y="3453158"/>
            <a:ext cx="6479249" cy="59065"/>
          </a:xfrm>
          <a:custGeom>
            <a:avLst/>
            <a:gdLst/>
            <a:ahLst/>
            <a:cxnLst/>
            <a:rect r="r" b="b" t="t" l="l"/>
            <a:pathLst>
              <a:path h="59065" w="6479249">
                <a:moveTo>
                  <a:pt x="0" y="0"/>
                </a:moveTo>
                <a:lnTo>
                  <a:pt x="6479249" y="0"/>
                </a:lnTo>
                <a:lnTo>
                  <a:pt x="6479249" y="59065"/>
                </a:lnTo>
                <a:lnTo>
                  <a:pt x="0" y="59065"/>
                </a:lnTo>
                <a:lnTo>
                  <a:pt x="0" y="0"/>
                </a:lnTo>
                <a:close/>
              </a:path>
            </a:pathLst>
          </a:custGeom>
          <a:blipFill>
            <a:blip r:embed="rId2">
              <a:extLst>
                <a:ext uri="{96DAC541-7B7A-43D3-8B79-37D633B846F1}">
                  <asvg:svgBlip xmlns:asvg="http://schemas.microsoft.com/office/drawing/2016/SVG/main" r:embed="rId3"/>
                </a:ext>
              </a:extLst>
            </a:blip>
            <a:stretch>
              <a:fillRect l="0" t="-5434888" r="0" b="-5434888"/>
            </a:stretch>
          </a:blipFill>
        </p:spPr>
      </p:sp>
      <p:grpSp>
        <p:nvGrpSpPr>
          <p:cNvPr name="Group 4" id="4"/>
          <p:cNvGrpSpPr/>
          <p:nvPr/>
        </p:nvGrpSpPr>
        <p:grpSpPr>
          <a:xfrm rot="0">
            <a:off x="7554167" y="433267"/>
            <a:ext cx="1976217" cy="6289048"/>
            <a:chOff x="0" y="0"/>
            <a:chExt cx="2634956" cy="8385397"/>
          </a:xfrm>
        </p:grpSpPr>
        <p:sp>
          <p:nvSpPr>
            <p:cNvPr name="TextBox 5" id="5"/>
            <p:cNvSpPr txBox="true"/>
            <p:nvPr/>
          </p:nvSpPr>
          <p:spPr>
            <a:xfrm rot="0">
              <a:off x="0" y="47625"/>
              <a:ext cx="2634956" cy="807411"/>
            </a:xfrm>
            <a:prstGeom prst="rect">
              <a:avLst/>
            </a:prstGeom>
          </p:spPr>
          <p:txBody>
            <a:bodyPr anchor="t" rtlCol="false" tIns="0" lIns="0" bIns="0" rIns="0">
              <a:spAutoFit/>
            </a:bodyPr>
            <a:lstStyle/>
            <a:p>
              <a:pPr>
                <a:lnSpc>
                  <a:spcPts val="2317"/>
                </a:lnSpc>
              </a:pPr>
              <a:r>
                <a:rPr lang="en-US" sz="2388" spc="47">
                  <a:solidFill>
                    <a:srgbClr val="7A401D"/>
                  </a:solidFill>
                  <a:latin typeface="Montserrat Classic Bold"/>
                </a:rPr>
                <a:t>These are the</a:t>
              </a:r>
            </a:p>
          </p:txBody>
        </p:sp>
        <p:sp>
          <p:nvSpPr>
            <p:cNvPr name="TextBox 6" id="6"/>
            <p:cNvSpPr txBox="true"/>
            <p:nvPr/>
          </p:nvSpPr>
          <p:spPr>
            <a:xfrm rot="0">
              <a:off x="0" y="2274261"/>
              <a:ext cx="2316384" cy="7199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Digital Forensics</a:t>
              </a:r>
            </a:p>
          </p:txBody>
        </p:sp>
        <p:sp>
          <p:nvSpPr>
            <p:cNvPr name="TextBox 7" id="7"/>
            <p:cNvSpPr txBox="true"/>
            <p:nvPr/>
          </p:nvSpPr>
          <p:spPr>
            <a:xfrm rot="0">
              <a:off x="0" y="4413449"/>
              <a:ext cx="2316384" cy="3770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principles</a:t>
              </a:r>
            </a:p>
          </p:txBody>
        </p:sp>
        <p:sp>
          <p:nvSpPr>
            <p:cNvPr name="TextBox 8" id="8"/>
            <p:cNvSpPr txBox="true"/>
            <p:nvPr/>
          </p:nvSpPr>
          <p:spPr>
            <a:xfrm rot="0">
              <a:off x="0" y="6209737"/>
              <a:ext cx="2316384" cy="3770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we would</a:t>
              </a:r>
            </a:p>
          </p:txBody>
        </p:sp>
        <p:sp>
          <p:nvSpPr>
            <p:cNvPr name="TextBox 9" id="9"/>
            <p:cNvSpPr txBox="true"/>
            <p:nvPr/>
          </p:nvSpPr>
          <p:spPr>
            <a:xfrm rot="0">
              <a:off x="0" y="8008334"/>
              <a:ext cx="2316384" cy="3770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follow:</a:t>
              </a:r>
            </a:p>
          </p:txBody>
        </p:sp>
      </p:gr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sp>
        <p:nvSpPr>
          <p:cNvPr name="TextBox 2" id="2"/>
          <p:cNvSpPr txBox="true"/>
          <p:nvPr/>
        </p:nvSpPr>
        <p:spPr>
          <a:xfrm rot="0">
            <a:off x="431712" y="185916"/>
            <a:ext cx="6615263" cy="3992880"/>
          </a:xfrm>
          <a:prstGeom prst="rect">
            <a:avLst/>
          </a:prstGeom>
        </p:spPr>
        <p:txBody>
          <a:bodyPr anchor="t" rtlCol="false" tIns="0" lIns="0" bIns="0" rIns="0">
            <a:spAutoFit/>
          </a:bodyPr>
          <a:lstStyle/>
          <a:p>
            <a:pPr algn="r">
              <a:lnSpc>
                <a:spcPts val="3150"/>
              </a:lnSpc>
            </a:pPr>
            <a:r>
              <a:rPr lang="en-US" sz="2100" spc="42">
                <a:solidFill>
                  <a:srgbClr val="7A401D"/>
                </a:solidFill>
                <a:latin typeface="Montserrat Light Bold"/>
              </a:rPr>
              <a:t>2/3) Chain of Custody</a:t>
            </a:r>
          </a:p>
          <a:p>
            <a:pPr algn="r">
              <a:lnSpc>
                <a:spcPts val="3150"/>
              </a:lnSpc>
            </a:pPr>
          </a:p>
          <a:p>
            <a:pPr algn="r">
              <a:lnSpc>
                <a:spcPts val="3150"/>
              </a:lnSpc>
            </a:pPr>
            <a:r>
              <a:rPr lang="en-US" sz="2100" spc="42">
                <a:solidFill>
                  <a:srgbClr val="7A401D"/>
                </a:solidFill>
                <a:latin typeface="Montserrat Light"/>
              </a:rPr>
              <a:t>Chain of Custody is a crucial procedure in which a detailed, documented record is created to track the custody and handling of evidence at every stage, starting from its initial collection to its eventual presentation in court. This record provides a clear and unbroken trail, ensuring the integrity and admissibility of the evidence, and is vital in legal proceedings.</a:t>
            </a:r>
          </a:p>
        </p:txBody>
      </p:sp>
      <p:sp>
        <p:nvSpPr>
          <p:cNvPr name="Freeform 3" id="3"/>
          <p:cNvSpPr/>
          <p:nvPr/>
        </p:nvSpPr>
        <p:spPr>
          <a:xfrm flipH="false" flipV="false" rot="5400000">
            <a:off x="4172901" y="3453158"/>
            <a:ext cx="6479249" cy="59065"/>
          </a:xfrm>
          <a:custGeom>
            <a:avLst/>
            <a:gdLst/>
            <a:ahLst/>
            <a:cxnLst/>
            <a:rect r="r" b="b" t="t" l="l"/>
            <a:pathLst>
              <a:path h="59065" w="6479249">
                <a:moveTo>
                  <a:pt x="0" y="0"/>
                </a:moveTo>
                <a:lnTo>
                  <a:pt x="6479249" y="0"/>
                </a:lnTo>
                <a:lnTo>
                  <a:pt x="6479249" y="59065"/>
                </a:lnTo>
                <a:lnTo>
                  <a:pt x="0" y="59065"/>
                </a:lnTo>
                <a:lnTo>
                  <a:pt x="0" y="0"/>
                </a:lnTo>
                <a:close/>
              </a:path>
            </a:pathLst>
          </a:custGeom>
          <a:blipFill>
            <a:blip r:embed="rId2">
              <a:extLst>
                <a:ext uri="{96DAC541-7B7A-43D3-8B79-37D633B846F1}">
                  <asvg:svgBlip xmlns:asvg="http://schemas.microsoft.com/office/drawing/2016/SVG/main" r:embed="rId3"/>
                </a:ext>
              </a:extLst>
            </a:blip>
            <a:stretch>
              <a:fillRect l="0" t="-5434888" r="0" b="-5434888"/>
            </a:stretch>
          </a:blipFill>
        </p:spPr>
      </p:sp>
      <p:grpSp>
        <p:nvGrpSpPr>
          <p:cNvPr name="Group 4" id="4"/>
          <p:cNvGrpSpPr/>
          <p:nvPr/>
        </p:nvGrpSpPr>
        <p:grpSpPr>
          <a:xfrm rot="0">
            <a:off x="7554167" y="433267"/>
            <a:ext cx="1976217" cy="6289048"/>
            <a:chOff x="0" y="0"/>
            <a:chExt cx="2634956" cy="8385397"/>
          </a:xfrm>
        </p:grpSpPr>
        <p:sp>
          <p:nvSpPr>
            <p:cNvPr name="TextBox 5" id="5"/>
            <p:cNvSpPr txBox="true"/>
            <p:nvPr/>
          </p:nvSpPr>
          <p:spPr>
            <a:xfrm rot="0">
              <a:off x="0" y="47625"/>
              <a:ext cx="2634956" cy="807411"/>
            </a:xfrm>
            <a:prstGeom prst="rect">
              <a:avLst/>
            </a:prstGeom>
          </p:spPr>
          <p:txBody>
            <a:bodyPr anchor="t" rtlCol="false" tIns="0" lIns="0" bIns="0" rIns="0">
              <a:spAutoFit/>
            </a:bodyPr>
            <a:lstStyle/>
            <a:p>
              <a:pPr>
                <a:lnSpc>
                  <a:spcPts val="2317"/>
                </a:lnSpc>
              </a:pPr>
              <a:r>
                <a:rPr lang="en-US" sz="2388" spc="47">
                  <a:solidFill>
                    <a:srgbClr val="7A401D"/>
                  </a:solidFill>
                  <a:latin typeface="Montserrat Classic Bold"/>
                </a:rPr>
                <a:t>These are the</a:t>
              </a:r>
            </a:p>
          </p:txBody>
        </p:sp>
        <p:sp>
          <p:nvSpPr>
            <p:cNvPr name="TextBox 6" id="6"/>
            <p:cNvSpPr txBox="true"/>
            <p:nvPr/>
          </p:nvSpPr>
          <p:spPr>
            <a:xfrm rot="0">
              <a:off x="0" y="2274261"/>
              <a:ext cx="2316384" cy="7199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Digital Forensics</a:t>
              </a:r>
            </a:p>
          </p:txBody>
        </p:sp>
        <p:sp>
          <p:nvSpPr>
            <p:cNvPr name="TextBox 7" id="7"/>
            <p:cNvSpPr txBox="true"/>
            <p:nvPr/>
          </p:nvSpPr>
          <p:spPr>
            <a:xfrm rot="0">
              <a:off x="0" y="4413449"/>
              <a:ext cx="2316384" cy="3770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principles</a:t>
              </a:r>
            </a:p>
          </p:txBody>
        </p:sp>
        <p:sp>
          <p:nvSpPr>
            <p:cNvPr name="TextBox 8" id="8"/>
            <p:cNvSpPr txBox="true"/>
            <p:nvPr/>
          </p:nvSpPr>
          <p:spPr>
            <a:xfrm rot="0">
              <a:off x="0" y="6209737"/>
              <a:ext cx="2316384" cy="3770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we would</a:t>
              </a:r>
            </a:p>
          </p:txBody>
        </p:sp>
        <p:sp>
          <p:nvSpPr>
            <p:cNvPr name="TextBox 9" id="9"/>
            <p:cNvSpPr txBox="true"/>
            <p:nvPr/>
          </p:nvSpPr>
          <p:spPr>
            <a:xfrm rot="0">
              <a:off x="0" y="8008334"/>
              <a:ext cx="2316384" cy="3770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follow:</a:t>
              </a:r>
            </a:p>
          </p:txBody>
        </p:sp>
      </p:gr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sp>
        <p:nvSpPr>
          <p:cNvPr name="TextBox 2" id="2"/>
          <p:cNvSpPr txBox="true"/>
          <p:nvPr/>
        </p:nvSpPr>
        <p:spPr>
          <a:xfrm rot="0">
            <a:off x="431712" y="185916"/>
            <a:ext cx="6615263" cy="7894633"/>
          </a:xfrm>
          <a:prstGeom prst="rect">
            <a:avLst/>
          </a:prstGeom>
        </p:spPr>
        <p:txBody>
          <a:bodyPr anchor="t" rtlCol="false" tIns="0" lIns="0" bIns="0" rIns="0">
            <a:spAutoFit/>
          </a:bodyPr>
          <a:lstStyle/>
          <a:p>
            <a:pPr algn="r">
              <a:lnSpc>
                <a:spcPts val="2700"/>
              </a:lnSpc>
            </a:pPr>
            <a:r>
              <a:rPr lang="en-US" sz="1800" spc="36">
                <a:solidFill>
                  <a:srgbClr val="7A401D"/>
                </a:solidFill>
                <a:latin typeface="Montserrat Light Bold"/>
              </a:rPr>
              <a:t>3/3) Use of Standard Operating Procedures (SOPs) Documents</a:t>
            </a:r>
          </a:p>
          <a:p>
            <a:pPr algn="r">
              <a:lnSpc>
                <a:spcPts val="2700"/>
              </a:lnSpc>
            </a:pPr>
          </a:p>
          <a:p>
            <a:pPr algn="r">
              <a:lnSpc>
                <a:spcPts val="900"/>
              </a:lnSpc>
            </a:pPr>
          </a:p>
          <a:p>
            <a:pPr algn="r">
              <a:lnSpc>
                <a:spcPts val="2700"/>
              </a:lnSpc>
            </a:pPr>
            <a:r>
              <a:rPr lang="en-US" sz="1800" spc="36">
                <a:solidFill>
                  <a:srgbClr val="7A401D"/>
                </a:solidFill>
                <a:latin typeface="Montserrat Light"/>
              </a:rPr>
              <a:t>(SOPs) in digital forensics are essential documents that guide the practices, processes, and protocols for conducting digital investigations.</a:t>
            </a:r>
          </a:p>
          <a:p>
            <a:pPr algn="r">
              <a:lnSpc>
                <a:spcPts val="2700"/>
              </a:lnSpc>
            </a:pPr>
            <a:r>
              <a:rPr lang="en-US" sz="1800" spc="36">
                <a:solidFill>
                  <a:srgbClr val="7A401D"/>
                </a:solidFill>
                <a:latin typeface="Montserrat Light"/>
              </a:rPr>
              <a:t>The doc contains the following notable items:</a:t>
            </a:r>
          </a:p>
          <a:p>
            <a:pPr algn="r">
              <a:lnSpc>
                <a:spcPts val="2700"/>
              </a:lnSpc>
            </a:pPr>
          </a:p>
          <a:p>
            <a:pPr algn="r">
              <a:lnSpc>
                <a:spcPts val="2700"/>
              </a:lnSpc>
            </a:pPr>
            <a:r>
              <a:rPr lang="en-US" sz="1800" spc="36">
                <a:solidFill>
                  <a:srgbClr val="7A401D"/>
                </a:solidFill>
                <a:latin typeface="Montserrat Light"/>
              </a:rPr>
              <a:t>- </a:t>
            </a:r>
            <a:r>
              <a:rPr lang="en-US" sz="1800" spc="36">
                <a:solidFill>
                  <a:srgbClr val="7A401D"/>
                </a:solidFill>
                <a:latin typeface="Montserrat Light Bold"/>
              </a:rPr>
              <a:t>Listing the policies</a:t>
            </a:r>
            <a:r>
              <a:rPr lang="en-US" sz="1800" spc="36">
                <a:solidFill>
                  <a:srgbClr val="7A401D"/>
                </a:solidFill>
                <a:latin typeface="Montserrat Light"/>
              </a:rPr>
              <a:t> - Every policy of the forensic organization concerning the digital forensic process must be listed in the SOP document.</a:t>
            </a:r>
          </a:p>
          <a:p>
            <a:pPr algn="r">
              <a:lnSpc>
                <a:spcPts val="2700"/>
              </a:lnSpc>
            </a:pPr>
          </a:p>
          <a:p>
            <a:pPr algn="r">
              <a:lnSpc>
                <a:spcPts val="2700"/>
              </a:lnSpc>
            </a:pPr>
            <a:r>
              <a:rPr lang="en-US" sz="1800" spc="36">
                <a:solidFill>
                  <a:srgbClr val="7A401D"/>
                </a:solidFill>
                <a:latin typeface="Montserrat Light"/>
              </a:rPr>
              <a:t>- </a:t>
            </a:r>
            <a:r>
              <a:rPr lang="en-US" sz="1800" spc="36">
                <a:solidFill>
                  <a:srgbClr val="7A401D"/>
                </a:solidFill>
                <a:latin typeface="Montserrat Light Bold"/>
              </a:rPr>
              <a:t>Reviewing annually</a:t>
            </a:r>
            <a:r>
              <a:rPr lang="en-US" sz="1800" spc="36">
                <a:solidFill>
                  <a:srgbClr val="7A401D"/>
                </a:solidFill>
                <a:latin typeface="Montserrat Light"/>
              </a:rPr>
              <a:t> - The organizations must review the SOP document in order to ensure the document's suitability and effectiveness.</a:t>
            </a:r>
          </a:p>
          <a:p>
            <a:pPr algn="r">
              <a:lnSpc>
                <a:spcPts val="2700"/>
              </a:lnSpc>
            </a:pPr>
          </a:p>
          <a:p>
            <a:pPr algn="r">
              <a:lnSpc>
                <a:spcPts val="2700"/>
              </a:lnSpc>
            </a:pPr>
            <a:r>
              <a:rPr lang="en-US" sz="1800" spc="36">
                <a:solidFill>
                  <a:srgbClr val="7A401D"/>
                </a:solidFill>
                <a:latin typeface="Montserrat Light"/>
              </a:rPr>
              <a:t>- </a:t>
            </a:r>
            <a:r>
              <a:rPr lang="en-US" sz="1800" spc="36">
                <a:solidFill>
                  <a:srgbClr val="7A401D"/>
                </a:solidFill>
                <a:latin typeface="Montserrat Light Bold"/>
              </a:rPr>
              <a:t>Use of established procedures</a:t>
            </a:r>
            <a:r>
              <a:rPr lang="en-US" sz="1800" spc="36">
                <a:solidFill>
                  <a:srgbClr val="7A401D"/>
                </a:solidFill>
                <a:latin typeface="Montserrat Light"/>
              </a:rPr>
              <a:t> - The guidelines must ensure that the procedures mentioned are as per the industry standards. For example, recording data should be done in a scientific manner.</a:t>
            </a:r>
          </a:p>
          <a:p>
            <a:pPr algn="r">
              <a:lnSpc>
                <a:spcPts val="2700"/>
              </a:lnSpc>
            </a:pPr>
          </a:p>
          <a:p>
            <a:pPr algn="r">
              <a:lnSpc>
                <a:spcPts val="2700"/>
              </a:lnSpc>
            </a:pPr>
          </a:p>
          <a:p>
            <a:pPr algn="r">
              <a:lnSpc>
                <a:spcPts val="2700"/>
              </a:lnSpc>
            </a:pPr>
            <a:r>
              <a:rPr lang="en-US" sz="1800" spc="36">
                <a:solidFill>
                  <a:srgbClr val="7A401D"/>
                </a:solidFill>
                <a:latin typeface="Montserrat Light"/>
              </a:rPr>
              <a:t>.</a:t>
            </a:r>
          </a:p>
        </p:txBody>
      </p:sp>
      <p:sp>
        <p:nvSpPr>
          <p:cNvPr name="Freeform 3" id="3"/>
          <p:cNvSpPr/>
          <p:nvPr/>
        </p:nvSpPr>
        <p:spPr>
          <a:xfrm flipH="false" flipV="false" rot="5400000">
            <a:off x="4172901" y="3453158"/>
            <a:ext cx="6479249" cy="59065"/>
          </a:xfrm>
          <a:custGeom>
            <a:avLst/>
            <a:gdLst/>
            <a:ahLst/>
            <a:cxnLst/>
            <a:rect r="r" b="b" t="t" l="l"/>
            <a:pathLst>
              <a:path h="59065" w="6479249">
                <a:moveTo>
                  <a:pt x="0" y="0"/>
                </a:moveTo>
                <a:lnTo>
                  <a:pt x="6479249" y="0"/>
                </a:lnTo>
                <a:lnTo>
                  <a:pt x="6479249" y="59065"/>
                </a:lnTo>
                <a:lnTo>
                  <a:pt x="0" y="59065"/>
                </a:lnTo>
                <a:lnTo>
                  <a:pt x="0" y="0"/>
                </a:lnTo>
                <a:close/>
              </a:path>
            </a:pathLst>
          </a:custGeom>
          <a:blipFill>
            <a:blip r:embed="rId2">
              <a:extLst>
                <a:ext uri="{96DAC541-7B7A-43D3-8B79-37D633B846F1}">
                  <asvg:svgBlip xmlns:asvg="http://schemas.microsoft.com/office/drawing/2016/SVG/main" r:embed="rId3"/>
                </a:ext>
              </a:extLst>
            </a:blip>
            <a:stretch>
              <a:fillRect l="0" t="-5434888" r="0" b="-5434888"/>
            </a:stretch>
          </a:blipFill>
        </p:spPr>
      </p:sp>
      <p:grpSp>
        <p:nvGrpSpPr>
          <p:cNvPr name="Group 4" id="4"/>
          <p:cNvGrpSpPr/>
          <p:nvPr/>
        </p:nvGrpSpPr>
        <p:grpSpPr>
          <a:xfrm rot="0">
            <a:off x="7554167" y="433267"/>
            <a:ext cx="1976217" cy="6289048"/>
            <a:chOff x="0" y="0"/>
            <a:chExt cx="2634956" cy="8385397"/>
          </a:xfrm>
        </p:grpSpPr>
        <p:sp>
          <p:nvSpPr>
            <p:cNvPr name="TextBox 5" id="5"/>
            <p:cNvSpPr txBox="true"/>
            <p:nvPr/>
          </p:nvSpPr>
          <p:spPr>
            <a:xfrm rot="0">
              <a:off x="0" y="47625"/>
              <a:ext cx="2634956" cy="807411"/>
            </a:xfrm>
            <a:prstGeom prst="rect">
              <a:avLst/>
            </a:prstGeom>
          </p:spPr>
          <p:txBody>
            <a:bodyPr anchor="t" rtlCol="false" tIns="0" lIns="0" bIns="0" rIns="0">
              <a:spAutoFit/>
            </a:bodyPr>
            <a:lstStyle/>
            <a:p>
              <a:pPr>
                <a:lnSpc>
                  <a:spcPts val="2317"/>
                </a:lnSpc>
              </a:pPr>
              <a:r>
                <a:rPr lang="en-US" sz="2388" spc="47">
                  <a:solidFill>
                    <a:srgbClr val="7A401D"/>
                  </a:solidFill>
                  <a:latin typeface="Montserrat Classic Bold"/>
                </a:rPr>
                <a:t>These are the</a:t>
              </a:r>
            </a:p>
          </p:txBody>
        </p:sp>
        <p:sp>
          <p:nvSpPr>
            <p:cNvPr name="TextBox 6" id="6"/>
            <p:cNvSpPr txBox="true"/>
            <p:nvPr/>
          </p:nvSpPr>
          <p:spPr>
            <a:xfrm rot="0">
              <a:off x="0" y="2274261"/>
              <a:ext cx="2316384" cy="7199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Digital Forensics</a:t>
              </a:r>
            </a:p>
          </p:txBody>
        </p:sp>
        <p:sp>
          <p:nvSpPr>
            <p:cNvPr name="TextBox 7" id="7"/>
            <p:cNvSpPr txBox="true"/>
            <p:nvPr/>
          </p:nvSpPr>
          <p:spPr>
            <a:xfrm rot="0">
              <a:off x="0" y="4413449"/>
              <a:ext cx="2316384" cy="3770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principles</a:t>
              </a:r>
            </a:p>
          </p:txBody>
        </p:sp>
        <p:sp>
          <p:nvSpPr>
            <p:cNvPr name="TextBox 8" id="8"/>
            <p:cNvSpPr txBox="true"/>
            <p:nvPr/>
          </p:nvSpPr>
          <p:spPr>
            <a:xfrm rot="0">
              <a:off x="0" y="6209737"/>
              <a:ext cx="2316384" cy="3770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we would</a:t>
              </a:r>
            </a:p>
          </p:txBody>
        </p:sp>
        <p:sp>
          <p:nvSpPr>
            <p:cNvPr name="TextBox 9" id="9"/>
            <p:cNvSpPr txBox="true"/>
            <p:nvPr/>
          </p:nvSpPr>
          <p:spPr>
            <a:xfrm rot="0">
              <a:off x="0" y="8008334"/>
              <a:ext cx="2316384" cy="377063"/>
            </a:xfrm>
            <a:prstGeom prst="rect">
              <a:avLst/>
            </a:prstGeom>
          </p:spPr>
          <p:txBody>
            <a:bodyPr anchor="t" rtlCol="false" tIns="0" lIns="0" bIns="0" rIns="0">
              <a:spAutoFit/>
            </a:bodyPr>
            <a:lstStyle/>
            <a:p>
              <a:pPr>
                <a:lnSpc>
                  <a:spcPts val="2037"/>
                </a:lnSpc>
              </a:pPr>
              <a:r>
                <a:rPr lang="en-US" sz="2100" spc="42">
                  <a:solidFill>
                    <a:srgbClr val="7A401D"/>
                  </a:solidFill>
                  <a:latin typeface="Montserrat Classic Bold"/>
                </a:rPr>
                <a:t>follow:</a:t>
              </a:r>
            </a:p>
          </p:txBody>
        </p:sp>
      </p:grpSp>
    </p:spTree>
  </p:cSld>
  <p:clrMapOvr>
    <a:masterClrMapping/>
  </p:clrMapOvr>
</p:sld>
</file>

<file path=ppt/slides/slide8.xml><?xml version="1.0" encoding="utf-8"?>
<p:sld xmlns:p="http://schemas.openxmlformats.org/presentationml/2006/main" xmlns:a="http://schemas.openxmlformats.org/drawingml/2006/main">
  <p:cSld>
    <p:bg>
      <p:bgPr>
        <a:solidFill>
          <a:srgbClr val="4CB8B4"/>
        </a:solidFill>
      </p:bgPr>
    </p:bg>
    <p:spTree>
      <p:nvGrpSpPr>
        <p:cNvPr id="1" name=""/>
        <p:cNvGrpSpPr/>
        <p:nvPr/>
      </p:nvGrpSpPr>
      <p:grpSpPr>
        <a:xfrm>
          <a:off x="0" y="0"/>
          <a:ext cx="0" cy="0"/>
          <a:chOff x="0" y="0"/>
          <a:chExt cx="0" cy="0"/>
        </a:xfrm>
      </p:grpSpPr>
      <p:sp>
        <p:nvSpPr>
          <p:cNvPr name="TextBox 2" id="2"/>
          <p:cNvSpPr txBox="true"/>
          <p:nvPr/>
        </p:nvSpPr>
        <p:spPr>
          <a:xfrm rot="0">
            <a:off x="2311400" y="1706922"/>
            <a:ext cx="6293650" cy="441389"/>
          </a:xfrm>
          <a:prstGeom prst="rect">
            <a:avLst/>
          </a:prstGeom>
        </p:spPr>
        <p:txBody>
          <a:bodyPr anchor="t" rtlCol="false" tIns="0" lIns="0" bIns="0" rIns="0">
            <a:spAutoFit/>
          </a:bodyPr>
          <a:lstStyle/>
          <a:p>
            <a:pPr>
              <a:lnSpc>
                <a:spcPts val="3622"/>
              </a:lnSpc>
            </a:pPr>
            <a:r>
              <a:rPr lang="en-US" sz="2415" spc="96">
                <a:solidFill>
                  <a:srgbClr val="FFFFFF"/>
                </a:solidFill>
                <a:latin typeface="Montserrat Classic Bold"/>
              </a:rPr>
              <a:t>STAGE 1: PREPARATION</a:t>
            </a:r>
          </a:p>
        </p:txBody>
      </p:sp>
      <p:sp>
        <p:nvSpPr>
          <p:cNvPr name="TextBox 3" id="3"/>
          <p:cNvSpPr txBox="true"/>
          <p:nvPr/>
        </p:nvSpPr>
        <p:spPr>
          <a:xfrm rot="0">
            <a:off x="2311400" y="4132749"/>
            <a:ext cx="6293650" cy="441389"/>
          </a:xfrm>
          <a:prstGeom prst="rect">
            <a:avLst/>
          </a:prstGeom>
        </p:spPr>
        <p:txBody>
          <a:bodyPr anchor="t" rtlCol="false" tIns="0" lIns="0" bIns="0" rIns="0">
            <a:spAutoFit/>
          </a:bodyPr>
          <a:lstStyle/>
          <a:p>
            <a:pPr>
              <a:lnSpc>
                <a:spcPts val="3622"/>
              </a:lnSpc>
            </a:pPr>
            <a:r>
              <a:rPr lang="en-US" sz="2415" spc="96">
                <a:solidFill>
                  <a:srgbClr val="FFFFFF"/>
                </a:solidFill>
                <a:latin typeface="Montserrat Classic Bold"/>
              </a:rPr>
              <a:t>STAGE 3: EVIDENCE PROCESSING</a:t>
            </a:r>
          </a:p>
        </p:txBody>
      </p:sp>
      <p:sp>
        <p:nvSpPr>
          <p:cNvPr name="TextBox 4" id="4"/>
          <p:cNvSpPr txBox="true"/>
          <p:nvPr/>
        </p:nvSpPr>
        <p:spPr>
          <a:xfrm rot="0">
            <a:off x="2311400" y="5345662"/>
            <a:ext cx="6293650" cy="441389"/>
          </a:xfrm>
          <a:prstGeom prst="rect">
            <a:avLst/>
          </a:prstGeom>
        </p:spPr>
        <p:txBody>
          <a:bodyPr anchor="t" rtlCol="false" tIns="0" lIns="0" bIns="0" rIns="0">
            <a:spAutoFit/>
          </a:bodyPr>
          <a:lstStyle/>
          <a:p>
            <a:pPr>
              <a:lnSpc>
                <a:spcPts val="3622"/>
              </a:lnSpc>
            </a:pPr>
            <a:r>
              <a:rPr lang="en-US" sz="2415" spc="96">
                <a:solidFill>
                  <a:srgbClr val="FFFFFF"/>
                </a:solidFill>
                <a:latin typeface="Montserrat Classic Bold"/>
              </a:rPr>
              <a:t>STAGE 4: PRESENTING FINDINGS</a:t>
            </a:r>
          </a:p>
        </p:txBody>
      </p:sp>
      <p:sp>
        <p:nvSpPr>
          <p:cNvPr name="TextBox 5" id="5"/>
          <p:cNvSpPr txBox="true"/>
          <p:nvPr/>
        </p:nvSpPr>
        <p:spPr>
          <a:xfrm rot="0">
            <a:off x="2311400" y="2919835"/>
            <a:ext cx="6293650" cy="441389"/>
          </a:xfrm>
          <a:prstGeom prst="rect">
            <a:avLst/>
          </a:prstGeom>
        </p:spPr>
        <p:txBody>
          <a:bodyPr anchor="t" rtlCol="false" tIns="0" lIns="0" bIns="0" rIns="0">
            <a:spAutoFit/>
          </a:bodyPr>
          <a:lstStyle/>
          <a:p>
            <a:pPr>
              <a:lnSpc>
                <a:spcPts val="3622"/>
              </a:lnSpc>
            </a:pPr>
            <a:r>
              <a:rPr lang="en-US" sz="2415" spc="96">
                <a:solidFill>
                  <a:srgbClr val="FFFFFF"/>
                </a:solidFill>
                <a:latin typeface="Montserrat Classic Bold"/>
              </a:rPr>
              <a:t>STAGE 2: EVIDENCE GATHERING</a:t>
            </a:r>
          </a:p>
        </p:txBody>
      </p:sp>
      <p:sp>
        <p:nvSpPr>
          <p:cNvPr name="TextBox 6" id="6"/>
          <p:cNvSpPr txBox="true"/>
          <p:nvPr/>
        </p:nvSpPr>
        <p:spPr>
          <a:xfrm rot="0">
            <a:off x="2311400" y="271733"/>
            <a:ext cx="6293650" cy="665610"/>
          </a:xfrm>
          <a:prstGeom prst="rect">
            <a:avLst/>
          </a:prstGeom>
        </p:spPr>
        <p:txBody>
          <a:bodyPr anchor="t" rtlCol="false" tIns="0" lIns="0" bIns="0" rIns="0">
            <a:spAutoFit/>
          </a:bodyPr>
          <a:lstStyle/>
          <a:p>
            <a:pPr>
              <a:lnSpc>
                <a:spcPts val="2719"/>
              </a:lnSpc>
            </a:pPr>
            <a:r>
              <a:rPr lang="en-US" sz="1813" spc="36">
                <a:solidFill>
                  <a:srgbClr val="FFFFFF"/>
                </a:solidFill>
                <a:latin typeface="Montserrat Light"/>
              </a:rPr>
              <a:t>Following are the four major steps to investigate a cybercrime</a:t>
            </a: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4CB8B4"/>
        </a:solidFill>
      </p:bgPr>
    </p:bg>
    <p:spTree>
      <p:nvGrpSpPr>
        <p:cNvPr id="1" name=""/>
        <p:cNvGrpSpPr/>
        <p:nvPr/>
      </p:nvGrpSpPr>
      <p:grpSpPr>
        <a:xfrm>
          <a:off x="0" y="0"/>
          <a:ext cx="0" cy="0"/>
          <a:chOff x="0" y="0"/>
          <a:chExt cx="0" cy="0"/>
        </a:xfrm>
      </p:grpSpPr>
      <p:sp>
        <p:nvSpPr>
          <p:cNvPr name="TextBox 2" id="2"/>
          <p:cNvSpPr txBox="true"/>
          <p:nvPr/>
        </p:nvSpPr>
        <p:spPr>
          <a:xfrm rot="0">
            <a:off x="127715" y="1060201"/>
            <a:ext cx="9498170" cy="5697177"/>
          </a:xfrm>
          <a:prstGeom prst="rect">
            <a:avLst/>
          </a:prstGeom>
        </p:spPr>
        <p:txBody>
          <a:bodyPr anchor="t" rtlCol="false" tIns="0" lIns="0" bIns="0" rIns="0">
            <a:spAutoFit/>
          </a:bodyPr>
          <a:lstStyle/>
          <a:p>
            <a:pPr marL="403878" indent="-201939" lvl="1">
              <a:lnSpc>
                <a:spcPts val="2806"/>
              </a:lnSpc>
              <a:buFont typeface="Arial"/>
              <a:buChar char="•"/>
            </a:pPr>
            <a:r>
              <a:rPr lang="en-US" sz="1870" spc="37">
                <a:solidFill>
                  <a:srgbClr val="FFFFFF"/>
                </a:solidFill>
                <a:latin typeface="Montserrat Light"/>
              </a:rPr>
              <a:t>The process begins with the intake of a new case. This could involve receiving a request from a client, such as law enforcement, a corporation, or an individual, to investigate a digital issue or potential breach.</a:t>
            </a:r>
          </a:p>
          <a:p>
            <a:pPr marL="403878" indent="-201939" lvl="1">
              <a:lnSpc>
                <a:spcPts val="2806"/>
              </a:lnSpc>
              <a:buFont typeface="Arial"/>
              <a:buChar char="•"/>
            </a:pPr>
            <a:r>
              <a:rPr lang="en-US" sz="1870" spc="37">
                <a:solidFill>
                  <a:srgbClr val="FFFFFF"/>
                </a:solidFill>
                <a:latin typeface="Montserrat Light"/>
              </a:rPr>
              <a:t>A preparation meeting is held with the digital forensic team, IT personnel, and legal counsel.</a:t>
            </a:r>
          </a:p>
          <a:p>
            <a:pPr marL="403878" indent="-201939" lvl="1">
              <a:lnSpc>
                <a:spcPts val="2806"/>
              </a:lnSpc>
              <a:buFont typeface="Arial"/>
              <a:buChar char="•"/>
            </a:pPr>
            <a:r>
              <a:rPr lang="en-US" sz="1870" spc="37">
                <a:solidFill>
                  <a:srgbClr val="FFFFFF"/>
                </a:solidFill>
                <a:latin typeface="Montserrat Light"/>
              </a:rPr>
              <a:t>The team defines the investigation's scope, objectives, and legal considerations.</a:t>
            </a:r>
          </a:p>
          <a:p>
            <a:pPr marL="403878" indent="-201939" lvl="1">
              <a:lnSpc>
                <a:spcPts val="2806"/>
              </a:lnSpc>
              <a:buFont typeface="Arial"/>
              <a:buChar char="•"/>
            </a:pPr>
            <a:r>
              <a:rPr lang="en-US" sz="1870" spc="37">
                <a:solidFill>
                  <a:srgbClr val="FFFFFF"/>
                </a:solidFill>
                <a:latin typeface="Montserrat Light"/>
              </a:rPr>
              <a:t>Roles and responsibilities are assigned to team members, and the team agrees to adhere to Standard Operating Procedures (SOPs) throughout the investigation.</a:t>
            </a:r>
          </a:p>
          <a:p>
            <a:pPr marL="403878" indent="-201939" lvl="1">
              <a:lnSpc>
                <a:spcPts val="2806"/>
              </a:lnSpc>
              <a:buFont typeface="Arial"/>
              <a:buChar char="•"/>
            </a:pPr>
            <a:r>
              <a:rPr lang="en-US" sz="1870" spc="37">
                <a:solidFill>
                  <a:srgbClr val="FFFFFF"/>
                </a:solidFill>
                <a:latin typeface="Montserrat Light"/>
              </a:rPr>
              <a:t>Legal counsel ensures all necessary legal authorizations are in place.</a:t>
            </a:r>
          </a:p>
          <a:p>
            <a:pPr marL="403878" indent="-201939" lvl="1">
              <a:lnSpc>
                <a:spcPts val="2806"/>
              </a:lnSpc>
              <a:buFont typeface="Arial"/>
              <a:buChar char="•"/>
            </a:pPr>
            <a:r>
              <a:rPr lang="en-US" sz="1870" spc="37">
                <a:solidFill>
                  <a:srgbClr val="FFFFFF"/>
                </a:solidFill>
                <a:latin typeface="Montserrat Light"/>
              </a:rPr>
              <a:t>A case file is created, and all team members are instructed to follow SOPs for case documentation.</a:t>
            </a:r>
          </a:p>
          <a:p>
            <a:pPr marL="403878" indent="-201939" lvl="1">
              <a:lnSpc>
                <a:spcPts val="2806"/>
              </a:lnSpc>
              <a:buFont typeface="Arial"/>
              <a:buChar char="•"/>
            </a:pPr>
            <a:r>
              <a:rPr lang="en-US" sz="1870" spc="37">
                <a:solidFill>
                  <a:srgbClr val="FFFFFF"/>
                </a:solidFill>
                <a:latin typeface="Montserrat Light"/>
              </a:rPr>
              <a:t>SOP-prescribed labels and tags are affixed to evidence for traceability and integrity maintenance.</a:t>
            </a:r>
          </a:p>
          <a:p>
            <a:pPr>
              <a:lnSpc>
                <a:spcPts val="2806"/>
              </a:lnSpc>
            </a:pPr>
          </a:p>
        </p:txBody>
      </p:sp>
      <p:sp>
        <p:nvSpPr>
          <p:cNvPr name="TextBox 3" id="3"/>
          <p:cNvSpPr txBox="true"/>
          <p:nvPr/>
        </p:nvSpPr>
        <p:spPr>
          <a:xfrm rot="0">
            <a:off x="1729975" y="290131"/>
            <a:ext cx="6293650" cy="456629"/>
          </a:xfrm>
          <a:prstGeom prst="rect">
            <a:avLst/>
          </a:prstGeom>
        </p:spPr>
        <p:txBody>
          <a:bodyPr anchor="t" rtlCol="false" tIns="0" lIns="0" bIns="0" rIns="0">
            <a:spAutoFit/>
          </a:bodyPr>
          <a:lstStyle/>
          <a:p>
            <a:pPr algn="ctr">
              <a:lnSpc>
                <a:spcPts val="3772"/>
              </a:lnSpc>
            </a:pPr>
            <a:r>
              <a:rPr lang="en-US" sz="2514" spc="100">
                <a:solidFill>
                  <a:srgbClr val="FFFFFF"/>
                </a:solidFill>
                <a:latin typeface="Montserrat Classic Bold"/>
              </a:rPr>
              <a:t>STAGE 1: PREPARATION</a:t>
            </a:r>
          </a:p>
        </p:txBody>
      </p:sp>
    </p:spTree>
  </p:cSld>
  <p:clrMapOvr>
    <a:masterClrMapping/>
  </p:clrMapOvr>
</p:sld>
</file>

<file path=ppt/slides/slide10.xml><?xml version="1.0" encoding="utf-8"?>
<p:sld xmlns:p="http://schemas.openxmlformats.org/presentationml/2006/main" xmlns:a="http://schemas.openxmlformats.org/drawingml/2006/main">
  <p:cSld>
    <p:bg>
      <p:bgPr>
        <a:solidFill>
          <a:srgbClr val="4CB8B4"/>
        </a:solidFill>
      </p:bgPr>
    </p:bg>
    <p:spTree>
      <p:nvGrpSpPr>
        <p:cNvPr id="1" name=""/>
        <p:cNvGrpSpPr/>
        <p:nvPr/>
      </p:nvGrpSpPr>
      <p:grpSpPr>
        <a:xfrm>
          <a:off x="0" y="0"/>
          <a:ext cx="0" cy="0"/>
          <a:chOff x="0" y="0"/>
          <a:chExt cx="0" cy="0"/>
        </a:xfrm>
      </p:grpSpPr>
      <p:sp>
        <p:nvSpPr>
          <p:cNvPr name="TextBox 2" id="2"/>
          <p:cNvSpPr txBox="true"/>
          <p:nvPr/>
        </p:nvSpPr>
        <p:spPr>
          <a:xfrm rot="0">
            <a:off x="127715" y="2462918"/>
            <a:ext cx="9498170" cy="3190087"/>
          </a:xfrm>
          <a:prstGeom prst="rect">
            <a:avLst/>
          </a:prstGeom>
        </p:spPr>
        <p:txBody>
          <a:bodyPr anchor="t" rtlCol="false" tIns="0" lIns="0" bIns="0" rIns="0">
            <a:spAutoFit/>
          </a:bodyPr>
          <a:lstStyle/>
          <a:p>
            <a:pPr marL="403878" indent="-201939" lvl="1">
              <a:lnSpc>
                <a:spcPts val="2806"/>
              </a:lnSpc>
              <a:buFont typeface="Arial"/>
              <a:buChar char="•"/>
            </a:pPr>
            <a:r>
              <a:rPr lang="en-US" sz="1870" spc="37">
                <a:solidFill>
                  <a:srgbClr val="FFFFFF"/>
                </a:solidFill>
                <a:latin typeface="Montserrat Light Bold"/>
              </a:rPr>
              <a:t>Data Identification</a:t>
            </a:r>
            <a:r>
              <a:rPr lang="en-US" sz="1870" spc="37">
                <a:solidFill>
                  <a:srgbClr val="FFFFFF"/>
                </a:solidFill>
                <a:latin typeface="Montserrat Light"/>
              </a:rPr>
              <a:t>: Investigators identify and list all potential sources of digital evidence, which may include computers, servers, mobile devices, and cloud storage.</a:t>
            </a:r>
          </a:p>
          <a:p>
            <a:pPr marL="403878" indent="-201939" lvl="1">
              <a:lnSpc>
                <a:spcPts val="2806"/>
              </a:lnSpc>
              <a:buFont typeface="Arial"/>
              <a:buChar char="•"/>
            </a:pPr>
            <a:r>
              <a:rPr lang="en-US" sz="1870" spc="37">
                <a:solidFill>
                  <a:srgbClr val="FFFFFF"/>
                </a:solidFill>
                <a:latin typeface="Montserrat Light Bold"/>
              </a:rPr>
              <a:t>Data Collection</a:t>
            </a:r>
            <a:r>
              <a:rPr lang="en-US" sz="1870" spc="37">
                <a:solidFill>
                  <a:srgbClr val="FFFFFF"/>
                </a:solidFill>
                <a:latin typeface="Montserrat Light"/>
              </a:rPr>
              <a:t>: The investigator takes custody of the digital evidence, and logs the transaction via a shared document.</a:t>
            </a:r>
          </a:p>
          <a:p>
            <a:pPr marL="403878" indent="-201939" lvl="1">
              <a:lnSpc>
                <a:spcPts val="2806"/>
              </a:lnSpc>
              <a:buFont typeface="Arial"/>
              <a:buChar char="•"/>
            </a:pPr>
            <a:r>
              <a:rPr lang="en-US" sz="1870" spc="37">
                <a:solidFill>
                  <a:srgbClr val="FFFFFF"/>
                </a:solidFill>
                <a:latin typeface="Montserrat Light Bold"/>
              </a:rPr>
              <a:t>Evidence Preservation</a:t>
            </a:r>
            <a:r>
              <a:rPr lang="en-US" sz="1870" spc="37">
                <a:solidFill>
                  <a:srgbClr val="FFFFFF"/>
                </a:solidFill>
                <a:latin typeface="Montserrat Light"/>
              </a:rPr>
              <a:t>: Write-blockers and forensic imaging tools are employed to create forensic copies (images) of identified devices, ensuring proper documentation and labelling of each image.</a:t>
            </a:r>
          </a:p>
          <a:p>
            <a:pPr>
              <a:lnSpc>
                <a:spcPts val="2806"/>
              </a:lnSpc>
            </a:pPr>
          </a:p>
        </p:txBody>
      </p:sp>
      <p:sp>
        <p:nvSpPr>
          <p:cNvPr name="TextBox 3" id="3"/>
          <p:cNvSpPr txBox="true"/>
          <p:nvPr/>
        </p:nvSpPr>
        <p:spPr>
          <a:xfrm rot="0">
            <a:off x="1729975" y="290131"/>
            <a:ext cx="6293650" cy="456629"/>
          </a:xfrm>
          <a:prstGeom prst="rect">
            <a:avLst/>
          </a:prstGeom>
        </p:spPr>
        <p:txBody>
          <a:bodyPr anchor="t" rtlCol="false" tIns="0" lIns="0" bIns="0" rIns="0">
            <a:spAutoFit/>
          </a:bodyPr>
          <a:lstStyle/>
          <a:p>
            <a:pPr algn="ctr">
              <a:lnSpc>
                <a:spcPts val="3772"/>
              </a:lnSpc>
            </a:pPr>
            <a:r>
              <a:rPr lang="en-US" sz="2514" spc="100">
                <a:solidFill>
                  <a:srgbClr val="FFFFFF"/>
                </a:solidFill>
                <a:latin typeface="Montserrat Classic Bold"/>
              </a:rPr>
              <a:t>STAGE 2: EVIDENCE GATHERING</a:t>
            </a:r>
          </a:p>
        </p:txBody>
      </p:sp>
    </p:spTree>
  </p:cSld>
  <p:clrMapOvr>
    <a:masterClrMapping/>
  </p:clrMapOvr>
</p:sld>
</file>

<file path=ppt/slides/slide11.xml><?xml version="1.0" encoding="utf-8"?>
<p:sld xmlns:p="http://schemas.openxmlformats.org/presentationml/2006/main" xmlns:a="http://schemas.openxmlformats.org/drawingml/2006/main">
  <p:cSld>
    <p:bg>
      <p:bgPr>
        <a:solidFill>
          <a:srgbClr val="4CB8B4"/>
        </a:solidFill>
      </p:bgPr>
    </p:bg>
    <p:spTree>
      <p:nvGrpSpPr>
        <p:cNvPr id="1" name=""/>
        <p:cNvGrpSpPr/>
        <p:nvPr/>
      </p:nvGrpSpPr>
      <p:grpSpPr>
        <a:xfrm>
          <a:off x="0" y="0"/>
          <a:ext cx="0" cy="0"/>
          <a:chOff x="0" y="0"/>
          <a:chExt cx="0" cy="0"/>
        </a:xfrm>
      </p:grpSpPr>
      <p:sp>
        <p:nvSpPr>
          <p:cNvPr name="TextBox 2" id="2"/>
          <p:cNvSpPr txBox="true"/>
          <p:nvPr/>
        </p:nvSpPr>
        <p:spPr>
          <a:xfrm rot="0">
            <a:off x="127715" y="1090366"/>
            <a:ext cx="9498170" cy="4607407"/>
          </a:xfrm>
          <a:prstGeom prst="rect">
            <a:avLst/>
          </a:prstGeom>
        </p:spPr>
        <p:txBody>
          <a:bodyPr anchor="t" rtlCol="false" tIns="0" lIns="0" bIns="0" rIns="0">
            <a:spAutoFit/>
          </a:bodyPr>
          <a:lstStyle/>
          <a:p>
            <a:pPr marL="403878" indent="-201939" lvl="1">
              <a:lnSpc>
                <a:spcPts val="2806"/>
              </a:lnSpc>
              <a:buFont typeface="Arial"/>
              <a:buChar char="•"/>
            </a:pPr>
            <a:r>
              <a:rPr lang="en-US" sz="1870" spc="37">
                <a:solidFill>
                  <a:srgbClr val="FFFFFF"/>
                </a:solidFill>
                <a:latin typeface="Montserrat Light Bold"/>
              </a:rPr>
              <a:t>Data Analysis</a:t>
            </a:r>
            <a:r>
              <a:rPr lang="en-US" sz="1870" spc="37">
                <a:solidFill>
                  <a:srgbClr val="FFFFFF"/>
                </a:solidFill>
                <a:latin typeface="Montserrat Light"/>
              </a:rPr>
              <a:t>: Investigators employ specialized forensic software tools to analyze the collected evidence systematically. They scrutinize files, system artifacts, and other data to uncover relevant information.</a:t>
            </a:r>
          </a:p>
          <a:p>
            <a:pPr marL="403878" indent="-201939" lvl="1">
              <a:lnSpc>
                <a:spcPts val="2806"/>
              </a:lnSpc>
              <a:buFont typeface="Arial"/>
              <a:buChar char="•"/>
            </a:pPr>
            <a:r>
              <a:rPr lang="en-US" sz="1870" spc="37">
                <a:solidFill>
                  <a:srgbClr val="FFFFFF"/>
                </a:solidFill>
                <a:latin typeface="Montserrat Light Semi-Bold"/>
              </a:rPr>
              <a:t>Timeline Creation:</a:t>
            </a:r>
            <a:r>
              <a:rPr lang="en-US" sz="1870" spc="37">
                <a:solidFill>
                  <a:srgbClr val="FFFFFF"/>
                </a:solidFill>
                <a:latin typeface="Montserrat Light"/>
              </a:rPr>
              <a:t> A timeline of events is constructed to retrace the sequence of actions leading to the incident. Metadata, timestamps, and other temporal data are included.</a:t>
            </a:r>
          </a:p>
          <a:p>
            <a:pPr marL="403878" indent="-201939" lvl="1">
              <a:lnSpc>
                <a:spcPts val="2806"/>
              </a:lnSpc>
              <a:buFont typeface="Arial"/>
              <a:buChar char="•"/>
            </a:pPr>
            <a:r>
              <a:rPr lang="en-US" sz="1870" spc="37">
                <a:solidFill>
                  <a:srgbClr val="FFFFFF"/>
                </a:solidFill>
                <a:latin typeface="Montserrat Light Semi-Bold"/>
              </a:rPr>
              <a:t>Data Recovery:</a:t>
            </a:r>
            <a:r>
              <a:rPr lang="en-US" sz="1870" spc="37">
                <a:solidFill>
                  <a:srgbClr val="FFFFFF"/>
                </a:solidFill>
                <a:latin typeface="Montserrat Light"/>
              </a:rPr>
              <a:t> Investigators may attempt to recover deleted, encrypted, or damaged files. Data recovery procedures are conducted in adherence to Standard Operating Procedures (SOPs).</a:t>
            </a:r>
          </a:p>
          <a:p>
            <a:pPr marL="403878" indent="-201939" lvl="1">
              <a:lnSpc>
                <a:spcPts val="2806"/>
              </a:lnSpc>
              <a:buFont typeface="Arial"/>
              <a:buChar char="•"/>
            </a:pPr>
            <a:r>
              <a:rPr lang="en-US" sz="1870" spc="37">
                <a:solidFill>
                  <a:srgbClr val="FFFFFF"/>
                </a:solidFill>
                <a:latin typeface="Montserrat Light Semi-Bold"/>
              </a:rPr>
              <a:t>Hash Verification:</a:t>
            </a:r>
            <a:r>
              <a:rPr lang="en-US" sz="1870" spc="37">
                <a:solidFill>
                  <a:srgbClr val="FFFFFF"/>
                </a:solidFill>
                <a:latin typeface="Montserrat Light"/>
              </a:rPr>
              <a:t> To ensure data integrity, cryptographic hash verification is performed. Investigators calculate and compare cryptographic hashes of the original data and forensic images.</a:t>
            </a:r>
          </a:p>
          <a:p>
            <a:pPr>
              <a:lnSpc>
                <a:spcPts val="2806"/>
              </a:lnSpc>
            </a:pPr>
          </a:p>
        </p:txBody>
      </p:sp>
      <p:sp>
        <p:nvSpPr>
          <p:cNvPr name="TextBox 3" id="3"/>
          <p:cNvSpPr txBox="true"/>
          <p:nvPr/>
        </p:nvSpPr>
        <p:spPr>
          <a:xfrm rot="0">
            <a:off x="1729975" y="290131"/>
            <a:ext cx="6293650" cy="456629"/>
          </a:xfrm>
          <a:prstGeom prst="rect">
            <a:avLst/>
          </a:prstGeom>
        </p:spPr>
        <p:txBody>
          <a:bodyPr anchor="t" rtlCol="false" tIns="0" lIns="0" bIns="0" rIns="0">
            <a:spAutoFit/>
          </a:bodyPr>
          <a:lstStyle/>
          <a:p>
            <a:pPr algn="ctr">
              <a:lnSpc>
                <a:spcPts val="3772"/>
              </a:lnSpc>
            </a:pPr>
            <a:r>
              <a:rPr lang="en-US" sz="2514" spc="100">
                <a:solidFill>
                  <a:srgbClr val="FFFFFF"/>
                </a:solidFill>
                <a:latin typeface="Montserrat Classic Bold"/>
              </a:rPr>
              <a:t>STAGE 3: EVIDENCE PROCESSING</a:t>
            </a:r>
          </a:p>
        </p:txBody>
      </p:sp>
    </p:spTree>
  </p:cSld>
  <p:clrMapOvr>
    <a:masterClrMapping/>
  </p:clrMapOvr>
</p:sld>
</file>

<file path=ppt/slides/slide12.xml><?xml version="1.0" encoding="utf-8"?>
<p:sld xmlns:p="http://schemas.openxmlformats.org/presentationml/2006/main" xmlns:a="http://schemas.openxmlformats.org/drawingml/2006/main">
  <p:cSld>
    <p:bg>
      <p:bgPr>
        <a:solidFill>
          <a:srgbClr val="4CB8B4"/>
        </a:solidFill>
      </p:bgPr>
    </p:bg>
    <p:spTree>
      <p:nvGrpSpPr>
        <p:cNvPr id="1" name=""/>
        <p:cNvGrpSpPr/>
        <p:nvPr/>
      </p:nvGrpSpPr>
      <p:grpSpPr>
        <a:xfrm>
          <a:off x="0" y="0"/>
          <a:ext cx="0" cy="0"/>
          <a:chOff x="0" y="0"/>
          <a:chExt cx="0" cy="0"/>
        </a:xfrm>
      </p:grpSpPr>
      <p:sp>
        <p:nvSpPr>
          <p:cNvPr name="TextBox 2" id="2"/>
          <p:cNvSpPr txBox="true"/>
          <p:nvPr/>
        </p:nvSpPr>
        <p:spPr>
          <a:xfrm rot="0">
            <a:off x="127715" y="970950"/>
            <a:ext cx="9498170" cy="5304638"/>
          </a:xfrm>
          <a:prstGeom prst="rect">
            <a:avLst/>
          </a:prstGeom>
        </p:spPr>
        <p:txBody>
          <a:bodyPr anchor="t" rtlCol="false" tIns="0" lIns="0" bIns="0" rIns="0">
            <a:spAutoFit/>
          </a:bodyPr>
          <a:lstStyle/>
          <a:p>
            <a:pPr marL="403878" indent="-201939" lvl="1">
              <a:lnSpc>
                <a:spcPts val="2806"/>
              </a:lnSpc>
              <a:buFont typeface="Arial"/>
              <a:buChar char="•"/>
            </a:pPr>
            <a:r>
              <a:rPr lang="en-US" sz="1870" spc="37">
                <a:solidFill>
                  <a:srgbClr val="FFFFFF"/>
                </a:solidFill>
                <a:latin typeface="Montserrat Light"/>
              </a:rPr>
              <a:t>Report Presentation is the final phase of a digital forensic investigation, where the findings are summarized, documented, and conveyed to relevant parties.</a:t>
            </a:r>
          </a:p>
          <a:p>
            <a:pPr marL="403878" indent="-201939" lvl="1">
              <a:lnSpc>
                <a:spcPts val="2806"/>
              </a:lnSpc>
              <a:buFont typeface="Arial"/>
              <a:buChar char="•"/>
            </a:pPr>
            <a:r>
              <a:rPr lang="en-US" sz="1870" spc="37">
                <a:solidFill>
                  <a:srgbClr val="FFFFFF"/>
                </a:solidFill>
                <a:latin typeface="Montserrat Light Bold"/>
              </a:rPr>
              <a:t>Report Generation</a:t>
            </a:r>
            <a:r>
              <a:rPr lang="en-US" sz="1870" spc="37">
                <a:solidFill>
                  <a:srgbClr val="FFFFFF"/>
                </a:solidFill>
                <a:latin typeface="Montserrat Light"/>
              </a:rPr>
              <a:t>: Investigators create a comprehensive forensic report that encapsulates the investigation's objectives, methods, findings, and insights. This report follows established guidelines and Standard Operating Procedures (SOPs).</a:t>
            </a:r>
          </a:p>
          <a:p>
            <a:pPr marL="403878" indent="-201939" lvl="1">
              <a:lnSpc>
                <a:spcPts val="2806"/>
              </a:lnSpc>
              <a:buFont typeface="Arial"/>
              <a:buChar char="•"/>
            </a:pPr>
            <a:r>
              <a:rPr lang="en-US" sz="1870" spc="37">
                <a:solidFill>
                  <a:srgbClr val="FFFFFF"/>
                </a:solidFill>
                <a:latin typeface="Montserrat Light Bold"/>
              </a:rPr>
              <a:t>Legal Consultation</a:t>
            </a:r>
            <a:r>
              <a:rPr lang="en-US" sz="1870" spc="37">
                <a:solidFill>
                  <a:srgbClr val="FFFFFF"/>
                </a:solidFill>
                <a:latin typeface="Montserrat Light"/>
              </a:rPr>
              <a:t>: The findings are reviewed with legal counsel to ensure their admissibility in court. Legal experts help prepare for any legal challenges to the evidence.</a:t>
            </a:r>
          </a:p>
          <a:p>
            <a:pPr marL="403878" indent="-201939" lvl="1">
              <a:lnSpc>
                <a:spcPts val="2806"/>
              </a:lnSpc>
              <a:buFont typeface="Arial"/>
              <a:buChar char="•"/>
            </a:pPr>
            <a:r>
              <a:rPr lang="en-US" sz="1870" spc="37">
                <a:solidFill>
                  <a:srgbClr val="FFFFFF"/>
                </a:solidFill>
                <a:latin typeface="Montserrat Light Semi-Bold"/>
              </a:rPr>
              <a:t>Internal and External Communication:</a:t>
            </a:r>
            <a:r>
              <a:rPr lang="en-US" sz="1870" spc="37">
                <a:solidFill>
                  <a:srgbClr val="FFFFFF"/>
                </a:solidFill>
                <a:latin typeface="Montserrat Light"/>
              </a:rPr>
              <a:t> The results are shared with management, law enforcement, or regulatory authorities following established communication protocols and SOPs. All interactions are documented.</a:t>
            </a:r>
          </a:p>
          <a:p>
            <a:pPr>
              <a:lnSpc>
                <a:spcPts val="2806"/>
              </a:lnSpc>
            </a:pPr>
          </a:p>
        </p:txBody>
      </p:sp>
      <p:sp>
        <p:nvSpPr>
          <p:cNvPr name="TextBox 3" id="3"/>
          <p:cNvSpPr txBox="true"/>
          <p:nvPr/>
        </p:nvSpPr>
        <p:spPr>
          <a:xfrm rot="0">
            <a:off x="1729975" y="290131"/>
            <a:ext cx="6293650" cy="456629"/>
          </a:xfrm>
          <a:prstGeom prst="rect">
            <a:avLst/>
          </a:prstGeom>
        </p:spPr>
        <p:txBody>
          <a:bodyPr anchor="t" rtlCol="false" tIns="0" lIns="0" bIns="0" rIns="0">
            <a:spAutoFit/>
          </a:bodyPr>
          <a:lstStyle/>
          <a:p>
            <a:pPr algn="ctr">
              <a:lnSpc>
                <a:spcPts val="3772"/>
              </a:lnSpc>
            </a:pPr>
            <a:r>
              <a:rPr lang="en-US" sz="2514" spc="100">
                <a:solidFill>
                  <a:srgbClr val="FFFFFF"/>
                </a:solidFill>
                <a:latin typeface="Montserrat Classic Bold"/>
              </a:rPr>
              <a:t>STAGE 4: PRESENTING FINDINGS</a:t>
            </a:r>
          </a:p>
        </p:txBody>
      </p:sp>
    </p:spTree>
  </p:cSld>
  <p:clrMapOvr>
    <a:masterClrMapping/>
  </p:clrMapOvr>
</p:sld>
</file>

<file path=ppt/slides/slide13.xml><?xml version="1.0" encoding="utf-8"?>
<p:sld xmlns:p="http://schemas.openxmlformats.org/presentationml/2006/main" xmlns:a="http://schemas.openxmlformats.org/drawingml/2006/main">
  <p:cSld>
    <p:bg>
      <p:bgPr>
        <a:solidFill>
          <a:srgbClr val="4CB8B4"/>
        </a:solidFill>
      </p:bgPr>
    </p:bg>
    <p:spTree>
      <p:nvGrpSpPr>
        <p:cNvPr id="1" name=""/>
        <p:cNvGrpSpPr/>
        <p:nvPr/>
      </p:nvGrpSpPr>
      <p:grpSpPr>
        <a:xfrm>
          <a:off x="0" y="0"/>
          <a:ext cx="0" cy="0"/>
          <a:chOff x="0" y="0"/>
          <a:chExt cx="0" cy="0"/>
        </a:xfrm>
      </p:grpSpPr>
      <p:sp>
        <p:nvSpPr>
          <p:cNvPr name="TextBox 2" id="2"/>
          <p:cNvSpPr txBox="true"/>
          <p:nvPr/>
        </p:nvSpPr>
        <p:spPr>
          <a:xfrm rot="0">
            <a:off x="731520" y="811320"/>
            <a:ext cx="6293650" cy="441389"/>
          </a:xfrm>
          <a:prstGeom prst="rect">
            <a:avLst/>
          </a:prstGeom>
        </p:spPr>
        <p:txBody>
          <a:bodyPr anchor="t" rtlCol="false" tIns="0" lIns="0" bIns="0" rIns="0">
            <a:spAutoFit/>
          </a:bodyPr>
          <a:lstStyle/>
          <a:p>
            <a:pPr>
              <a:lnSpc>
                <a:spcPts val="3622"/>
              </a:lnSpc>
            </a:pPr>
            <a:r>
              <a:rPr lang="en-US" sz="2415" spc="96">
                <a:solidFill>
                  <a:srgbClr val="FFFFFF"/>
                </a:solidFill>
                <a:latin typeface="Montserrat Classic Bold"/>
              </a:rPr>
              <a:t>FTK® FORENSIC TOOLKIT</a:t>
            </a:r>
          </a:p>
        </p:txBody>
      </p:sp>
      <p:sp>
        <p:nvSpPr>
          <p:cNvPr name="TextBox 3" id="3"/>
          <p:cNvSpPr txBox="true"/>
          <p:nvPr/>
        </p:nvSpPr>
        <p:spPr>
          <a:xfrm rot="0">
            <a:off x="1729975" y="286816"/>
            <a:ext cx="6293650" cy="338588"/>
          </a:xfrm>
          <a:prstGeom prst="rect">
            <a:avLst/>
          </a:prstGeom>
        </p:spPr>
        <p:txBody>
          <a:bodyPr anchor="t" rtlCol="false" tIns="0" lIns="0" bIns="0" rIns="0">
            <a:spAutoFit/>
          </a:bodyPr>
          <a:lstStyle/>
          <a:p>
            <a:pPr algn="ctr">
              <a:lnSpc>
                <a:spcPts val="2719"/>
              </a:lnSpc>
            </a:pPr>
            <a:r>
              <a:rPr lang="en-US" sz="1813" spc="36">
                <a:solidFill>
                  <a:srgbClr val="FFFFFF"/>
                </a:solidFill>
                <a:latin typeface="Montserrat Light Bold"/>
              </a:rPr>
              <a:t>Digital Forensic Tools</a:t>
            </a:r>
          </a:p>
        </p:txBody>
      </p:sp>
      <p:sp>
        <p:nvSpPr>
          <p:cNvPr name="TextBox 4" id="4"/>
          <p:cNvSpPr txBox="true"/>
          <p:nvPr/>
        </p:nvSpPr>
        <p:spPr>
          <a:xfrm rot="0">
            <a:off x="731520" y="1325748"/>
            <a:ext cx="8752176" cy="1277683"/>
          </a:xfrm>
          <a:prstGeom prst="rect">
            <a:avLst/>
          </a:prstGeom>
        </p:spPr>
        <p:txBody>
          <a:bodyPr anchor="t" rtlCol="false" tIns="0" lIns="0" bIns="0" rIns="0">
            <a:spAutoFit/>
          </a:bodyPr>
          <a:lstStyle/>
          <a:p>
            <a:pPr>
              <a:lnSpc>
                <a:spcPts val="2572"/>
              </a:lnSpc>
            </a:pPr>
            <a:r>
              <a:rPr lang="en-US" sz="1715" spc="68">
                <a:solidFill>
                  <a:srgbClr val="FFFFFF"/>
                </a:solidFill>
                <a:latin typeface="Montserrat Classic Bold"/>
              </a:rPr>
              <a:t>It is a commercial digital forensic software application developed by AccessData. FTK® is widely used in the digital forensics field for tasks such as evidence acquisition, analysis, and reporting. The latest version is currently 8.0.</a:t>
            </a:r>
          </a:p>
        </p:txBody>
      </p:sp>
      <p:sp>
        <p:nvSpPr>
          <p:cNvPr name="TextBox 5" id="5"/>
          <p:cNvSpPr txBox="true"/>
          <p:nvPr/>
        </p:nvSpPr>
        <p:spPr>
          <a:xfrm rot="0">
            <a:off x="731520" y="2864176"/>
            <a:ext cx="6293650" cy="898588"/>
          </a:xfrm>
          <a:prstGeom prst="rect">
            <a:avLst/>
          </a:prstGeom>
        </p:spPr>
        <p:txBody>
          <a:bodyPr anchor="t" rtlCol="false" tIns="0" lIns="0" bIns="0" rIns="0">
            <a:spAutoFit/>
          </a:bodyPr>
          <a:lstStyle/>
          <a:p>
            <a:pPr>
              <a:lnSpc>
                <a:spcPts val="3622"/>
              </a:lnSpc>
            </a:pPr>
            <a:r>
              <a:rPr lang="en-US" sz="2415" spc="96">
                <a:solidFill>
                  <a:srgbClr val="FFFFFF"/>
                </a:solidFill>
                <a:latin typeface="Montserrat Classic Bold"/>
              </a:rPr>
              <a:t>ENCASE</a:t>
            </a:r>
          </a:p>
          <a:p>
            <a:pPr>
              <a:lnSpc>
                <a:spcPts val="3622"/>
              </a:lnSpc>
            </a:pPr>
          </a:p>
        </p:txBody>
      </p:sp>
      <p:sp>
        <p:nvSpPr>
          <p:cNvPr name="TextBox 6" id="6"/>
          <p:cNvSpPr txBox="true"/>
          <p:nvPr/>
        </p:nvSpPr>
        <p:spPr>
          <a:xfrm rot="0">
            <a:off x="731520" y="3381765"/>
            <a:ext cx="8752176" cy="1601533"/>
          </a:xfrm>
          <a:prstGeom prst="rect">
            <a:avLst/>
          </a:prstGeom>
        </p:spPr>
        <p:txBody>
          <a:bodyPr anchor="t" rtlCol="false" tIns="0" lIns="0" bIns="0" rIns="0">
            <a:spAutoFit/>
          </a:bodyPr>
          <a:lstStyle/>
          <a:p>
            <a:pPr>
              <a:lnSpc>
                <a:spcPts val="2572"/>
              </a:lnSpc>
            </a:pPr>
            <a:r>
              <a:rPr lang="en-US" sz="1715" spc="68">
                <a:solidFill>
                  <a:srgbClr val="FFFFFF"/>
                </a:solidFill>
                <a:latin typeface="Montserrat Classic Bold"/>
              </a:rPr>
              <a:t>EnCase is traditionally used in forensics to recover evidence from seized hard drives. It allows the investigator to conduct in-depth analysis of user files to collect evidence such as documents, pictures, internet history and Windows Registry information. The current stable realse is 21.1.</a:t>
            </a:r>
          </a:p>
        </p:txBody>
      </p:sp>
      <p:sp>
        <p:nvSpPr>
          <p:cNvPr name="TextBox 7" id="7"/>
          <p:cNvSpPr txBox="true"/>
          <p:nvPr/>
        </p:nvSpPr>
        <p:spPr>
          <a:xfrm rot="0">
            <a:off x="731520" y="5007530"/>
            <a:ext cx="6293650" cy="441389"/>
          </a:xfrm>
          <a:prstGeom prst="rect">
            <a:avLst/>
          </a:prstGeom>
        </p:spPr>
        <p:txBody>
          <a:bodyPr anchor="t" rtlCol="false" tIns="0" lIns="0" bIns="0" rIns="0">
            <a:spAutoFit/>
          </a:bodyPr>
          <a:lstStyle/>
          <a:p>
            <a:pPr>
              <a:lnSpc>
                <a:spcPts val="3622"/>
              </a:lnSpc>
            </a:pPr>
            <a:r>
              <a:rPr lang="en-US" sz="2415" spc="96">
                <a:solidFill>
                  <a:srgbClr val="FFFFFF"/>
                </a:solidFill>
                <a:latin typeface="Montserrat Classic Bold"/>
              </a:rPr>
              <a:t>AUTOPSY</a:t>
            </a:r>
          </a:p>
        </p:txBody>
      </p:sp>
      <p:sp>
        <p:nvSpPr>
          <p:cNvPr name="TextBox 8" id="8"/>
          <p:cNvSpPr txBox="true"/>
          <p:nvPr/>
        </p:nvSpPr>
        <p:spPr>
          <a:xfrm rot="0">
            <a:off x="731520" y="5525118"/>
            <a:ext cx="8752176" cy="953833"/>
          </a:xfrm>
          <a:prstGeom prst="rect">
            <a:avLst/>
          </a:prstGeom>
        </p:spPr>
        <p:txBody>
          <a:bodyPr anchor="t" rtlCol="false" tIns="0" lIns="0" bIns="0" rIns="0">
            <a:spAutoFit/>
          </a:bodyPr>
          <a:lstStyle/>
          <a:p>
            <a:pPr>
              <a:lnSpc>
                <a:spcPts val="2572"/>
              </a:lnSpc>
            </a:pPr>
            <a:r>
              <a:rPr lang="en-US" sz="1715" spc="68">
                <a:solidFill>
                  <a:srgbClr val="FFFFFF"/>
                </a:solidFill>
                <a:latin typeface="Montserrat Classic Bold"/>
              </a:rPr>
              <a:t>Autopsy is an open-source digital forensic tool that offers a user-friendly interface. It includes features for disk and file system analysis, keyword searching, and artefact analysis. The latest version is 4.21.0 for Windows.</a:t>
            </a:r>
          </a:p>
        </p:txBody>
      </p:sp>
    </p:spTree>
  </p:cSld>
  <p:clrMapOvr>
    <a:masterClrMapping/>
  </p:clrMapOvr>
</p:sld>
</file>

<file path=ppt/slides/slide14.xml><?xml version="1.0" encoding="utf-8"?>
<p:sld xmlns:p="http://schemas.openxmlformats.org/presentationml/2006/main" xmlns:a="http://schemas.openxmlformats.org/drawingml/2006/main">
  <p:cSld>
    <p:bg>
      <p:bgPr>
        <a:solidFill>
          <a:srgbClr val="4CB8B4"/>
        </a:solidFill>
      </p:bgPr>
    </p:bg>
    <p:spTree>
      <p:nvGrpSpPr>
        <p:cNvPr id="1" name=""/>
        <p:cNvGrpSpPr/>
        <p:nvPr/>
      </p:nvGrpSpPr>
      <p:grpSpPr>
        <a:xfrm>
          <a:off x="0" y="0"/>
          <a:ext cx="0" cy="0"/>
          <a:chOff x="0" y="0"/>
          <a:chExt cx="0" cy="0"/>
        </a:xfrm>
      </p:grpSpPr>
      <p:sp>
        <p:nvSpPr>
          <p:cNvPr name="TextBox 2" id="2"/>
          <p:cNvSpPr txBox="true"/>
          <p:nvPr/>
        </p:nvSpPr>
        <p:spPr>
          <a:xfrm rot="0">
            <a:off x="731520" y="811320"/>
            <a:ext cx="6293650" cy="441389"/>
          </a:xfrm>
          <a:prstGeom prst="rect">
            <a:avLst/>
          </a:prstGeom>
        </p:spPr>
        <p:txBody>
          <a:bodyPr anchor="t" rtlCol="false" tIns="0" lIns="0" bIns="0" rIns="0">
            <a:spAutoFit/>
          </a:bodyPr>
          <a:lstStyle/>
          <a:p>
            <a:pPr>
              <a:lnSpc>
                <a:spcPts val="3622"/>
              </a:lnSpc>
            </a:pPr>
            <a:r>
              <a:rPr lang="en-US" sz="2415" spc="96">
                <a:solidFill>
                  <a:srgbClr val="FFFFFF"/>
                </a:solidFill>
                <a:latin typeface="Montserrat Classic Bold"/>
              </a:rPr>
              <a:t>X-WAYS FORENSICS</a:t>
            </a:r>
          </a:p>
        </p:txBody>
      </p:sp>
      <p:sp>
        <p:nvSpPr>
          <p:cNvPr name="TextBox 3" id="3"/>
          <p:cNvSpPr txBox="true"/>
          <p:nvPr/>
        </p:nvSpPr>
        <p:spPr>
          <a:xfrm rot="0">
            <a:off x="1729975" y="286816"/>
            <a:ext cx="6293650" cy="338588"/>
          </a:xfrm>
          <a:prstGeom prst="rect">
            <a:avLst/>
          </a:prstGeom>
        </p:spPr>
        <p:txBody>
          <a:bodyPr anchor="t" rtlCol="false" tIns="0" lIns="0" bIns="0" rIns="0">
            <a:spAutoFit/>
          </a:bodyPr>
          <a:lstStyle/>
          <a:p>
            <a:pPr algn="ctr">
              <a:lnSpc>
                <a:spcPts val="2719"/>
              </a:lnSpc>
            </a:pPr>
            <a:r>
              <a:rPr lang="en-US" sz="1813" spc="36">
                <a:solidFill>
                  <a:srgbClr val="FFFFFF"/>
                </a:solidFill>
                <a:latin typeface="Montserrat Light Bold"/>
              </a:rPr>
              <a:t>Digital Forensic Tools</a:t>
            </a:r>
          </a:p>
        </p:txBody>
      </p:sp>
      <p:sp>
        <p:nvSpPr>
          <p:cNvPr name="TextBox 4" id="4"/>
          <p:cNvSpPr txBox="true"/>
          <p:nvPr/>
        </p:nvSpPr>
        <p:spPr>
          <a:xfrm rot="0">
            <a:off x="731520" y="1325748"/>
            <a:ext cx="8752176" cy="1925383"/>
          </a:xfrm>
          <a:prstGeom prst="rect">
            <a:avLst/>
          </a:prstGeom>
        </p:spPr>
        <p:txBody>
          <a:bodyPr anchor="t" rtlCol="false" tIns="0" lIns="0" bIns="0" rIns="0">
            <a:spAutoFit/>
          </a:bodyPr>
          <a:lstStyle/>
          <a:p>
            <a:pPr>
              <a:lnSpc>
                <a:spcPts val="2572"/>
              </a:lnSpc>
            </a:pPr>
            <a:r>
              <a:rPr lang="en-US" sz="1715" spc="68">
                <a:solidFill>
                  <a:srgbClr val="FFFFFF"/>
                </a:solidFill>
                <a:latin typeface="Montserrat Classic Bold"/>
              </a:rPr>
              <a:t>X-Ways Forensics is known for its speed and efficiency. It provides advanced features for disk and memory analysis, data carving, and file recovery. Ability to read partitioning and file system structures inside raw (.dd) image files, ISO, VHD, VHDX, VDI, and VMDK images. 20.9 is the newest version.</a:t>
            </a:r>
          </a:p>
          <a:p>
            <a:pPr>
              <a:lnSpc>
                <a:spcPts val="2572"/>
              </a:lnSpc>
            </a:pPr>
          </a:p>
        </p:txBody>
      </p:sp>
      <p:sp>
        <p:nvSpPr>
          <p:cNvPr name="TextBox 5" id="5"/>
          <p:cNvSpPr txBox="true"/>
          <p:nvPr/>
        </p:nvSpPr>
        <p:spPr>
          <a:xfrm rot="0">
            <a:off x="731520" y="4100981"/>
            <a:ext cx="6293650" cy="441389"/>
          </a:xfrm>
          <a:prstGeom prst="rect">
            <a:avLst/>
          </a:prstGeom>
        </p:spPr>
        <p:txBody>
          <a:bodyPr anchor="t" rtlCol="false" tIns="0" lIns="0" bIns="0" rIns="0">
            <a:spAutoFit/>
          </a:bodyPr>
          <a:lstStyle/>
          <a:p>
            <a:pPr>
              <a:lnSpc>
                <a:spcPts val="3622"/>
              </a:lnSpc>
            </a:pPr>
            <a:r>
              <a:rPr lang="en-US" sz="2415" spc="96">
                <a:solidFill>
                  <a:srgbClr val="FFFFFF"/>
                </a:solidFill>
                <a:latin typeface="Montserrat Classic Bold"/>
              </a:rPr>
              <a:t>PRODISCOVER FORENSICS</a:t>
            </a:r>
          </a:p>
        </p:txBody>
      </p:sp>
      <p:sp>
        <p:nvSpPr>
          <p:cNvPr name="TextBox 6" id="6"/>
          <p:cNvSpPr txBox="true"/>
          <p:nvPr/>
        </p:nvSpPr>
        <p:spPr>
          <a:xfrm rot="0">
            <a:off x="731520" y="4739233"/>
            <a:ext cx="8752176" cy="1925383"/>
          </a:xfrm>
          <a:prstGeom prst="rect">
            <a:avLst/>
          </a:prstGeom>
        </p:spPr>
        <p:txBody>
          <a:bodyPr anchor="t" rtlCol="false" tIns="0" lIns="0" bIns="0" rIns="0">
            <a:spAutoFit/>
          </a:bodyPr>
          <a:lstStyle/>
          <a:p>
            <a:pPr>
              <a:lnSpc>
                <a:spcPts val="2572"/>
              </a:lnSpc>
            </a:pPr>
            <a:r>
              <a:rPr lang="en-US" sz="1715" spc="68">
                <a:solidFill>
                  <a:srgbClr val="FFFFFF"/>
                </a:solidFill>
                <a:latin typeface="Montserrat Classic Bold"/>
              </a:rPr>
              <a:t>ProDiscover Forensics is a forensic tool that offers a range of features, including disk and file system analysis, registry analysis, and keyword searching. It is commonly used in both law enforcement and corporate investigations. Equipped to efficiently address cyber incident investigation and response scenarios encountered by law enforcement agencies, corporate cyber security, and policy governance teams.</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sp>
        <p:nvSpPr>
          <p:cNvPr name="TextBox 4" id="4"/>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5" id="5"/>
          <p:cNvSpPr txBox="true"/>
          <p:nvPr/>
        </p:nvSpPr>
        <p:spPr>
          <a:xfrm rot="0">
            <a:off x="398475" y="1091830"/>
            <a:ext cx="9011855" cy="1024890"/>
          </a:xfrm>
          <a:prstGeom prst="rect">
            <a:avLst/>
          </a:prstGeom>
        </p:spPr>
        <p:txBody>
          <a:bodyPr anchor="t" rtlCol="false" tIns="0" lIns="0" bIns="0" rIns="0">
            <a:spAutoFit/>
          </a:bodyPr>
          <a:lstStyle/>
          <a:p>
            <a:pPr marL="388620" indent="-194310" lvl="1">
              <a:lnSpc>
                <a:spcPts val="2700"/>
              </a:lnSpc>
              <a:buFont typeface="Arial"/>
              <a:buChar char="•"/>
            </a:pPr>
            <a:r>
              <a:rPr lang="en-US" sz="1800" spc="36">
                <a:solidFill>
                  <a:srgbClr val="545454"/>
                </a:solidFill>
                <a:latin typeface="Montserrat Light"/>
              </a:rPr>
              <a:t>Use the </a:t>
            </a:r>
            <a:r>
              <a:rPr lang="en-US" sz="1800" spc="36">
                <a:solidFill>
                  <a:srgbClr val="545454"/>
                </a:solidFill>
                <a:latin typeface="Montserrat Light Bold"/>
              </a:rPr>
              <a:t>Menu Bar</a:t>
            </a:r>
            <a:r>
              <a:rPr lang="en-US" sz="1800" spc="36">
                <a:solidFill>
                  <a:srgbClr val="545454"/>
                </a:solidFill>
                <a:latin typeface="Montserrat Light"/>
              </a:rPr>
              <a:t> to access all the features of FTK Imager. The Menu Bar is always visible and accessible. </a:t>
            </a:r>
            <a:r>
              <a:rPr lang="en-US" sz="1800" spc="36">
                <a:solidFill>
                  <a:srgbClr val="545454"/>
                </a:solidFill>
                <a:latin typeface="Montserrat Light"/>
              </a:rPr>
              <a:t>There are four items on the Menu Bar. They are discussed in detail in this section.</a:t>
            </a:r>
          </a:p>
        </p:txBody>
      </p:sp>
      <p:grpSp>
        <p:nvGrpSpPr>
          <p:cNvPr name="Group 6" id="6"/>
          <p:cNvGrpSpPr/>
          <p:nvPr/>
        </p:nvGrpSpPr>
        <p:grpSpPr>
          <a:xfrm rot="-5400000">
            <a:off x="946150" y="6477000"/>
            <a:ext cx="875675" cy="787223"/>
            <a:chOff x="0" y="0"/>
            <a:chExt cx="5732310" cy="5126990"/>
          </a:xfrm>
        </p:grpSpPr>
        <p:sp>
          <p:nvSpPr>
            <p:cNvPr name="Freeform 7" id="7"/>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grpSp>
        <p:nvGrpSpPr>
          <p:cNvPr name="Group 8" id="8"/>
          <p:cNvGrpSpPr/>
          <p:nvPr/>
        </p:nvGrpSpPr>
        <p:grpSpPr>
          <a:xfrm rot="-5400000">
            <a:off x="368300" y="4044950"/>
            <a:ext cx="594883" cy="534533"/>
            <a:chOff x="0" y="0"/>
            <a:chExt cx="5732310" cy="5126990"/>
          </a:xfrm>
        </p:grpSpPr>
        <p:sp>
          <p:nvSpPr>
            <p:cNvPr name="Freeform 9" id="9"/>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4CB8B4"/>
            </a:solidFill>
          </p:spPr>
        </p:sp>
      </p:grpSp>
      <p:grpSp>
        <p:nvGrpSpPr>
          <p:cNvPr name="Group 10" id="10"/>
          <p:cNvGrpSpPr/>
          <p:nvPr/>
        </p:nvGrpSpPr>
        <p:grpSpPr>
          <a:xfrm rot="-5400000">
            <a:off x="-454025" y="1981200"/>
            <a:ext cx="875675" cy="787223"/>
            <a:chOff x="0" y="0"/>
            <a:chExt cx="5732310" cy="5126990"/>
          </a:xfrm>
        </p:grpSpPr>
        <p:sp>
          <p:nvSpPr>
            <p:cNvPr name="Freeform 11" id="11"/>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12" id="12"/>
          <p:cNvSpPr/>
          <p:nvPr/>
        </p:nvSpPr>
        <p:spPr>
          <a:xfrm flipH="false" flipV="false" rot="0">
            <a:off x="6678715" y="2116720"/>
            <a:ext cx="2731615" cy="4916907"/>
          </a:xfrm>
          <a:custGeom>
            <a:avLst/>
            <a:gdLst/>
            <a:ahLst/>
            <a:cxnLst/>
            <a:rect r="r" b="b" t="t" l="l"/>
            <a:pathLst>
              <a:path h="4916907" w="2731615">
                <a:moveTo>
                  <a:pt x="0" y="0"/>
                </a:moveTo>
                <a:lnTo>
                  <a:pt x="2731615" y="0"/>
                </a:lnTo>
                <a:lnTo>
                  <a:pt x="2731615" y="4916907"/>
                </a:lnTo>
                <a:lnTo>
                  <a:pt x="0" y="4916907"/>
                </a:lnTo>
                <a:lnTo>
                  <a:pt x="0" y="0"/>
                </a:lnTo>
                <a:close/>
              </a:path>
            </a:pathLst>
          </a:custGeom>
          <a:blipFill>
            <a:blip r:embed="rId2"/>
            <a:stretch>
              <a:fillRect l="0" t="0" r="0" b="0"/>
            </a:stretch>
          </a:blipFill>
        </p:spPr>
      </p:sp>
      <p:sp>
        <p:nvSpPr>
          <p:cNvPr name="TextBox 13" id="13"/>
          <p:cNvSpPr txBox="true"/>
          <p:nvPr/>
        </p:nvSpPr>
        <p:spPr>
          <a:xfrm rot="0">
            <a:off x="490543" y="2391842"/>
            <a:ext cx="5527686" cy="309753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2. </a:t>
            </a:r>
            <a:r>
              <a:rPr lang="en-US" sz="1800" spc="36">
                <a:solidFill>
                  <a:srgbClr val="545454"/>
                </a:solidFill>
                <a:latin typeface="Montserrat Light Bold"/>
              </a:rPr>
              <a:t>Creating A Forensics Image</a:t>
            </a:r>
          </a:p>
          <a:p>
            <a:pPr>
              <a:lnSpc>
                <a:spcPts val="2700"/>
              </a:lnSpc>
            </a:pPr>
          </a:p>
          <a:p>
            <a:pPr>
              <a:lnSpc>
                <a:spcPts val="2700"/>
              </a:lnSpc>
            </a:pPr>
            <a:r>
              <a:rPr lang="en-US" sz="1800" spc="36">
                <a:solidFill>
                  <a:srgbClr val="545454"/>
                </a:solidFill>
                <a:latin typeface="Montserrat Light"/>
              </a:rPr>
              <a:t>Open FTK Imager by AccessData after installing it, and you will see the window pop-up which is the first page to which this tool opens.</a:t>
            </a:r>
          </a:p>
          <a:p>
            <a:pPr>
              <a:lnSpc>
                <a:spcPts val="2700"/>
              </a:lnSpc>
            </a:pPr>
          </a:p>
          <a:p>
            <a:pPr>
              <a:lnSpc>
                <a:spcPts val="2700"/>
              </a:lnSpc>
            </a:pPr>
            <a:r>
              <a:rPr lang="en-US" sz="1800" spc="36">
                <a:solidFill>
                  <a:srgbClr val="545454"/>
                </a:solidFill>
                <a:latin typeface="Montserrat Light"/>
              </a:rPr>
              <a:t>Now, to create a </a:t>
            </a:r>
            <a:r>
              <a:rPr lang="en-US" sz="1800" spc="36">
                <a:solidFill>
                  <a:srgbClr val="545454"/>
                </a:solidFill>
                <a:latin typeface="Montserrat Light Bold"/>
              </a:rPr>
              <a:t>Disk Image. Click on File &gt; Create Disk Image</a:t>
            </a:r>
            <a:r>
              <a:rPr lang="en-US" sz="1800" spc="36">
                <a:solidFill>
                  <a:srgbClr val="545454"/>
                </a:solidFill>
                <a:latin typeface="Montserrat Light"/>
              </a:rPr>
              <a:t>.</a:t>
            </a:r>
          </a:p>
          <a:p>
            <a:pPr>
              <a:lnSpc>
                <a:spcPts val="2700"/>
              </a:lnSpc>
            </a:pP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6" id="6"/>
          <p:cNvSpPr/>
          <p:nvPr/>
        </p:nvSpPr>
        <p:spPr>
          <a:xfrm flipH="false" flipV="false" rot="0">
            <a:off x="599320" y="2095886"/>
            <a:ext cx="8554961" cy="4677836"/>
          </a:xfrm>
          <a:custGeom>
            <a:avLst/>
            <a:gdLst/>
            <a:ahLst/>
            <a:cxnLst/>
            <a:rect r="r" b="b" t="t" l="l"/>
            <a:pathLst>
              <a:path h="4677836" w="8554961">
                <a:moveTo>
                  <a:pt x="0" y="0"/>
                </a:moveTo>
                <a:lnTo>
                  <a:pt x="8554960" y="0"/>
                </a:lnTo>
                <a:lnTo>
                  <a:pt x="8554960" y="4677836"/>
                </a:lnTo>
                <a:lnTo>
                  <a:pt x="0" y="4677836"/>
                </a:lnTo>
                <a:lnTo>
                  <a:pt x="0" y="0"/>
                </a:lnTo>
                <a:close/>
              </a:path>
            </a:pathLst>
          </a:custGeom>
          <a:blipFill>
            <a:blip r:embed="rId2"/>
            <a:stretch>
              <a:fillRect l="0" t="0" r="0" b="0"/>
            </a:stretch>
          </a:blipFill>
        </p:spPr>
      </p:sp>
      <p:sp>
        <p:nvSpPr>
          <p:cNvPr name="TextBox 7" id="7"/>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8" id="8"/>
          <p:cNvSpPr txBox="true"/>
          <p:nvPr/>
        </p:nvSpPr>
        <p:spPr>
          <a:xfrm rot="0">
            <a:off x="398475" y="1091830"/>
            <a:ext cx="9011855" cy="10172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3. Now you can choose the source based on the drive you have.</a:t>
            </a:r>
          </a:p>
          <a:p>
            <a:pPr>
              <a:lnSpc>
                <a:spcPts val="2700"/>
              </a:lnSpc>
            </a:pPr>
          </a:p>
          <a:p>
            <a:pPr>
              <a:lnSpc>
                <a:spcPts val="2700"/>
              </a:lnSpc>
            </a:p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6" id="6"/>
          <p:cNvSpPr/>
          <p:nvPr/>
        </p:nvSpPr>
        <p:spPr>
          <a:xfrm flipH="false" flipV="false" rot="0">
            <a:off x="731520" y="2374811"/>
            <a:ext cx="8169708" cy="4595461"/>
          </a:xfrm>
          <a:custGeom>
            <a:avLst/>
            <a:gdLst/>
            <a:ahLst/>
            <a:cxnLst/>
            <a:rect r="r" b="b" t="t" l="l"/>
            <a:pathLst>
              <a:path h="4595461" w="8169708">
                <a:moveTo>
                  <a:pt x="0" y="0"/>
                </a:moveTo>
                <a:lnTo>
                  <a:pt x="8169708" y="0"/>
                </a:lnTo>
                <a:lnTo>
                  <a:pt x="8169708" y="4595461"/>
                </a:lnTo>
                <a:lnTo>
                  <a:pt x="0" y="4595461"/>
                </a:lnTo>
                <a:lnTo>
                  <a:pt x="0" y="0"/>
                </a:lnTo>
                <a:close/>
              </a:path>
            </a:pathLst>
          </a:custGeom>
          <a:blipFill>
            <a:blip r:embed="rId2"/>
            <a:stretch>
              <a:fillRect l="0" t="0" r="0" b="0"/>
            </a:stretch>
          </a:blipFill>
        </p:spPr>
      </p:sp>
      <p:sp>
        <p:nvSpPr>
          <p:cNvPr name="TextBox 7" id="7"/>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8" id="8"/>
          <p:cNvSpPr txBox="true"/>
          <p:nvPr/>
        </p:nvSpPr>
        <p:spPr>
          <a:xfrm rot="0">
            <a:off x="398475" y="1091830"/>
            <a:ext cx="9011855" cy="6743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4. Evidence Source Selection - Here we select the source path and click on “Finish”.</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6" id="6"/>
          <p:cNvSpPr/>
          <p:nvPr/>
        </p:nvSpPr>
        <p:spPr>
          <a:xfrm flipH="false" flipV="false" rot="0">
            <a:off x="1288207" y="2635583"/>
            <a:ext cx="7177185" cy="4037167"/>
          </a:xfrm>
          <a:custGeom>
            <a:avLst/>
            <a:gdLst/>
            <a:ahLst/>
            <a:cxnLst/>
            <a:rect r="r" b="b" t="t" l="l"/>
            <a:pathLst>
              <a:path h="4037167" w="7177185">
                <a:moveTo>
                  <a:pt x="0" y="0"/>
                </a:moveTo>
                <a:lnTo>
                  <a:pt x="7177186" y="0"/>
                </a:lnTo>
                <a:lnTo>
                  <a:pt x="7177186" y="4037166"/>
                </a:lnTo>
                <a:lnTo>
                  <a:pt x="0" y="4037166"/>
                </a:lnTo>
                <a:lnTo>
                  <a:pt x="0" y="0"/>
                </a:lnTo>
                <a:close/>
              </a:path>
            </a:pathLst>
          </a:custGeom>
          <a:blipFill>
            <a:blip r:embed="rId2"/>
            <a:stretch>
              <a:fillRect l="0" t="0" r="0" b="0"/>
            </a:stretch>
          </a:blipFill>
        </p:spPr>
      </p:sp>
      <p:sp>
        <p:nvSpPr>
          <p:cNvPr name="TextBox 7" id="7"/>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8" id="8"/>
          <p:cNvSpPr txBox="true"/>
          <p:nvPr/>
        </p:nvSpPr>
        <p:spPr>
          <a:xfrm rot="0">
            <a:off x="398475" y="1091830"/>
            <a:ext cx="9011855" cy="17030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5. Create Image</a:t>
            </a:r>
          </a:p>
          <a:p>
            <a:pPr>
              <a:lnSpc>
                <a:spcPts val="2700"/>
              </a:lnSpc>
            </a:pPr>
          </a:p>
          <a:p>
            <a:pPr>
              <a:lnSpc>
                <a:spcPts val="2700"/>
              </a:lnSpc>
            </a:pPr>
            <a:r>
              <a:rPr lang="en-US" sz="1800" spc="36">
                <a:solidFill>
                  <a:srgbClr val="545454"/>
                </a:solidFill>
                <a:latin typeface="Montserrat Light"/>
              </a:rPr>
              <a:t>Click on “Add...” in the “Image Destination (s)” prompt.</a:t>
            </a:r>
          </a:p>
          <a:p>
            <a:pPr>
              <a:lnSpc>
                <a:spcPts val="2700"/>
              </a:lnSpc>
            </a:pPr>
          </a:p>
          <a:p>
            <a:pPr>
              <a:lnSpc>
                <a:spcPts val="2700"/>
              </a:lnSpc>
            </a:pP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6" id="6"/>
          <p:cNvSpPr/>
          <p:nvPr/>
        </p:nvSpPr>
        <p:spPr>
          <a:xfrm flipH="false" flipV="false" rot="0">
            <a:off x="1752695" y="1712103"/>
            <a:ext cx="5387956" cy="4630275"/>
          </a:xfrm>
          <a:custGeom>
            <a:avLst/>
            <a:gdLst/>
            <a:ahLst/>
            <a:cxnLst/>
            <a:rect r="r" b="b" t="t" l="l"/>
            <a:pathLst>
              <a:path h="4630275" w="5387956">
                <a:moveTo>
                  <a:pt x="0" y="0"/>
                </a:moveTo>
                <a:lnTo>
                  <a:pt x="5387957" y="0"/>
                </a:lnTo>
                <a:lnTo>
                  <a:pt x="5387957" y="4630275"/>
                </a:lnTo>
                <a:lnTo>
                  <a:pt x="0" y="4630275"/>
                </a:lnTo>
                <a:lnTo>
                  <a:pt x="0" y="0"/>
                </a:lnTo>
                <a:close/>
              </a:path>
            </a:pathLst>
          </a:custGeom>
          <a:blipFill>
            <a:blip r:embed="rId2"/>
            <a:stretch>
              <a:fillRect l="0" t="0" r="0" b="0"/>
            </a:stretch>
          </a:blipFill>
        </p:spPr>
      </p:sp>
      <p:sp>
        <p:nvSpPr>
          <p:cNvPr name="TextBox 7" id="7"/>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8" id="8"/>
          <p:cNvSpPr txBox="true"/>
          <p:nvPr/>
        </p:nvSpPr>
        <p:spPr>
          <a:xfrm rot="0">
            <a:off x="398475" y="1091830"/>
            <a:ext cx="9011855" cy="3314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6. Select the format of the image that you want to create.</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TextBox 6" id="6"/>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7" id="7"/>
          <p:cNvSpPr txBox="true"/>
          <p:nvPr/>
        </p:nvSpPr>
        <p:spPr>
          <a:xfrm rot="0">
            <a:off x="398475" y="1091830"/>
            <a:ext cx="9011855" cy="48272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Bold"/>
              </a:rPr>
              <a:t>The different formats for creating the image are:</a:t>
            </a:r>
          </a:p>
          <a:p>
            <a:pPr>
              <a:lnSpc>
                <a:spcPts val="2700"/>
              </a:lnSpc>
            </a:pPr>
          </a:p>
          <a:p>
            <a:pPr>
              <a:lnSpc>
                <a:spcPts val="2700"/>
              </a:lnSpc>
            </a:pPr>
            <a:r>
              <a:rPr lang="en-US" sz="1800" spc="36">
                <a:solidFill>
                  <a:srgbClr val="545454"/>
                </a:solidFill>
                <a:latin typeface="Montserrat Light Bold"/>
              </a:rPr>
              <a:t>Raw(dd):</a:t>
            </a:r>
            <a:r>
              <a:rPr lang="en-US" sz="1800" spc="36">
                <a:solidFill>
                  <a:srgbClr val="545454"/>
                </a:solidFill>
                <a:latin typeface="Montserrat Light"/>
              </a:rPr>
              <a:t> It is a bit-by-bit copy of the original evidence which is created without any additions and or deletions. They do not contain any metadata.</a:t>
            </a:r>
          </a:p>
          <a:p>
            <a:pPr>
              <a:lnSpc>
                <a:spcPts val="2700"/>
              </a:lnSpc>
            </a:pPr>
          </a:p>
          <a:p>
            <a:pPr>
              <a:lnSpc>
                <a:spcPts val="2700"/>
              </a:lnSpc>
            </a:pPr>
            <a:r>
              <a:rPr lang="en-US" sz="1800" spc="36">
                <a:solidFill>
                  <a:srgbClr val="545454"/>
                </a:solidFill>
                <a:latin typeface="Montserrat Light Bold"/>
              </a:rPr>
              <a:t>SMART:</a:t>
            </a:r>
            <a:r>
              <a:rPr lang="en-US" sz="1800" spc="36">
                <a:solidFill>
                  <a:srgbClr val="545454"/>
                </a:solidFill>
                <a:latin typeface="Montserrat Light"/>
              </a:rPr>
              <a:t> It is an image format that was used for Linux which is not popularly used anymore.</a:t>
            </a:r>
          </a:p>
          <a:p>
            <a:pPr>
              <a:lnSpc>
                <a:spcPts val="2700"/>
              </a:lnSpc>
            </a:pPr>
          </a:p>
          <a:p>
            <a:pPr>
              <a:lnSpc>
                <a:spcPts val="2700"/>
              </a:lnSpc>
            </a:pPr>
            <a:r>
              <a:rPr lang="en-US" sz="1800" spc="36">
                <a:solidFill>
                  <a:srgbClr val="545454"/>
                </a:solidFill>
                <a:latin typeface="Montserrat Light Bold"/>
              </a:rPr>
              <a:t>E01:</a:t>
            </a:r>
            <a:r>
              <a:rPr lang="en-US" sz="1800" spc="36">
                <a:solidFill>
                  <a:srgbClr val="545454"/>
                </a:solidFill>
                <a:latin typeface="Montserrat Light"/>
              </a:rPr>
              <a:t> It stands for EnCase Evidence File, which is a commonly used format for imaging.</a:t>
            </a:r>
          </a:p>
          <a:p>
            <a:pPr>
              <a:lnSpc>
                <a:spcPts val="2700"/>
              </a:lnSpc>
            </a:pPr>
          </a:p>
          <a:p>
            <a:pPr>
              <a:lnSpc>
                <a:spcPts val="2700"/>
              </a:lnSpc>
            </a:pPr>
            <a:r>
              <a:rPr lang="en-US" sz="1800" spc="36">
                <a:solidFill>
                  <a:srgbClr val="545454"/>
                </a:solidFill>
                <a:latin typeface="Montserrat Light Bold"/>
              </a:rPr>
              <a:t>AFF:</a:t>
            </a:r>
            <a:r>
              <a:rPr lang="en-US" sz="1800" spc="36">
                <a:solidFill>
                  <a:srgbClr val="545454"/>
                </a:solidFill>
                <a:latin typeface="Montserrat Light"/>
              </a:rPr>
              <a:t> It stands for Advanced Forensic Format which is an open-source format type.</a:t>
            </a:r>
          </a:p>
          <a:p>
            <a:pPr>
              <a:lnSpc>
                <a:spcPts val="2700"/>
              </a:lnSpc>
            </a:pP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6" id="6"/>
          <p:cNvSpPr/>
          <p:nvPr/>
        </p:nvSpPr>
        <p:spPr>
          <a:xfrm flipH="false" flipV="false" rot="0">
            <a:off x="-16188" y="1639017"/>
            <a:ext cx="9769788" cy="5495505"/>
          </a:xfrm>
          <a:custGeom>
            <a:avLst/>
            <a:gdLst/>
            <a:ahLst/>
            <a:cxnLst/>
            <a:rect r="r" b="b" t="t" l="l"/>
            <a:pathLst>
              <a:path h="5495505" w="9769788">
                <a:moveTo>
                  <a:pt x="0" y="0"/>
                </a:moveTo>
                <a:lnTo>
                  <a:pt x="9769788" y="0"/>
                </a:lnTo>
                <a:lnTo>
                  <a:pt x="9769788" y="5495505"/>
                </a:lnTo>
                <a:lnTo>
                  <a:pt x="0" y="5495505"/>
                </a:lnTo>
                <a:lnTo>
                  <a:pt x="0" y="0"/>
                </a:lnTo>
                <a:close/>
              </a:path>
            </a:pathLst>
          </a:custGeom>
          <a:blipFill>
            <a:blip r:embed="rId2"/>
            <a:stretch>
              <a:fillRect l="0" t="0" r="0" b="0"/>
            </a:stretch>
          </a:blipFill>
        </p:spPr>
      </p:sp>
      <p:sp>
        <p:nvSpPr>
          <p:cNvPr name="TextBox 7" id="7"/>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8" id="8"/>
          <p:cNvSpPr txBox="true"/>
          <p:nvPr/>
        </p:nvSpPr>
        <p:spPr>
          <a:xfrm rot="0">
            <a:off x="398475" y="1091830"/>
            <a:ext cx="9011855" cy="6743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7.  Now, add the details of the image to proceed.</a:t>
            </a:r>
          </a:p>
          <a:p>
            <a:pPr>
              <a:lnSpc>
                <a:spcPts val="2700"/>
              </a:lnSpc>
            </a:pP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6" id="6"/>
          <p:cNvSpPr/>
          <p:nvPr/>
        </p:nvSpPr>
        <p:spPr>
          <a:xfrm flipH="false" flipV="false" rot="0">
            <a:off x="-16188" y="1639017"/>
            <a:ext cx="9854355" cy="5543075"/>
          </a:xfrm>
          <a:custGeom>
            <a:avLst/>
            <a:gdLst/>
            <a:ahLst/>
            <a:cxnLst/>
            <a:rect r="r" b="b" t="t" l="l"/>
            <a:pathLst>
              <a:path h="5543075" w="9854355">
                <a:moveTo>
                  <a:pt x="0" y="0"/>
                </a:moveTo>
                <a:lnTo>
                  <a:pt x="9854356" y="0"/>
                </a:lnTo>
                <a:lnTo>
                  <a:pt x="9854356" y="5543075"/>
                </a:lnTo>
                <a:lnTo>
                  <a:pt x="0" y="5543075"/>
                </a:lnTo>
                <a:lnTo>
                  <a:pt x="0" y="0"/>
                </a:lnTo>
                <a:close/>
              </a:path>
            </a:pathLst>
          </a:custGeom>
          <a:blipFill>
            <a:blip r:embed="rId2"/>
            <a:stretch>
              <a:fillRect l="0" t="0" r="0" b="0"/>
            </a:stretch>
          </a:blipFill>
        </p:spPr>
      </p:sp>
      <p:sp>
        <p:nvSpPr>
          <p:cNvPr name="TextBox 7" id="7"/>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8" id="8"/>
          <p:cNvSpPr txBox="true"/>
          <p:nvPr/>
        </p:nvSpPr>
        <p:spPr>
          <a:xfrm rot="0">
            <a:off x="398475" y="1091830"/>
            <a:ext cx="9011855" cy="3314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8. Select Image Destination</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6" id="6"/>
          <p:cNvSpPr/>
          <p:nvPr/>
        </p:nvSpPr>
        <p:spPr>
          <a:xfrm flipH="false" flipV="false" rot="0">
            <a:off x="-16188" y="1639017"/>
            <a:ext cx="9769788" cy="5495505"/>
          </a:xfrm>
          <a:custGeom>
            <a:avLst/>
            <a:gdLst/>
            <a:ahLst/>
            <a:cxnLst/>
            <a:rect r="r" b="b" t="t" l="l"/>
            <a:pathLst>
              <a:path h="5495505" w="9769788">
                <a:moveTo>
                  <a:pt x="0" y="0"/>
                </a:moveTo>
                <a:lnTo>
                  <a:pt x="9769788" y="0"/>
                </a:lnTo>
                <a:lnTo>
                  <a:pt x="9769788" y="5495505"/>
                </a:lnTo>
                <a:lnTo>
                  <a:pt x="0" y="5495505"/>
                </a:lnTo>
                <a:lnTo>
                  <a:pt x="0" y="0"/>
                </a:lnTo>
                <a:close/>
              </a:path>
            </a:pathLst>
          </a:custGeom>
          <a:blipFill>
            <a:blip r:embed="rId2"/>
            <a:stretch>
              <a:fillRect l="0" t="0" r="0" b="0"/>
            </a:stretch>
          </a:blipFill>
        </p:spPr>
      </p:sp>
      <p:sp>
        <p:nvSpPr>
          <p:cNvPr name="TextBox 7" id="7"/>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8" id="8"/>
          <p:cNvSpPr txBox="true"/>
          <p:nvPr/>
        </p:nvSpPr>
        <p:spPr>
          <a:xfrm rot="0">
            <a:off x="398475" y="1091830"/>
            <a:ext cx="9011855" cy="3314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9. Add Encryption Credentials</a:t>
            </a: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6" id="6"/>
          <p:cNvSpPr/>
          <p:nvPr/>
        </p:nvSpPr>
        <p:spPr>
          <a:xfrm flipH="false" flipV="false" rot="0">
            <a:off x="0" y="1639017"/>
            <a:ext cx="9753600" cy="5486400"/>
          </a:xfrm>
          <a:custGeom>
            <a:avLst/>
            <a:gdLst/>
            <a:ahLst/>
            <a:cxnLst/>
            <a:rect r="r" b="b" t="t" l="l"/>
            <a:pathLst>
              <a:path h="5486400" w="9753600">
                <a:moveTo>
                  <a:pt x="0" y="0"/>
                </a:moveTo>
                <a:lnTo>
                  <a:pt x="9753600" y="0"/>
                </a:lnTo>
                <a:lnTo>
                  <a:pt x="9753600" y="5486400"/>
                </a:lnTo>
                <a:lnTo>
                  <a:pt x="0" y="5486400"/>
                </a:lnTo>
                <a:lnTo>
                  <a:pt x="0" y="0"/>
                </a:lnTo>
                <a:close/>
              </a:path>
            </a:pathLst>
          </a:custGeom>
          <a:blipFill>
            <a:blip r:embed="rId2"/>
            <a:stretch>
              <a:fillRect l="0" t="0" r="0" b="0"/>
            </a:stretch>
          </a:blipFill>
        </p:spPr>
      </p:sp>
      <p:sp>
        <p:nvSpPr>
          <p:cNvPr name="TextBox 7" id="7"/>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8" id="8"/>
          <p:cNvSpPr txBox="true"/>
          <p:nvPr/>
        </p:nvSpPr>
        <p:spPr>
          <a:xfrm rot="0">
            <a:off x="398475" y="1091830"/>
            <a:ext cx="9011855" cy="3314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10. Lastly, Create Image and click on “Start”.</a:t>
            </a: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6" id="6"/>
          <p:cNvSpPr/>
          <p:nvPr/>
        </p:nvSpPr>
        <p:spPr>
          <a:xfrm flipH="false" flipV="false" rot="0">
            <a:off x="0" y="1639017"/>
            <a:ext cx="9753600" cy="5486400"/>
          </a:xfrm>
          <a:custGeom>
            <a:avLst/>
            <a:gdLst/>
            <a:ahLst/>
            <a:cxnLst/>
            <a:rect r="r" b="b" t="t" l="l"/>
            <a:pathLst>
              <a:path h="5486400" w="9753600">
                <a:moveTo>
                  <a:pt x="0" y="0"/>
                </a:moveTo>
                <a:lnTo>
                  <a:pt x="9753600" y="0"/>
                </a:lnTo>
                <a:lnTo>
                  <a:pt x="9753600" y="5486400"/>
                </a:lnTo>
                <a:lnTo>
                  <a:pt x="0" y="5486400"/>
                </a:lnTo>
                <a:lnTo>
                  <a:pt x="0" y="0"/>
                </a:lnTo>
                <a:close/>
              </a:path>
            </a:pathLst>
          </a:custGeom>
          <a:blipFill>
            <a:blip r:embed="rId2"/>
            <a:stretch>
              <a:fillRect l="0" t="0" r="0" b="0"/>
            </a:stretch>
          </a:blipFill>
        </p:spPr>
      </p:sp>
      <p:sp>
        <p:nvSpPr>
          <p:cNvPr name="TextBox 7" id="7"/>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8" id="8"/>
          <p:cNvSpPr txBox="true"/>
          <p:nvPr/>
        </p:nvSpPr>
        <p:spPr>
          <a:xfrm rot="0">
            <a:off x="398475" y="1091830"/>
            <a:ext cx="9011855" cy="3314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11. Success, Creating Image...</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Freeform 6" id="6"/>
          <p:cNvSpPr/>
          <p:nvPr/>
        </p:nvSpPr>
        <p:spPr>
          <a:xfrm flipH="false" flipV="false" rot="0">
            <a:off x="1439652" y="1638651"/>
            <a:ext cx="6353549" cy="5218590"/>
          </a:xfrm>
          <a:custGeom>
            <a:avLst/>
            <a:gdLst/>
            <a:ahLst/>
            <a:cxnLst/>
            <a:rect r="r" b="b" t="t" l="l"/>
            <a:pathLst>
              <a:path h="5218590" w="6353549">
                <a:moveTo>
                  <a:pt x="0" y="0"/>
                </a:moveTo>
                <a:lnTo>
                  <a:pt x="6353549" y="0"/>
                </a:lnTo>
                <a:lnTo>
                  <a:pt x="6353549" y="5218590"/>
                </a:lnTo>
                <a:lnTo>
                  <a:pt x="0" y="5218590"/>
                </a:lnTo>
                <a:lnTo>
                  <a:pt x="0" y="0"/>
                </a:lnTo>
                <a:close/>
              </a:path>
            </a:pathLst>
          </a:custGeom>
          <a:blipFill>
            <a:blip r:embed="rId2"/>
            <a:stretch>
              <a:fillRect l="0" t="0" r="0" b="0"/>
            </a:stretch>
          </a:blipFill>
        </p:spPr>
      </p:sp>
      <p:sp>
        <p:nvSpPr>
          <p:cNvPr name="TextBox 7" id="7"/>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Windows?</a:t>
            </a:r>
          </a:p>
        </p:txBody>
      </p:sp>
      <p:sp>
        <p:nvSpPr>
          <p:cNvPr name="TextBox 8" id="8"/>
          <p:cNvSpPr txBox="true"/>
          <p:nvPr/>
        </p:nvSpPr>
        <p:spPr>
          <a:xfrm rot="0">
            <a:off x="398475" y="1091830"/>
            <a:ext cx="9011855" cy="67437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12. Success!</a:t>
            </a:r>
          </a:p>
          <a:p>
            <a:pPr>
              <a:lnSpc>
                <a:spcPts val="2700"/>
              </a:lnSpc>
            </a:pPr>
          </a:p>
        </p:txBody>
      </p:sp>
    </p:spTree>
  </p:cSld>
  <p:clrMapOvr>
    <a:masterClrMapping/>
  </p:clrMapOvr>
</p:sld>
</file>

<file path=ppt/slides/slide27.xml><?xml version="1.0" encoding="utf-8"?>
<p:sld xmlns:p="http://schemas.openxmlformats.org/presentationml/2006/main" xmlns:a="http://schemas.openxmlformats.org/drawingml/2006/main">
  <p:cSld>
    <p:bg>
      <p:bgPr>
        <a:solidFill>
          <a:srgbClr val="FFCC58"/>
        </a:solidFill>
      </p:bgPr>
    </p:bg>
    <p:spTree>
      <p:nvGrpSpPr>
        <p:cNvPr id="1" name=""/>
        <p:cNvGrpSpPr/>
        <p:nvPr/>
      </p:nvGrpSpPr>
      <p:grpSpPr>
        <a:xfrm>
          <a:off x="0" y="0"/>
          <a:ext cx="0" cy="0"/>
          <a:chOff x="0" y="0"/>
          <a:chExt cx="0" cy="0"/>
        </a:xfrm>
      </p:grpSpPr>
      <p:grpSp>
        <p:nvGrpSpPr>
          <p:cNvPr name="Group 2" id="2"/>
          <p:cNvGrpSpPr/>
          <p:nvPr/>
        </p:nvGrpSpPr>
        <p:grpSpPr>
          <a:xfrm rot="-5400000">
            <a:off x="-1130300" y="4552950"/>
            <a:ext cx="2237946" cy="2001653"/>
            <a:chOff x="0" y="0"/>
            <a:chExt cx="5732310" cy="5126990"/>
          </a:xfrm>
        </p:grpSpPr>
        <p:sp>
          <p:nvSpPr>
            <p:cNvPr name="Freeform 3" id="3"/>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2F2F2"/>
            </a:solidFill>
          </p:spPr>
        </p:sp>
      </p:grpSp>
      <p:grpSp>
        <p:nvGrpSpPr>
          <p:cNvPr name="Group 4" id="4"/>
          <p:cNvGrpSpPr/>
          <p:nvPr/>
        </p:nvGrpSpPr>
        <p:grpSpPr>
          <a:xfrm rot="-5400000">
            <a:off x="-454025" y="1981200"/>
            <a:ext cx="875675" cy="787223"/>
            <a:chOff x="0" y="0"/>
            <a:chExt cx="5732310" cy="5126990"/>
          </a:xfrm>
        </p:grpSpPr>
        <p:sp>
          <p:nvSpPr>
            <p:cNvPr name="Freeform 5" id="5"/>
            <p:cNvSpPr/>
            <p:nvPr/>
          </p:nvSpPr>
          <p:spPr>
            <a:xfrm flipH="false" flipV="false" rot="0">
              <a:off x="0" y="0"/>
              <a:ext cx="5732310" cy="5126990"/>
            </a:xfrm>
            <a:custGeom>
              <a:avLst/>
              <a:gdLst/>
              <a:ahLst/>
              <a:cxnLst/>
              <a:rect r="r" b="b" t="t" l="l"/>
              <a:pathLst>
                <a:path h="5126990" w="5732310">
                  <a:moveTo>
                    <a:pt x="2910370" y="0"/>
                  </a:moveTo>
                  <a:lnTo>
                    <a:pt x="0" y="0"/>
                  </a:lnTo>
                  <a:lnTo>
                    <a:pt x="2821940" y="2564130"/>
                  </a:lnTo>
                  <a:lnTo>
                    <a:pt x="0" y="5126990"/>
                  </a:lnTo>
                  <a:lnTo>
                    <a:pt x="2910370" y="5126990"/>
                  </a:lnTo>
                  <a:lnTo>
                    <a:pt x="5732310" y="2564130"/>
                  </a:lnTo>
                  <a:close/>
                </a:path>
              </a:pathLst>
            </a:custGeom>
            <a:solidFill>
              <a:srgbClr val="FF7477"/>
            </a:solidFill>
          </p:spPr>
        </p:sp>
      </p:grpSp>
      <p:sp>
        <p:nvSpPr>
          <p:cNvPr name="TextBox 6" id="6"/>
          <p:cNvSpPr txBox="true"/>
          <p:nvPr/>
        </p:nvSpPr>
        <p:spPr>
          <a:xfrm rot="0">
            <a:off x="398475" y="47625"/>
            <a:ext cx="9037098" cy="270891"/>
          </a:xfrm>
          <a:prstGeom prst="rect">
            <a:avLst/>
          </a:prstGeom>
        </p:spPr>
        <p:txBody>
          <a:bodyPr anchor="t" rtlCol="false" tIns="0" lIns="0" bIns="0" rIns="0">
            <a:spAutoFit/>
          </a:bodyPr>
          <a:lstStyle/>
          <a:p>
            <a:pPr>
              <a:lnSpc>
                <a:spcPts val="2037"/>
              </a:lnSpc>
            </a:pPr>
            <a:r>
              <a:rPr lang="en-US" sz="2100" spc="42">
                <a:solidFill>
                  <a:srgbClr val="545454"/>
                </a:solidFill>
                <a:latin typeface="Montserrat Classic Bold"/>
              </a:rPr>
              <a:t>How to acquire an image for Linux?</a:t>
            </a:r>
          </a:p>
        </p:txBody>
      </p:sp>
      <p:sp>
        <p:nvSpPr>
          <p:cNvPr name="TextBox 7" id="7"/>
          <p:cNvSpPr txBox="true"/>
          <p:nvPr/>
        </p:nvSpPr>
        <p:spPr>
          <a:xfrm rot="0">
            <a:off x="398475" y="1091830"/>
            <a:ext cx="9011855" cy="5497830"/>
          </a:xfrm>
          <a:prstGeom prst="rect">
            <a:avLst/>
          </a:prstGeom>
        </p:spPr>
        <p:txBody>
          <a:bodyPr anchor="t" rtlCol="false" tIns="0" lIns="0" bIns="0" rIns="0">
            <a:spAutoFit/>
          </a:bodyPr>
          <a:lstStyle/>
          <a:p>
            <a:pPr>
              <a:lnSpc>
                <a:spcPts val="2700"/>
              </a:lnSpc>
            </a:pPr>
            <a:r>
              <a:rPr lang="en-US" sz="1800" spc="36">
                <a:solidFill>
                  <a:srgbClr val="545454"/>
                </a:solidFill>
                <a:latin typeface="Montserrat Light"/>
              </a:rPr>
              <a:t>1. Download FTK Imager for Linux (http://accessdata.com/product-download), looking for “Command Line Versions of FTK”.</a:t>
            </a:r>
          </a:p>
          <a:p>
            <a:pPr>
              <a:lnSpc>
                <a:spcPts val="2700"/>
              </a:lnSpc>
            </a:pPr>
          </a:p>
          <a:p>
            <a:pPr>
              <a:lnSpc>
                <a:spcPts val="2700"/>
              </a:lnSpc>
            </a:pPr>
            <a:r>
              <a:rPr lang="en-US" sz="1800" spc="36">
                <a:solidFill>
                  <a:srgbClr val="545454"/>
                </a:solidFill>
                <a:latin typeface="Montserrat Light"/>
              </a:rPr>
              <a:t>2. Download FTK Imager CLI.</a:t>
            </a:r>
          </a:p>
          <a:p>
            <a:pPr>
              <a:lnSpc>
                <a:spcPts val="2700"/>
              </a:lnSpc>
            </a:pPr>
          </a:p>
          <a:p>
            <a:pPr>
              <a:lnSpc>
                <a:spcPts val="2700"/>
              </a:lnSpc>
            </a:pPr>
            <a:r>
              <a:rPr lang="en-US" sz="1800" spc="36">
                <a:solidFill>
                  <a:srgbClr val="545454"/>
                </a:solidFill>
                <a:latin typeface="Montserrat Light"/>
              </a:rPr>
              <a:t>3. Open a terminal, and extract the tar.gz.</a:t>
            </a:r>
          </a:p>
          <a:p>
            <a:pPr>
              <a:lnSpc>
                <a:spcPts val="2700"/>
              </a:lnSpc>
            </a:pPr>
          </a:p>
          <a:p>
            <a:pPr>
              <a:lnSpc>
                <a:spcPts val="2700"/>
              </a:lnSpc>
            </a:pPr>
            <a:r>
              <a:rPr lang="en-US" sz="1800" spc="36">
                <a:solidFill>
                  <a:srgbClr val="545454"/>
                </a:solidFill>
                <a:latin typeface="Montserrat Light Bold"/>
              </a:rPr>
              <a:t>$ tar zxvf ftkimager.3.1.1_ubuntu64.tar.gz</a:t>
            </a:r>
          </a:p>
          <a:p>
            <a:pPr>
              <a:lnSpc>
                <a:spcPts val="2700"/>
              </a:lnSpc>
            </a:pPr>
          </a:p>
          <a:p>
            <a:pPr>
              <a:lnSpc>
                <a:spcPts val="2700"/>
              </a:lnSpc>
            </a:pPr>
            <a:r>
              <a:rPr lang="en-US" sz="1800" spc="36">
                <a:solidFill>
                  <a:srgbClr val="545454"/>
                </a:solidFill>
                <a:latin typeface="Montserrat Light"/>
              </a:rPr>
              <a:t>4. Type </a:t>
            </a:r>
            <a:r>
              <a:rPr lang="en-US" sz="1800" spc="36">
                <a:solidFill>
                  <a:srgbClr val="545454"/>
                </a:solidFill>
                <a:latin typeface="Montserrat Light Bold"/>
              </a:rPr>
              <a:t>ftkimager</a:t>
            </a:r>
            <a:r>
              <a:rPr lang="en-US" sz="1800" spc="36">
                <a:solidFill>
                  <a:srgbClr val="545454"/>
                </a:solidFill>
                <a:latin typeface="Montserrat Light"/>
              </a:rPr>
              <a:t> and enter to open FTK Imager for Linux.</a:t>
            </a:r>
          </a:p>
          <a:p>
            <a:pPr>
              <a:lnSpc>
                <a:spcPts val="2700"/>
              </a:lnSpc>
            </a:pPr>
          </a:p>
          <a:p>
            <a:pPr>
              <a:lnSpc>
                <a:spcPts val="2700"/>
              </a:lnSpc>
            </a:pPr>
            <a:r>
              <a:rPr lang="en-US" sz="1800" spc="36">
                <a:solidFill>
                  <a:srgbClr val="545454"/>
                </a:solidFill>
                <a:latin typeface="Montserrat Light"/>
              </a:rPr>
              <a:t>5. To acquire the forensic image, check where the hard disk is mounted by typing this command:</a:t>
            </a:r>
          </a:p>
          <a:p>
            <a:pPr>
              <a:lnSpc>
                <a:spcPts val="2700"/>
              </a:lnSpc>
            </a:pPr>
            <a:r>
              <a:rPr lang="en-US" sz="1800" spc="36">
                <a:solidFill>
                  <a:srgbClr val="545454"/>
                </a:solidFill>
                <a:latin typeface="Montserrat Light Bold"/>
              </a:rPr>
              <a:t>$ ftkimager --list-drives</a:t>
            </a:r>
          </a:p>
          <a:p>
            <a:pPr>
              <a:lnSpc>
                <a:spcPts val="2700"/>
              </a:lnSpc>
            </a:pPr>
          </a:p>
          <a:p>
            <a:pPr>
              <a:lnSpc>
                <a:spcPts val="2700"/>
              </a:lnSpc>
            </a:pPr>
            <a:r>
              <a:rPr lang="en-US" sz="1800" spc="36">
                <a:solidFill>
                  <a:srgbClr val="545454"/>
                </a:solidFill>
                <a:latin typeface="Montserrat Light"/>
              </a:rPr>
              <a:t>6. The UI of FTK Imager in Linux is very similar to the Windows FTK Imager.</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bg>
      <p:bgPr>
        <a:solidFill>
          <a:srgbClr val="F2F2F2"/>
        </a:solidFill>
      </p:bgPr>
    </p:bg>
    <p:spTree>
      <p:nvGrpSpPr>
        <p:cNvPr id="1" name=""/>
        <p:cNvGrpSpPr/>
        <p:nvPr/>
      </p:nvGrpSpPr>
      <p:grpSpPr>
        <a:xfrm>
          <a:off x="0" y="0"/>
          <a:ext cx="0" cy="0"/>
          <a:chOff x="0" y="0"/>
          <a:chExt cx="0" cy="0"/>
        </a:xfrm>
      </p:grpSpPr>
      <p:sp>
        <p:nvSpPr>
          <p:cNvPr name="AutoShape 2" id="2"/>
          <p:cNvSpPr/>
          <p:nvPr/>
        </p:nvSpPr>
        <p:spPr>
          <a:xfrm rot="0">
            <a:off x="0" y="0"/>
            <a:ext cx="9753600" cy="7315200"/>
          </a:xfrm>
          <a:prstGeom prst="rect">
            <a:avLst/>
          </a:prstGeom>
          <a:solidFill>
            <a:srgbClr val="F2F2F2"/>
          </a:solidFill>
        </p:spPr>
      </p:sp>
      <p:sp>
        <p:nvSpPr>
          <p:cNvPr name="TextBox 3" id="3"/>
          <p:cNvSpPr txBox="true"/>
          <p:nvPr/>
        </p:nvSpPr>
        <p:spPr>
          <a:xfrm rot="0">
            <a:off x="5059973" y="1840216"/>
            <a:ext cx="4003915" cy="1905614"/>
          </a:xfrm>
          <a:prstGeom prst="rect">
            <a:avLst/>
          </a:prstGeom>
        </p:spPr>
        <p:txBody>
          <a:bodyPr anchor="t" rtlCol="false" tIns="0" lIns="0" bIns="0" rIns="0">
            <a:spAutoFit/>
          </a:bodyPr>
          <a:lstStyle/>
          <a:p>
            <a:pPr>
              <a:lnSpc>
                <a:spcPts val="8706"/>
              </a:lnSpc>
            </a:pPr>
            <a:r>
              <a:rPr lang="en-US" sz="8975" spc="179">
                <a:solidFill>
                  <a:srgbClr val="4CB8B4"/>
                </a:solidFill>
                <a:latin typeface="Montserrat Classic Bold"/>
              </a:rPr>
              <a:t>thank you!</a:t>
            </a:r>
          </a:p>
        </p:txBody>
      </p:sp>
      <p:sp>
        <p:nvSpPr>
          <p:cNvPr name="Freeform 4" id="4"/>
          <p:cNvSpPr/>
          <p:nvPr/>
        </p:nvSpPr>
        <p:spPr>
          <a:xfrm flipH="false" flipV="false" rot="0">
            <a:off x="5059973" y="4647297"/>
            <a:ext cx="4000874" cy="1133415"/>
          </a:xfrm>
          <a:custGeom>
            <a:avLst/>
            <a:gdLst/>
            <a:ahLst/>
            <a:cxnLst/>
            <a:rect r="r" b="b" t="t" l="l"/>
            <a:pathLst>
              <a:path h="1133415" w="4000874">
                <a:moveTo>
                  <a:pt x="0" y="0"/>
                </a:moveTo>
                <a:lnTo>
                  <a:pt x="4000874" y="0"/>
                </a:lnTo>
                <a:lnTo>
                  <a:pt x="4000874" y="1133415"/>
                </a:lnTo>
                <a:lnTo>
                  <a:pt x="0" y="1133415"/>
                </a:lnTo>
                <a:lnTo>
                  <a:pt x="0" y="0"/>
                </a:lnTo>
                <a:close/>
              </a:path>
            </a:pathLst>
          </a:custGeom>
          <a:blipFill>
            <a:blip r:embed="rId2">
              <a:extLst>
                <a:ext uri="{96DAC541-7B7A-43D3-8B79-37D633B846F1}">
                  <asvg:svgBlip xmlns:asvg="http://schemas.microsoft.com/office/drawing/2016/SVG/main" r:embed="rId3"/>
                </a:ext>
              </a:extLst>
            </a:blip>
            <a:stretch>
              <a:fillRect l="0" t="-126496" r="0" b="-126496"/>
            </a:stretch>
          </a:blipFill>
        </p:spPr>
      </p:sp>
      <p:grpSp>
        <p:nvGrpSpPr>
          <p:cNvPr name="Group 5" id="5"/>
          <p:cNvGrpSpPr/>
          <p:nvPr/>
        </p:nvGrpSpPr>
        <p:grpSpPr>
          <a:xfrm rot="-5400000">
            <a:off x="-269631" y="4853354"/>
            <a:ext cx="2760958" cy="2230528"/>
            <a:chOff x="0" y="0"/>
            <a:chExt cx="6346308" cy="5126990"/>
          </a:xfrm>
        </p:grpSpPr>
        <p:sp>
          <p:nvSpPr>
            <p:cNvPr name="Freeform 6" id="6"/>
            <p:cNvSpPr/>
            <p:nvPr/>
          </p:nvSpPr>
          <p:spPr>
            <a:xfrm flipH="false" flipV="false" rot="0">
              <a:off x="0" y="0"/>
              <a:ext cx="6346308" cy="5126990"/>
            </a:xfrm>
            <a:custGeom>
              <a:avLst/>
              <a:gdLst/>
              <a:ahLst/>
              <a:cxnLst/>
              <a:rect r="r" b="b" t="t" l="l"/>
              <a:pathLst>
                <a:path h="5126990" w="6346308">
                  <a:moveTo>
                    <a:pt x="3524367" y="0"/>
                  </a:moveTo>
                  <a:lnTo>
                    <a:pt x="0" y="0"/>
                  </a:lnTo>
                  <a:lnTo>
                    <a:pt x="2821940" y="2564130"/>
                  </a:lnTo>
                  <a:lnTo>
                    <a:pt x="0" y="5126990"/>
                  </a:lnTo>
                  <a:lnTo>
                    <a:pt x="3524367" y="5126990"/>
                  </a:lnTo>
                  <a:lnTo>
                    <a:pt x="6346308" y="2564130"/>
                  </a:lnTo>
                  <a:close/>
                </a:path>
              </a:pathLst>
            </a:custGeom>
            <a:solidFill>
              <a:srgbClr val="FFCC58"/>
            </a:solidFill>
          </p:spPr>
        </p:sp>
      </p:grpSp>
      <p:grpSp>
        <p:nvGrpSpPr>
          <p:cNvPr name="Group 7" id="7"/>
          <p:cNvGrpSpPr/>
          <p:nvPr/>
        </p:nvGrpSpPr>
        <p:grpSpPr>
          <a:xfrm rot="-5400000">
            <a:off x="820615" y="6060831"/>
            <a:ext cx="2760958" cy="2230528"/>
            <a:chOff x="0" y="0"/>
            <a:chExt cx="6346308" cy="5126990"/>
          </a:xfrm>
        </p:grpSpPr>
        <p:sp>
          <p:nvSpPr>
            <p:cNvPr name="Freeform 8" id="8"/>
            <p:cNvSpPr/>
            <p:nvPr/>
          </p:nvSpPr>
          <p:spPr>
            <a:xfrm flipH="false" flipV="false" rot="0">
              <a:off x="0" y="0"/>
              <a:ext cx="6346308" cy="5126990"/>
            </a:xfrm>
            <a:custGeom>
              <a:avLst/>
              <a:gdLst/>
              <a:ahLst/>
              <a:cxnLst/>
              <a:rect r="r" b="b" t="t" l="l"/>
              <a:pathLst>
                <a:path h="5126990" w="6346308">
                  <a:moveTo>
                    <a:pt x="3524367" y="0"/>
                  </a:moveTo>
                  <a:lnTo>
                    <a:pt x="0" y="0"/>
                  </a:lnTo>
                  <a:lnTo>
                    <a:pt x="2821940" y="2564130"/>
                  </a:lnTo>
                  <a:lnTo>
                    <a:pt x="0" y="5126990"/>
                  </a:lnTo>
                  <a:lnTo>
                    <a:pt x="3524367" y="5126990"/>
                  </a:lnTo>
                  <a:lnTo>
                    <a:pt x="6346308" y="2564130"/>
                  </a:lnTo>
                  <a:close/>
                </a:path>
              </a:pathLst>
            </a:custGeom>
            <a:solidFill>
              <a:srgbClr val="4CB8B4"/>
            </a:solidFill>
          </p:spPr>
        </p:sp>
      </p:grpSp>
      <p:grpSp>
        <p:nvGrpSpPr>
          <p:cNvPr name="Group 9" id="9"/>
          <p:cNvGrpSpPr/>
          <p:nvPr/>
        </p:nvGrpSpPr>
        <p:grpSpPr>
          <a:xfrm rot="-5400000">
            <a:off x="2162908" y="4355123"/>
            <a:ext cx="1754685" cy="1409275"/>
            <a:chOff x="0" y="0"/>
            <a:chExt cx="6383700" cy="5126990"/>
          </a:xfrm>
        </p:grpSpPr>
        <p:sp>
          <p:nvSpPr>
            <p:cNvPr name="Freeform 10" id="10"/>
            <p:cNvSpPr/>
            <p:nvPr/>
          </p:nvSpPr>
          <p:spPr>
            <a:xfrm flipH="false" flipV="false" rot="0">
              <a:off x="0" y="0"/>
              <a:ext cx="6383700" cy="5126990"/>
            </a:xfrm>
            <a:custGeom>
              <a:avLst/>
              <a:gdLst/>
              <a:ahLst/>
              <a:cxnLst/>
              <a:rect r="r" b="b" t="t" l="l"/>
              <a:pathLst>
                <a:path h="5126990" w="6383700">
                  <a:moveTo>
                    <a:pt x="3561760" y="0"/>
                  </a:moveTo>
                  <a:lnTo>
                    <a:pt x="0" y="0"/>
                  </a:lnTo>
                  <a:lnTo>
                    <a:pt x="2821940" y="2564130"/>
                  </a:lnTo>
                  <a:lnTo>
                    <a:pt x="0" y="5126990"/>
                  </a:lnTo>
                  <a:lnTo>
                    <a:pt x="3561760" y="5126990"/>
                  </a:lnTo>
                  <a:lnTo>
                    <a:pt x="6383700" y="2564130"/>
                  </a:lnTo>
                  <a:close/>
                </a:path>
              </a:pathLst>
            </a:custGeom>
            <a:solidFill>
              <a:srgbClr val="FF7477"/>
            </a:solidFill>
          </p:spPr>
        </p:sp>
      </p:grpSp>
      <p:grpSp>
        <p:nvGrpSpPr>
          <p:cNvPr name="Group 11" id="11"/>
          <p:cNvGrpSpPr/>
          <p:nvPr/>
        </p:nvGrpSpPr>
        <p:grpSpPr>
          <a:xfrm rot="-5400000">
            <a:off x="2983523" y="3534508"/>
            <a:ext cx="714376" cy="568253"/>
            <a:chOff x="0" y="0"/>
            <a:chExt cx="6346308" cy="5126990"/>
          </a:xfrm>
        </p:grpSpPr>
        <p:sp>
          <p:nvSpPr>
            <p:cNvPr name="Freeform 12" id="12"/>
            <p:cNvSpPr/>
            <p:nvPr/>
          </p:nvSpPr>
          <p:spPr>
            <a:xfrm flipH="false" flipV="false" rot="0">
              <a:off x="0" y="0"/>
              <a:ext cx="6346308" cy="5126990"/>
            </a:xfrm>
            <a:custGeom>
              <a:avLst/>
              <a:gdLst/>
              <a:ahLst/>
              <a:cxnLst/>
              <a:rect r="r" b="b" t="t" l="l"/>
              <a:pathLst>
                <a:path h="5126990" w="6346308">
                  <a:moveTo>
                    <a:pt x="3524367" y="0"/>
                  </a:moveTo>
                  <a:lnTo>
                    <a:pt x="0" y="0"/>
                  </a:lnTo>
                  <a:lnTo>
                    <a:pt x="2821940" y="2564130"/>
                  </a:lnTo>
                  <a:lnTo>
                    <a:pt x="0" y="5126990"/>
                  </a:lnTo>
                  <a:lnTo>
                    <a:pt x="3524367" y="5126990"/>
                  </a:lnTo>
                  <a:lnTo>
                    <a:pt x="6346308" y="2564130"/>
                  </a:lnTo>
                  <a:close/>
                </a:path>
              </a:pathLst>
            </a:custGeom>
            <a:solidFill>
              <a:srgbClr val="FFCC58"/>
            </a:solidFill>
          </p:spPr>
        </p:sp>
      </p:grpSp>
      <p:grpSp>
        <p:nvGrpSpPr>
          <p:cNvPr name="Group 13" id="13"/>
          <p:cNvGrpSpPr/>
          <p:nvPr/>
        </p:nvGrpSpPr>
        <p:grpSpPr>
          <a:xfrm rot="-5400000">
            <a:off x="967154" y="3206262"/>
            <a:ext cx="1517551" cy="1223101"/>
            <a:chOff x="0" y="0"/>
            <a:chExt cx="6361360" cy="5126990"/>
          </a:xfrm>
        </p:grpSpPr>
        <p:sp>
          <p:nvSpPr>
            <p:cNvPr name="Freeform 14" id="14"/>
            <p:cNvSpPr/>
            <p:nvPr/>
          </p:nvSpPr>
          <p:spPr>
            <a:xfrm flipH="false" flipV="false" rot="0">
              <a:off x="0" y="0"/>
              <a:ext cx="6361360" cy="5126990"/>
            </a:xfrm>
            <a:custGeom>
              <a:avLst/>
              <a:gdLst/>
              <a:ahLst/>
              <a:cxnLst/>
              <a:rect r="r" b="b" t="t" l="l"/>
              <a:pathLst>
                <a:path h="5126990" w="6361360">
                  <a:moveTo>
                    <a:pt x="3539420" y="0"/>
                  </a:moveTo>
                  <a:lnTo>
                    <a:pt x="0" y="0"/>
                  </a:lnTo>
                  <a:lnTo>
                    <a:pt x="2821940" y="2564130"/>
                  </a:lnTo>
                  <a:lnTo>
                    <a:pt x="0" y="5126990"/>
                  </a:lnTo>
                  <a:lnTo>
                    <a:pt x="3539420" y="5126990"/>
                  </a:lnTo>
                  <a:lnTo>
                    <a:pt x="6361360" y="2564130"/>
                  </a:lnTo>
                  <a:close/>
                </a:path>
              </a:pathLst>
            </a:custGeom>
            <a:solidFill>
              <a:srgbClr val="4CB8B4"/>
            </a:solidFill>
          </p:spPr>
        </p:sp>
      </p:grpSp>
      <p:grpSp>
        <p:nvGrpSpPr>
          <p:cNvPr name="Group 15" id="15"/>
          <p:cNvGrpSpPr/>
          <p:nvPr/>
        </p:nvGrpSpPr>
        <p:grpSpPr>
          <a:xfrm rot="-5400000">
            <a:off x="-199292" y="1137138"/>
            <a:ext cx="2124365" cy="1708986"/>
            <a:chOff x="0" y="0"/>
            <a:chExt cx="6373228" cy="5126990"/>
          </a:xfrm>
        </p:grpSpPr>
        <p:sp>
          <p:nvSpPr>
            <p:cNvPr name="Freeform 16" id="16"/>
            <p:cNvSpPr/>
            <p:nvPr/>
          </p:nvSpPr>
          <p:spPr>
            <a:xfrm flipH="false" flipV="false" rot="0">
              <a:off x="0" y="0"/>
              <a:ext cx="6373228" cy="5126990"/>
            </a:xfrm>
            <a:custGeom>
              <a:avLst/>
              <a:gdLst/>
              <a:ahLst/>
              <a:cxnLst/>
              <a:rect r="r" b="b" t="t" l="l"/>
              <a:pathLst>
                <a:path h="5126990" w="6373228">
                  <a:moveTo>
                    <a:pt x="3551288" y="0"/>
                  </a:moveTo>
                  <a:lnTo>
                    <a:pt x="0" y="0"/>
                  </a:lnTo>
                  <a:lnTo>
                    <a:pt x="2821940" y="2564130"/>
                  </a:lnTo>
                  <a:lnTo>
                    <a:pt x="0" y="5126990"/>
                  </a:lnTo>
                  <a:lnTo>
                    <a:pt x="3551288" y="5126990"/>
                  </a:lnTo>
                  <a:lnTo>
                    <a:pt x="6373228" y="2564130"/>
                  </a:lnTo>
                  <a:close/>
                </a:path>
              </a:pathLst>
            </a:custGeom>
            <a:solidFill>
              <a:srgbClr val="FF7477"/>
            </a:solidFill>
          </p:spPr>
        </p:sp>
      </p:grpSp>
      <p:grpSp>
        <p:nvGrpSpPr>
          <p:cNvPr name="Group 17" id="17"/>
          <p:cNvGrpSpPr/>
          <p:nvPr/>
        </p:nvGrpSpPr>
        <p:grpSpPr>
          <a:xfrm rot="-5400000">
            <a:off x="1447800" y="-633046"/>
            <a:ext cx="2760958" cy="2230528"/>
            <a:chOff x="0" y="0"/>
            <a:chExt cx="6346308" cy="5126990"/>
          </a:xfrm>
        </p:grpSpPr>
        <p:sp>
          <p:nvSpPr>
            <p:cNvPr name="Freeform 18" id="18"/>
            <p:cNvSpPr/>
            <p:nvPr/>
          </p:nvSpPr>
          <p:spPr>
            <a:xfrm flipH="false" flipV="false" rot="0">
              <a:off x="0" y="0"/>
              <a:ext cx="6346308" cy="5126990"/>
            </a:xfrm>
            <a:custGeom>
              <a:avLst/>
              <a:gdLst/>
              <a:ahLst/>
              <a:cxnLst/>
              <a:rect r="r" b="b" t="t" l="l"/>
              <a:pathLst>
                <a:path h="5126990" w="6346308">
                  <a:moveTo>
                    <a:pt x="3524367" y="0"/>
                  </a:moveTo>
                  <a:lnTo>
                    <a:pt x="0" y="0"/>
                  </a:lnTo>
                  <a:lnTo>
                    <a:pt x="2821940" y="2564130"/>
                  </a:lnTo>
                  <a:lnTo>
                    <a:pt x="0" y="5126990"/>
                  </a:lnTo>
                  <a:lnTo>
                    <a:pt x="3524367" y="5126990"/>
                  </a:lnTo>
                  <a:lnTo>
                    <a:pt x="6346308" y="2564130"/>
                  </a:lnTo>
                  <a:close/>
                </a:path>
              </a:pathLst>
            </a:custGeom>
            <a:solidFill>
              <a:srgbClr val="FFCC58"/>
            </a:solidFill>
          </p:spPr>
        </p:sp>
      </p:grpSp>
      <p:grpSp>
        <p:nvGrpSpPr>
          <p:cNvPr name="Group 19" id="19"/>
          <p:cNvGrpSpPr/>
          <p:nvPr/>
        </p:nvGrpSpPr>
        <p:grpSpPr>
          <a:xfrm rot="-5400000">
            <a:off x="2602523" y="838200"/>
            <a:ext cx="1517551" cy="1223101"/>
            <a:chOff x="0" y="0"/>
            <a:chExt cx="6361360" cy="5126990"/>
          </a:xfrm>
        </p:grpSpPr>
        <p:sp>
          <p:nvSpPr>
            <p:cNvPr name="Freeform 20" id="20"/>
            <p:cNvSpPr/>
            <p:nvPr/>
          </p:nvSpPr>
          <p:spPr>
            <a:xfrm flipH="false" flipV="false" rot="0">
              <a:off x="0" y="0"/>
              <a:ext cx="6361360" cy="5126990"/>
            </a:xfrm>
            <a:custGeom>
              <a:avLst/>
              <a:gdLst/>
              <a:ahLst/>
              <a:cxnLst/>
              <a:rect r="r" b="b" t="t" l="l"/>
              <a:pathLst>
                <a:path h="5126990" w="6361360">
                  <a:moveTo>
                    <a:pt x="3539420" y="0"/>
                  </a:moveTo>
                  <a:lnTo>
                    <a:pt x="0" y="0"/>
                  </a:lnTo>
                  <a:lnTo>
                    <a:pt x="2821940" y="2564130"/>
                  </a:lnTo>
                  <a:lnTo>
                    <a:pt x="0" y="5126990"/>
                  </a:lnTo>
                  <a:lnTo>
                    <a:pt x="3539420" y="5126990"/>
                  </a:lnTo>
                  <a:lnTo>
                    <a:pt x="6361360" y="2564130"/>
                  </a:lnTo>
                  <a:close/>
                </a:path>
              </a:pathLst>
            </a:custGeom>
            <a:solidFill>
              <a:srgbClr val="4CB8B4"/>
            </a:solidFill>
          </p:spPr>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DAFxwcrORCc</dc:identifier>
  <dcterms:modified xsi:type="dcterms:W3CDTF">2011-08-01T06:04:30Z</dcterms:modified>
  <cp:revision>1</cp:revision>
  <dc:title>Colorful  Creative Goal Setting Presentation</dc:title>
</cp:coreProperties>
</file>