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002" r:id="rId1"/>
  </p:sldMasterIdLst>
  <p:notesMasterIdLst>
    <p:notesMasterId r:id="rId24"/>
  </p:notesMasterIdLst>
  <p:handoutMasterIdLst>
    <p:handoutMasterId r:id="rId25"/>
  </p:handoutMasterIdLst>
  <p:sldIdLst>
    <p:sldId id="256" r:id="rId2"/>
    <p:sldId id="257" r:id="rId3"/>
    <p:sldId id="261" r:id="rId4"/>
    <p:sldId id="271" r:id="rId5"/>
    <p:sldId id="279" r:id="rId6"/>
    <p:sldId id="280" r:id="rId7"/>
    <p:sldId id="281" r:id="rId8"/>
    <p:sldId id="291" r:id="rId9"/>
    <p:sldId id="296" r:id="rId10"/>
    <p:sldId id="302" r:id="rId11"/>
    <p:sldId id="297" r:id="rId12"/>
    <p:sldId id="298" r:id="rId13"/>
    <p:sldId id="299" r:id="rId14"/>
    <p:sldId id="301" r:id="rId15"/>
    <p:sldId id="300" r:id="rId16"/>
    <p:sldId id="270" r:id="rId17"/>
    <p:sldId id="276" r:id="rId18"/>
    <p:sldId id="273" r:id="rId19"/>
    <p:sldId id="274" r:id="rId20"/>
    <p:sldId id="264" r:id="rId21"/>
    <p:sldId id="265" r:id="rId22"/>
    <p:sldId id="303" r:id="rId23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497"/>
    <p:restoredTop sz="79254" autoAdjust="0"/>
  </p:normalViewPr>
  <p:slideViewPr>
    <p:cSldViewPr snapToGrid="0" snapToObjects="1">
      <p:cViewPr varScale="1">
        <p:scale>
          <a:sx n="82" d="100"/>
          <a:sy n="82" d="100"/>
        </p:scale>
        <p:origin x="96" y="1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 snapToObjects="1">
      <p:cViewPr varScale="1">
        <p:scale>
          <a:sx n="89" d="100"/>
          <a:sy n="89" d="100"/>
        </p:scale>
        <p:origin x="2832" y="16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Relationship Id="rId30" Type="http://schemas.microsoft.com/office/2015/10/relationships/revisionInfo" Target="revisionInfo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6946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66F4805E-0BDC-40B7-85DE-402B3B8D9EF9}" type="datetimeFigureOut">
              <a:rPr lang="en-GB" smtClean="0"/>
              <a:t>18/09/2018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6946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34212F85-392C-4B18-9C28-48D10907E8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760063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C94D1554-9A6E-384C-AFBC-83B0BECD1DA6}" type="datetimeFigureOut">
              <a:rPr lang="en-US" smtClean="0"/>
              <a:t>9/18/2018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010" tIns="45505" rIns="91010" bIns="45505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010" tIns="45505" rIns="91010" bIns="45505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DB641BB8-44C0-934B-86DB-E8BE9DF68C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5029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3029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Efallai</a:t>
            </a:r>
            <a:r>
              <a:rPr lang="en-US" dirty="0"/>
              <a:t> </a:t>
            </a:r>
            <a:r>
              <a:rPr lang="en-US" dirty="0" err="1"/>
              <a:t>cynnal</a:t>
            </a:r>
            <a:r>
              <a:rPr lang="en-US" dirty="0"/>
              <a:t> </a:t>
            </a:r>
            <a:r>
              <a:rPr lang="en-US" dirty="0" err="1"/>
              <a:t>trafodaeth</a:t>
            </a:r>
            <a:r>
              <a:rPr lang="en-US" dirty="0"/>
              <a:t> </a:t>
            </a:r>
            <a:r>
              <a:rPr lang="en-US" dirty="0" err="1"/>
              <a:t>yma</a:t>
            </a:r>
            <a:r>
              <a:rPr lang="en-US" dirty="0"/>
              <a:t>,</a:t>
            </a:r>
            <a:r>
              <a:rPr lang="en-US" baseline="0" dirty="0"/>
              <a:t> </a:t>
            </a:r>
            <a:r>
              <a:rPr lang="en-US" baseline="0" dirty="0" err="1"/>
              <a:t>gofyn</a:t>
            </a:r>
            <a:r>
              <a:rPr lang="en-US" baseline="0" dirty="0"/>
              <a:t> </a:t>
            </a:r>
            <a:r>
              <a:rPr lang="en-US" baseline="0" dirty="0" err="1"/>
              <a:t>iddyn</a:t>
            </a:r>
            <a:r>
              <a:rPr lang="en-US" baseline="0" dirty="0"/>
              <a:t> </a:t>
            </a:r>
            <a:r>
              <a:rPr lang="en-US" baseline="0" dirty="0" err="1"/>
              <a:t>nhw</a:t>
            </a:r>
            <a:r>
              <a:rPr lang="en-US" baseline="0" dirty="0"/>
              <a:t> </a:t>
            </a:r>
            <a:r>
              <a:rPr lang="en-US" baseline="0" dirty="0" err="1"/>
              <a:t>ysgrifennu</a:t>
            </a:r>
            <a:r>
              <a:rPr lang="en-US" baseline="0" dirty="0"/>
              <a:t> </a:t>
            </a:r>
            <a:r>
              <a:rPr lang="en-US" baseline="0" dirty="0" err="1"/>
              <a:t>ffaith</a:t>
            </a:r>
            <a:r>
              <a:rPr lang="en-US" baseline="0" dirty="0"/>
              <a:t> </a:t>
            </a:r>
            <a:r>
              <a:rPr lang="en-US" baseline="0" dirty="0" err="1"/>
              <a:t>ar</a:t>
            </a:r>
            <a:r>
              <a:rPr lang="en-US" baseline="0" dirty="0"/>
              <a:t> ‘post-it’ note </a:t>
            </a:r>
            <a:r>
              <a:rPr lang="en-US" baseline="0" dirty="0" err="1"/>
              <a:t>a’u</a:t>
            </a:r>
            <a:r>
              <a:rPr lang="en-US" baseline="0" dirty="0"/>
              <a:t> </a:t>
            </a:r>
            <a:r>
              <a:rPr lang="en-US" baseline="0" dirty="0" err="1"/>
              <a:t>gosod</a:t>
            </a:r>
            <a:r>
              <a:rPr lang="en-US" baseline="0" dirty="0"/>
              <a:t> </a:t>
            </a:r>
            <a:r>
              <a:rPr lang="en-US" baseline="0" dirty="0" err="1"/>
              <a:t>ar</a:t>
            </a:r>
            <a:r>
              <a:rPr lang="en-US" baseline="0" dirty="0"/>
              <a:t> y </a:t>
            </a:r>
            <a:r>
              <a:rPr lang="en-US" baseline="0" dirty="0" err="1"/>
              <a:t>wal</a:t>
            </a:r>
            <a:r>
              <a:rPr lang="en-US" baseline="0" dirty="0"/>
              <a:t> ac </a:t>
            </a:r>
            <a:r>
              <a:rPr lang="en-US" baseline="0" dirty="0" err="1"/>
              <a:t>yna</a:t>
            </a:r>
            <a:r>
              <a:rPr lang="en-US" baseline="0" dirty="0"/>
              <a:t> </a:t>
            </a:r>
            <a:r>
              <a:rPr lang="en-US" baseline="0" dirty="0" err="1"/>
              <a:t>trafod</a:t>
            </a:r>
            <a:r>
              <a:rPr lang="en-US" baseline="0" dirty="0"/>
              <a:t> </a:t>
            </a:r>
            <a:r>
              <a:rPr lang="en-US" baseline="0" dirty="0" err="1"/>
              <a:t>ambell</a:t>
            </a:r>
            <a:r>
              <a:rPr lang="en-US" baseline="0" dirty="0"/>
              <a:t> un </a:t>
            </a:r>
            <a:r>
              <a:rPr lang="en-US" baseline="0" dirty="0" err="1"/>
              <a:t>ohonyn</a:t>
            </a:r>
            <a:r>
              <a:rPr lang="en-US" baseline="0" dirty="0"/>
              <a:t> </a:t>
            </a:r>
            <a:r>
              <a:rPr lang="en-US" baseline="0" dirty="0" err="1"/>
              <a:t>nhw</a:t>
            </a:r>
            <a:r>
              <a:rPr lang="en-US" baseline="0" dirty="0"/>
              <a:t> </a:t>
            </a:r>
            <a:r>
              <a:rPr lang="en-US" baseline="0" dirty="0" err="1"/>
              <a:t>nes</a:t>
            </a:r>
            <a:r>
              <a:rPr lang="en-US" baseline="0" dirty="0"/>
              <a:t> </a:t>
            </a:r>
            <a:r>
              <a:rPr lang="en-US" baseline="0" dirty="0" err="1"/>
              <a:t>ymlaen</a:t>
            </a:r>
            <a:r>
              <a:rPr lang="en-US" baseline="0" dirty="0"/>
              <a:t> (</a:t>
            </a:r>
            <a:r>
              <a:rPr lang="en-US" baseline="0" dirty="0" err="1"/>
              <a:t>gweler</a:t>
            </a:r>
            <a:r>
              <a:rPr lang="en-US" baseline="0" dirty="0"/>
              <a:t> </a:t>
            </a:r>
            <a:r>
              <a:rPr lang="en-US" baseline="0" dirty="0" err="1"/>
              <a:t>sleid</a:t>
            </a:r>
            <a:r>
              <a:rPr lang="en-US" baseline="0" dirty="0"/>
              <a:t> 20)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85368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  <a:cs typeface="Times New Roman" charset="0"/>
              </a:defRPr>
            </a:lvl1pPr>
            <a:lvl2pPr marL="739458" indent="-284407" eaLnBrk="0" hangingPunct="0">
              <a:defRPr sz="24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2pPr>
            <a:lvl3pPr marL="1137628" indent="-227526" eaLnBrk="0" hangingPunct="0">
              <a:defRPr sz="24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3pPr>
            <a:lvl4pPr marL="1592679" indent="-227526" eaLnBrk="0" hangingPunct="0">
              <a:defRPr sz="24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4pPr>
            <a:lvl5pPr marL="2047730" indent="-227526" eaLnBrk="0" hangingPunct="0">
              <a:defRPr sz="24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5pPr>
            <a:lvl6pPr marL="2502781" indent="-227526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6pPr>
            <a:lvl7pPr marL="2957833" indent="-227526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7pPr>
            <a:lvl8pPr marL="3412884" indent="-227526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8pPr>
            <a:lvl9pPr marL="3867935" indent="-227526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9pPr>
          </a:lstStyle>
          <a:p>
            <a:pPr eaLnBrk="1" hangingPunct="1"/>
            <a:fld id="{9438C7DB-2E8D-F040-AD20-810A0FB78856}" type="slidenum">
              <a:rPr lang="en-GB" sz="1200"/>
              <a:pPr eaLnBrk="1" hangingPunct="1"/>
              <a:t>5</a:t>
            </a:fld>
            <a:endParaRPr lang="en-GB" sz="1200"/>
          </a:p>
        </p:txBody>
      </p:sp>
      <p:sp>
        <p:nvSpPr>
          <p:cNvPr id="2969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29700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FAA26D3D-D897-4be2-8F04-BA451C77F1D7}">
              <ma14:placeholderFlag xmlns="" xmlns:ma14="http://schemas.microsoft.com/office/mac/drawingml/2011/main" val="1"/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r>
              <a:rPr lang="en-GB" dirty="0" err="1">
                <a:latin typeface="Times New Roman" charset="0"/>
                <a:cs typeface="Times New Roman" charset="0"/>
              </a:rPr>
              <a:t>Symud</a:t>
            </a:r>
            <a:r>
              <a:rPr lang="en-GB" dirty="0">
                <a:latin typeface="Times New Roman" charset="0"/>
                <a:cs typeface="Times New Roman" charset="0"/>
              </a:rPr>
              <a:t> </a:t>
            </a:r>
            <a:r>
              <a:rPr lang="en-GB" dirty="0" err="1">
                <a:latin typeface="Times New Roman" charset="0"/>
                <a:cs typeface="Times New Roman" charset="0"/>
              </a:rPr>
              <a:t>ymlaen</a:t>
            </a:r>
            <a:r>
              <a:rPr lang="en-GB" dirty="0">
                <a:latin typeface="Times New Roman" charset="0"/>
                <a:cs typeface="Times New Roman" charset="0"/>
              </a:rPr>
              <a:t> </a:t>
            </a:r>
            <a:r>
              <a:rPr lang="en-GB" dirty="0" err="1">
                <a:latin typeface="Times New Roman" charset="0"/>
                <a:cs typeface="Times New Roman" charset="0"/>
              </a:rPr>
              <a:t>i</a:t>
            </a:r>
            <a:r>
              <a:rPr lang="en-GB" dirty="0">
                <a:latin typeface="Times New Roman" charset="0"/>
                <a:cs typeface="Times New Roman" charset="0"/>
              </a:rPr>
              <a:t> </a:t>
            </a:r>
            <a:r>
              <a:rPr lang="en-GB" dirty="0" err="1">
                <a:latin typeface="Times New Roman" charset="0"/>
                <a:cs typeface="Times New Roman" charset="0"/>
              </a:rPr>
              <a:t>esbonio</a:t>
            </a:r>
            <a:r>
              <a:rPr lang="en-GB" baseline="0" dirty="0">
                <a:latin typeface="Times New Roman" charset="0"/>
                <a:cs typeface="Times New Roman" charset="0"/>
              </a:rPr>
              <a:t> bod y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Gymraeg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yn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dod</a:t>
            </a:r>
            <a:r>
              <a:rPr lang="en-GB" baseline="0" dirty="0">
                <a:latin typeface="Times New Roman" charset="0"/>
                <a:cs typeface="Times New Roman" charset="0"/>
              </a:rPr>
              <a:t> o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deulu</a:t>
            </a:r>
            <a:r>
              <a:rPr lang="en-GB" baseline="0" dirty="0">
                <a:latin typeface="Times New Roman" charset="0"/>
                <a:cs typeface="Times New Roman" charset="0"/>
              </a:rPr>
              <a:t> o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ieithoedd</a:t>
            </a:r>
            <a:r>
              <a:rPr lang="en-GB" baseline="0" dirty="0">
                <a:latin typeface="Times New Roman" charset="0"/>
                <a:cs typeface="Times New Roman" charset="0"/>
              </a:rPr>
              <a:t> a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elwir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yr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ieithoedd</a:t>
            </a:r>
            <a:r>
              <a:rPr lang="en-GB" baseline="0" dirty="0">
                <a:latin typeface="Times New Roman" charset="0"/>
                <a:cs typeface="Times New Roman" charset="0"/>
              </a:rPr>
              <a:t> ‘Indo-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Ewropeaidd</a:t>
            </a:r>
            <a:r>
              <a:rPr lang="en-GB" baseline="0" dirty="0">
                <a:latin typeface="Times New Roman" charset="0"/>
                <a:cs typeface="Times New Roman" charset="0"/>
              </a:rPr>
              <a:t>’. Y “fam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iaith</a:t>
            </a:r>
            <a:r>
              <a:rPr lang="en-GB" baseline="0" dirty="0">
                <a:latin typeface="Times New Roman" charset="0"/>
                <a:cs typeface="Times New Roman" charset="0"/>
              </a:rPr>
              <a:t>”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os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mynnir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yw’r</a:t>
            </a:r>
            <a:r>
              <a:rPr lang="en-GB" baseline="0" dirty="0">
                <a:latin typeface="Times New Roman" charset="0"/>
                <a:cs typeface="Times New Roman" charset="0"/>
              </a:rPr>
              <a:t> “proto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iaith</a:t>
            </a:r>
            <a:r>
              <a:rPr lang="en-GB" baseline="0" dirty="0">
                <a:latin typeface="Times New Roman" charset="0"/>
                <a:cs typeface="Times New Roman" charset="0"/>
              </a:rPr>
              <a:t> Indo-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Ewropëg</a:t>
            </a:r>
            <a:r>
              <a:rPr lang="en-GB" baseline="0" dirty="0">
                <a:latin typeface="Times New Roman" charset="0"/>
                <a:cs typeface="Times New Roman" charset="0"/>
              </a:rPr>
              <a:t>’ ac felly bod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gennym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frodyr</a:t>
            </a:r>
            <a:r>
              <a:rPr lang="en-GB" baseline="0" dirty="0">
                <a:latin typeface="Times New Roman" charset="0"/>
                <a:cs typeface="Times New Roman" charset="0"/>
              </a:rPr>
              <a:t> a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chwiorydd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ieithyddol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ar</a:t>
            </a:r>
            <a:r>
              <a:rPr lang="en-GB" baseline="0" dirty="0">
                <a:latin typeface="Times New Roman" charset="0"/>
                <a:cs typeface="Times New Roman" charset="0"/>
              </a:rPr>
              <a:t> draws y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byd</a:t>
            </a:r>
            <a:r>
              <a:rPr lang="en-GB" baseline="0" dirty="0">
                <a:latin typeface="Times New Roman" charset="0"/>
                <a:cs typeface="Times New Roman" charset="0"/>
              </a:rPr>
              <a:t>.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Nid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yw’r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iaith</a:t>
            </a:r>
            <a:r>
              <a:rPr lang="en-GB" baseline="0" dirty="0">
                <a:latin typeface="Times New Roman" charset="0"/>
                <a:cs typeface="Times New Roman" charset="0"/>
              </a:rPr>
              <a:t> ‘proto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indo-european</a:t>
            </a:r>
            <a:r>
              <a:rPr lang="en-GB" baseline="0" dirty="0">
                <a:latin typeface="Times New Roman" charset="0"/>
                <a:cs typeface="Times New Roman" charset="0"/>
              </a:rPr>
              <a:t>’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wedi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goroesi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mr-IN" baseline="0" dirty="0">
                <a:latin typeface="Times New Roman" charset="0"/>
                <a:cs typeface="Times New Roman" charset="0"/>
              </a:rPr>
              <a:t>–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ond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mae’r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academwyr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yn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tybio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mai</a:t>
            </a:r>
            <a:r>
              <a:rPr lang="en-GB" baseline="0" dirty="0">
                <a:latin typeface="Times New Roman" charset="0"/>
                <a:cs typeface="Times New Roman" charset="0"/>
              </a:rPr>
              <a:t> o un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iaith</a:t>
            </a:r>
            <a:r>
              <a:rPr lang="en-GB" baseline="0" dirty="0">
                <a:latin typeface="Times New Roman" charset="0"/>
                <a:cs typeface="Times New Roman" charset="0"/>
              </a:rPr>
              <a:t> y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tarddodd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yr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ieithoedd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hyn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oll</a:t>
            </a:r>
            <a:r>
              <a:rPr lang="mr-IN" baseline="0" dirty="0">
                <a:latin typeface="Times New Roman" charset="0"/>
                <a:cs typeface="Times New Roman" charset="0"/>
              </a:rPr>
              <a:t>…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Sut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allwn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brofi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hyn</a:t>
            </a:r>
            <a:r>
              <a:rPr lang="en-GB" baseline="0" dirty="0">
                <a:latin typeface="Times New Roman" charset="0"/>
                <a:cs typeface="Times New Roman" charset="0"/>
              </a:rPr>
              <a:t>? (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Gweler</a:t>
            </a:r>
            <a:r>
              <a:rPr lang="en-GB" baseline="0" dirty="0">
                <a:latin typeface="Times New Roman" charset="0"/>
                <a:cs typeface="Times New Roman" charset="0"/>
              </a:rPr>
              <a:t> y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sleid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nesaf</a:t>
            </a:r>
            <a:r>
              <a:rPr lang="en-GB" baseline="0" dirty="0">
                <a:latin typeface="Times New Roman" charset="0"/>
                <a:cs typeface="Times New Roman" charset="0"/>
              </a:rPr>
              <a:t>)</a:t>
            </a:r>
            <a:endParaRPr lang="en-GB" dirty="0">
              <a:latin typeface="Times New Roman" charset="0"/>
              <a:cs typeface="Times New Roman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4345992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  <a:cs typeface="Times New Roman" charset="0"/>
              </a:defRPr>
            </a:lvl1pPr>
            <a:lvl2pPr marL="739458" indent="-284407" eaLnBrk="0" hangingPunct="0">
              <a:defRPr sz="24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2pPr>
            <a:lvl3pPr marL="1137628" indent="-227526" eaLnBrk="0" hangingPunct="0">
              <a:defRPr sz="24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3pPr>
            <a:lvl4pPr marL="1592679" indent="-227526" eaLnBrk="0" hangingPunct="0">
              <a:defRPr sz="24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4pPr>
            <a:lvl5pPr marL="2047730" indent="-227526" eaLnBrk="0" hangingPunct="0">
              <a:defRPr sz="24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5pPr>
            <a:lvl6pPr marL="2502781" indent="-227526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6pPr>
            <a:lvl7pPr marL="2957833" indent="-227526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7pPr>
            <a:lvl8pPr marL="3412884" indent="-227526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8pPr>
            <a:lvl9pPr marL="3867935" indent="-227526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9pPr>
          </a:lstStyle>
          <a:p>
            <a:pPr eaLnBrk="1" hangingPunct="1"/>
            <a:fld id="{4AFB278B-5FA3-2E4F-AD74-53446B273C13}" type="slidenum">
              <a:rPr lang="en-GB" sz="1200"/>
              <a:pPr eaLnBrk="1" hangingPunct="1"/>
              <a:t>6</a:t>
            </a:fld>
            <a:endParaRPr lang="en-GB" sz="1200"/>
          </a:p>
        </p:txBody>
      </p:sp>
      <p:sp>
        <p:nvSpPr>
          <p:cNvPr id="307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724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FAA26D3D-D897-4be2-8F04-BA451C77F1D7}">
              <ma14:placeholderFlag xmlns="" xmlns:ma14="http://schemas.microsoft.com/office/mac/drawingml/2011/main" val="1"/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r>
              <a:rPr lang="en-GB" dirty="0" err="1">
                <a:latin typeface="Times New Roman" charset="0"/>
                <a:cs typeface="Times New Roman" charset="0"/>
              </a:rPr>
              <a:t>Noder</a:t>
            </a:r>
            <a:r>
              <a:rPr lang="en-GB" dirty="0">
                <a:latin typeface="Times New Roman" charset="0"/>
                <a:cs typeface="Times New Roman" charset="0"/>
              </a:rPr>
              <a:t> y </a:t>
            </a:r>
            <a:r>
              <a:rPr lang="en-GB" dirty="0" err="1">
                <a:latin typeface="Times New Roman" charset="0"/>
                <a:cs typeface="Times New Roman" charset="0"/>
              </a:rPr>
              <a:t>tebygrwydd</a:t>
            </a:r>
            <a:r>
              <a:rPr lang="en-GB" dirty="0">
                <a:latin typeface="Times New Roman" charset="0"/>
                <a:cs typeface="Times New Roman" charset="0"/>
              </a:rPr>
              <a:t> </a:t>
            </a:r>
            <a:r>
              <a:rPr lang="en-GB" dirty="0" err="1">
                <a:latin typeface="Times New Roman" charset="0"/>
                <a:cs typeface="Times New Roman" charset="0"/>
              </a:rPr>
              <a:t>rhwng</a:t>
            </a:r>
            <a:r>
              <a:rPr lang="en-GB" dirty="0">
                <a:latin typeface="Times New Roman" charset="0"/>
                <a:cs typeface="Times New Roman" charset="0"/>
              </a:rPr>
              <a:t> </a:t>
            </a:r>
            <a:r>
              <a:rPr lang="en-GB" dirty="0" err="1">
                <a:latin typeface="Times New Roman" charset="0"/>
                <a:cs typeface="Times New Roman" charset="0"/>
              </a:rPr>
              <a:t>yr</a:t>
            </a:r>
            <a:r>
              <a:rPr lang="en-GB" dirty="0">
                <a:latin typeface="Times New Roman" charset="0"/>
                <a:cs typeface="Times New Roman" charset="0"/>
              </a:rPr>
              <a:t> </a:t>
            </a:r>
            <a:r>
              <a:rPr lang="en-GB" dirty="0" err="1">
                <a:latin typeface="Times New Roman" charset="0"/>
                <a:cs typeface="Times New Roman" charset="0"/>
              </a:rPr>
              <a:t>ieithoedd</a:t>
            </a:r>
            <a:r>
              <a:rPr lang="en-GB" dirty="0">
                <a:latin typeface="Times New Roman" charset="0"/>
                <a:cs typeface="Times New Roman" charset="0"/>
              </a:rPr>
              <a:t> </a:t>
            </a:r>
            <a:r>
              <a:rPr lang="en-GB" dirty="0" err="1">
                <a:latin typeface="Times New Roman" charset="0"/>
                <a:cs typeface="Times New Roman" charset="0"/>
              </a:rPr>
              <a:t>hyn</a:t>
            </a:r>
            <a:r>
              <a:rPr lang="en-GB" dirty="0">
                <a:latin typeface="Times New Roman" charset="0"/>
                <a:cs typeface="Times New Roman" charset="0"/>
              </a:rPr>
              <a:t> </a:t>
            </a:r>
            <a:r>
              <a:rPr lang="en-GB" dirty="0" err="1">
                <a:latin typeface="Times New Roman" charset="0"/>
                <a:cs typeface="Times New Roman" charset="0"/>
              </a:rPr>
              <a:t>oll</a:t>
            </a:r>
            <a:r>
              <a:rPr lang="mr-IN" dirty="0">
                <a:latin typeface="Times New Roman" charset="0"/>
                <a:cs typeface="Times New Roman" charset="0"/>
              </a:rPr>
              <a:t>…</a:t>
            </a:r>
            <a:r>
              <a:rPr lang="en-GB" dirty="0">
                <a:latin typeface="Times New Roman" charset="0"/>
                <a:cs typeface="Times New Roman" charset="0"/>
              </a:rPr>
              <a:t> </a:t>
            </a:r>
            <a:r>
              <a:rPr lang="en-GB" dirty="0" err="1">
                <a:latin typeface="Times New Roman" charset="0"/>
                <a:cs typeface="Times New Roman" charset="0"/>
              </a:rPr>
              <a:t>Pwy</a:t>
            </a:r>
            <a:r>
              <a:rPr lang="en-GB" dirty="0">
                <a:latin typeface="Times New Roman" charset="0"/>
                <a:cs typeface="Times New Roman" charset="0"/>
              </a:rPr>
              <a:t> </a:t>
            </a:r>
            <a:r>
              <a:rPr lang="en-GB" dirty="0" err="1">
                <a:latin typeface="Times New Roman" charset="0"/>
                <a:cs typeface="Times New Roman" charset="0"/>
              </a:rPr>
              <a:t>fyddai’n</a:t>
            </a:r>
            <a:r>
              <a:rPr lang="en-GB" dirty="0">
                <a:latin typeface="Times New Roman" charset="0"/>
                <a:cs typeface="Times New Roman" charset="0"/>
              </a:rPr>
              <a:t> </a:t>
            </a:r>
            <a:r>
              <a:rPr lang="en-GB" dirty="0" err="1">
                <a:latin typeface="Times New Roman" charset="0"/>
                <a:cs typeface="Times New Roman" charset="0"/>
              </a:rPr>
              <a:t>meddwl</a:t>
            </a:r>
            <a:r>
              <a:rPr lang="en-GB" dirty="0">
                <a:latin typeface="Times New Roman" charset="0"/>
                <a:cs typeface="Times New Roman" charset="0"/>
              </a:rPr>
              <a:t> y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byddai’r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Gymraeg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yn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perthyn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i</a:t>
            </a:r>
            <a:r>
              <a:rPr lang="en-GB" baseline="0" dirty="0">
                <a:latin typeface="Times New Roman" charset="0"/>
                <a:cs typeface="Times New Roman" charset="0"/>
              </a:rPr>
              <a:t> Sanskrit?</a:t>
            </a:r>
            <a:endParaRPr lang="en-GB" dirty="0">
              <a:latin typeface="Times New Roman" charset="0"/>
              <a:cs typeface="Times New Roman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7721320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7"/>
          <p:cNvSpPr>
            <a:spLocks noGrp="1" noChangeArrowheads="1"/>
          </p:cNvSpPr>
          <p:nvPr>
            <p:ph type="sldNum" sz="quarter" idx="5"/>
          </p:nvPr>
        </p:nvSpPr>
        <p:spPr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  <a:cs typeface="Times New Roman" charset="0"/>
              </a:defRPr>
            </a:lvl1pPr>
            <a:lvl2pPr marL="739458" indent="-284407" eaLnBrk="0" hangingPunct="0">
              <a:defRPr sz="24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2pPr>
            <a:lvl3pPr marL="1137628" indent="-227526" eaLnBrk="0" hangingPunct="0">
              <a:defRPr sz="24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3pPr>
            <a:lvl4pPr marL="1592679" indent="-227526" eaLnBrk="0" hangingPunct="0">
              <a:defRPr sz="24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4pPr>
            <a:lvl5pPr marL="2047730" indent="-227526" eaLnBrk="0" hangingPunct="0">
              <a:defRPr sz="24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5pPr>
            <a:lvl6pPr marL="2502781" indent="-227526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6pPr>
            <a:lvl7pPr marL="2957833" indent="-227526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7pPr>
            <a:lvl8pPr marL="3412884" indent="-227526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8pPr>
            <a:lvl9pPr marL="3867935" indent="-227526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9pPr>
          </a:lstStyle>
          <a:p>
            <a:pPr eaLnBrk="1" hangingPunct="1">
              <a:defRPr/>
            </a:pPr>
            <a:fld id="{23D64227-9AA4-D243-AAAC-6B85DB3817F6}" type="slidenum">
              <a:rPr lang="en-GB" sz="1200"/>
              <a:pPr eaLnBrk="1" hangingPunct="1">
                <a:defRPr/>
              </a:pPr>
              <a:t>7</a:t>
            </a:fld>
            <a:endParaRPr lang="en-GB" sz="1200"/>
          </a:p>
        </p:txBody>
      </p:sp>
      <p:sp>
        <p:nvSpPr>
          <p:cNvPr id="440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4036" name="Rectangle 3"/>
          <p:cNvSpPr>
            <a:spLocks noGrp="1" noChangeArrowheads="1"/>
          </p:cNvSpPr>
          <p:nvPr>
            <p:ph type="body" idx="1"/>
          </p:nvPr>
        </p:nvSpPr>
        <p:spPr>
          <a:extLst>
            <a:ext uri="{FAA26D3D-D897-4be2-8F04-BA451C77F1D7}">
              <ma14:placeholderFlag xmlns="" xmlns:ma14="http://schemas.microsoft.com/office/mac/drawingml/2011/main" val="1"/>
            </a:ex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>
              <a:defRPr/>
            </a:pPr>
            <a:r>
              <a:rPr lang="en-GB" dirty="0">
                <a:latin typeface="Times New Roman" charset="0"/>
                <a:cs typeface="Times New Roman" charset="0"/>
              </a:rPr>
              <a:t>Mae </a:t>
            </a:r>
            <a:r>
              <a:rPr lang="en-GB" dirty="0" err="1">
                <a:latin typeface="Times New Roman" charset="0"/>
                <a:cs typeface="Times New Roman" charset="0"/>
              </a:rPr>
              <a:t>cyfle</a:t>
            </a:r>
            <a:r>
              <a:rPr lang="en-GB" dirty="0">
                <a:latin typeface="Times New Roman" charset="0"/>
                <a:cs typeface="Times New Roman" charset="0"/>
              </a:rPr>
              <a:t> fan </a:t>
            </a:r>
            <a:r>
              <a:rPr lang="en-GB" dirty="0" err="1">
                <a:latin typeface="Times New Roman" charset="0"/>
                <a:cs typeface="Times New Roman" charset="0"/>
              </a:rPr>
              <a:t>hyn</a:t>
            </a:r>
            <a:r>
              <a:rPr lang="en-GB" dirty="0">
                <a:latin typeface="Times New Roman" charset="0"/>
                <a:cs typeface="Times New Roman" charset="0"/>
              </a:rPr>
              <a:t> </a:t>
            </a:r>
            <a:r>
              <a:rPr lang="en-GB" dirty="0" err="1">
                <a:latin typeface="Times New Roman" charset="0"/>
                <a:cs typeface="Times New Roman" charset="0"/>
              </a:rPr>
              <a:t>i</a:t>
            </a:r>
            <a:r>
              <a:rPr lang="en-GB" dirty="0">
                <a:latin typeface="Times New Roman" charset="0"/>
                <a:cs typeface="Times New Roman" charset="0"/>
              </a:rPr>
              <a:t> </a:t>
            </a:r>
            <a:r>
              <a:rPr lang="en-GB" dirty="0" err="1">
                <a:latin typeface="Times New Roman" charset="0"/>
                <a:cs typeface="Times New Roman" charset="0"/>
              </a:rPr>
              <a:t>waredu’r</a:t>
            </a:r>
            <a:r>
              <a:rPr lang="en-GB" dirty="0">
                <a:latin typeface="Times New Roman" charset="0"/>
                <a:cs typeface="Times New Roman" charset="0"/>
              </a:rPr>
              <a:t> </a:t>
            </a:r>
            <a:r>
              <a:rPr lang="en-GB" dirty="0" err="1">
                <a:latin typeface="Times New Roman" charset="0"/>
                <a:cs typeface="Times New Roman" charset="0"/>
              </a:rPr>
              <a:t>gred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sy’n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cael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ei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harddel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gan</a:t>
            </a:r>
            <a:r>
              <a:rPr lang="en-GB" baseline="0" dirty="0">
                <a:latin typeface="Times New Roman" charset="0"/>
                <a:cs typeface="Times New Roman" charset="0"/>
              </a:rPr>
              <a:t> rai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fod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geiriau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Cymraeg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fel</a:t>
            </a:r>
            <a:r>
              <a:rPr lang="en-GB" baseline="0" dirty="0">
                <a:latin typeface="Times New Roman" charset="0"/>
                <a:cs typeface="Times New Roman" charset="0"/>
              </a:rPr>
              <a:t> ‘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ffôn</a:t>
            </a:r>
            <a:r>
              <a:rPr lang="en-GB" baseline="0" dirty="0">
                <a:latin typeface="Times New Roman" charset="0"/>
                <a:cs typeface="Times New Roman" charset="0"/>
              </a:rPr>
              <a:t>’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ayyb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rhywsut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yn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fenthyciad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o’r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Saesneg</a:t>
            </a:r>
            <a:r>
              <a:rPr lang="en-GB" baseline="0" dirty="0">
                <a:latin typeface="Times New Roman" charset="0"/>
                <a:cs typeface="Times New Roman" charset="0"/>
              </a:rPr>
              <a:t> ac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felly’n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cadarnhau’r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rhagfarn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mai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iaith</a:t>
            </a:r>
            <a:r>
              <a:rPr lang="en-GB" baseline="0" dirty="0">
                <a:latin typeface="Times New Roman" charset="0"/>
                <a:cs typeface="Times New Roman" charset="0"/>
              </a:rPr>
              <a:t> ’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dlawd</a:t>
            </a:r>
            <a:r>
              <a:rPr lang="en-GB" baseline="0" dirty="0">
                <a:latin typeface="Times New Roman" charset="0"/>
                <a:cs typeface="Times New Roman" charset="0"/>
              </a:rPr>
              <a:t>’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yw’r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Gymraeg</a:t>
            </a:r>
            <a:r>
              <a:rPr lang="en-GB" baseline="0" dirty="0">
                <a:latin typeface="Times New Roman" charset="0"/>
                <a:cs typeface="Times New Roman" charset="0"/>
              </a:rPr>
              <a:t>. </a:t>
            </a:r>
            <a:r>
              <a:rPr lang="en-GB" dirty="0">
                <a:latin typeface="Times New Roman" charset="0"/>
                <a:cs typeface="Times New Roman" charset="0"/>
              </a:rPr>
              <a:t>Mae </a:t>
            </a:r>
            <a:r>
              <a:rPr lang="en-GB" dirty="0" err="1">
                <a:latin typeface="Times New Roman" charset="0"/>
                <a:cs typeface="Times New Roman" charset="0"/>
              </a:rPr>
              <a:t>ieithoedd</a:t>
            </a:r>
            <a:r>
              <a:rPr lang="en-GB" dirty="0">
                <a:latin typeface="Times New Roman" charset="0"/>
                <a:cs typeface="Times New Roman" charset="0"/>
              </a:rPr>
              <a:t> </a:t>
            </a:r>
            <a:r>
              <a:rPr lang="en-GB" dirty="0" err="1">
                <a:latin typeface="Times New Roman" charset="0"/>
                <a:cs typeface="Times New Roman" charset="0"/>
              </a:rPr>
              <a:t>yn</a:t>
            </a:r>
            <a:r>
              <a:rPr lang="en-GB" dirty="0">
                <a:latin typeface="Times New Roman" charset="0"/>
                <a:cs typeface="Times New Roman" charset="0"/>
              </a:rPr>
              <a:t> </a:t>
            </a:r>
            <a:r>
              <a:rPr lang="en-GB" dirty="0" err="1">
                <a:latin typeface="Times New Roman" charset="0"/>
                <a:cs typeface="Times New Roman" charset="0"/>
              </a:rPr>
              <a:t>rhywbeth</a:t>
            </a:r>
            <a:r>
              <a:rPr lang="en-GB" dirty="0">
                <a:latin typeface="Times New Roman" charset="0"/>
                <a:cs typeface="Times New Roman" charset="0"/>
              </a:rPr>
              <a:t> </a:t>
            </a:r>
            <a:r>
              <a:rPr lang="en-GB" dirty="0" err="1">
                <a:latin typeface="Times New Roman" charset="0"/>
                <a:cs typeface="Times New Roman" charset="0"/>
              </a:rPr>
              <a:t>sy’n</a:t>
            </a:r>
            <a:r>
              <a:rPr lang="en-GB" dirty="0">
                <a:latin typeface="Times New Roman" charset="0"/>
                <a:cs typeface="Times New Roman" charset="0"/>
              </a:rPr>
              <a:t> </a:t>
            </a:r>
            <a:r>
              <a:rPr lang="en-GB" dirty="0" err="1">
                <a:latin typeface="Times New Roman" charset="0"/>
                <a:cs typeface="Times New Roman" charset="0"/>
              </a:rPr>
              <a:t>esblygu</a:t>
            </a:r>
            <a:r>
              <a:rPr lang="en-GB" baseline="0" dirty="0">
                <a:latin typeface="Times New Roman" charset="0"/>
                <a:cs typeface="Times New Roman" charset="0"/>
              </a:rPr>
              <a:t> o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hyd</a:t>
            </a:r>
            <a:r>
              <a:rPr lang="en-GB" baseline="0" dirty="0">
                <a:latin typeface="Times New Roman" charset="0"/>
                <a:cs typeface="Times New Roman" charset="0"/>
              </a:rPr>
              <a:t> ac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yn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naturiol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yn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datblygu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oherwydd</a:t>
            </a:r>
            <a:r>
              <a:rPr lang="en-GB" baseline="0" dirty="0">
                <a:latin typeface="Times New Roman" charset="0"/>
                <a:cs typeface="Times New Roman" charset="0"/>
              </a:rPr>
              <a:t> y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berthynas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â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ieithoedd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eraill</a:t>
            </a:r>
            <a:r>
              <a:rPr lang="en-GB" baseline="0" dirty="0">
                <a:latin typeface="Times New Roman" charset="0"/>
                <a:cs typeface="Times New Roman" charset="0"/>
              </a:rPr>
              <a:t>.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Bathwyd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nifer</a:t>
            </a:r>
            <a:r>
              <a:rPr lang="en-GB" baseline="0" dirty="0">
                <a:latin typeface="Times New Roman" charset="0"/>
                <a:cs typeface="Times New Roman" charset="0"/>
              </a:rPr>
              <a:t> o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eiriau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Cymraeg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oedd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yn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deillio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o’r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Lladin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mr-IN" baseline="0" dirty="0">
                <a:latin typeface="Times New Roman" charset="0"/>
                <a:cs typeface="Times New Roman" charset="0"/>
              </a:rPr>
              <a:t>–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rhai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oherwydd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ymweliad</a:t>
            </a:r>
            <a:r>
              <a:rPr lang="en-GB" baseline="0" dirty="0">
                <a:latin typeface="Times New Roman" charset="0"/>
                <a:cs typeface="Times New Roman" charset="0"/>
              </a:rPr>
              <a:t> y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Rhufeiniaid</a:t>
            </a:r>
            <a:r>
              <a:rPr lang="en-GB" dirty="0">
                <a:latin typeface="Times New Roman" charset="0"/>
                <a:cs typeface="Times New Roman" charset="0"/>
              </a:rPr>
              <a:t>, a </a:t>
            </a:r>
            <a:r>
              <a:rPr lang="en-GB" dirty="0" err="1">
                <a:latin typeface="Times New Roman" charset="0"/>
                <a:cs typeface="Times New Roman" charset="0"/>
              </a:rPr>
              <a:t>rhai</a:t>
            </a:r>
            <a:r>
              <a:rPr lang="en-GB" dirty="0">
                <a:latin typeface="Times New Roman" charset="0"/>
                <a:cs typeface="Times New Roman" charset="0"/>
              </a:rPr>
              <a:t> </a:t>
            </a:r>
            <a:r>
              <a:rPr lang="en-GB" dirty="0" err="1">
                <a:latin typeface="Times New Roman" charset="0"/>
                <a:cs typeface="Times New Roman" charset="0"/>
              </a:rPr>
              <a:t>oherwydd</a:t>
            </a:r>
            <a:r>
              <a:rPr lang="en-GB" dirty="0">
                <a:latin typeface="Times New Roman" charset="0"/>
                <a:cs typeface="Times New Roman" charset="0"/>
              </a:rPr>
              <a:t> </a:t>
            </a:r>
            <a:r>
              <a:rPr lang="en-GB" dirty="0" err="1">
                <a:latin typeface="Times New Roman" charset="0"/>
                <a:cs typeface="Times New Roman" charset="0"/>
              </a:rPr>
              <a:t>mai</a:t>
            </a:r>
            <a:r>
              <a:rPr lang="en-GB" dirty="0">
                <a:latin typeface="Times New Roman" charset="0"/>
                <a:cs typeface="Times New Roman" charset="0"/>
              </a:rPr>
              <a:t> </a:t>
            </a:r>
            <a:r>
              <a:rPr lang="en-GB" dirty="0" err="1">
                <a:latin typeface="Times New Roman" charset="0"/>
                <a:cs typeface="Times New Roman" charset="0"/>
              </a:rPr>
              <a:t>Lladin</a:t>
            </a:r>
            <a:r>
              <a:rPr lang="en-GB" dirty="0">
                <a:latin typeface="Times New Roman" charset="0"/>
                <a:cs typeface="Times New Roman" charset="0"/>
              </a:rPr>
              <a:t> (a </a:t>
            </a:r>
            <a:r>
              <a:rPr lang="en-GB" dirty="0" err="1">
                <a:latin typeface="Times New Roman" charset="0"/>
                <a:cs typeface="Times New Roman" charset="0"/>
              </a:rPr>
              <a:t>Groeg</a:t>
            </a:r>
            <a:r>
              <a:rPr lang="en-GB" dirty="0">
                <a:latin typeface="Times New Roman" charset="0"/>
                <a:cs typeface="Times New Roman" charset="0"/>
              </a:rPr>
              <a:t>) </a:t>
            </a:r>
            <a:r>
              <a:rPr lang="en-GB" dirty="0" err="1">
                <a:latin typeface="Times New Roman" charset="0"/>
                <a:cs typeface="Times New Roman" charset="0"/>
              </a:rPr>
              <a:t>oedd</a:t>
            </a:r>
            <a:r>
              <a:rPr lang="en-GB" dirty="0">
                <a:latin typeface="Times New Roman" charset="0"/>
                <a:cs typeface="Times New Roman" charset="0"/>
              </a:rPr>
              <a:t> </a:t>
            </a:r>
            <a:r>
              <a:rPr lang="en-GB" dirty="0" err="1">
                <a:latin typeface="Times New Roman" charset="0"/>
                <a:cs typeface="Times New Roman" charset="0"/>
              </a:rPr>
              <a:t>iaith</a:t>
            </a:r>
            <a:r>
              <a:rPr lang="en-GB" dirty="0">
                <a:latin typeface="Times New Roman" charset="0"/>
                <a:cs typeface="Times New Roman" charset="0"/>
              </a:rPr>
              <a:t> </a:t>
            </a:r>
            <a:r>
              <a:rPr lang="en-GB" dirty="0" err="1">
                <a:latin typeface="Times New Roman" charset="0"/>
                <a:cs typeface="Times New Roman" charset="0"/>
              </a:rPr>
              <a:t>dysg</a:t>
            </a:r>
            <a:r>
              <a:rPr lang="en-GB" dirty="0">
                <a:latin typeface="Times New Roman" charset="0"/>
                <a:cs typeface="Times New Roman" charset="0"/>
              </a:rPr>
              <a:t>. </a:t>
            </a:r>
            <a:r>
              <a:rPr lang="en-GB" dirty="0" err="1">
                <a:latin typeface="Times New Roman" charset="0"/>
                <a:cs typeface="Times New Roman" charset="0"/>
              </a:rPr>
              <a:t>M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ae’r</a:t>
            </a:r>
            <a:r>
              <a:rPr lang="en-GB" baseline="0" dirty="0">
                <a:latin typeface="Times New Roman" charset="0"/>
                <a:cs typeface="Times New Roman" charset="0"/>
              </a:rPr>
              <a:t> un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peth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yn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digwydd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heddiw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mr-IN" baseline="0" dirty="0">
                <a:latin typeface="Times New Roman" charset="0"/>
                <a:cs typeface="Times New Roman" charset="0"/>
              </a:rPr>
              <a:t>–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ydych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chi’n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gallu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meddwl</a:t>
            </a:r>
            <a:r>
              <a:rPr lang="en-GB" baseline="0" dirty="0">
                <a:latin typeface="Times New Roman" charset="0"/>
                <a:cs typeface="Times New Roman" charset="0"/>
              </a:rPr>
              <a:t> am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dermau</a:t>
            </a:r>
            <a:r>
              <a:rPr lang="en-GB" baseline="0" dirty="0">
                <a:latin typeface="Times New Roman" charset="0"/>
                <a:cs typeface="Times New Roman" charset="0"/>
              </a:rPr>
              <a:t> /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eiriau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Cymraeg</a:t>
            </a:r>
            <a:r>
              <a:rPr lang="en-GB" baseline="0" dirty="0">
                <a:latin typeface="Times New Roman" charset="0"/>
                <a:cs typeface="Times New Roman" charset="0"/>
              </a:rPr>
              <a:t> modern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sydd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wedi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dod</a:t>
            </a:r>
            <a:r>
              <a:rPr lang="en-GB" baseline="0" dirty="0">
                <a:latin typeface="Times New Roman" charset="0"/>
                <a:cs typeface="Times New Roman" charset="0"/>
              </a:rPr>
              <a:t> o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iaith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arall</a:t>
            </a:r>
            <a:r>
              <a:rPr lang="en-GB" baseline="0" dirty="0">
                <a:latin typeface="Times New Roman" charset="0"/>
                <a:cs typeface="Times New Roman" charset="0"/>
              </a:rPr>
              <a:t>? (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Ffôn</a:t>
            </a:r>
            <a:r>
              <a:rPr lang="en-GB" baseline="0" dirty="0">
                <a:latin typeface="Times New Roman" charset="0"/>
                <a:cs typeface="Times New Roman" charset="0"/>
              </a:rPr>
              <a:t> /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Tecstio</a:t>
            </a:r>
            <a:r>
              <a:rPr lang="mr-IN" baseline="0" dirty="0">
                <a:latin typeface="Times New Roman" charset="0"/>
                <a:cs typeface="Times New Roman" charset="0"/>
              </a:rPr>
              <a:t>…</a:t>
            </a:r>
            <a:r>
              <a:rPr lang="en-GB" baseline="0" dirty="0">
                <a:latin typeface="Times New Roman" charset="0"/>
                <a:cs typeface="Times New Roman" charset="0"/>
              </a:rPr>
              <a:t>)</a:t>
            </a:r>
            <a:endParaRPr lang="en-GB" dirty="0">
              <a:latin typeface="Times New Roman" charset="0"/>
              <a:cs typeface="Times New Roman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5682856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Mae’r</a:t>
            </a:r>
            <a:r>
              <a:rPr lang="en-US" dirty="0"/>
              <a:t> un </a:t>
            </a:r>
            <a:r>
              <a:rPr lang="en-US" dirty="0" err="1"/>
              <a:t>peth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wir</a:t>
            </a:r>
            <a:r>
              <a:rPr lang="en-US" dirty="0"/>
              <a:t> am </a:t>
            </a:r>
            <a:r>
              <a:rPr lang="en-US" dirty="0" err="1"/>
              <a:t>enwau</a:t>
            </a:r>
            <a:r>
              <a:rPr lang="en-US" dirty="0"/>
              <a:t> </a:t>
            </a:r>
            <a:r>
              <a:rPr lang="en-US" dirty="0" err="1"/>
              <a:t>pobl</a:t>
            </a:r>
            <a:r>
              <a:rPr lang="mr-IN" dirty="0"/>
              <a:t>…</a:t>
            </a:r>
            <a:r>
              <a:rPr lang="en-GB" dirty="0"/>
              <a:t> </a:t>
            </a:r>
            <a:r>
              <a:rPr lang="en-GB" dirty="0" err="1"/>
              <a:t>Enwau</a:t>
            </a:r>
            <a:r>
              <a:rPr lang="en-GB" baseline="0" dirty="0"/>
              <a:t> </a:t>
            </a:r>
            <a:r>
              <a:rPr lang="en-GB" baseline="0" dirty="0" err="1"/>
              <a:t>yr</a:t>
            </a:r>
            <a:r>
              <a:rPr lang="en-GB" baseline="0" dirty="0"/>
              <a:t> </a:t>
            </a:r>
            <a:r>
              <a:rPr lang="en-GB" baseline="0" dirty="0" err="1"/>
              <a:t>ydym</a:t>
            </a:r>
            <a:r>
              <a:rPr lang="en-GB" baseline="0" dirty="0"/>
              <a:t> </a:t>
            </a:r>
            <a:r>
              <a:rPr lang="en-GB" baseline="0" dirty="0" err="1"/>
              <a:t>ni’n</a:t>
            </a:r>
            <a:r>
              <a:rPr lang="en-GB" baseline="0" dirty="0"/>
              <a:t> </a:t>
            </a:r>
            <a:r>
              <a:rPr lang="en-GB" baseline="0" dirty="0" err="1"/>
              <a:t>eu</a:t>
            </a:r>
            <a:r>
              <a:rPr lang="en-GB" baseline="0" dirty="0"/>
              <a:t> </a:t>
            </a:r>
            <a:r>
              <a:rPr lang="en-GB" baseline="0" dirty="0" err="1"/>
              <a:t>hystyried</a:t>
            </a:r>
            <a:r>
              <a:rPr lang="en-GB" baseline="0" dirty="0"/>
              <a:t> </a:t>
            </a:r>
            <a:r>
              <a:rPr lang="en-GB" baseline="0" dirty="0" err="1"/>
              <a:t>yn</a:t>
            </a:r>
            <a:r>
              <a:rPr lang="en-GB" baseline="0" dirty="0"/>
              <a:t> </a:t>
            </a:r>
            <a:r>
              <a:rPr lang="en-GB" baseline="0" dirty="0" err="1"/>
              <a:t>enwau</a:t>
            </a:r>
            <a:r>
              <a:rPr lang="en-GB" baseline="0" dirty="0"/>
              <a:t> ‘</a:t>
            </a:r>
            <a:r>
              <a:rPr lang="en-GB" baseline="0" dirty="0" err="1"/>
              <a:t>Cymreig</a:t>
            </a:r>
            <a:r>
              <a:rPr lang="en-GB" baseline="0" dirty="0"/>
              <a:t>’ </a:t>
            </a:r>
            <a:r>
              <a:rPr lang="en-GB" baseline="0" dirty="0" err="1"/>
              <a:t>yn</a:t>
            </a:r>
            <a:r>
              <a:rPr lang="en-GB" baseline="0" dirty="0"/>
              <a:t> </a:t>
            </a:r>
            <a:r>
              <a:rPr lang="en-GB" baseline="0" dirty="0" err="1"/>
              <a:t>dod</a:t>
            </a:r>
            <a:r>
              <a:rPr lang="en-GB" baseline="0" dirty="0"/>
              <a:t> </a:t>
            </a:r>
            <a:r>
              <a:rPr lang="en-GB" baseline="0" dirty="0" err="1"/>
              <a:t>o’r</a:t>
            </a:r>
            <a:r>
              <a:rPr lang="en-GB" baseline="0" dirty="0"/>
              <a:t> </a:t>
            </a:r>
            <a:r>
              <a:rPr lang="en-GB" baseline="0" dirty="0" err="1"/>
              <a:t>Saesneg</a:t>
            </a:r>
            <a:r>
              <a:rPr lang="en-GB" baseline="0" dirty="0"/>
              <a:t> (</a:t>
            </a:r>
            <a:r>
              <a:rPr lang="en-GB" baseline="0" dirty="0" err="1"/>
              <a:t>neu</a:t>
            </a:r>
            <a:r>
              <a:rPr lang="en-GB" baseline="0" dirty="0"/>
              <a:t> ‘vice versa’!). </a:t>
            </a:r>
            <a:r>
              <a:rPr lang="en-GB" baseline="0" dirty="0" err="1"/>
              <a:t>Oes</a:t>
            </a:r>
            <a:r>
              <a:rPr lang="en-GB" baseline="0" dirty="0"/>
              <a:t> </a:t>
            </a:r>
            <a:r>
              <a:rPr lang="en-GB" baseline="0" dirty="0" err="1"/>
              <a:t>rhywun</a:t>
            </a:r>
            <a:r>
              <a:rPr lang="en-GB" baseline="0" dirty="0"/>
              <a:t> </a:t>
            </a:r>
            <a:r>
              <a:rPr lang="en-GB" baseline="0" dirty="0" err="1"/>
              <a:t>yn</a:t>
            </a:r>
            <a:r>
              <a:rPr lang="en-GB" baseline="0" dirty="0"/>
              <a:t> </a:t>
            </a:r>
            <a:r>
              <a:rPr lang="en-GB" baseline="0" dirty="0" err="1"/>
              <a:t>gwybod</a:t>
            </a:r>
            <a:r>
              <a:rPr lang="en-GB" baseline="0" dirty="0"/>
              <a:t> o </a:t>
            </a:r>
            <a:r>
              <a:rPr lang="en-GB" baseline="0" dirty="0" err="1"/>
              <a:t>ble</a:t>
            </a:r>
            <a:r>
              <a:rPr lang="en-GB" baseline="0" dirty="0"/>
              <a:t> </a:t>
            </a:r>
            <a:r>
              <a:rPr lang="en-GB" baseline="0" dirty="0" err="1"/>
              <a:t>daw’r</a:t>
            </a:r>
            <a:r>
              <a:rPr lang="en-GB" baseline="0" dirty="0"/>
              <a:t> </a:t>
            </a:r>
            <a:r>
              <a:rPr lang="en-GB" baseline="0" dirty="0" err="1"/>
              <a:t>enw</a:t>
            </a:r>
            <a:r>
              <a:rPr lang="en-GB" baseline="0" dirty="0"/>
              <a:t> </a:t>
            </a:r>
            <a:r>
              <a:rPr lang="en-GB" baseline="0" dirty="0" err="1"/>
              <a:t>Siwan</a:t>
            </a:r>
            <a:r>
              <a:rPr lang="en-GB" baseline="0" dirty="0"/>
              <a:t>? (</a:t>
            </a:r>
            <a:r>
              <a:rPr lang="en-GB" baseline="0" dirty="0" err="1"/>
              <a:t>Yr</a:t>
            </a:r>
            <a:r>
              <a:rPr lang="en-GB" baseline="0" dirty="0"/>
              <a:t> </a:t>
            </a:r>
            <a:r>
              <a:rPr lang="en-GB" baseline="0" dirty="0" err="1"/>
              <a:t>ateb</a:t>
            </a:r>
            <a:r>
              <a:rPr lang="en-GB" baseline="0" dirty="0"/>
              <a:t> </a:t>
            </a:r>
            <a:r>
              <a:rPr lang="en-GB" baseline="0" dirty="0" err="1"/>
              <a:t>yw</a:t>
            </a:r>
            <a:r>
              <a:rPr lang="en-GB" baseline="0" dirty="0"/>
              <a:t> ‘Joan’ </a:t>
            </a:r>
            <a:r>
              <a:rPr lang="mr-IN" baseline="0" dirty="0"/>
              <a:t>–</a:t>
            </a:r>
            <a:r>
              <a:rPr lang="en-GB" baseline="0" dirty="0"/>
              <a:t> </a:t>
            </a:r>
            <a:r>
              <a:rPr lang="en-GB" baseline="0" dirty="0" err="1"/>
              <a:t>Saesneg</a:t>
            </a:r>
            <a:r>
              <a:rPr lang="en-GB" baseline="0" dirty="0"/>
              <a:t> a </a:t>
            </a:r>
            <a:r>
              <a:rPr lang="en-GB" baseline="0" dirty="0" err="1"/>
              <a:t>Ffrangeg</a:t>
            </a:r>
            <a:r>
              <a:rPr lang="en-GB" baseline="0" dirty="0"/>
              <a:t>).  </a:t>
            </a:r>
            <a:r>
              <a:rPr lang="en-GB" baseline="0" dirty="0" err="1"/>
              <a:t>Gwneud</a:t>
            </a:r>
            <a:r>
              <a:rPr lang="en-GB" baseline="0" dirty="0"/>
              <a:t> y </a:t>
            </a:r>
            <a:r>
              <a:rPr lang="en-GB" baseline="0" dirty="0" err="1"/>
              <a:t>pwynt</a:t>
            </a:r>
            <a:r>
              <a:rPr lang="en-GB" baseline="0" dirty="0"/>
              <a:t> bod </a:t>
            </a:r>
            <a:r>
              <a:rPr lang="en-GB" baseline="0" dirty="0" err="1"/>
              <a:t>iaith</a:t>
            </a:r>
            <a:r>
              <a:rPr lang="en-GB" baseline="0" dirty="0"/>
              <a:t> </a:t>
            </a:r>
            <a:r>
              <a:rPr lang="en-GB" baseline="0" dirty="0" err="1"/>
              <a:t>yn</a:t>
            </a:r>
            <a:r>
              <a:rPr lang="en-GB" baseline="0" dirty="0"/>
              <a:t> </a:t>
            </a:r>
            <a:r>
              <a:rPr lang="en-GB" baseline="0" dirty="0" err="1"/>
              <a:t>rhywbeth</a:t>
            </a:r>
            <a:r>
              <a:rPr lang="en-GB" baseline="0" dirty="0"/>
              <a:t> </a:t>
            </a:r>
            <a:r>
              <a:rPr lang="en-GB" baseline="0" dirty="0" err="1"/>
              <a:t>sy’n</a:t>
            </a:r>
            <a:r>
              <a:rPr lang="en-GB" baseline="0" dirty="0"/>
              <a:t> </a:t>
            </a:r>
            <a:r>
              <a:rPr lang="en-GB" baseline="0" dirty="0" err="1"/>
              <a:t>newid</a:t>
            </a:r>
            <a:r>
              <a:rPr lang="en-GB" baseline="0" dirty="0"/>
              <a:t> ac </a:t>
            </a:r>
            <a:r>
              <a:rPr lang="en-GB" baseline="0" dirty="0" err="1"/>
              <a:t>yn</a:t>
            </a:r>
            <a:r>
              <a:rPr lang="en-GB" baseline="0" dirty="0"/>
              <a:t> </a:t>
            </a:r>
            <a:r>
              <a:rPr lang="en-GB" baseline="0" dirty="0" err="1"/>
              <a:t>datblygu</a:t>
            </a:r>
            <a:r>
              <a:rPr lang="en-GB" baseline="0" dirty="0"/>
              <a:t> o hyd.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066782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Beth am </a:t>
            </a:r>
            <a:r>
              <a:rPr lang="en-US" dirty="0" err="1"/>
              <a:t>rywbeth</a:t>
            </a:r>
            <a:r>
              <a:rPr lang="en-US" dirty="0"/>
              <a:t> </a:t>
            </a:r>
            <a:r>
              <a:rPr lang="en-US" dirty="0" err="1"/>
              <a:t>mor</a:t>
            </a:r>
            <a:r>
              <a:rPr lang="en-US" dirty="0"/>
              <a:t> </a:t>
            </a:r>
            <a:r>
              <a:rPr lang="en-US" dirty="0" err="1"/>
              <a:t>sylfaenol</a:t>
            </a:r>
            <a:r>
              <a:rPr lang="en-US" dirty="0"/>
              <a:t> </a:t>
            </a:r>
            <a:r>
              <a:rPr lang="en-US" dirty="0" err="1"/>
              <a:t>bwysig</a:t>
            </a:r>
            <a:r>
              <a:rPr lang="en-US" dirty="0"/>
              <a:t> </a:t>
            </a:r>
            <a:r>
              <a:rPr lang="en-US" dirty="0" err="1"/>
              <a:t>â</a:t>
            </a:r>
            <a:r>
              <a:rPr lang="en-US" dirty="0"/>
              <a:t> </a:t>
            </a:r>
            <a:r>
              <a:rPr lang="en-US" dirty="0" err="1"/>
              <a:t>dwr</a:t>
            </a:r>
            <a:r>
              <a:rPr lang="en-US" dirty="0"/>
              <a:t>? </a:t>
            </a:r>
            <a:r>
              <a:rPr lang="en-US" dirty="0" err="1"/>
              <a:t>Rhywbeth</a:t>
            </a:r>
            <a:r>
              <a:rPr lang="en-US" baseline="0" dirty="0"/>
              <a:t> </a:t>
            </a:r>
            <a:r>
              <a:rPr lang="en-US" baseline="0" dirty="0" err="1"/>
              <a:t>holl</a:t>
            </a:r>
            <a:r>
              <a:rPr lang="en-US" baseline="0" dirty="0"/>
              <a:t> </a:t>
            </a:r>
            <a:r>
              <a:rPr lang="en-US" baseline="0" dirty="0" err="1"/>
              <a:t>bwysig</a:t>
            </a:r>
            <a:r>
              <a:rPr lang="en-US" baseline="0" dirty="0"/>
              <a:t> </a:t>
            </a:r>
            <a:r>
              <a:rPr lang="en-US" baseline="0" dirty="0" err="1"/>
              <a:t>i</a:t>
            </a:r>
            <a:r>
              <a:rPr lang="en-US" baseline="0" dirty="0"/>
              <a:t> </a:t>
            </a:r>
            <a:r>
              <a:rPr lang="en-US" baseline="0" dirty="0" err="1"/>
              <a:t>barhad</a:t>
            </a:r>
            <a:r>
              <a:rPr lang="en-US" baseline="0" dirty="0"/>
              <a:t> </a:t>
            </a:r>
            <a:r>
              <a:rPr lang="en-US" baseline="0" dirty="0" err="1"/>
              <a:t>yr</a:t>
            </a:r>
            <a:r>
              <a:rPr lang="en-US" baseline="0" dirty="0"/>
              <a:t> </a:t>
            </a:r>
            <a:r>
              <a:rPr lang="en-US" baseline="0" dirty="0" err="1"/>
              <a:t>hil</a:t>
            </a:r>
            <a:r>
              <a:rPr lang="en-US" baseline="0" dirty="0"/>
              <a:t> </a:t>
            </a:r>
            <a:r>
              <a:rPr lang="en-US" baseline="0" dirty="0" err="1"/>
              <a:t>ddynol</a:t>
            </a:r>
            <a:r>
              <a:rPr lang="en-US" baseline="0" dirty="0"/>
              <a:t> </a:t>
            </a:r>
            <a:r>
              <a:rPr lang="mr-IN" baseline="0" dirty="0"/>
              <a:t>–</a:t>
            </a:r>
            <a:r>
              <a:rPr lang="en-US" baseline="0" dirty="0"/>
              <a:t> </a:t>
            </a:r>
            <a:r>
              <a:rPr lang="en-US" baseline="0" dirty="0" err="1"/>
              <a:t>rydych</a:t>
            </a:r>
            <a:r>
              <a:rPr lang="en-US" baseline="0" dirty="0"/>
              <a:t> </a:t>
            </a:r>
            <a:r>
              <a:rPr lang="en-US" baseline="0" dirty="0" err="1"/>
              <a:t>yn</a:t>
            </a:r>
            <a:r>
              <a:rPr lang="en-US" baseline="0" dirty="0"/>
              <a:t> </a:t>
            </a:r>
            <a:r>
              <a:rPr lang="en-US" baseline="0" dirty="0" err="1"/>
              <a:t>gallu</a:t>
            </a:r>
            <a:r>
              <a:rPr lang="en-US" baseline="0" dirty="0"/>
              <a:t> </a:t>
            </a:r>
            <a:r>
              <a:rPr lang="en-US" baseline="0" dirty="0" err="1"/>
              <a:t>gweld</a:t>
            </a:r>
            <a:r>
              <a:rPr lang="en-US" baseline="0" dirty="0"/>
              <a:t> </a:t>
            </a:r>
            <a:r>
              <a:rPr lang="en-US" baseline="0" dirty="0" err="1"/>
              <a:t>yma</a:t>
            </a:r>
            <a:r>
              <a:rPr lang="en-US" baseline="0" dirty="0"/>
              <a:t> </a:t>
            </a:r>
            <a:r>
              <a:rPr lang="en-US" baseline="0" dirty="0" err="1"/>
              <a:t>yr</a:t>
            </a:r>
            <a:r>
              <a:rPr lang="en-US" baseline="0" dirty="0"/>
              <a:t> </a:t>
            </a:r>
            <a:r>
              <a:rPr lang="en-US" baseline="0" dirty="0" err="1"/>
              <a:t>holl</a:t>
            </a:r>
            <a:r>
              <a:rPr lang="en-US" baseline="0" dirty="0"/>
              <a:t> </a:t>
            </a:r>
            <a:r>
              <a:rPr lang="en-US" baseline="0" dirty="0" err="1"/>
              <a:t>amrywiadau</a:t>
            </a:r>
            <a:r>
              <a:rPr lang="en-US" baseline="0" dirty="0"/>
              <a:t> </a:t>
            </a:r>
            <a:r>
              <a:rPr lang="en-US" baseline="0" dirty="0" err="1"/>
              <a:t>ar</a:t>
            </a:r>
            <a:r>
              <a:rPr lang="en-US" baseline="0" dirty="0"/>
              <a:t> y </a:t>
            </a:r>
            <a:r>
              <a:rPr lang="en-US" baseline="0" dirty="0" err="1"/>
              <a:t>gair</a:t>
            </a:r>
            <a:r>
              <a:rPr lang="en-US" baseline="0" dirty="0"/>
              <a:t> a </a:t>
            </a:r>
            <a:r>
              <a:rPr lang="en-US" baseline="0" dirty="0" err="1"/>
              <a:t>sut</a:t>
            </a:r>
            <a:r>
              <a:rPr lang="en-US" baseline="0" dirty="0"/>
              <a:t>  y </a:t>
            </a:r>
            <a:r>
              <a:rPr lang="en-US" baseline="0" dirty="0" err="1"/>
              <a:t>maent</a:t>
            </a:r>
            <a:r>
              <a:rPr lang="en-US" baseline="0" dirty="0"/>
              <a:t> </a:t>
            </a:r>
            <a:r>
              <a:rPr lang="en-US" baseline="0" dirty="0" err="1"/>
              <a:t>yn</a:t>
            </a:r>
            <a:r>
              <a:rPr lang="en-US" baseline="0" dirty="0"/>
              <a:t> </a:t>
            </a:r>
            <a:r>
              <a:rPr lang="en-US" baseline="0" dirty="0" err="1"/>
              <a:t>perthyn</a:t>
            </a:r>
            <a:r>
              <a:rPr lang="en-US" baseline="0" dirty="0"/>
              <a:t> </a:t>
            </a:r>
            <a:r>
              <a:rPr lang="en-US" baseline="0" dirty="0" err="1"/>
              <a:t>i’w</a:t>
            </a:r>
            <a:r>
              <a:rPr lang="en-US" baseline="0" dirty="0"/>
              <a:t> </a:t>
            </a:r>
            <a:r>
              <a:rPr lang="en-US" baseline="0" dirty="0" err="1"/>
              <a:t>gilydd</a:t>
            </a:r>
            <a:r>
              <a:rPr lang="en-US" baseline="0" dirty="0"/>
              <a:t>. </a:t>
            </a:r>
            <a:r>
              <a:rPr lang="en-US" baseline="0" dirty="0" err="1"/>
              <a:t>Noder</a:t>
            </a:r>
            <a:r>
              <a:rPr lang="en-US" baseline="0" dirty="0"/>
              <a:t> y </a:t>
            </a:r>
            <a:r>
              <a:rPr lang="en-US" baseline="0" dirty="0" err="1"/>
              <a:t>tebygrwydd</a:t>
            </a:r>
            <a:r>
              <a:rPr lang="en-US" baseline="0" dirty="0"/>
              <a:t> </a:t>
            </a:r>
            <a:r>
              <a:rPr lang="en-US" baseline="0" dirty="0" err="1"/>
              <a:t>rhwng</a:t>
            </a:r>
            <a:r>
              <a:rPr lang="en-US" baseline="0" dirty="0"/>
              <a:t> </a:t>
            </a:r>
            <a:r>
              <a:rPr lang="en-US" baseline="0" dirty="0" err="1"/>
              <a:t>yr</a:t>
            </a:r>
            <a:r>
              <a:rPr lang="en-US" baseline="0" dirty="0"/>
              <a:t> </a:t>
            </a:r>
            <a:r>
              <a:rPr lang="en-US" baseline="0" dirty="0" err="1"/>
              <a:t>ieithoedd</a:t>
            </a:r>
            <a:r>
              <a:rPr lang="en-US" baseline="0" dirty="0"/>
              <a:t> </a:t>
            </a:r>
            <a:r>
              <a:rPr lang="en-US" baseline="0" dirty="0" err="1"/>
              <a:t>Celtaidd</a:t>
            </a:r>
            <a:r>
              <a:rPr lang="mr-IN" baseline="0" dirty="0"/>
              <a:t>…</a:t>
            </a:r>
            <a:r>
              <a:rPr lang="en-GB" baseline="0" dirty="0"/>
              <a:t>.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700368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Mae’r</a:t>
            </a:r>
            <a:r>
              <a:rPr lang="en-US" dirty="0"/>
              <a:t> </a:t>
            </a:r>
            <a:r>
              <a:rPr lang="en-US" dirty="0" err="1"/>
              <a:t>sleidiau</a:t>
            </a:r>
            <a:r>
              <a:rPr lang="en-US" dirty="0"/>
              <a:t> </a:t>
            </a:r>
            <a:r>
              <a:rPr lang="en-US" dirty="0" err="1"/>
              <a:t>nesaf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cynnwys</a:t>
            </a:r>
            <a:r>
              <a:rPr lang="en-US" dirty="0"/>
              <a:t> 3 </a:t>
            </a:r>
            <a:r>
              <a:rPr lang="en-US" dirty="0" err="1"/>
              <a:t>iaith</a:t>
            </a:r>
            <a:r>
              <a:rPr lang="en-US" dirty="0"/>
              <a:t> </a:t>
            </a:r>
            <a:r>
              <a:rPr lang="en-US" dirty="0" err="1"/>
              <a:t>dramor</a:t>
            </a:r>
            <a:r>
              <a:rPr lang="en-US" baseline="0" dirty="0"/>
              <a:t> (</a:t>
            </a:r>
            <a:r>
              <a:rPr lang="en-US" baseline="0" dirty="0" err="1"/>
              <a:t>Ffrangeg</a:t>
            </a:r>
            <a:r>
              <a:rPr lang="en-US" baseline="0" dirty="0"/>
              <a:t> / </a:t>
            </a:r>
            <a:r>
              <a:rPr lang="en-US" baseline="0" dirty="0" err="1"/>
              <a:t>Sbaeneg</a:t>
            </a:r>
            <a:r>
              <a:rPr lang="en-US" baseline="0" dirty="0"/>
              <a:t> / </a:t>
            </a:r>
            <a:r>
              <a:rPr lang="en-US" baseline="0" dirty="0" err="1"/>
              <a:t>Almaeneg</a:t>
            </a:r>
            <a:r>
              <a:rPr lang="en-US" baseline="0" dirty="0"/>
              <a:t>), ac </a:t>
            </a:r>
            <a:r>
              <a:rPr lang="en-US" baseline="0" dirty="0" err="1"/>
              <a:t>yna’r</a:t>
            </a:r>
            <a:r>
              <a:rPr lang="en-US" baseline="0" dirty="0"/>
              <a:t> </a:t>
            </a:r>
            <a:r>
              <a:rPr lang="en-US" baseline="0" dirty="0" err="1"/>
              <a:t>fersiwn</a:t>
            </a:r>
            <a:r>
              <a:rPr lang="en-US" baseline="0" dirty="0"/>
              <a:t> </a:t>
            </a:r>
            <a:r>
              <a:rPr lang="en-US" baseline="0" dirty="0" err="1"/>
              <a:t>Saesneg</a:t>
            </a:r>
            <a:r>
              <a:rPr lang="en-US" baseline="0" dirty="0"/>
              <a:t>. Mae </a:t>
            </a:r>
            <a:r>
              <a:rPr lang="en-US" baseline="0" dirty="0" err="1"/>
              <a:t>modd</a:t>
            </a:r>
            <a:r>
              <a:rPr lang="en-US" baseline="0" dirty="0"/>
              <a:t> </a:t>
            </a:r>
            <a:r>
              <a:rPr lang="en-US" baseline="0" dirty="0" err="1"/>
              <a:t>eu</a:t>
            </a:r>
            <a:r>
              <a:rPr lang="en-US" baseline="0" dirty="0"/>
              <a:t> </a:t>
            </a:r>
            <a:r>
              <a:rPr lang="en-US" baseline="0" dirty="0" err="1"/>
              <a:t>printio</a:t>
            </a:r>
            <a:r>
              <a:rPr lang="en-US" baseline="0" dirty="0"/>
              <a:t> </a:t>
            </a:r>
            <a:r>
              <a:rPr lang="en-US" baseline="0" dirty="0" err="1"/>
              <a:t>fel</a:t>
            </a:r>
            <a:r>
              <a:rPr lang="en-US" baseline="0" dirty="0"/>
              <a:t> </a:t>
            </a:r>
            <a:r>
              <a:rPr lang="en-US" baseline="0" dirty="0" err="1"/>
              <a:t>taflenni</a:t>
            </a:r>
            <a:r>
              <a:rPr lang="en-US" baseline="0" dirty="0"/>
              <a:t> </a:t>
            </a:r>
            <a:r>
              <a:rPr lang="en-US" baseline="0" dirty="0" err="1"/>
              <a:t>unigol</a:t>
            </a:r>
            <a:r>
              <a:rPr lang="en-US" baseline="0" dirty="0"/>
              <a:t>, </a:t>
            </a:r>
            <a:r>
              <a:rPr lang="en-US" baseline="0" dirty="0" err="1"/>
              <a:t>a’u</a:t>
            </a:r>
            <a:r>
              <a:rPr lang="en-US" baseline="0" dirty="0"/>
              <a:t> </a:t>
            </a:r>
            <a:r>
              <a:rPr lang="en-US" baseline="0" dirty="0" err="1"/>
              <a:t>dosbarthu</a:t>
            </a:r>
            <a:r>
              <a:rPr lang="en-US" baseline="0" dirty="0"/>
              <a:t> </a:t>
            </a:r>
            <a:r>
              <a:rPr lang="en-US" baseline="0" dirty="0" err="1"/>
              <a:t>i</a:t>
            </a:r>
            <a:r>
              <a:rPr lang="en-US" baseline="0" dirty="0"/>
              <a:t> 3 </a:t>
            </a:r>
            <a:r>
              <a:rPr lang="en-US" baseline="0" dirty="0" err="1"/>
              <a:t>grwp</a:t>
            </a:r>
            <a:r>
              <a:rPr lang="en-US" baseline="0" dirty="0"/>
              <a:t> (</a:t>
            </a:r>
            <a:r>
              <a:rPr lang="en-US" baseline="0" dirty="0" err="1"/>
              <a:t>neu</a:t>
            </a:r>
            <a:r>
              <a:rPr lang="en-US" baseline="0" dirty="0"/>
              <a:t> </a:t>
            </a:r>
            <a:r>
              <a:rPr lang="en-US" baseline="0" dirty="0" err="1"/>
              <a:t>gellid</a:t>
            </a:r>
            <a:r>
              <a:rPr lang="en-US" baseline="0" dirty="0"/>
              <a:t> </a:t>
            </a:r>
            <a:r>
              <a:rPr lang="en-US" baseline="0" dirty="0" err="1"/>
              <a:t>gwneud</a:t>
            </a:r>
            <a:r>
              <a:rPr lang="en-US" baseline="0" dirty="0"/>
              <a:t> </a:t>
            </a:r>
            <a:r>
              <a:rPr lang="en-US" baseline="0" dirty="0" err="1"/>
              <a:t>sawl</a:t>
            </a:r>
            <a:r>
              <a:rPr lang="en-US" baseline="0" dirty="0"/>
              <a:t> </a:t>
            </a:r>
            <a:r>
              <a:rPr lang="en-US" baseline="0" dirty="0" err="1"/>
              <a:t>copi</a:t>
            </a:r>
            <a:r>
              <a:rPr lang="en-US" baseline="0" dirty="0"/>
              <a:t> a </a:t>
            </a:r>
            <a:r>
              <a:rPr lang="en-US" baseline="0" dirty="0" err="1"/>
              <a:t>chael</a:t>
            </a:r>
            <a:r>
              <a:rPr lang="en-US" baseline="0" dirty="0"/>
              <a:t> </a:t>
            </a:r>
            <a:r>
              <a:rPr lang="en-US" baseline="0" dirty="0" err="1"/>
              <a:t>sawl</a:t>
            </a:r>
            <a:r>
              <a:rPr lang="en-US" baseline="0" dirty="0"/>
              <a:t> </a:t>
            </a:r>
            <a:r>
              <a:rPr lang="en-US" baseline="0" dirty="0" err="1"/>
              <a:t>grwp</a:t>
            </a:r>
            <a:r>
              <a:rPr lang="en-US" baseline="0" dirty="0"/>
              <a:t>), a </a:t>
            </a:r>
            <a:r>
              <a:rPr lang="en-US" baseline="0" dirty="0" err="1"/>
              <a:t>hefyd</a:t>
            </a:r>
            <a:r>
              <a:rPr lang="en-US" baseline="0" dirty="0"/>
              <a:t> </a:t>
            </a:r>
            <a:r>
              <a:rPr lang="en-US" baseline="0" dirty="0" err="1"/>
              <a:t>roi’r</a:t>
            </a:r>
            <a:r>
              <a:rPr lang="en-US" baseline="0" dirty="0"/>
              <a:t> </a:t>
            </a:r>
            <a:r>
              <a:rPr lang="en-US" baseline="0" dirty="0" err="1"/>
              <a:t>taflen</a:t>
            </a:r>
            <a:r>
              <a:rPr lang="en-US" baseline="0" dirty="0"/>
              <a:t> ‘</a:t>
            </a:r>
            <a:r>
              <a:rPr lang="en-US" baseline="0" dirty="0" err="1"/>
              <a:t>saith</a:t>
            </a:r>
            <a:r>
              <a:rPr lang="en-US" baseline="0" dirty="0"/>
              <a:t> </a:t>
            </a:r>
            <a:r>
              <a:rPr lang="en-US" baseline="0" dirty="0" err="1"/>
              <a:t>ffaith</a:t>
            </a:r>
            <a:r>
              <a:rPr lang="en-US" baseline="0" dirty="0"/>
              <a:t>’ </a:t>
            </a:r>
            <a:r>
              <a:rPr lang="en-US" baseline="0" dirty="0" err="1"/>
              <a:t>iddyn</a:t>
            </a:r>
            <a:r>
              <a:rPr lang="en-US" baseline="0" dirty="0"/>
              <a:t> </a:t>
            </a:r>
            <a:r>
              <a:rPr lang="en-US" baseline="0" dirty="0" err="1"/>
              <a:t>nhw</a:t>
            </a:r>
            <a:r>
              <a:rPr lang="en-US" baseline="0" dirty="0"/>
              <a:t> </a:t>
            </a:r>
            <a:r>
              <a:rPr lang="en-US" baseline="0" dirty="0" err="1"/>
              <a:t>sydd</a:t>
            </a:r>
            <a:r>
              <a:rPr lang="en-US" baseline="0" dirty="0"/>
              <a:t> </a:t>
            </a:r>
            <a:r>
              <a:rPr lang="en-US" baseline="0" dirty="0" err="1"/>
              <a:t>ar</a:t>
            </a:r>
            <a:r>
              <a:rPr lang="en-US" baseline="0" dirty="0"/>
              <a:t> </a:t>
            </a:r>
            <a:r>
              <a:rPr lang="en-US" baseline="0" dirty="0" err="1"/>
              <a:t>sleid</a:t>
            </a:r>
            <a:r>
              <a:rPr lang="en-US" baseline="0" dirty="0"/>
              <a:t> 18. </a:t>
            </a:r>
            <a:r>
              <a:rPr lang="en-US" baseline="0" dirty="0" err="1"/>
              <a:t>Bwriad</a:t>
            </a:r>
            <a:r>
              <a:rPr lang="en-US" baseline="0" dirty="0"/>
              <a:t> y </a:t>
            </a:r>
            <a:r>
              <a:rPr lang="en-US" baseline="0" dirty="0" err="1"/>
              <a:t>dasg</a:t>
            </a:r>
            <a:r>
              <a:rPr lang="en-US" baseline="0" dirty="0"/>
              <a:t> </a:t>
            </a:r>
            <a:r>
              <a:rPr lang="en-US" baseline="0" dirty="0" err="1"/>
              <a:t>yw</a:t>
            </a:r>
            <a:r>
              <a:rPr lang="en-US" baseline="0" dirty="0"/>
              <a:t> </a:t>
            </a:r>
            <a:r>
              <a:rPr lang="en-US" baseline="0" dirty="0" err="1"/>
              <a:t>dangos</a:t>
            </a:r>
            <a:r>
              <a:rPr lang="en-US" baseline="0" dirty="0"/>
              <a:t> </a:t>
            </a:r>
            <a:r>
              <a:rPr lang="en-US" baseline="0" dirty="0" err="1"/>
              <a:t>eu</a:t>
            </a:r>
            <a:r>
              <a:rPr lang="en-US" baseline="0" dirty="0"/>
              <a:t> bod </a:t>
            </a:r>
            <a:r>
              <a:rPr lang="en-US" baseline="0" dirty="0" err="1"/>
              <a:t>yn</a:t>
            </a:r>
            <a:r>
              <a:rPr lang="en-US" baseline="0" dirty="0"/>
              <a:t> </a:t>
            </a:r>
            <a:r>
              <a:rPr lang="en-US" baseline="0" dirty="0" err="1"/>
              <a:t>gallu</a:t>
            </a:r>
            <a:r>
              <a:rPr lang="en-US" baseline="0" dirty="0"/>
              <a:t> </a:t>
            </a:r>
            <a:r>
              <a:rPr lang="en-US" baseline="0" dirty="0" err="1"/>
              <a:t>ateb</a:t>
            </a:r>
            <a:r>
              <a:rPr lang="en-US" baseline="0" dirty="0"/>
              <a:t> </a:t>
            </a:r>
            <a:r>
              <a:rPr lang="en-US" baseline="0" dirty="0" err="1"/>
              <a:t>nifer</a:t>
            </a:r>
            <a:r>
              <a:rPr lang="en-US" baseline="0" dirty="0"/>
              <a:t> </a:t>
            </a:r>
            <a:r>
              <a:rPr lang="en-US" baseline="0" dirty="0" err="1"/>
              <a:t>fawr</a:t>
            </a:r>
            <a:r>
              <a:rPr lang="en-US" baseline="0" dirty="0"/>
              <a:t> </a:t>
            </a:r>
            <a:r>
              <a:rPr lang="en-US" baseline="0" dirty="0" err="1"/>
              <a:t>o’r</a:t>
            </a:r>
            <a:r>
              <a:rPr lang="en-US" baseline="0" dirty="0"/>
              <a:t> </a:t>
            </a:r>
            <a:r>
              <a:rPr lang="en-US" baseline="0" dirty="0" err="1"/>
              <a:t>cwestiynau</a:t>
            </a:r>
            <a:r>
              <a:rPr lang="en-US" baseline="0" dirty="0"/>
              <a:t> </a:t>
            </a:r>
            <a:r>
              <a:rPr lang="en-US" baseline="0" dirty="0" err="1"/>
              <a:t>heb</a:t>
            </a:r>
            <a:r>
              <a:rPr lang="en-US" baseline="0" dirty="0"/>
              <a:t> </a:t>
            </a:r>
            <a:r>
              <a:rPr lang="en-US" baseline="0" dirty="0" err="1"/>
              <a:t>ddeall</a:t>
            </a:r>
            <a:r>
              <a:rPr lang="en-US" baseline="0" dirty="0"/>
              <a:t> </a:t>
            </a:r>
            <a:r>
              <a:rPr lang="en-US" baseline="0" dirty="0" err="1"/>
              <a:t>yr</a:t>
            </a:r>
            <a:r>
              <a:rPr lang="en-US" baseline="0" dirty="0"/>
              <a:t> </a:t>
            </a:r>
            <a:r>
              <a:rPr lang="en-US" baseline="0" dirty="0" err="1"/>
              <a:t>iaith</a:t>
            </a:r>
            <a:r>
              <a:rPr lang="en-US" baseline="0" dirty="0"/>
              <a:t>. </a:t>
            </a:r>
            <a:r>
              <a:rPr lang="en-US" baseline="0" dirty="0" err="1"/>
              <a:t>Nid</a:t>
            </a:r>
            <a:r>
              <a:rPr lang="en-US" baseline="0" dirty="0"/>
              <a:t> </a:t>
            </a:r>
            <a:r>
              <a:rPr lang="en-US" baseline="0" dirty="0" err="1"/>
              <a:t>oes</a:t>
            </a:r>
            <a:r>
              <a:rPr lang="en-US" baseline="0" dirty="0"/>
              <a:t> </a:t>
            </a:r>
            <a:r>
              <a:rPr lang="en-US" baseline="0" dirty="0" err="1"/>
              <a:t>angen</a:t>
            </a:r>
            <a:r>
              <a:rPr lang="en-US" baseline="0" dirty="0"/>
              <a:t> </a:t>
            </a:r>
            <a:r>
              <a:rPr lang="en-US" baseline="0" dirty="0" err="1"/>
              <a:t>ofni</a:t>
            </a:r>
            <a:r>
              <a:rPr lang="en-US" baseline="0" dirty="0"/>
              <a:t> </a:t>
            </a:r>
            <a:r>
              <a:rPr lang="en-US" baseline="0" dirty="0" err="1"/>
              <a:t>iaith</a:t>
            </a:r>
            <a:r>
              <a:rPr lang="en-US" baseline="0" dirty="0"/>
              <a:t> </a:t>
            </a:r>
            <a:r>
              <a:rPr lang="en-US" baseline="0" dirty="0" err="1"/>
              <a:t>na</a:t>
            </a:r>
            <a:r>
              <a:rPr lang="en-US" baseline="0" dirty="0"/>
              <a:t> </a:t>
            </a:r>
            <a:r>
              <a:rPr lang="en-US" baseline="0" dirty="0" err="1"/>
              <a:t>ofni</a:t>
            </a:r>
            <a:r>
              <a:rPr lang="en-US" baseline="0" dirty="0"/>
              <a:t> </a:t>
            </a:r>
            <a:r>
              <a:rPr lang="en-US" baseline="0" dirty="0" err="1"/>
              <a:t>dysgu</a:t>
            </a:r>
            <a:r>
              <a:rPr lang="en-US" baseline="0" dirty="0"/>
              <a:t> </a:t>
            </a:r>
            <a:r>
              <a:rPr lang="en-US" baseline="0" dirty="0" err="1"/>
              <a:t>iaith</a:t>
            </a:r>
            <a:r>
              <a:rPr lang="en-US" baseline="0" dirty="0"/>
              <a:t> </a:t>
            </a:r>
            <a:r>
              <a:rPr lang="en-US" baseline="0" dirty="0" err="1"/>
              <a:t>newydd</a:t>
            </a:r>
            <a:r>
              <a:rPr lang="en-US" baseline="0" dirty="0"/>
              <a:t>! Y </a:t>
            </a:r>
            <a:r>
              <a:rPr lang="en-US" baseline="0" dirty="0" err="1"/>
              <a:t>fersiwn</a:t>
            </a:r>
            <a:r>
              <a:rPr lang="en-US" baseline="0" dirty="0"/>
              <a:t> </a:t>
            </a:r>
            <a:r>
              <a:rPr lang="en-US" baseline="0" dirty="0" err="1"/>
              <a:t>Almaeneg</a:t>
            </a:r>
            <a:r>
              <a:rPr lang="en-US" baseline="0" dirty="0"/>
              <a:t> </a:t>
            </a:r>
            <a:r>
              <a:rPr lang="en-US" baseline="0" dirty="0" err="1"/>
              <a:t>yw’r</a:t>
            </a:r>
            <a:r>
              <a:rPr lang="en-US" baseline="0" dirty="0"/>
              <a:t> </a:t>
            </a:r>
            <a:r>
              <a:rPr lang="en-US" baseline="0" dirty="0" err="1"/>
              <a:t>anoddaf</a:t>
            </a:r>
            <a:r>
              <a:rPr lang="en-US" baseline="0" dirty="0"/>
              <a:t>, ac o </a:t>
            </a:r>
            <a:r>
              <a:rPr lang="en-US" baseline="0" dirty="0" err="1"/>
              <a:t>bosib</a:t>
            </a:r>
            <a:r>
              <a:rPr lang="en-US" baseline="0" dirty="0"/>
              <a:t> </a:t>
            </a:r>
            <a:r>
              <a:rPr lang="en-US" baseline="0" dirty="0" err="1"/>
              <a:t>dylid</a:t>
            </a:r>
            <a:r>
              <a:rPr lang="en-US" baseline="0" dirty="0"/>
              <a:t> </a:t>
            </a:r>
            <a:r>
              <a:rPr lang="en-US" baseline="0" dirty="0" err="1"/>
              <a:t>rhoi</a:t>
            </a:r>
            <a:r>
              <a:rPr lang="en-US" baseline="0" dirty="0"/>
              <a:t> </a:t>
            </a:r>
            <a:r>
              <a:rPr lang="en-US" baseline="0" dirty="0" err="1"/>
              <a:t>hwn</a:t>
            </a:r>
            <a:r>
              <a:rPr lang="en-US" baseline="0" dirty="0"/>
              <a:t> </a:t>
            </a:r>
            <a:r>
              <a:rPr lang="en-US" baseline="0" dirty="0" err="1"/>
              <a:t>i’r</a:t>
            </a:r>
            <a:r>
              <a:rPr lang="en-US" baseline="0" dirty="0"/>
              <a:t> </a:t>
            </a:r>
            <a:r>
              <a:rPr lang="en-US" baseline="0" dirty="0" err="1"/>
              <a:t>myfyrwyr</a:t>
            </a:r>
            <a:r>
              <a:rPr lang="en-US" baseline="0" dirty="0"/>
              <a:t> </a:t>
            </a:r>
            <a:r>
              <a:rPr lang="en-US" baseline="0" dirty="0" err="1"/>
              <a:t>rheiny</a:t>
            </a:r>
            <a:r>
              <a:rPr lang="en-US" baseline="0" dirty="0"/>
              <a:t> </a:t>
            </a:r>
            <a:r>
              <a:rPr lang="en-US" baseline="0" dirty="0" err="1"/>
              <a:t>sy’n</a:t>
            </a:r>
            <a:r>
              <a:rPr lang="en-US" baseline="0" dirty="0"/>
              <a:t> </a:t>
            </a:r>
            <a:r>
              <a:rPr lang="en-US" baseline="0" dirty="0" err="1"/>
              <a:t>astudio</a:t>
            </a:r>
            <a:r>
              <a:rPr lang="en-US" baseline="0" dirty="0"/>
              <a:t> </a:t>
            </a:r>
            <a:r>
              <a:rPr lang="en-US" baseline="0" dirty="0" err="1"/>
              <a:t>ieithoedd</a:t>
            </a:r>
            <a:r>
              <a:rPr lang="en-US" baseline="0" dirty="0"/>
              <a:t> </a:t>
            </a:r>
            <a:r>
              <a:rPr lang="en-US" baseline="0" dirty="0" err="1"/>
              <a:t>tramor</a:t>
            </a:r>
            <a:r>
              <a:rPr lang="en-US" baseline="0" dirty="0"/>
              <a:t> </a:t>
            </a:r>
            <a:r>
              <a:rPr lang="mr-IN" baseline="0" dirty="0"/>
              <a:t>–</a:t>
            </a:r>
            <a:r>
              <a:rPr lang="en-US" baseline="0" dirty="0"/>
              <a:t> </a:t>
            </a:r>
            <a:r>
              <a:rPr lang="en-US" baseline="0" dirty="0" err="1"/>
              <a:t>os</a:t>
            </a:r>
            <a:r>
              <a:rPr lang="en-US" baseline="0" dirty="0"/>
              <a:t> </a:t>
            </a:r>
            <a:r>
              <a:rPr lang="en-US" baseline="0" dirty="0" err="1"/>
              <a:t>nad</a:t>
            </a:r>
            <a:r>
              <a:rPr lang="en-US" baseline="0" dirty="0"/>
              <a:t> </a:t>
            </a:r>
            <a:r>
              <a:rPr lang="en-US" baseline="0" dirty="0" err="1"/>
              <a:t>Almaeneg</a:t>
            </a:r>
            <a:r>
              <a:rPr lang="en-US" baseline="0" dirty="0"/>
              <a:t> </a:t>
            </a:r>
            <a:r>
              <a:rPr lang="en-US" baseline="0" dirty="0" err="1"/>
              <a:t>yw</a:t>
            </a:r>
            <a:r>
              <a:rPr lang="en-US" baseline="0" dirty="0"/>
              <a:t> </a:t>
            </a:r>
            <a:r>
              <a:rPr lang="en-US" baseline="0" dirty="0" err="1"/>
              <a:t>eu</a:t>
            </a:r>
            <a:r>
              <a:rPr lang="en-US" baseline="0" dirty="0"/>
              <a:t> </a:t>
            </a:r>
            <a:r>
              <a:rPr lang="en-US" baseline="0" dirty="0" err="1"/>
              <a:t>hiaith</a:t>
            </a:r>
            <a:r>
              <a:rPr lang="en-US" baseline="0" dirty="0"/>
              <a:t> </a:t>
            </a:r>
            <a:r>
              <a:rPr lang="en-US" baseline="0" dirty="0" err="1"/>
              <a:t>nhw</a:t>
            </a:r>
            <a:r>
              <a:rPr lang="en-US" baseline="0" dirty="0"/>
              <a:t>! </a:t>
            </a:r>
            <a:br>
              <a:rPr lang="en-US" baseline="0" dirty="0"/>
            </a:br>
            <a:r>
              <a:rPr lang="en-US" baseline="0" dirty="0"/>
              <a:t>Y nod fan </a:t>
            </a:r>
            <a:r>
              <a:rPr lang="en-US" baseline="0" dirty="0" err="1"/>
              <a:t>hyn</a:t>
            </a:r>
            <a:r>
              <a:rPr lang="en-US" baseline="0" dirty="0"/>
              <a:t> </a:t>
            </a:r>
            <a:r>
              <a:rPr lang="en-US" baseline="0" dirty="0" err="1"/>
              <a:t>yw</a:t>
            </a:r>
            <a:r>
              <a:rPr lang="en-US" baseline="0" dirty="0"/>
              <a:t> </a:t>
            </a:r>
            <a:r>
              <a:rPr lang="en-US" baseline="0" dirty="0" err="1"/>
              <a:t>ceisio</a:t>
            </a:r>
            <a:r>
              <a:rPr lang="en-US" baseline="0" dirty="0"/>
              <a:t> </a:t>
            </a:r>
            <a:r>
              <a:rPr lang="en-US" baseline="0" dirty="0" err="1"/>
              <a:t>datblygu</a:t>
            </a:r>
            <a:r>
              <a:rPr lang="en-US" baseline="0" dirty="0"/>
              <a:t> </a:t>
            </a:r>
            <a:r>
              <a:rPr lang="en-US" baseline="0" dirty="0" err="1"/>
              <a:t>ymagwedd</a:t>
            </a:r>
            <a:r>
              <a:rPr lang="en-US" baseline="0" dirty="0"/>
              <a:t> ’</a:t>
            </a:r>
            <a:r>
              <a:rPr lang="en-US" baseline="0" dirty="0" err="1"/>
              <a:t>amlieithog</a:t>
            </a:r>
            <a:r>
              <a:rPr lang="en-US" baseline="0" dirty="0"/>
              <a:t>’ </a:t>
            </a:r>
            <a:r>
              <a:rPr lang="en-US" baseline="0" dirty="0" err="1"/>
              <a:t>lle</a:t>
            </a:r>
            <a:r>
              <a:rPr lang="en-US" baseline="0" dirty="0"/>
              <a:t> </a:t>
            </a:r>
            <a:r>
              <a:rPr lang="en-US" baseline="0" dirty="0" err="1"/>
              <a:t>mae</a:t>
            </a:r>
            <a:r>
              <a:rPr lang="en-US" dirty="0"/>
              <a:t> </a:t>
            </a:r>
            <a:r>
              <a:rPr lang="en-US" dirty="0" err="1"/>
              <a:t>sgiliau</a:t>
            </a:r>
            <a:r>
              <a:rPr lang="en-US" dirty="0"/>
              <a:t> ‘</a:t>
            </a:r>
            <a:r>
              <a:rPr lang="en-US" dirty="0" err="1"/>
              <a:t>dirnad</a:t>
            </a:r>
            <a:r>
              <a:rPr lang="en-US" dirty="0"/>
              <a:t>’ ac ‘</a:t>
            </a:r>
            <a:r>
              <a:rPr lang="en-US" dirty="0" err="1"/>
              <a:t>amgyffred</a:t>
            </a:r>
            <a:r>
              <a:rPr lang="en-US" dirty="0"/>
              <a:t>’ </a:t>
            </a:r>
            <a:r>
              <a:rPr lang="en-US" dirty="0" err="1"/>
              <a:t>ystyr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cael</a:t>
            </a:r>
            <a:r>
              <a:rPr lang="en-US" dirty="0"/>
              <a:t> </a:t>
            </a:r>
            <a:r>
              <a:rPr lang="en-US" dirty="0" err="1"/>
              <a:t>eu</a:t>
            </a:r>
            <a:r>
              <a:rPr lang="en-US" dirty="0"/>
              <a:t> </a:t>
            </a:r>
            <a:r>
              <a:rPr lang="en-US" dirty="0" err="1"/>
              <a:t>meithrin</a:t>
            </a:r>
            <a:r>
              <a:rPr lang="en-US" dirty="0"/>
              <a:t> </a:t>
            </a:r>
            <a:r>
              <a:rPr lang="en-US" dirty="0" err="1"/>
              <a:t>gan</a:t>
            </a:r>
            <a:r>
              <a:rPr lang="en-US" dirty="0"/>
              <a:t> </a:t>
            </a:r>
            <a:r>
              <a:rPr lang="en-US" dirty="0" err="1"/>
              <a:t>ddefnyddio</a:t>
            </a:r>
            <a:r>
              <a:rPr lang="en-US" dirty="0"/>
              <a:t> </a:t>
            </a:r>
            <a:r>
              <a:rPr lang="en-US" dirty="0" err="1"/>
              <a:t>cliwiau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y </a:t>
            </a:r>
            <a:r>
              <a:rPr lang="en-US" dirty="0" err="1"/>
              <a:t>cyd-destun</a:t>
            </a:r>
            <a:r>
              <a:rPr lang="en-US" dirty="0"/>
              <a:t> ac </a:t>
            </a:r>
            <a:r>
              <a:rPr lang="en-US" dirty="0" err="1"/>
              <a:t>yng</a:t>
            </a:r>
            <a:r>
              <a:rPr lang="en-US" dirty="0"/>
              <a:t> </a:t>
            </a:r>
            <a:r>
              <a:rPr lang="en-US" dirty="0" err="1"/>
              <a:t>nghrombil</a:t>
            </a:r>
            <a:r>
              <a:rPr lang="en-US" dirty="0"/>
              <a:t> </a:t>
            </a:r>
            <a:r>
              <a:rPr lang="en-US" dirty="0" err="1"/>
              <a:t>geiriau</a:t>
            </a:r>
            <a:r>
              <a:rPr lang="en-US" dirty="0"/>
              <a:t> </a:t>
            </a:r>
            <a:r>
              <a:rPr lang="en-US" dirty="0" err="1"/>
              <a:t>ayyb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ddod</a:t>
            </a:r>
            <a:r>
              <a:rPr lang="en-US" dirty="0"/>
              <a:t> o </a:t>
            </a:r>
            <a:r>
              <a:rPr lang="en-US" dirty="0" err="1"/>
              <a:t>hyd</a:t>
            </a:r>
            <a:r>
              <a:rPr lang="en-US" dirty="0"/>
              <a:t> </a:t>
            </a:r>
            <a:r>
              <a:rPr lang="en-US" dirty="0" err="1"/>
              <a:t>i’r</a:t>
            </a:r>
            <a:r>
              <a:rPr lang="en-US" dirty="0"/>
              <a:t> </a:t>
            </a:r>
            <a:r>
              <a:rPr lang="en-US" dirty="0" err="1"/>
              <a:t>ystyr</a:t>
            </a:r>
            <a:r>
              <a:rPr lang="en-US" dirty="0"/>
              <a:t>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040216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977471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876819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271188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305468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544787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Symud</a:t>
            </a:r>
            <a:r>
              <a:rPr lang="en-US" baseline="0" dirty="0"/>
              <a:t> </a:t>
            </a:r>
            <a:r>
              <a:rPr lang="en-US" baseline="0" dirty="0" err="1"/>
              <a:t>ymlaen</a:t>
            </a:r>
            <a:r>
              <a:rPr lang="en-US" baseline="0" dirty="0"/>
              <a:t> </a:t>
            </a:r>
            <a:r>
              <a:rPr lang="en-US" baseline="0" dirty="0" err="1"/>
              <a:t>nawr</a:t>
            </a:r>
            <a:r>
              <a:rPr lang="en-US" baseline="0" dirty="0"/>
              <a:t> </a:t>
            </a:r>
            <a:r>
              <a:rPr lang="en-US" baseline="0" dirty="0" err="1"/>
              <a:t>i</a:t>
            </a:r>
            <a:r>
              <a:rPr lang="en-US" baseline="0" dirty="0"/>
              <a:t> </a:t>
            </a:r>
            <a:r>
              <a:rPr lang="en-US" baseline="0" dirty="0" err="1"/>
              <a:t>ffocysu</a:t>
            </a:r>
            <a:r>
              <a:rPr lang="en-US" baseline="0" dirty="0"/>
              <a:t> </a:t>
            </a:r>
            <a:r>
              <a:rPr lang="en-US" baseline="0" dirty="0" err="1"/>
              <a:t>ar</a:t>
            </a:r>
            <a:r>
              <a:rPr lang="en-US" baseline="0" dirty="0"/>
              <a:t> </a:t>
            </a:r>
            <a:r>
              <a:rPr lang="en-US" baseline="0" dirty="0" err="1"/>
              <a:t>yr</a:t>
            </a:r>
            <a:r>
              <a:rPr lang="en-US" baseline="0" dirty="0"/>
              <a:t> </a:t>
            </a:r>
            <a:r>
              <a:rPr lang="en-US" baseline="0" dirty="0" err="1"/>
              <a:t>iaith</a:t>
            </a:r>
            <a:r>
              <a:rPr lang="en-US" baseline="0" dirty="0"/>
              <a:t> </a:t>
            </a:r>
            <a:r>
              <a:rPr lang="en-US" baseline="0" dirty="0" err="1"/>
              <a:t>Gymraeg</a:t>
            </a:r>
            <a:r>
              <a:rPr lang="en-US" baseline="0" dirty="0"/>
              <a:t> </a:t>
            </a:r>
            <a:r>
              <a:rPr lang="en-US" baseline="0" dirty="0" err="1"/>
              <a:t>ei</a:t>
            </a:r>
            <a:r>
              <a:rPr lang="en-US" baseline="0" dirty="0"/>
              <a:t> </a:t>
            </a:r>
            <a:r>
              <a:rPr lang="en-US" baseline="0" dirty="0" err="1"/>
              <a:t>hunan</a:t>
            </a:r>
            <a:r>
              <a:rPr lang="mr-IN" baseline="0" dirty="0"/>
              <a:t>…</a:t>
            </a:r>
            <a:r>
              <a:rPr lang="en-GB" baseline="0" dirty="0"/>
              <a:t> </a:t>
            </a:r>
            <a:r>
              <a:rPr lang="en-GB" baseline="0" dirty="0" err="1"/>
              <a:t>Efallai</a:t>
            </a:r>
            <a:r>
              <a:rPr lang="en-GB" baseline="0" dirty="0"/>
              <a:t> </a:t>
            </a:r>
            <a:r>
              <a:rPr lang="en-GB" baseline="0" dirty="0" err="1"/>
              <a:t>mynd</a:t>
            </a:r>
            <a:r>
              <a:rPr lang="en-GB" baseline="0" dirty="0"/>
              <a:t> </a:t>
            </a:r>
            <a:r>
              <a:rPr lang="en-GB" baseline="0" dirty="0" err="1"/>
              <a:t>yn</a:t>
            </a:r>
            <a:r>
              <a:rPr lang="en-GB" baseline="0" dirty="0"/>
              <a:t> </a:t>
            </a:r>
            <a:r>
              <a:rPr lang="en-GB" baseline="0" dirty="0" err="1"/>
              <a:t>ôl</a:t>
            </a:r>
            <a:r>
              <a:rPr lang="en-GB" baseline="0" dirty="0"/>
              <a:t> at y ‘post-its’ </a:t>
            </a:r>
            <a:r>
              <a:rPr lang="en-GB" baseline="0" dirty="0" err="1"/>
              <a:t>i</a:t>
            </a:r>
            <a:r>
              <a:rPr lang="en-GB" baseline="0" dirty="0"/>
              <a:t> weld </a:t>
            </a:r>
            <a:r>
              <a:rPr lang="en-GB" baseline="0" dirty="0" err="1"/>
              <a:t>beth</a:t>
            </a:r>
            <a:r>
              <a:rPr lang="en-GB" baseline="0" dirty="0"/>
              <a:t> </a:t>
            </a:r>
            <a:r>
              <a:rPr lang="en-GB" baseline="0" dirty="0" err="1"/>
              <a:t>oeddent</a:t>
            </a:r>
            <a:r>
              <a:rPr lang="en-GB" baseline="0" dirty="0"/>
              <a:t> </a:t>
            </a:r>
            <a:r>
              <a:rPr lang="en-GB" baseline="0" dirty="0" err="1"/>
              <a:t>wedi’i</a:t>
            </a:r>
            <a:r>
              <a:rPr lang="en-GB" baseline="0" dirty="0"/>
              <a:t> </a:t>
            </a:r>
            <a:r>
              <a:rPr lang="en-GB" baseline="0" dirty="0" err="1"/>
              <a:t>ysgrifennu</a:t>
            </a:r>
            <a:r>
              <a:rPr lang="en-GB" baseline="0" dirty="0"/>
              <a:t> </a:t>
            </a:r>
            <a:r>
              <a:rPr lang="en-GB" baseline="0" dirty="0" err="1"/>
              <a:t>yno</a:t>
            </a:r>
            <a:r>
              <a:rPr lang="en-GB" baseline="0" dirty="0"/>
              <a:t> </a:t>
            </a:r>
            <a:r>
              <a:rPr lang="mr-IN" baseline="0" dirty="0"/>
              <a:t>–</a:t>
            </a:r>
            <a:r>
              <a:rPr lang="en-GB" baseline="0" dirty="0"/>
              <a:t> </a:t>
            </a:r>
            <a:r>
              <a:rPr lang="en-GB" baseline="0" dirty="0" err="1"/>
              <a:t>oedd</a:t>
            </a:r>
            <a:r>
              <a:rPr lang="en-GB" baseline="0" dirty="0"/>
              <a:t> </a:t>
            </a:r>
            <a:r>
              <a:rPr lang="en-GB" baseline="0" dirty="0" err="1"/>
              <a:t>unrhyw</a:t>
            </a:r>
            <a:r>
              <a:rPr lang="en-GB" baseline="0" dirty="0"/>
              <a:t> </a:t>
            </a:r>
            <a:r>
              <a:rPr lang="en-GB" baseline="0" dirty="0" err="1"/>
              <a:t>ffeithiau</a:t>
            </a:r>
            <a:r>
              <a:rPr lang="en-GB" baseline="0" dirty="0"/>
              <a:t> am </a:t>
            </a:r>
            <a:r>
              <a:rPr lang="en-GB" baseline="0" dirty="0" err="1"/>
              <a:t>yr</a:t>
            </a:r>
            <a:r>
              <a:rPr lang="en-GB" baseline="0" dirty="0"/>
              <a:t> </a:t>
            </a:r>
            <a:r>
              <a:rPr lang="en-GB" baseline="0" dirty="0" err="1"/>
              <a:t>iaith</a:t>
            </a:r>
            <a:r>
              <a:rPr lang="en-GB" baseline="0" dirty="0"/>
              <a:t>? </a:t>
            </a:r>
            <a:r>
              <a:rPr lang="en-GB" baseline="0" dirty="0" err="1"/>
              <a:t>Efallai</a:t>
            </a:r>
            <a:r>
              <a:rPr lang="en-GB" baseline="0" dirty="0"/>
              <a:t> y </a:t>
            </a:r>
            <a:r>
              <a:rPr lang="en-GB" baseline="0" dirty="0" err="1"/>
              <a:t>bydd</a:t>
            </a:r>
            <a:r>
              <a:rPr lang="en-GB" baseline="0" dirty="0"/>
              <a:t> </a:t>
            </a:r>
            <a:r>
              <a:rPr lang="en-GB" baseline="0" dirty="0" err="1"/>
              <a:t>rhywun</a:t>
            </a:r>
            <a:r>
              <a:rPr lang="en-GB" baseline="0" dirty="0"/>
              <a:t> </a:t>
            </a:r>
            <a:r>
              <a:rPr lang="en-GB" baseline="0" dirty="0" err="1"/>
              <a:t>wedi</a:t>
            </a:r>
            <a:r>
              <a:rPr lang="en-GB" baseline="0" dirty="0"/>
              <a:t> </a:t>
            </a:r>
            <a:r>
              <a:rPr lang="en-GB" baseline="0" dirty="0" err="1"/>
              <a:t>ysgrifennu</a:t>
            </a:r>
            <a:r>
              <a:rPr lang="en-GB" baseline="0" dirty="0"/>
              <a:t> </a:t>
            </a:r>
            <a:r>
              <a:rPr lang="en-GB" baseline="0" dirty="0" err="1"/>
              <a:t>rhywbeth</a:t>
            </a:r>
            <a:r>
              <a:rPr lang="en-GB" baseline="0" dirty="0"/>
              <a:t> am y Welsh Not, </a:t>
            </a:r>
            <a:r>
              <a:rPr lang="en-GB" baseline="0" dirty="0" err="1"/>
              <a:t>er</a:t>
            </a:r>
            <a:r>
              <a:rPr lang="en-GB" baseline="0" dirty="0"/>
              <a:t> </a:t>
            </a:r>
            <a:r>
              <a:rPr lang="en-GB" baseline="0" dirty="0" err="1"/>
              <a:t>enghraifft</a:t>
            </a:r>
            <a:r>
              <a:rPr lang="en-GB" baseline="0" dirty="0"/>
              <a:t>. </a:t>
            </a:r>
            <a:r>
              <a:rPr lang="en-GB" baseline="0" dirty="0" err="1"/>
              <a:t>Dweud</a:t>
            </a:r>
            <a:r>
              <a:rPr lang="en-GB" baseline="0" dirty="0"/>
              <a:t> </a:t>
            </a:r>
            <a:r>
              <a:rPr lang="en-GB" baseline="0" dirty="0" err="1"/>
              <a:t>ein</a:t>
            </a:r>
            <a:r>
              <a:rPr lang="en-GB" baseline="0" dirty="0"/>
              <a:t> bod </a:t>
            </a:r>
            <a:r>
              <a:rPr lang="en-GB" baseline="0" dirty="0" err="1"/>
              <a:t>ni</a:t>
            </a:r>
            <a:r>
              <a:rPr lang="en-GB" baseline="0" dirty="0"/>
              <a:t> </a:t>
            </a:r>
            <a:r>
              <a:rPr lang="en-GB" baseline="0" dirty="0" err="1"/>
              <a:t>nawr</a:t>
            </a:r>
            <a:r>
              <a:rPr lang="en-GB" baseline="0" dirty="0"/>
              <a:t> am </a:t>
            </a:r>
            <a:r>
              <a:rPr lang="en-GB" baseline="0" dirty="0" err="1"/>
              <a:t>ddod</a:t>
            </a:r>
            <a:r>
              <a:rPr lang="en-GB" baseline="0" dirty="0"/>
              <a:t> </a:t>
            </a:r>
            <a:r>
              <a:rPr lang="en-GB" baseline="0" dirty="0" err="1"/>
              <a:t>i</a:t>
            </a:r>
            <a:r>
              <a:rPr lang="en-GB" baseline="0" dirty="0"/>
              <a:t> </a:t>
            </a:r>
            <a:r>
              <a:rPr lang="en-GB" baseline="0" dirty="0" err="1"/>
              <a:t>ddeall</a:t>
            </a:r>
            <a:r>
              <a:rPr lang="en-GB" baseline="0" dirty="0"/>
              <a:t> </a:t>
            </a:r>
            <a:r>
              <a:rPr lang="en-GB" baseline="0" dirty="0" err="1"/>
              <a:t>mwy</a:t>
            </a:r>
            <a:r>
              <a:rPr lang="en-GB" baseline="0" dirty="0"/>
              <a:t> am </a:t>
            </a:r>
            <a:r>
              <a:rPr lang="en-GB" baseline="0" dirty="0" err="1"/>
              <a:t>hanes</a:t>
            </a:r>
            <a:r>
              <a:rPr lang="en-GB" baseline="0" dirty="0"/>
              <a:t> </a:t>
            </a:r>
            <a:r>
              <a:rPr lang="en-GB" baseline="0" dirty="0" err="1"/>
              <a:t>yr</a:t>
            </a:r>
            <a:r>
              <a:rPr lang="en-GB" baseline="0" dirty="0"/>
              <a:t> </a:t>
            </a:r>
            <a:r>
              <a:rPr lang="en-GB" baseline="0" dirty="0" err="1"/>
              <a:t>iaith</a:t>
            </a:r>
            <a:r>
              <a:rPr lang="en-GB" baseline="0" dirty="0"/>
              <a:t> </a:t>
            </a:r>
            <a:r>
              <a:rPr lang="en-GB" baseline="0" dirty="0" err="1"/>
              <a:t>Gymraeg</a:t>
            </a:r>
            <a:r>
              <a:rPr lang="en-GB" baseline="0" dirty="0"/>
              <a:t> </a:t>
            </a:r>
            <a:r>
              <a:rPr lang="en-GB" baseline="0" dirty="0" err="1"/>
              <a:t>drwy’r</a:t>
            </a:r>
            <a:r>
              <a:rPr lang="en-GB" baseline="0" dirty="0"/>
              <a:t> </a:t>
            </a:r>
            <a:r>
              <a:rPr lang="en-GB" baseline="0" dirty="0" err="1"/>
              <a:t>ffilm</a:t>
            </a:r>
            <a:r>
              <a:rPr lang="en-GB" baseline="0" dirty="0"/>
              <a:t> </a:t>
            </a:r>
            <a:r>
              <a:rPr lang="en-GB" baseline="0" dirty="0" err="1"/>
              <a:t>yma</a:t>
            </a:r>
            <a:r>
              <a:rPr lang="en-GB" baseline="0" dirty="0"/>
              <a:t>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825678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Trafod</a:t>
            </a:r>
            <a:r>
              <a:rPr lang="en-US" dirty="0"/>
              <a:t> y </a:t>
            </a:r>
            <a:r>
              <a:rPr lang="en-US" dirty="0" err="1"/>
              <a:t>ffilm</a:t>
            </a:r>
            <a:r>
              <a:rPr lang="en-US" dirty="0"/>
              <a:t> </a:t>
            </a:r>
            <a:r>
              <a:rPr lang="mr-IN" dirty="0"/>
              <a:t>–</a:t>
            </a:r>
            <a:r>
              <a:rPr lang="en-US" dirty="0"/>
              <a:t> </a:t>
            </a:r>
            <a:r>
              <a:rPr lang="en-US" dirty="0" err="1"/>
              <a:t>efallai</a:t>
            </a:r>
            <a:r>
              <a:rPr lang="en-US" dirty="0"/>
              <a:t> </a:t>
            </a:r>
            <a:r>
              <a:rPr lang="en-US" dirty="0" err="1"/>
              <a:t>ysgrifennu</a:t>
            </a:r>
            <a:r>
              <a:rPr lang="en-US" dirty="0"/>
              <a:t> </a:t>
            </a:r>
            <a:r>
              <a:rPr lang="en-US" dirty="0" err="1"/>
              <a:t>ffaith</a:t>
            </a:r>
            <a:r>
              <a:rPr lang="en-US" dirty="0"/>
              <a:t> </a:t>
            </a:r>
            <a:r>
              <a:rPr lang="en-US" dirty="0" err="1"/>
              <a:t>arall</a:t>
            </a:r>
            <a:r>
              <a:rPr lang="en-US" dirty="0"/>
              <a:t> </a:t>
            </a:r>
            <a:r>
              <a:rPr lang="mr-IN" dirty="0"/>
              <a:t>–</a:t>
            </a:r>
            <a:r>
              <a:rPr lang="en-US" dirty="0"/>
              <a:t> </a:t>
            </a:r>
            <a:r>
              <a:rPr lang="en-US" dirty="0" err="1"/>
              <a:t>rhywbeth</a:t>
            </a:r>
            <a:r>
              <a:rPr lang="en-US" baseline="0" dirty="0"/>
              <a:t> </a:t>
            </a:r>
            <a:r>
              <a:rPr lang="en-US" baseline="0" dirty="0" err="1"/>
              <a:t>yr</a:t>
            </a:r>
            <a:r>
              <a:rPr lang="en-US" baseline="0" dirty="0"/>
              <a:t> </a:t>
            </a:r>
            <a:r>
              <a:rPr lang="en-US" baseline="0" dirty="0" err="1"/>
              <a:t>oeddent</a:t>
            </a:r>
            <a:r>
              <a:rPr lang="en-US" baseline="0" dirty="0"/>
              <a:t> </a:t>
            </a:r>
            <a:r>
              <a:rPr lang="en-US" baseline="0" dirty="0" err="1"/>
              <a:t>barod</a:t>
            </a:r>
            <a:r>
              <a:rPr lang="en-US" baseline="0" dirty="0"/>
              <a:t> </a:t>
            </a:r>
            <a:r>
              <a:rPr lang="en-US" baseline="0" dirty="0" err="1"/>
              <a:t>yn</a:t>
            </a:r>
            <a:r>
              <a:rPr lang="en-US" baseline="0" dirty="0"/>
              <a:t> </a:t>
            </a:r>
            <a:r>
              <a:rPr lang="en-US" baseline="0" dirty="0" err="1"/>
              <a:t>ei</a:t>
            </a:r>
            <a:r>
              <a:rPr lang="en-US" baseline="0" dirty="0"/>
              <a:t> </a:t>
            </a:r>
            <a:r>
              <a:rPr lang="en-US" baseline="0" dirty="0" err="1"/>
              <a:t>wybod</a:t>
            </a:r>
            <a:r>
              <a:rPr lang="en-US" baseline="0" dirty="0"/>
              <a:t> </a:t>
            </a:r>
            <a:r>
              <a:rPr lang="en-US" baseline="0" dirty="0" err="1"/>
              <a:t>ar</a:t>
            </a:r>
            <a:r>
              <a:rPr lang="en-US" baseline="0" dirty="0"/>
              <a:t> un </a:t>
            </a:r>
            <a:r>
              <a:rPr lang="en-US" baseline="0" dirty="0" err="1"/>
              <a:t>ochr</a:t>
            </a:r>
            <a:r>
              <a:rPr lang="en-US" baseline="0" dirty="0"/>
              <a:t> </a:t>
            </a:r>
            <a:r>
              <a:rPr lang="en-US" baseline="0" dirty="0" err="1"/>
              <a:t>yr</a:t>
            </a:r>
            <a:r>
              <a:rPr lang="en-US" baseline="0" dirty="0"/>
              <a:t> </a:t>
            </a:r>
            <a:r>
              <a:rPr lang="en-US" baseline="0" dirty="0" err="1"/>
              <a:t>ystafell</a:t>
            </a:r>
            <a:r>
              <a:rPr lang="en-US" baseline="0" dirty="0"/>
              <a:t> a </a:t>
            </a:r>
            <a:r>
              <a:rPr lang="en-US" baseline="0" dirty="0" err="1"/>
              <a:t>rhywbeth</a:t>
            </a:r>
            <a:r>
              <a:rPr lang="en-US" baseline="0" dirty="0"/>
              <a:t> </a:t>
            </a:r>
            <a:r>
              <a:rPr lang="en-US" baseline="0" dirty="0" err="1"/>
              <a:t>nad</a:t>
            </a:r>
            <a:r>
              <a:rPr lang="en-US" baseline="0" dirty="0"/>
              <a:t> </a:t>
            </a:r>
            <a:r>
              <a:rPr lang="en-US" baseline="0" dirty="0" err="1"/>
              <a:t>oeddent</a:t>
            </a:r>
            <a:r>
              <a:rPr lang="en-US" baseline="0" dirty="0"/>
              <a:t> </a:t>
            </a:r>
            <a:r>
              <a:rPr lang="en-US" baseline="0" dirty="0" err="1"/>
              <a:t>yn</a:t>
            </a:r>
            <a:r>
              <a:rPr lang="en-US" baseline="0" dirty="0"/>
              <a:t> </a:t>
            </a:r>
            <a:r>
              <a:rPr lang="en-US" baseline="0" dirty="0" err="1"/>
              <a:t>ei</a:t>
            </a:r>
            <a:r>
              <a:rPr lang="en-US" baseline="0" dirty="0"/>
              <a:t> </a:t>
            </a:r>
            <a:r>
              <a:rPr lang="en-US" baseline="0" dirty="0" err="1"/>
              <a:t>wybod</a:t>
            </a:r>
            <a:r>
              <a:rPr lang="en-US" baseline="0" dirty="0"/>
              <a:t> </a:t>
            </a:r>
            <a:r>
              <a:rPr lang="en-US" baseline="0" dirty="0" err="1"/>
              <a:t>ar</a:t>
            </a:r>
            <a:r>
              <a:rPr lang="en-US" baseline="0" dirty="0"/>
              <a:t> </a:t>
            </a:r>
            <a:r>
              <a:rPr lang="en-US" baseline="0" dirty="0" err="1"/>
              <a:t>yr</a:t>
            </a:r>
            <a:r>
              <a:rPr lang="en-US" baseline="0" dirty="0"/>
              <a:t> </a:t>
            </a:r>
            <a:r>
              <a:rPr lang="en-US" baseline="0" dirty="0" err="1"/>
              <a:t>ochr</a:t>
            </a:r>
            <a:r>
              <a:rPr lang="en-US" baseline="0" dirty="0"/>
              <a:t> </a:t>
            </a:r>
            <a:r>
              <a:rPr lang="en-US" baseline="0" dirty="0" err="1"/>
              <a:t>arall</a:t>
            </a:r>
            <a:r>
              <a:rPr lang="en-US" baseline="0" dirty="0"/>
              <a:t>. </a:t>
            </a:r>
            <a:r>
              <a:rPr lang="en-US" baseline="0" dirty="0" err="1"/>
              <a:t>Trafod</a:t>
            </a:r>
            <a:r>
              <a:rPr lang="mr-IN" baseline="0" dirty="0"/>
              <a:t>…</a:t>
            </a:r>
            <a:r>
              <a:rPr lang="en-GB" baseline="0" dirty="0"/>
              <a:t>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791649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Cymraeg</a:t>
            </a:r>
            <a:r>
              <a:rPr lang="en-US" dirty="0"/>
              <a:t> </a:t>
            </a:r>
            <a:r>
              <a:rPr lang="en-US" dirty="0" err="1"/>
              <a:t>heddiw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2761448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Niferoedd</a:t>
            </a:r>
            <a:r>
              <a:rPr lang="en-US" dirty="0"/>
              <a:t> y </a:t>
            </a:r>
            <a:r>
              <a:rPr lang="en-US" dirty="0" err="1"/>
              <a:t>cyfrifiad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dangos</a:t>
            </a:r>
            <a:r>
              <a:rPr lang="en-US" dirty="0"/>
              <a:t> bod </a:t>
            </a:r>
            <a:r>
              <a:rPr lang="en-US" dirty="0" err="1"/>
              <a:t>nifer</a:t>
            </a:r>
            <a:r>
              <a:rPr lang="en-US" dirty="0"/>
              <a:t> o </a:t>
            </a:r>
            <a:r>
              <a:rPr lang="en-US" dirty="0" err="1"/>
              <a:t>Gymry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baseline="0" dirty="0"/>
              <a:t> </a:t>
            </a:r>
            <a:r>
              <a:rPr lang="en-US" baseline="0" dirty="0" err="1"/>
              <a:t>nodi</a:t>
            </a:r>
            <a:r>
              <a:rPr lang="en-US" baseline="0" dirty="0"/>
              <a:t> bod </a:t>
            </a:r>
            <a:r>
              <a:rPr lang="en-US" baseline="0" dirty="0" err="1"/>
              <a:t>peth</a:t>
            </a:r>
            <a:r>
              <a:rPr lang="en-US" baseline="0" dirty="0"/>
              <a:t> </a:t>
            </a:r>
            <a:r>
              <a:rPr lang="en-US" baseline="0" dirty="0" err="1"/>
              <a:t>gallu</a:t>
            </a:r>
            <a:r>
              <a:rPr lang="en-US" baseline="0" dirty="0"/>
              <a:t> </a:t>
            </a:r>
            <a:r>
              <a:rPr lang="en-US" baseline="0" dirty="0" err="1"/>
              <a:t>ganddynt</a:t>
            </a:r>
            <a:r>
              <a:rPr lang="en-US" baseline="0" dirty="0"/>
              <a:t> </a:t>
            </a:r>
            <a:r>
              <a:rPr lang="en-US" baseline="0" dirty="0" err="1"/>
              <a:t>i</a:t>
            </a:r>
            <a:r>
              <a:rPr lang="en-US" baseline="0" dirty="0"/>
              <a:t> </a:t>
            </a:r>
            <a:r>
              <a:rPr lang="en-US" baseline="0" dirty="0" err="1"/>
              <a:t>siarad</a:t>
            </a:r>
            <a:r>
              <a:rPr lang="en-US" baseline="0" dirty="0"/>
              <a:t> </a:t>
            </a:r>
            <a:r>
              <a:rPr lang="en-US" baseline="0" dirty="0" err="1"/>
              <a:t>Cymraeg</a:t>
            </a:r>
            <a:r>
              <a:rPr lang="mr-IN" baseline="0" dirty="0"/>
              <a:t>…</a:t>
            </a:r>
            <a:r>
              <a:rPr lang="en-GB" baseline="0" dirty="0"/>
              <a:t> </a:t>
            </a:r>
            <a:r>
              <a:rPr lang="en-GB" baseline="0" dirty="0" err="1"/>
              <a:t>Efallai</a:t>
            </a:r>
            <a:r>
              <a:rPr lang="en-GB" baseline="0" dirty="0"/>
              <a:t> y </a:t>
            </a:r>
            <a:r>
              <a:rPr lang="en-GB" baseline="0" dirty="0" err="1"/>
              <a:t>bydd</a:t>
            </a:r>
            <a:r>
              <a:rPr lang="en-GB" baseline="0" dirty="0"/>
              <a:t> y </a:t>
            </a:r>
            <a:r>
              <a:rPr lang="en-GB" baseline="0" dirty="0" err="1"/>
              <a:t>ffigyrau</a:t>
            </a:r>
            <a:r>
              <a:rPr lang="en-GB" baseline="0" dirty="0"/>
              <a:t> </a:t>
            </a:r>
            <a:r>
              <a:rPr lang="en-GB" baseline="0" dirty="0" err="1"/>
              <a:t>yn</a:t>
            </a:r>
            <a:r>
              <a:rPr lang="en-GB" baseline="0" dirty="0"/>
              <a:t> </a:t>
            </a:r>
            <a:r>
              <a:rPr lang="en-GB" baseline="0" dirty="0" err="1"/>
              <a:t>peri</a:t>
            </a:r>
            <a:r>
              <a:rPr lang="en-GB" baseline="0" dirty="0"/>
              <a:t> </a:t>
            </a:r>
            <a:r>
              <a:rPr lang="en-GB" baseline="0" dirty="0" err="1"/>
              <a:t>syndod</a:t>
            </a:r>
            <a:r>
              <a:rPr lang="en-GB" baseline="0" dirty="0"/>
              <a:t>.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359562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Deddfwriaethau</a:t>
            </a:r>
            <a:r>
              <a:rPr lang="en-US" dirty="0"/>
              <a:t> a </a:t>
            </a:r>
            <a:r>
              <a:rPr lang="en-US" dirty="0" err="1"/>
              <a:t>pholisïau</a:t>
            </a:r>
            <a:r>
              <a:rPr lang="en-US" baseline="0" dirty="0"/>
              <a:t> </a:t>
            </a:r>
            <a:r>
              <a:rPr lang="en-US" baseline="0" dirty="0" err="1"/>
              <a:t>pwysig</a:t>
            </a:r>
            <a:r>
              <a:rPr lang="mr-IN" baseline="0" dirty="0"/>
              <a:t>…</a:t>
            </a:r>
            <a:r>
              <a:rPr lang="en-GB" baseline="0" dirty="0"/>
              <a:t/>
            </a:r>
            <a:br>
              <a:rPr lang="en-GB" baseline="0" dirty="0"/>
            </a:br>
            <a:r>
              <a:rPr lang="en-GB" baseline="0" dirty="0" err="1"/>
              <a:t>Mesur</a:t>
            </a:r>
            <a:r>
              <a:rPr lang="en-GB" baseline="0" dirty="0"/>
              <a:t> </a:t>
            </a:r>
            <a:r>
              <a:rPr lang="en-GB" baseline="0" dirty="0" err="1"/>
              <a:t>yr</a:t>
            </a:r>
            <a:r>
              <a:rPr lang="en-GB" baseline="0" dirty="0"/>
              <a:t> </a:t>
            </a:r>
            <a:r>
              <a:rPr lang="en-GB" baseline="0" dirty="0" err="1"/>
              <a:t>Iaith</a:t>
            </a:r>
            <a:r>
              <a:rPr lang="en-GB" baseline="0" dirty="0"/>
              <a:t> </a:t>
            </a:r>
            <a:r>
              <a:rPr lang="en-GB" baseline="0" dirty="0" err="1"/>
              <a:t>Gymraeg</a:t>
            </a:r>
            <a:endParaRPr lang="en-GB" baseline="0" dirty="0"/>
          </a:p>
          <a:p>
            <a:r>
              <a:rPr lang="en-GB" baseline="0" dirty="0" err="1"/>
              <a:t>Mesuriadau</a:t>
            </a:r>
            <a:r>
              <a:rPr lang="en-GB" baseline="0" dirty="0"/>
              <a:t> </a:t>
            </a:r>
            <a:r>
              <a:rPr lang="en-GB" baseline="0" dirty="0" err="1"/>
              <a:t>Answadd</a:t>
            </a:r>
            <a:r>
              <a:rPr lang="en-GB" baseline="0" dirty="0"/>
              <a:t> Estyn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5871715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Mewn</a:t>
            </a:r>
            <a:r>
              <a:rPr lang="en-US" dirty="0"/>
              <a:t> </a:t>
            </a:r>
            <a:r>
              <a:rPr lang="en-US" dirty="0" err="1"/>
              <a:t>grwpiau</a:t>
            </a:r>
            <a:r>
              <a:rPr lang="en-US" dirty="0"/>
              <a:t>,</a:t>
            </a:r>
            <a:r>
              <a:rPr lang="en-US" baseline="0" dirty="0"/>
              <a:t> </a:t>
            </a:r>
            <a:r>
              <a:rPr lang="en-US" baseline="0" dirty="0" err="1"/>
              <a:t>creu</a:t>
            </a:r>
            <a:r>
              <a:rPr lang="en-US" baseline="0" dirty="0"/>
              <a:t> </a:t>
            </a:r>
            <a:r>
              <a:rPr lang="en-US" baseline="0" dirty="0" err="1"/>
              <a:t>llinell</a:t>
            </a:r>
            <a:r>
              <a:rPr lang="en-US" baseline="0" dirty="0"/>
              <a:t> </a:t>
            </a:r>
            <a:r>
              <a:rPr lang="en-US" baseline="0" dirty="0" err="1"/>
              <a:t>amser</a:t>
            </a:r>
            <a:r>
              <a:rPr lang="en-US" baseline="0" dirty="0"/>
              <a:t> </a:t>
            </a:r>
            <a:r>
              <a:rPr lang="en-US" baseline="0" dirty="0" err="1"/>
              <a:t>yn</a:t>
            </a:r>
            <a:r>
              <a:rPr lang="en-US" baseline="0" dirty="0"/>
              <a:t> </a:t>
            </a:r>
            <a:r>
              <a:rPr lang="en-US" baseline="0" dirty="0" err="1"/>
              <a:t>dwyn</a:t>
            </a:r>
            <a:r>
              <a:rPr lang="en-US" baseline="0" dirty="0"/>
              <a:t> </a:t>
            </a:r>
            <a:r>
              <a:rPr lang="en-US" baseline="0" dirty="0" err="1"/>
              <a:t>i</a:t>
            </a:r>
            <a:r>
              <a:rPr lang="en-US" baseline="0" dirty="0"/>
              <a:t> </a:t>
            </a:r>
            <a:r>
              <a:rPr lang="en-US" baseline="0" dirty="0" err="1"/>
              <a:t>gof</a:t>
            </a:r>
            <a:r>
              <a:rPr lang="en-US" baseline="0" dirty="0"/>
              <a:t> </a:t>
            </a:r>
            <a:r>
              <a:rPr lang="en-US" baseline="0" dirty="0" err="1"/>
              <a:t>yr</a:t>
            </a:r>
            <a:r>
              <a:rPr lang="en-US" baseline="0" dirty="0"/>
              <a:t> </a:t>
            </a:r>
            <a:r>
              <a:rPr lang="en-US" baseline="0" dirty="0" err="1"/>
              <a:t>hyn</a:t>
            </a:r>
            <a:r>
              <a:rPr lang="en-US" baseline="0" dirty="0"/>
              <a:t> a </a:t>
            </a:r>
            <a:r>
              <a:rPr lang="en-US" baseline="0" dirty="0" err="1"/>
              <a:t>oedd</a:t>
            </a:r>
            <a:r>
              <a:rPr lang="en-US" baseline="0" dirty="0"/>
              <a:t> </a:t>
            </a:r>
            <a:r>
              <a:rPr lang="en-US" baseline="0" dirty="0" err="1"/>
              <a:t>yn</a:t>
            </a:r>
            <a:r>
              <a:rPr lang="en-US" baseline="0" dirty="0"/>
              <a:t> y </a:t>
            </a:r>
            <a:r>
              <a:rPr lang="en-US" baseline="0" dirty="0" err="1"/>
              <a:t>ffilmiau</a:t>
            </a:r>
            <a:r>
              <a:rPr lang="en-US" baseline="0" dirty="0"/>
              <a:t>. Ni </a:t>
            </a:r>
            <a:r>
              <a:rPr lang="en-US" baseline="0" dirty="0" err="1"/>
              <a:t>fydd</a:t>
            </a:r>
            <a:r>
              <a:rPr lang="en-US" baseline="0" dirty="0"/>
              <a:t> </a:t>
            </a:r>
            <a:r>
              <a:rPr lang="en-US" baseline="0" dirty="0" err="1"/>
              <a:t>popeth</a:t>
            </a:r>
            <a:r>
              <a:rPr lang="en-US" baseline="0" dirty="0"/>
              <a:t> </a:t>
            </a:r>
            <a:r>
              <a:rPr lang="en-US" baseline="0" dirty="0" err="1"/>
              <a:t>yn</a:t>
            </a:r>
            <a:r>
              <a:rPr lang="en-US" baseline="0" dirty="0"/>
              <a:t> </a:t>
            </a:r>
            <a:r>
              <a:rPr lang="en-US" baseline="0" dirty="0" err="1"/>
              <a:t>ymddangos</a:t>
            </a:r>
            <a:r>
              <a:rPr lang="en-US" baseline="0" dirty="0"/>
              <a:t> </a:t>
            </a:r>
            <a:r>
              <a:rPr lang="en-US" baseline="0" dirty="0" err="1"/>
              <a:t>yn</a:t>
            </a:r>
            <a:r>
              <a:rPr lang="en-US" baseline="0" dirty="0"/>
              <a:t> y </a:t>
            </a:r>
            <a:r>
              <a:rPr lang="en-US" baseline="0" dirty="0" err="1"/>
              <a:t>ffilm</a:t>
            </a:r>
            <a:r>
              <a:rPr lang="en-US" baseline="0" dirty="0"/>
              <a:t>, ac </a:t>
            </a:r>
            <a:r>
              <a:rPr lang="en-US" baseline="0" dirty="0" err="1"/>
              <a:t>yna</a:t>
            </a:r>
            <a:r>
              <a:rPr lang="en-US" baseline="0" dirty="0"/>
              <a:t> </a:t>
            </a:r>
            <a:r>
              <a:rPr lang="en-US" baseline="0" dirty="0" err="1"/>
              <a:t>bydd</a:t>
            </a:r>
            <a:r>
              <a:rPr lang="en-US" baseline="0" dirty="0"/>
              <a:t> </a:t>
            </a:r>
            <a:r>
              <a:rPr lang="en-US" baseline="0" dirty="0" err="1"/>
              <a:t>modd</a:t>
            </a:r>
            <a:r>
              <a:rPr lang="en-US" baseline="0" dirty="0"/>
              <a:t> </a:t>
            </a:r>
            <a:r>
              <a:rPr lang="en-US" baseline="0" dirty="0" err="1"/>
              <a:t>esbonio’r</a:t>
            </a:r>
            <a:r>
              <a:rPr lang="en-US" baseline="0" dirty="0"/>
              <a:t> </a:t>
            </a:r>
            <a:r>
              <a:rPr lang="en-US" baseline="0" dirty="0" err="1"/>
              <a:t>lleill</a:t>
            </a:r>
            <a:r>
              <a:rPr lang="en-US" baseline="0" dirty="0"/>
              <a:t> </a:t>
            </a:r>
            <a:r>
              <a:rPr lang="en-US" baseline="0" dirty="0" err="1"/>
              <a:t>mewn</a:t>
            </a:r>
            <a:r>
              <a:rPr lang="en-US" baseline="0" dirty="0"/>
              <a:t> </a:t>
            </a:r>
            <a:r>
              <a:rPr lang="en-US" baseline="0" dirty="0" err="1"/>
              <a:t>trafodaeth</a:t>
            </a:r>
            <a:r>
              <a:rPr lang="en-US" baseline="0" dirty="0"/>
              <a:t> </a:t>
            </a:r>
            <a:r>
              <a:rPr lang="en-US" baseline="0" dirty="0" err="1"/>
              <a:t>grwp</a:t>
            </a:r>
            <a:r>
              <a:rPr lang="en-US" baseline="0" dirty="0"/>
              <a:t>, </a:t>
            </a:r>
            <a:r>
              <a:rPr lang="en-US" baseline="0" dirty="0" err="1"/>
              <a:t>gan</a:t>
            </a:r>
            <a:r>
              <a:rPr lang="en-US" baseline="0" dirty="0"/>
              <a:t> </a:t>
            </a:r>
            <a:r>
              <a:rPr lang="en-US" baseline="0" dirty="0" err="1"/>
              <a:t>roi’r</a:t>
            </a:r>
            <a:r>
              <a:rPr lang="en-US" baseline="0" dirty="0"/>
              <a:t> </a:t>
            </a:r>
            <a:r>
              <a:rPr lang="en-US" baseline="0" dirty="0" err="1"/>
              <a:t>atebion</a:t>
            </a:r>
            <a:r>
              <a:rPr lang="en-US" baseline="0" dirty="0"/>
              <a:t> </a:t>
            </a:r>
            <a:r>
              <a:rPr lang="en-US" baseline="0" dirty="0" err="1"/>
              <a:t>cywir</a:t>
            </a:r>
            <a:r>
              <a:rPr lang="en-US" baseline="0" dirty="0"/>
              <a:t> </a:t>
            </a:r>
            <a:r>
              <a:rPr lang="en-US" baseline="0" dirty="0" err="1"/>
              <a:t>iddynt</a:t>
            </a:r>
            <a:r>
              <a:rPr lang="en-US" baseline="0" dirty="0"/>
              <a:t>.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76960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777E7A44-DABC-7643-9255-81D97F854201}" type="datetimeFigureOut">
              <a:rPr lang="en-US" smtClean="0"/>
              <a:t>9/18/2018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9/18/2018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777E7A44-DABC-7643-9255-81D97F854201}" type="datetimeFigureOut">
              <a:rPr lang="en-US" smtClean="0"/>
              <a:t>9/18/2018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9/18/2018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9/18/2018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9/18/2018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9/18/2018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9/18/2018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9/18/2018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9/18/2018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777E7A44-DABC-7643-9255-81D97F854201}" type="datetimeFigureOut">
              <a:rPr lang="en-US" smtClean="0"/>
              <a:t>9/18/2018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777E7A44-DABC-7643-9255-81D97F854201}" type="datetimeFigureOut">
              <a:rPr lang="en-US" smtClean="0"/>
              <a:t>9/18/2018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777E7A44-DABC-7643-9255-81D97F854201}" type="datetimeFigureOut">
              <a:rPr lang="en-US" smtClean="0"/>
              <a:t>9/18/2018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9/18/2018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Drag picture to placeholder or click icon to add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Drag picture to placeholder or click icon to add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Drag picture to placeholder or click icon to add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9/18/2018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9/18/2018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777E7A44-DABC-7643-9255-81D97F854201}" type="datetimeFigureOut">
              <a:rPr lang="en-US" smtClean="0"/>
              <a:t>9/18/2018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7E7A44-DABC-7643-9255-81D97F854201}" type="datetimeFigureOut">
              <a:rPr lang="en-US" smtClean="0"/>
              <a:t>9/18/2018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04223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03" r:id="rId1"/>
    <p:sldLayoutId id="2147484004" r:id="rId2"/>
    <p:sldLayoutId id="2147484005" r:id="rId3"/>
    <p:sldLayoutId id="2147484006" r:id="rId4"/>
    <p:sldLayoutId id="2147484007" r:id="rId5"/>
    <p:sldLayoutId id="2147484008" r:id="rId6"/>
    <p:sldLayoutId id="2147484009" r:id="rId7"/>
    <p:sldLayoutId id="2147484010" r:id="rId8"/>
    <p:sldLayoutId id="2147484011" r:id="rId9"/>
    <p:sldLayoutId id="2147484012" r:id="rId10"/>
    <p:sldLayoutId id="2147484013" r:id="rId11"/>
    <p:sldLayoutId id="2147484014" r:id="rId12"/>
    <p:sldLayoutId id="2147484015" r:id="rId13"/>
    <p:sldLayoutId id="2147484016" r:id="rId14"/>
    <p:sldLayoutId id="2147484017" r:id="rId15"/>
    <p:sldLayoutId id="2147484018" r:id="rId16"/>
    <p:sldLayoutId id="2147484019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xfD0SRJ8MUc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png"/><Relationship Id="rId4" Type="http://schemas.openxmlformats.org/officeDocument/2006/relationships/image" Target="../media/image6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LOFDdndeQXU" TargetMode="Externa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hyperlink" Target="https://www.youtube.com/watch?v=xfD0SRJ8MUc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726" t="12992" r="28186" b="13354"/>
          <a:stretch/>
        </p:blipFill>
        <p:spPr>
          <a:xfrm rot="16200000">
            <a:off x="4532646" y="-1392948"/>
            <a:ext cx="3251200" cy="84531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22170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47828" y="2210672"/>
            <a:ext cx="5540416" cy="467820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0"/>
              </a:spcAft>
            </a:pP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Bydd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myfyrwyr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yn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gallu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ymwneud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â’r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meysydd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canlynol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b="1" u="sng" dirty="0" err="1">
                <a:latin typeface="Apple Braille" charset="0"/>
                <a:ea typeface="Apple Braille" charset="0"/>
                <a:cs typeface="Apple Braille" charset="0"/>
              </a:rPr>
              <a:t>ar</a:t>
            </a:r>
            <a:r>
              <a:rPr lang="en-GB" sz="2000" b="1" u="sng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b="1" u="sng" dirty="0" err="1">
                <a:latin typeface="Apple Braille" charset="0"/>
                <a:ea typeface="Apple Braille" charset="0"/>
                <a:cs typeface="Apple Braille" charset="0"/>
              </a:rPr>
              <a:t>lafar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yn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hyderus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o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fewn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eu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gallu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ieithyddol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:</a:t>
            </a:r>
            <a:r>
              <a:rPr lang="en-US" sz="2000" dirty="0">
                <a:latin typeface="Apple Braille" charset="0"/>
                <a:ea typeface="Apple Braille" charset="0"/>
                <a:cs typeface="Apple Braille" charset="0"/>
              </a:rPr>
              <a:t/>
            </a:r>
            <a:br>
              <a:rPr lang="en-US" sz="2000" dirty="0">
                <a:latin typeface="Apple Braille" charset="0"/>
                <a:ea typeface="Apple Braille" charset="0"/>
                <a:cs typeface="Apple Braille" charset="0"/>
              </a:rPr>
            </a:b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 </a:t>
            </a:r>
            <a:endParaRPr lang="en-US" sz="2000" dirty="0">
              <a:latin typeface="Apple Braille" charset="0"/>
              <a:ea typeface="Apple Braille" charset="0"/>
              <a:cs typeface="Apple Braille" charset="0"/>
            </a:endParaRPr>
          </a:p>
          <a:p>
            <a:pPr marL="342900" lvl="0" indent="-342900">
              <a:buFont typeface="Courier New" charset="0"/>
              <a:buChar char="o"/>
            </a:pP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Deall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cyd-destun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yr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iaith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Gymraeg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ym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myd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addysg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yng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Nghymru</a:t>
            </a:r>
            <a:endParaRPr lang="en-US" sz="2000" dirty="0">
              <a:latin typeface="Apple Braille" charset="0"/>
              <a:ea typeface="Apple Braille" charset="0"/>
              <a:cs typeface="Apple Braille" charset="0"/>
            </a:endParaRPr>
          </a:p>
          <a:p>
            <a:pPr marL="342900" lvl="0" indent="-342900">
              <a:buFont typeface="Courier New" charset="0"/>
              <a:buChar char="o"/>
            </a:pP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Cyfarch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disgyblion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a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chydweithwyr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yn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Gymraeg</a:t>
            </a:r>
            <a:endParaRPr lang="en-US" sz="2000" dirty="0">
              <a:latin typeface="Apple Braille" charset="0"/>
              <a:ea typeface="Apple Braille" charset="0"/>
              <a:cs typeface="Apple Braille" charset="0"/>
            </a:endParaRPr>
          </a:p>
          <a:p>
            <a:pPr marL="342900" lvl="0" indent="-342900">
              <a:buFont typeface="Courier New" charset="0"/>
              <a:buChar char="o"/>
            </a:pP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Agor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a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chloi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gwersi</a:t>
            </a:r>
            <a:endParaRPr lang="en-US" sz="2000" dirty="0">
              <a:latin typeface="Apple Braille" charset="0"/>
              <a:ea typeface="Apple Braille" charset="0"/>
              <a:cs typeface="Apple Braille" charset="0"/>
            </a:endParaRPr>
          </a:p>
          <a:p>
            <a:pPr marL="342900" lvl="0" indent="-342900">
              <a:buFont typeface="Courier New" charset="0"/>
              <a:buChar char="o"/>
            </a:pP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Defnyddio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gorchmynion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yn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y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dosbarth</a:t>
            </a:r>
            <a:endParaRPr lang="en-US" sz="2000" dirty="0">
              <a:latin typeface="Apple Braille" charset="0"/>
              <a:ea typeface="Apple Braille" charset="0"/>
              <a:cs typeface="Apple Braille" charset="0"/>
            </a:endParaRPr>
          </a:p>
          <a:p>
            <a:pPr marL="342900" lvl="0" indent="-342900">
              <a:buFont typeface="Courier New" charset="0"/>
              <a:buChar char="o"/>
            </a:pP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Trafod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rhifau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,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dyddiau’r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wythnos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a’r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dyddiad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a’u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defnyddio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yn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y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dosbarth</a:t>
            </a:r>
            <a:endParaRPr lang="en-US" sz="2000" dirty="0">
              <a:latin typeface="Apple Braille" charset="0"/>
              <a:ea typeface="Apple Braille" charset="0"/>
              <a:cs typeface="Apple Braille" charset="0"/>
            </a:endParaRPr>
          </a:p>
          <a:p>
            <a:pPr marL="342900" lvl="0" indent="-342900">
              <a:buFont typeface="Courier New" charset="0"/>
              <a:buChar char="o"/>
            </a:pP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Rhoi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adborth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i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ddisgyblion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ar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eu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gwaith</a:t>
            </a:r>
            <a:endParaRPr lang="en-US" sz="2000" dirty="0">
              <a:latin typeface="Apple Braille" charset="0"/>
              <a:ea typeface="Apple Braille" charset="0"/>
              <a:cs typeface="Apple Braille" charset="0"/>
            </a:endParaRPr>
          </a:p>
          <a:p>
            <a:pPr marL="342900" lvl="0" indent="-342900">
              <a:buFont typeface="Courier New" charset="0"/>
              <a:buChar char="o"/>
            </a:pP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Cwestiynu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cyffredinol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ar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gyfer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y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dosbarth</a:t>
            </a:r>
            <a:endParaRPr lang="en-US" sz="2000" dirty="0">
              <a:latin typeface="Apple Braille" charset="0"/>
              <a:ea typeface="Apple Braille" charset="0"/>
              <a:cs typeface="Apple Braille" charset="0"/>
            </a:endParaRPr>
          </a:p>
          <a:p>
            <a:pPr marL="342900" lvl="0" indent="-342900">
              <a:buFont typeface="Courier New" charset="0"/>
              <a:buChar char="o"/>
            </a:pP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Ymdrin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â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geirfa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bynciol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yn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Gymraeg</a:t>
            </a:r>
            <a:endParaRPr lang="en-US" sz="2000" dirty="0">
              <a:latin typeface="Apple Braille" charset="0"/>
              <a:ea typeface="Apple Braille" charset="0"/>
              <a:cs typeface="Apple Braille" charset="0"/>
            </a:endParaRPr>
          </a:p>
          <a:p>
            <a:pPr>
              <a:spcAft>
                <a:spcPts val="0"/>
              </a:spcAft>
            </a:pPr>
            <a:r>
              <a:rPr lang="en-GB" dirty="0">
                <a:latin typeface="Calibri" charset="0"/>
                <a:ea typeface="Calibri" charset="0"/>
                <a:cs typeface="Calibri" charset="0"/>
              </a:rPr>
              <a:t> </a:t>
            </a:r>
            <a:endParaRPr lang="en-US" dirty="0">
              <a:latin typeface="Calibri" charset="0"/>
              <a:ea typeface="Calibri" charset="0"/>
              <a:cs typeface="Calibri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6155736" y="2210672"/>
            <a:ext cx="5540416" cy="498598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0"/>
              </a:spcAft>
            </a:pPr>
            <a:r>
              <a:rPr lang="en-GB" sz="2000" i="1" dirty="0">
                <a:latin typeface="Apple Braille" charset="0"/>
                <a:ea typeface="Apple Braille" charset="0"/>
                <a:cs typeface="Apple Braille" charset="0"/>
              </a:rPr>
              <a:t>Students will be able to use the Welsh language </a:t>
            </a:r>
            <a:r>
              <a:rPr lang="en-GB" sz="2000" b="1" i="1" u="sng" dirty="0">
                <a:latin typeface="Apple Braille" charset="0"/>
                <a:ea typeface="Apple Braille" charset="0"/>
                <a:cs typeface="Apple Braille" charset="0"/>
              </a:rPr>
              <a:t>orally</a:t>
            </a:r>
            <a:r>
              <a:rPr lang="en-GB" sz="2000" b="1" i="1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i="1" dirty="0">
                <a:latin typeface="Apple Braille" charset="0"/>
                <a:ea typeface="Apple Braille" charset="0"/>
                <a:cs typeface="Apple Braille" charset="0"/>
              </a:rPr>
              <a:t>with confidence in the following areas, within their language ability: </a:t>
            </a:r>
          </a:p>
          <a:p>
            <a:pPr>
              <a:spcAft>
                <a:spcPts val="0"/>
              </a:spcAft>
            </a:pPr>
            <a:r>
              <a:rPr lang="en-GB" sz="2000" i="1" dirty="0">
                <a:latin typeface="Apple Braille" charset="0"/>
                <a:ea typeface="Apple Braille" charset="0"/>
                <a:cs typeface="Apple Braille" charset="0"/>
              </a:rPr>
              <a:t> </a:t>
            </a:r>
            <a:endParaRPr lang="en-US" sz="2000" i="1" dirty="0">
              <a:latin typeface="Apple Braille" charset="0"/>
              <a:ea typeface="Apple Braille" charset="0"/>
              <a:cs typeface="Apple Braille" charset="0"/>
            </a:endParaRPr>
          </a:p>
          <a:p>
            <a:pPr marL="342900" lvl="0" indent="-342900">
              <a:buFont typeface="Courier New" charset="0"/>
              <a:buChar char="o"/>
            </a:pPr>
            <a:r>
              <a:rPr lang="en-GB" sz="2000" i="1" dirty="0">
                <a:latin typeface="Apple Braille" charset="0"/>
                <a:ea typeface="Apple Braille" charset="0"/>
                <a:cs typeface="Apple Braille" charset="0"/>
              </a:rPr>
              <a:t>Understand the context: The Welsh language in education in Wales</a:t>
            </a:r>
            <a:endParaRPr lang="en-US" sz="2000" i="1" dirty="0">
              <a:latin typeface="Apple Braille" charset="0"/>
              <a:ea typeface="Apple Braille" charset="0"/>
              <a:cs typeface="Apple Braille" charset="0"/>
            </a:endParaRPr>
          </a:p>
          <a:p>
            <a:pPr marL="342900" lvl="0" indent="-342900">
              <a:buFont typeface="Courier New" charset="0"/>
              <a:buChar char="o"/>
            </a:pPr>
            <a:r>
              <a:rPr lang="en-GB" sz="2000" i="1" dirty="0">
                <a:latin typeface="Apple Braille" charset="0"/>
                <a:ea typeface="Apple Braille" charset="0"/>
                <a:cs typeface="Apple Braille" charset="0"/>
              </a:rPr>
              <a:t>Greet pupils and other staff in Welsh in and around the school</a:t>
            </a:r>
            <a:endParaRPr lang="en-US" sz="2000" i="1" dirty="0">
              <a:latin typeface="Apple Braille" charset="0"/>
              <a:ea typeface="Apple Braille" charset="0"/>
              <a:cs typeface="Apple Braille" charset="0"/>
            </a:endParaRPr>
          </a:p>
          <a:p>
            <a:pPr marL="342900" lvl="0" indent="-342900">
              <a:buFont typeface="Courier New" charset="0"/>
              <a:buChar char="o"/>
            </a:pPr>
            <a:r>
              <a:rPr lang="en-GB" sz="2000" i="1" dirty="0">
                <a:latin typeface="Apple Braille" charset="0"/>
                <a:ea typeface="Apple Braille" charset="0"/>
                <a:cs typeface="Apple Braille" charset="0"/>
              </a:rPr>
              <a:t>Open and close lessons</a:t>
            </a:r>
            <a:endParaRPr lang="en-US" sz="2000" i="1" dirty="0">
              <a:latin typeface="Apple Braille" charset="0"/>
              <a:ea typeface="Apple Braille" charset="0"/>
              <a:cs typeface="Apple Braille" charset="0"/>
            </a:endParaRPr>
          </a:p>
          <a:p>
            <a:pPr marL="342900" lvl="0" indent="-342900">
              <a:buFont typeface="Courier New" charset="0"/>
              <a:buChar char="o"/>
            </a:pPr>
            <a:r>
              <a:rPr lang="en-GB" sz="2000" i="1" dirty="0">
                <a:latin typeface="Apple Braille" charset="0"/>
                <a:ea typeface="Apple Braille" charset="0"/>
                <a:cs typeface="Apple Braille" charset="0"/>
              </a:rPr>
              <a:t>Use commands in Welsh in the classroom</a:t>
            </a:r>
            <a:endParaRPr lang="en-US" sz="2000" i="1" dirty="0">
              <a:latin typeface="Apple Braille" charset="0"/>
              <a:ea typeface="Apple Braille" charset="0"/>
              <a:cs typeface="Apple Braille" charset="0"/>
            </a:endParaRPr>
          </a:p>
          <a:p>
            <a:pPr marL="342900" lvl="0" indent="-342900">
              <a:buFont typeface="Courier New" charset="0"/>
              <a:buChar char="o"/>
            </a:pPr>
            <a:r>
              <a:rPr lang="en-GB" sz="2000" i="1" dirty="0">
                <a:latin typeface="Apple Braille" charset="0"/>
                <a:ea typeface="Apple Braille" charset="0"/>
                <a:cs typeface="Apple Braille" charset="0"/>
              </a:rPr>
              <a:t>Use numbers, days of the week and dates in the classroom</a:t>
            </a:r>
            <a:endParaRPr lang="en-US" sz="2000" i="1" dirty="0">
              <a:latin typeface="Apple Braille" charset="0"/>
              <a:ea typeface="Apple Braille" charset="0"/>
              <a:cs typeface="Apple Braille" charset="0"/>
            </a:endParaRPr>
          </a:p>
          <a:p>
            <a:pPr marL="342900" lvl="0" indent="-342900">
              <a:buFont typeface="Courier New" charset="0"/>
              <a:buChar char="o"/>
            </a:pPr>
            <a:r>
              <a:rPr lang="en-GB" sz="2000" i="1" dirty="0">
                <a:latin typeface="Apple Braille" charset="0"/>
                <a:ea typeface="Apple Braille" charset="0"/>
                <a:cs typeface="Apple Braille" charset="0"/>
              </a:rPr>
              <a:t>Give feedback on pupils’ work</a:t>
            </a:r>
            <a:endParaRPr lang="en-US" sz="2000" i="1" dirty="0">
              <a:latin typeface="Apple Braille" charset="0"/>
              <a:ea typeface="Apple Braille" charset="0"/>
              <a:cs typeface="Apple Braille" charset="0"/>
            </a:endParaRPr>
          </a:p>
          <a:p>
            <a:pPr marL="342900" lvl="0" indent="-342900">
              <a:buFont typeface="Courier New" charset="0"/>
              <a:buChar char="o"/>
            </a:pPr>
            <a:r>
              <a:rPr lang="en-GB" sz="2000" i="1" dirty="0">
                <a:latin typeface="Apple Braille" charset="0"/>
                <a:ea typeface="Apple Braille" charset="0"/>
                <a:cs typeface="Apple Braille" charset="0"/>
              </a:rPr>
              <a:t>General questioning in the classroom</a:t>
            </a:r>
            <a:endParaRPr lang="en-US" sz="2000" i="1" dirty="0">
              <a:latin typeface="Apple Braille" charset="0"/>
              <a:ea typeface="Apple Braille" charset="0"/>
              <a:cs typeface="Apple Braille" charset="0"/>
            </a:endParaRPr>
          </a:p>
          <a:p>
            <a:pPr marL="342900" lvl="0" indent="-342900">
              <a:buFont typeface="Courier New" charset="0"/>
              <a:buChar char="o"/>
            </a:pPr>
            <a:r>
              <a:rPr lang="en-GB" sz="2000" i="1" dirty="0">
                <a:latin typeface="Apple Braille" charset="0"/>
                <a:ea typeface="Apple Braille" charset="0"/>
                <a:cs typeface="Apple Braille" charset="0"/>
              </a:rPr>
              <a:t>Use subject specific terminology in Welsh</a:t>
            </a:r>
            <a:endParaRPr lang="en-US" sz="2000" i="1" dirty="0">
              <a:latin typeface="Apple Braille" charset="0"/>
              <a:ea typeface="Apple Braille" charset="0"/>
              <a:cs typeface="Apple Braille" charset="0"/>
            </a:endParaRPr>
          </a:p>
          <a:p>
            <a:pPr>
              <a:spcAft>
                <a:spcPts val="0"/>
              </a:spcAft>
            </a:pPr>
            <a:r>
              <a:rPr lang="en-GB" dirty="0">
                <a:latin typeface="Calibri" charset="0"/>
                <a:ea typeface="Calibri" charset="0"/>
                <a:cs typeface="Calibri" charset="0"/>
              </a:rPr>
              <a:t> </a:t>
            </a:r>
            <a:endParaRPr lang="en-US" dirty="0">
              <a:latin typeface="Calibri" charset="0"/>
              <a:ea typeface="Calibri" charset="0"/>
              <a:cs typeface="Calibri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135" t="37588" r="31449" b="37573"/>
          <a:stretch/>
        </p:blipFill>
        <p:spPr>
          <a:xfrm rot="16200000">
            <a:off x="2751752" y="-239164"/>
            <a:ext cx="732568" cy="40132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165" t="32630" r="43448" b="33666"/>
          <a:stretch/>
        </p:blipFill>
        <p:spPr>
          <a:xfrm rot="16200000">
            <a:off x="8503864" y="-753461"/>
            <a:ext cx="886468" cy="5041795"/>
          </a:xfrm>
          <a:prstGeom prst="rect">
            <a:avLst/>
          </a:prstGeom>
        </p:spPr>
      </p:pic>
      <p:cxnSp>
        <p:nvCxnSpPr>
          <p:cNvPr id="7" name="Straight Connector 6"/>
          <p:cNvCxnSpPr/>
          <p:nvPr/>
        </p:nvCxnSpPr>
        <p:spPr>
          <a:xfrm>
            <a:off x="5888244" y="1401151"/>
            <a:ext cx="36000" cy="5202849"/>
          </a:xfrm>
          <a:prstGeom prst="line">
            <a:avLst/>
          </a:prstGeom>
          <a:ln cmpd="sng">
            <a:solidFill>
              <a:schemeClr val="accent1"/>
            </a:solidFill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909077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976" t="31667" r="38274" b="62143"/>
          <a:stretch/>
        </p:blipFill>
        <p:spPr>
          <a:xfrm>
            <a:off x="3061607" y="3037114"/>
            <a:ext cx="5535386" cy="1082105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3608614" y="4538710"/>
            <a:ext cx="50128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“Journey”	“Our”	    “Language”</a:t>
            </a:r>
          </a:p>
        </p:txBody>
      </p:sp>
      <p:cxnSp>
        <p:nvCxnSpPr>
          <p:cNvPr id="6" name="Straight Arrow Connector 5"/>
          <p:cNvCxnSpPr/>
          <p:nvPr/>
        </p:nvCxnSpPr>
        <p:spPr>
          <a:xfrm flipV="1">
            <a:off x="4196443" y="4119219"/>
            <a:ext cx="0" cy="38620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/>
          <p:cNvCxnSpPr/>
          <p:nvPr/>
        </p:nvCxnSpPr>
        <p:spPr>
          <a:xfrm flipV="1">
            <a:off x="5818414" y="4119218"/>
            <a:ext cx="0" cy="38620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/>
          <p:cNvCxnSpPr/>
          <p:nvPr/>
        </p:nvCxnSpPr>
        <p:spPr>
          <a:xfrm flipV="1">
            <a:off x="7277100" y="4066367"/>
            <a:ext cx="0" cy="38620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/>
          <p:cNvSpPr txBox="1"/>
          <p:nvPr/>
        </p:nvSpPr>
        <p:spPr>
          <a:xfrm>
            <a:off x="3288989" y="885813"/>
            <a:ext cx="5080622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4400" dirty="0" err="1" smtClean="0">
                <a:solidFill>
                  <a:schemeClr val="accent2">
                    <a:lumMod val="60000"/>
                    <a:lumOff val="40000"/>
                  </a:schemeClr>
                </a:solidFill>
                <a:latin typeface="Cooper Black" panose="0208090404030B020404" pitchFamily="18" charset="0"/>
              </a:rPr>
              <a:t>Wythnos</a:t>
            </a:r>
            <a:r>
              <a:rPr lang="en-GB" sz="4400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Cooper Black" panose="0208090404030B020404" pitchFamily="18" charset="0"/>
              </a:rPr>
              <a:t> 1</a:t>
            </a:r>
          </a:p>
          <a:p>
            <a:pPr algn="ctr"/>
            <a:r>
              <a:rPr lang="en-GB" sz="4400" dirty="0" err="1" smtClean="0">
                <a:solidFill>
                  <a:schemeClr val="accent2">
                    <a:lumMod val="60000"/>
                    <a:lumOff val="40000"/>
                  </a:schemeClr>
                </a:solidFill>
                <a:latin typeface="Cooper Black" panose="0208090404030B020404" pitchFamily="18" charset="0"/>
              </a:rPr>
              <a:t>Dyddiad</a:t>
            </a:r>
            <a:r>
              <a:rPr lang="en-GB" sz="4400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Cooper Black" panose="0208090404030B020404" pitchFamily="18" charset="0"/>
              </a:rPr>
              <a:t>: </a:t>
            </a:r>
            <a:r>
              <a:rPr lang="en-GB" sz="4400" dirty="0" err="1" smtClean="0">
                <a:solidFill>
                  <a:schemeClr val="accent2">
                    <a:lumMod val="60000"/>
                    <a:lumOff val="40000"/>
                  </a:schemeClr>
                </a:solidFill>
                <a:latin typeface="Cooper Black" panose="0208090404030B020404" pitchFamily="18" charset="0"/>
              </a:rPr>
              <a:t>Medi</a:t>
            </a:r>
            <a:r>
              <a:rPr lang="en-GB" sz="4400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Cooper Black" panose="0208090404030B020404" pitchFamily="18" charset="0"/>
              </a:rPr>
              <a:t> 19</a:t>
            </a:r>
            <a:endParaRPr lang="en-GB" sz="4400" dirty="0">
              <a:solidFill>
                <a:schemeClr val="accent2">
                  <a:lumMod val="60000"/>
                  <a:lumOff val="40000"/>
                </a:schemeClr>
              </a:solidFill>
              <a:latin typeface="Cooper Black" panose="0208090404030B0204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492584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904580"/>
            <a:ext cx="12192000" cy="1054259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763486" y="1730829"/>
            <a:ext cx="8944909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/>
              <a:t>Beth </a:t>
            </a:r>
            <a:r>
              <a:rPr lang="en-US" sz="2800" dirty="0" err="1"/>
              <a:t>ydych</a:t>
            </a:r>
            <a:r>
              <a:rPr lang="en-US" sz="2800" dirty="0"/>
              <a:t> </a:t>
            </a:r>
            <a:r>
              <a:rPr lang="en-US" sz="2800" dirty="0" err="1"/>
              <a:t>chi’n</a:t>
            </a:r>
            <a:r>
              <a:rPr lang="en-US" sz="2800" dirty="0"/>
              <a:t> </a:t>
            </a:r>
            <a:r>
              <a:rPr lang="en-US" sz="2800" dirty="0" err="1"/>
              <a:t>ei</a:t>
            </a:r>
            <a:r>
              <a:rPr lang="en-US" sz="2800" dirty="0"/>
              <a:t> </a:t>
            </a:r>
            <a:r>
              <a:rPr lang="en-US" sz="2800" dirty="0" err="1"/>
              <a:t>wybod</a:t>
            </a:r>
            <a:r>
              <a:rPr lang="en-US" sz="2800" dirty="0"/>
              <a:t> am </a:t>
            </a:r>
            <a:r>
              <a:rPr lang="en-US" sz="2800" dirty="0" err="1"/>
              <a:t>yr</a:t>
            </a:r>
            <a:r>
              <a:rPr lang="en-US" sz="2800" dirty="0"/>
              <a:t> </a:t>
            </a:r>
            <a:r>
              <a:rPr lang="en-US" sz="2800" dirty="0" err="1"/>
              <a:t>iaith</a:t>
            </a:r>
            <a:r>
              <a:rPr lang="en-US" sz="2800" dirty="0"/>
              <a:t> </a:t>
            </a:r>
            <a:r>
              <a:rPr lang="en-US" sz="2800" dirty="0" err="1"/>
              <a:t>Gymraeg</a:t>
            </a:r>
            <a:r>
              <a:rPr lang="en-US" sz="2800" dirty="0"/>
              <a:t>?</a:t>
            </a:r>
            <a:br>
              <a:rPr lang="en-US" sz="2800" dirty="0"/>
            </a:br>
            <a:r>
              <a:rPr lang="en-US" sz="2800" dirty="0"/>
              <a:t/>
            </a:r>
            <a:br>
              <a:rPr lang="en-US" sz="2800" dirty="0"/>
            </a:br>
            <a:r>
              <a:rPr lang="en-US" sz="2800" i="1" dirty="0"/>
              <a:t>What do you know about the Welsh language?</a:t>
            </a:r>
          </a:p>
        </p:txBody>
      </p:sp>
    </p:spTree>
    <p:extLst>
      <p:ext uri="{BB962C8B-B14F-4D97-AF65-F5344CB8AC3E}">
        <p14:creationId xmlns:p14="http://schemas.microsoft.com/office/powerpoint/2010/main" val="13477565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2935357" y="388152"/>
            <a:ext cx="8610600" cy="1293028"/>
          </a:xfrm>
        </p:spPr>
        <p:txBody>
          <a:bodyPr/>
          <a:lstStyle/>
          <a:p>
            <a:pPr>
              <a:defRPr/>
            </a:pPr>
            <a:r>
              <a:rPr lang="en-GB">
                <a:ea typeface="+mj-ea"/>
              </a:rPr>
              <a:t>Yr</a:t>
            </a:r>
            <a:r>
              <a:rPr lang="en-GB" dirty="0">
                <a:ea typeface="+mj-ea"/>
              </a:rPr>
              <a:t> </a:t>
            </a:r>
            <a:r>
              <a:rPr lang="en-GB" dirty="0" err="1">
                <a:ea typeface="+mj-ea"/>
              </a:rPr>
              <a:t>Ieithoedd</a:t>
            </a:r>
            <a:r>
              <a:rPr lang="en-GB" dirty="0">
                <a:ea typeface="+mj-ea"/>
              </a:rPr>
              <a:t> Indo-</a:t>
            </a:r>
            <a:r>
              <a:rPr lang="en-GB" dirty="0" err="1">
                <a:ea typeface="+mj-ea"/>
              </a:rPr>
              <a:t>Ewropeaidd</a:t>
            </a:r>
            <a:endParaRPr lang="en-GB" dirty="0">
              <a:ea typeface="+mj-ea"/>
            </a:endParaRPr>
          </a:p>
        </p:txBody>
      </p:sp>
      <p:sp>
        <p:nvSpPr>
          <p:cNvPr id="7171" name="Rectangle 3"/>
          <p:cNvSpPr>
            <a:spLocks noChangeArrowheads="1"/>
          </p:cNvSpPr>
          <p:nvPr/>
        </p:nvSpPr>
        <p:spPr bwMode="auto">
          <a:xfrm>
            <a:off x="3052763" y="1552575"/>
            <a:ext cx="9144000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endParaRPr lang="en-GB"/>
          </a:p>
        </p:txBody>
      </p:sp>
      <p:pic>
        <p:nvPicPr>
          <p:cNvPr id="7172" name="Picture 0" descr="001.jpg"/>
          <p:cNvPicPr>
            <a:picLocks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1200" y="1317959"/>
            <a:ext cx="8229600" cy="4459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173" name="TextBox 1"/>
          <p:cNvSpPr txBox="1">
            <a:spLocks noChangeArrowheads="1"/>
          </p:cNvSpPr>
          <p:nvPr/>
        </p:nvSpPr>
        <p:spPr bwMode="auto">
          <a:xfrm>
            <a:off x="2559050" y="5649913"/>
            <a:ext cx="6165850" cy="6771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  <a:cs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9pPr>
          </a:lstStyle>
          <a:p>
            <a:pPr eaLnBrk="1" hangingPunct="1"/>
            <a:r>
              <a:rPr lang="en-GB" sz="1400" b="1" dirty="0"/>
              <a:t>Janet Davies,</a:t>
            </a:r>
            <a:r>
              <a:rPr lang="en-GB" sz="1400" b="1" i="1" dirty="0"/>
              <a:t> The Welsh Language – A Pocket Guide    </a:t>
            </a:r>
            <a:r>
              <a:rPr lang="en-GB" sz="1400" b="1" dirty="0" err="1"/>
              <a:t>Caerdydd</a:t>
            </a:r>
            <a:r>
              <a:rPr lang="en-GB" sz="1400" b="1" dirty="0"/>
              <a:t>, UWP, 1999</a:t>
            </a:r>
          </a:p>
          <a:p>
            <a:pPr eaLnBrk="1" hangingPunct="1"/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904580"/>
            <a:ext cx="12192000" cy="10542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8373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194" name="Group 112"/>
          <p:cNvGrpSpPr>
            <a:grpSpLocks/>
          </p:cNvGrpSpPr>
          <p:nvPr/>
        </p:nvGrpSpPr>
        <p:grpSpPr bwMode="auto">
          <a:xfrm>
            <a:off x="1372953" y="1327394"/>
            <a:ext cx="9856381" cy="4722259"/>
            <a:chOff x="-2" y="-2"/>
            <a:chExt cx="2777" cy="3072"/>
          </a:xfrm>
        </p:grpSpPr>
        <p:grpSp>
          <p:nvGrpSpPr>
            <p:cNvPr id="8195" name="Group 110"/>
            <p:cNvGrpSpPr>
              <a:grpSpLocks/>
            </p:cNvGrpSpPr>
            <p:nvPr/>
          </p:nvGrpSpPr>
          <p:grpSpPr bwMode="auto">
            <a:xfrm>
              <a:off x="0" y="0"/>
              <a:ext cx="2773" cy="3068"/>
              <a:chOff x="0" y="0"/>
              <a:chExt cx="2773" cy="3068"/>
            </a:xfrm>
          </p:grpSpPr>
          <p:grpSp>
            <p:nvGrpSpPr>
              <p:cNvPr id="8197" name="Group 39"/>
              <p:cNvGrpSpPr>
                <a:grpSpLocks/>
              </p:cNvGrpSpPr>
              <p:nvPr/>
            </p:nvGrpSpPr>
            <p:grpSpPr bwMode="auto">
              <a:xfrm>
                <a:off x="0" y="0"/>
                <a:ext cx="470" cy="556"/>
                <a:chOff x="0" y="0"/>
                <a:chExt cx="470" cy="556"/>
              </a:xfrm>
            </p:grpSpPr>
            <p:sp>
              <p:nvSpPr>
                <p:cNvPr id="8303" name="Rectangle 2"/>
                <p:cNvSpPr>
                  <a:spLocks noChangeArrowheads="1"/>
                </p:cNvSpPr>
                <p:nvPr/>
              </p:nvSpPr>
              <p:spPr bwMode="auto">
                <a:xfrm>
                  <a:off x="43" y="0"/>
                  <a:ext cx="384" cy="556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=""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 b="1" dirty="0" err="1">
                      <a:latin typeface="+mj-lt"/>
                    </a:rPr>
                    <a:t>Cymraeg</a:t>
                  </a:r>
                  <a:endParaRPr lang="en-US" b="1" dirty="0">
                    <a:latin typeface="+mj-lt"/>
                  </a:endParaRPr>
                </a:p>
                <a:p>
                  <a:pPr eaLnBrk="0" hangingPunct="0"/>
                  <a:endParaRPr lang="en-US" b="1" dirty="0">
                    <a:latin typeface="+mj-lt"/>
                  </a:endParaRPr>
                </a:p>
              </p:txBody>
            </p:sp>
            <p:sp>
              <p:nvSpPr>
                <p:cNvPr id="8304" name="Rectangle 38"/>
                <p:cNvSpPr>
                  <a:spLocks noChangeArrowheads="1"/>
                </p:cNvSpPr>
                <p:nvPr/>
              </p:nvSpPr>
              <p:spPr bwMode="auto">
                <a:xfrm>
                  <a:off x="0" y="0"/>
                  <a:ext cx="470" cy="556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>
                    <a:latin typeface="+mj-lt"/>
                  </a:endParaRPr>
                </a:p>
              </p:txBody>
            </p:sp>
          </p:grpSp>
          <p:grpSp>
            <p:nvGrpSpPr>
              <p:cNvPr id="8198" name="Group 41"/>
              <p:cNvGrpSpPr>
                <a:grpSpLocks/>
              </p:cNvGrpSpPr>
              <p:nvPr/>
            </p:nvGrpSpPr>
            <p:grpSpPr bwMode="auto">
              <a:xfrm>
                <a:off x="470" y="0"/>
                <a:ext cx="447" cy="556"/>
                <a:chOff x="470" y="0"/>
                <a:chExt cx="447" cy="556"/>
              </a:xfrm>
            </p:grpSpPr>
            <p:sp>
              <p:nvSpPr>
                <p:cNvPr id="8301" name="Rectangle 3"/>
                <p:cNvSpPr>
                  <a:spLocks noChangeArrowheads="1"/>
                </p:cNvSpPr>
                <p:nvPr/>
              </p:nvSpPr>
              <p:spPr bwMode="auto">
                <a:xfrm>
                  <a:off x="513" y="0"/>
                  <a:ext cx="361" cy="556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=""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 b="1">
                      <a:latin typeface="+mj-lt"/>
                    </a:rPr>
                    <a:t>Lladin</a:t>
                  </a:r>
                </a:p>
                <a:p>
                  <a:pPr eaLnBrk="0" hangingPunct="0"/>
                  <a:endParaRPr lang="en-US">
                    <a:latin typeface="+mj-lt"/>
                  </a:endParaRPr>
                </a:p>
              </p:txBody>
            </p:sp>
            <p:sp>
              <p:nvSpPr>
                <p:cNvPr id="8302" name="Rectangle 40"/>
                <p:cNvSpPr>
                  <a:spLocks noChangeArrowheads="1"/>
                </p:cNvSpPr>
                <p:nvPr/>
              </p:nvSpPr>
              <p:spPr bwMode="auto">
                <a:xfrm>
                  <a:off x="470" y="0"/>
                  <a:ext cx="447" cy="556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>
                    <a:latin typeface="+mj-lt"/>
                  </a:endParaRPr>
                </a:p>
              </p:txBody>
            </p:sp>
          </p:grpSp>
          <p:grpSp>
            <p:nvGrpSpPr>
              <p:cNvPr id="8199" name="Group 43"/>
              <p:cNvGrpSpPr>
                <a:grpSpLocks/>
              </p:cNvGrpSpPr>
              <p:nvPr/>
            </p:nvGrpSpPr>
            <p:grpSpPr bwMode="auto">
              <a:xfrm>
                <a:off x="917" y="0"/>
                <a:ext cx="456" cy="556"/>
                <a:chOff x="917" y="0"/>
                <a:chExt cx="456" cy="556"/>
              </a:xfrm>
            </p:grpSpPr>
            <p:sp>
              <p:nvSpPr>
                <p:cNvPr id="8299" name="Rectangle 4"/>
                <p:cNvSpPr>
                  <a:spLocks noChangeArrowheads="1"/>
                </p:cNvSpPr>
                <p:nvPr/>
              </p:nvSpPr>
              <p:spPr bwMode="auto">
                <a:xfrm>
                  <a:off x="960" y="0"/>
                  <a:ext cx="370" cy="556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=""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 b="1">
                      <a:latin typeface="+mj-lt"/>
                    </a:rPr>
                    <a:t>Saesneg</a:t>
                  </a:r>
                </a:p>
                <a:p>
                  <a:pPr eaLnBrk="0" hangingPunct="0"/>
                  <a:endParaRPr lang="en-US" b="1">
                    <a:latin typeface="+mj-lt"/>
                  </a:endParaRPr>
                </a:p>
              </p:txBody>
            </p:sp>
            <p:sp>
              <p:nvSpPr>
                <p:cNvPr id="8300" name="Rectangle 42"/>
                <p:cNvSpPr>
                  <a:spLocks noChangeArrowheads="1"/>
                </p:cNvSpPr>
                <p:nvPr/>
              </p:nvSpPr>
              <p:spPr bwMode="auto">
                <a:xfrm>
                  <a:off x="917" y="0"/>
                  <a:ext cx="456" cy="556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>
                    <a:latin typeface="+mj-lt"/>
                  </a:endParaRPr>
                </a:p>
              </p:txBody>
            </p:sp>
          </p:grpSp>
          <p:grpSp>
            <p:nvGrpSpPr>
              <p:cNvPr id="8200" name="Group 45"/>
              <p:cNvGrpSpPr>
                <a:grpSpLocks/>
              </p:cNvGrpSpPr>
              <p:nvPr/>
            </p:nvGrpSpPr>
            <p:grpSpPr bwMode="auto">
              <a:xfrm>
                <a:off x="1373" y="0"/>
                <a:ext cx="469" cy="556"/>
                <a:chOff x="1373" y="0"/>
                <a:chExt cx="469" cy="556"/>
              </a:xfrm>
            </p:grpSpPr>
            <p:sp>
              <p:nvSpPr>
                <p:cNvPr id="8297" name="Rectangle 5"/>
                <p:cNvSpPr>
                  <a:spLocks noChangeArrowheads="1"/>
                </p:cNvSpPr>
                <p:nvPr/>
              </p:nvSpPr>
              <p:spPr bwMode="auto">
                <a:xfrm>
                  <a:off x="1416" y="0"/>
                  <a:ext cx="383" cy="556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=""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 b="1">
                      <a:latin typeface="+mj-lt"/>
                    </a:rPr>
                    <a:t>Almaeneg</a:t>
                  </a:r>
                </a:p>
                <a:p>
                  <a:pPr eaLnBrk="0" hangingPunct="0"/>
                  <a:endParaRPr lang="en-US">
                    <a:latin typeface="+mj-lt"/>
                  </a:endParaRPr>
                </a:p>
              </p:txBody>
            </p:sp>
            <p:sp>
              <p:nvSpPr>
                <p:cNvPr id="8298" name="Rectangle 44"/>
                <p:cNvSpPr>
                  <a:spLocks noChangeArrowheads="1"/>
                </p:cNvSpPr>
                <p:nvPr/>
              </p:nvSpPr>
              <p:spPr bwMode="auto">
                <a:xfrm>
                  <a:off x="1373" y="0"/>
                  <a:ext cx="469" cy="556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>
                    <a:latin typeface="+mj-lt"/>
                  </a:endParaRPr>
                </a:p>
              </p:txBody>
            </p:sp>
          </p:grpSp>
          <p:grpSp>
            <p:nvGrpSpPr>
              <p:cNvPr id="8201" name="Group 47"/>
              <p:cNvGrpSpPr>
                <a:grpSpLocks/>
              </p:cNvGrpSpPr>
              <p:nvPr/>
            </p:nvGrpSpPr>
            <p:grpSpPr bwMode="auto">
              <a:xfrm>
                <a:off x="1842" y="0"/>
                <a:ext cx="475" cy="556"/>
                <a:chOff x="1842" y="0"/>
                <a:chExt cx="475" cy="556"/>
              </a:xfrm>
            </p:grpSpPr>
            <p:sp>
              <p:nvSpPr>
                <p:cNvPr id="8295" name="Rectangle 6"/>
                <p:cNvSpPr>
                  <a:spLocks noChangeArrowheads="1"/>
                </p:cNvSpPr>
                <p:nvPr/>
              </p:nvSpPr>
              <p:spPr bwMode="auto">
                <a:xfrm>
                  <a:off x="1885" y="0"/>
                  <a:ext cx="389" cy="556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=""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 b="1">
                      <a:latin typeface="+mj-lt"/>
                    </a:rPr>
                    <a:t>Sbaeneg </a:t>
                  </a:r>
                </a:p>
                <a:p>
                  <a:pPr eaLnBrk="0" hangingPunct="0"/>
                  <a:endParaRPr lang="en-US" b="1">
                    <a:latin typeface="+mj-lt"/>
                  </a:endParaRPr>
                </a:p>
              </p:txBody>
            </p:sp>
            <p:sp>
              <p:nvSpPr>
                <p:cNvPr id="8296" name="Rectangle 46"/>
                <p:cNvSpPr>
                  <a:spLocks noChangeArrowheads="1"/>
                </p:cNvSpPr>
                <p:nvPr/>
              </p:nvSpPr>
              <p:spPr bwMode="auto">
                <a:xfrm>
                  <a:off x="1842" y="0"/>
                  <a:ext cx="475" cy="556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>
                    <a:latin typeface="+mj-lt"/>
                  </a:endParaRPr>
                </a:p>
              </p:txBody>
            </p:sp>
          </p:grpSp>
          <p:grpSp>
            <p:nvGrpSpPr>
              <p:cNvPr id="8202" name="Group 49"/>
              <p:cNvGrpSpPr>
                <a:grpSpLocks/>
              </p:cNvGrpSpPr>
              <p:nvPr/>
            </p:nvGrpSpPr>
            <p:grpSpPr bwMode="auto">
              <a:xfrm>
                <a:off x="2317" y="0"/>
                <a:ext cx="456" cy="556"/>
                <a:chOff x="2317" y="0"/>
                <a:chExt cx="456" cy="556"/>
              </a:xfrm>
            </p:grpSpPr>
            <p:sp>
              <p:nvSpPr>
                <p:cNvPr id="8293" name="Rectangle 7"/>
                <p:cNvSpPr>
                  <a:spLocks noChangeArrowheads="1"/>
                </p:cNvSpPr>
                <p:nvPr/>
              </p:nvSpPr>
              <p:spPr bwMode="auto">
                <a:xfrm>
                  <a:off x="2360" y="0"/>
                  <a:ext cx="370" cy="556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=""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 b="1">
                      <a:latin typeface="+mj-lt"/>
                    </a:rPr>
                    <a:t>Sanskrit</a:t>
                  </a:r>
                </a:p>
                <a:p>
                  <a:pPr eaLnBrk="0" hangingPunct="0"/>
                  <a:endParaRPr lang="en-US" b="1">
                    <a:latin typeface="+mj-lt"/>
                  </a:endParaRPr>
                </a:p>
              </p:txBody>
            </p:sp>
            <p:sp>
              <p:nvSpPr>
                <p:cNvPr id="8294" name="Rectangle 48"/>
                <p:cNvSpPr>
                  <a:spLocks noChangeArrowheads="1"/>
                </p:cNvSpPr>
                <p:nvPr/>
              </p:nvSpPr>
              <p:spPr bwMode="auto">
                <a:xfrm>
                  <a:off x="2317" y="0"/>
                  <a:ext cx="456" cy="556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>
                    <a:latin typeface="+mj-lt"/>
                  </a:endParaRPr>
                </a:p>
              </p:txBody>
            </p:sp>
          </p:grpSp>
          <p:grpSp>
            <p:nvGrpSpPr>
              <p:cNvPr id="8203" name="Group 51"/>
              <p:cNvGrpSpPr>
                <a:grpSpLocks/>
              </p:cNvGrpSpPr>
              <p:nvPr/>
            </p:nvGrpSpPr>
            <p:grpSpPr bwMode="auto">
              <a:xfrm>
                <a:off x="0" y="556"/>
                <a:ext cx="470" cy="556"/>
                <a:chOff x="0" y="556"/>
                <a:chExt cx="470" cy="556"/>
              </a:xfrm>
            </p:grpSpPr>
            <p:sp>
              <p:nvSpPr>
                <p:cNvPr id="8291" name="Rectangle 8"/>
                <p:cNvSpPr>
                  <a:spLocks noChangeArrowheads="1"/>
                </p:cNvSpPr>
                <p:nvPr/>
              </p:nvSpPr>
              <p:spPr bwMode="auto">
                <a:xfrm>
                  <a:off x="43" y="556"/>
                  <a:ext cx="384" cy="556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=""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 dirty="0" err="1">
                      <a:latin typeface="+mj-lt"/>
                    </a:rPr>
                    <a:t>Ieuanc</a:t>
                  </a:r>
                  <a:endParaRPr lang="en-US" dirty="0">
                    <a:latin typeface="+mj-lt"/>
                  </a:endParaRPr>
                </a:p>
                <a:p>
                  <a:pPr eaLnBrk="0" hangingPunct="0"/>
                  <a:endParaRPr lang="en-US" dirty="0">
                    <a:latin typeface="+mj-lt"/>
                  </a:endParaRPr>
                </a:p>
              </p:txBody>
            </p:sp>
            <p:sp>
              <p:nvSpPr>
                <p:cNvPr id="8292" name="Rectangle 50"/>
                <p:cNvSpPr>
                  <a:spLocks noChangeArrowheads="1"/>
                </p:cNvSpPr>
                <p:nvPr/>
              </p:nvSpPr>
              <p:spPr bwMode="auto">
                <a:xfrm>
                  <a:off x="0" y="556"/>
                  <a:ext cx="470" cy="556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>
                    <a:latin typeface="+mj-lt"/>
                  </a:endParaRPr>
                </a:p>
              </p:txBody>
            </p:sp>
          </p:grpSp>
          <p:grpSp>
            <p:nvGrpSpPr>
              <p:cNvPr id="8204" name="Group 53"/>
              <p:cNvGrpSpPr>
                <a:grpSpLocks/>
              </p:cNvGrpSpPr>
              <p:nvPr/>
            </p:nvGrpSpPr>
            <p:grpSpPr bwMode="auto">
              <a:xfrm>
                <a:off x="470" y="556"/>
                <a:ext cx="447" cy="556"/>
                <a:chOff x="470" y="556"/>
                <a:chExt cx="447" cy="556"/>
              </a:xfrm>
            </p:grpSpPr>
            <p:sp>
              <p:nvSpPr>
                <p:cNvPr id="8289" name="Rectangle 9"/>
                <p:cNvSpPr>
                  <a:spLocks noChangeArrowheads="1"/>
                </p:cNvSpPr>
                <p:nvPr/>
              </p:nvSpPr>
              <p:spPr bwMode="auto">
                <a:xfrm>
                  <a:off x="513" y="556"/>
                  <a:ext cx="361" cy="556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=""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>
                      <a:latin typeface="+mj-lt"/>
                    </a:rPr>
                    <a:t>Juvenis</a:t>
                  </a:r>
                </a:p>
                <a:p>
                  <a:pPr eaLnBrk="0" hangingPunct="0"/>
                  <a:endParaRPr lang="en-US">
                    <a:latin typeface="+mj-lt"/>
                  </a:endParaRPr>
                </a:p>
              </p:txBody>
            </p:sp>
            <p:sp>
              <p:nvSpPr>
                <p:cNvPr id="8290" name="Rectangle 52"/>
                <p:cNvSpPr>
                  <a:spLocks noChangeArrowheads="1"/>
                </p:cNvSpPr>
                <p:nvPr/>
              </p:nvSpPr>
              <p:spPr bwMode="auto">
                <a:xfrm>
                  <a:off x="470" y="556"/>
                  <a:ext cx="447" cy="556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>
                    <a:latin typeface="+mj-lt"/>
                  </a:endParaRPr>
                </a:p>
              </p:txBody>
            </p:sp>
          </p:grpSp>
          <p:grpSp>
            <p:nvGrpSpPr>
              <p:cNvPr id="8205" name="Group 55"/>
              <p:cNvGrpSpPr>
                <a:grpSpLocks/>
              </p:cNvGrpSpPr>
              <p:nvPr/>
            </p:nvGrpSpPr>
            <p:grpSpPr bwMode="auto">
              <a:xfrm>
                <a:off x="917" y="556"/>
                <a:ext cx="456" cy="556"/>
                <a:chOff x="917" y="556"/>
                <a:chExt cx="456" cy="556"/>
              </a:xfrm>
            </p:grpSpPr>
            <p:sp>
              <p:nvSpPr>
                <p:cNvPr id="8287" name="Rectangle 10"/>
                <p:cNvSpPr>
                  <a:spLocks noChangeArrowheads="1"/>
                </p:cNvSpPr>
                <p:nvPr/>
              </p:nvSpPr>
              <p:spPr bwMode="auto">
                <a:xfrm>
                  <a:off x="960" y="556"/>
                  <a:ext cx="370" cy="556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=""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>
                      <a:latin typeface="+mj-lt"/>
                    </a:rPr>
                    <a:t>Young</a:t>
                  </a:r>
                </a:p>
                <a:p>
                  <a:pPr eaLnBrk="0" hangingPunct="0"/>
                  <a:endParaRPr lang="en-US">
                    <a:latin typeface="+mj-lt"/>
                  </a:endParaRPr>
                </a:p>
              </p:txBody>
            </p:sp>
            <p:sp>
              <p:nvSpPr>
                <p:cNvPr id="8288" name="Rectangle 54"/>
                <p:cNvSpPr>
                  <a:spLocks noChangeArrowheads="1"/>
                </p:cNvSpPr>
                <p:nvPr/>
              </p:nvSpPr>
              <p:spPr bwMode="auto">
                <a:xfrm>
                  <a:off x="917" y="556"/>
                  <a:ext cx="456" cy="556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>
                    <a:latin typeface="+mj-lt"/>
                  </a:endParaRPr>
                </a:p>
              </p:txBody>
            </p:sp>
          </p:grpSp>
          <p:grpSp>
            <p:nvGrpSpPr>
              <p:cNvPr id="8206" name="Group 57"/>
              <p:cNvGrpSpPr>
                <a:grpSpLocks/>
              </p:cNvGrpSpPr>
              <p:nvPr/>
            </p:nvGrpSpPr>
            <p:grpSpPr bwMode="auto">
              <a:xfrm>
                <a:off x="1373" y="556"/>
                <a:ext cx="469" cy="556"/>
                <a:chOff x="1373" y="556"/>
                <a:chExt cx="469" cy="556"/>
              </a:xfrm>
            </p:grpSpPr>
            <p:sp>
              <p:nvSpPr>
                <p:cNvPr id="8285" name="Rectangle 11"/>
                <p:cNvSpPr>
                  <a:spLocks noChangeArrowheads="1"/>
                </p:cNvSpPr>
                <p:nvPr/>
              </p:nvSpPr>
              <p:spPr bwMode="auto">
                <a:xfrm>
                  <a:off x="1416" y="556"/>
                  <a:ext cx="383" cy="556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=""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>
                      <a:latin typeface="+mj-lt"/>
                    </a:rPr>
                    <a:t>Jung</a:t>
                  </a:r>
                </a:p>
                <a:p>
                  <a:pPr eaLnBrk="0" hangingPunct="0"/>
                  <a:endParaRPr lang="en-US">
                    <a:latin typeface="+mj-lt"/>
                  </a:endParaRPr>
                </a:p>
              </p:txBody>
            </p:sp>
            <p:sp>
              <p:nvSpPr>
                <p:cNvPr id="8286" name="Rectangle 56"/>
                <p:cNvSpPr>
                  <a:spLocks noChangeArrowheads="1"/>
                </p:cNvSpPr>
                <p:nvPr/>
              </p:nvSpPr>
              <p:spPr bwMode="auto">
                <a:xfrm>
                  <a:off x="1373" y="556"/>
                  <a:ext cx="469" cy="556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>
                    <a:latin typeface="+mj-lt"/>
                  </a:endParaRPr>
                </a:p>
              </p:txBody>
            </p:sp>
          </p:grpSp>
          <p:grpSp>
            <p:nvGrpSpPr>
              <p:cNvPr id="8207" name="Group 59"/>
              <p:cNvGrpSpPr>
                <a:grpSpLocks/>
              </p:cNvGrpSpPr>
              <p:nvPr/>
            </p:nvGrpSpPr>
            <p:grpSpPr bwMode="auto">
              <a:xfrm>
                <a:off x="1842" y="556"/>
                <a:ext cx="475" cy="556"/>
                <a:chOff x="1842" y="556"/>
                <a:chExt cx="475" cy="556"/>
              </a:xfrm>
            </p:grpSpPr>
            <p:sp>
              <p:nvSpPr>
                <p:cNvPr id="8283" name="Rectangle 12"/>
                <p:cNvSpPr>
                  <a:spLocks noChangeArrowheads="1"/>
                </p:cNvSpPr>
                <p:nvPr/>
              </p:nvSpPr>
              <p:spPr bwMode="auto">
                <a:xfrm>
                  <a:off x="1885" y="556"/>
                  <a:ext cx="389" cy="556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=""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>
                      <a:latin typeface="+mj-lt"/>
                    </a:rPr>
                    <a:t>Jóven / </a:t>
                  </a:r>
                </a:p>
                <a:p>
                  <a:pPr eaLnBrk="0" hangingPunct="0"/>
                  <a:endParaRPr lang="en-US">
                    <a:latin typeface="+mj-lt"/>
                  </a:endParaRPr>
                </a:p>
              </p:txBody>
            </p:sp>
            <p:sp>
              <p:nvSpPr>
                <p:cNvPr id="8284" name="Rectangle 58"/>
                <p:cNvSpPr>
                  <a:spLocks noChangeArrowheads="1"/>
                </p:cNvSpPr>
                <p:nvPr/>
              </p:nvSpPr>
              <p:spPr bwMode="auto">
                <a:xfrm>
                  <a:off x="1842" y="556"/>
                  <a:ext cx="475" cy="556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>
                    <a:latin typeface="+mj-lt"/>
                  </a:endParaRPr>
                </a:p>
              </p:txBody>
            </p:sp>
          </p:grpSp>
          <p:grpSp>
            <p:nvGrpSpPr>
              <p:cNvPr id="8208" name="Group 61"/>
              <p:cNvGrpSpPr>
                <a:grpSpLocks/>
              </p:cNvGrpSpPr>
              <p:nvPr/>
            </p:nvGrpSpPr>
            <p:grpSpPr bwMode="auto">
              <a:xfrm>
                <a:off x="2317" y="556"/>
                <a:ext cx="456" cy="556"/>
                <a:chOff x="2317" y="556"/>
                <a:chExt cx="456" cy="556"/>
              </a:xfrm>
            </p:grpSpPr>
            <p:sp>
              <p:nvSpPr>
                <p:cNvPr id="8281" name="Rectangle 13"/>
                <p:cNvSpPr>
                  <a:spLocks noChangeArrowheads="1"/>
                </p:cNvSpPr>
                <p:nvPr/>
              </p:nvSpPr>
              <p:spPr bwMode="auto">
                <a:xfrm>
                  <a:off x="2360" y="556"/>
                  <a:ext cx="370" cy="556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=""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>
                      <a:latin typeface="+mj-lt"/>
                    </a:rPr>
                    <a:t>Yuvan-</a:t>
                  </a:r>
                </a:p>
                <a:p>
                  <a:pPr eaLnBrk="0" hangingPunct="0"/>
                  <a:endParaRPr lang="en-US">
                    <a:latin typeface="+mj-lt"/>
                  </a:endParaRPr>
                </a:p>
              </p:txBody>
            </p:sp>
            <p:sp>
              <p:nvSpPr>
                <p:cNvPr id="8282" name="Rectangle 60"/>
                <p:cNvSpPr>
                  <a:spLocks noChangeArrowheads="1"/>
                </p:cNvSpPr>
                <p:nvPr/>
              </p:nvSpPr>
              <p:spPr bwMode="auto">
                <a:xfrm>
                  <a:off x="2317" y="556"/>
                  <a:ext cx="456" cy="556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>
                    <a:latin typeface="+mj-lt"/>
                  </a:endParaRPr>
                </a:p>
              </p:txBody>
            </p:sp>
          </p:grpSp>
          <p:grpSp>
            <p:nvGrpSpPr>
              <p:cNvPr id="8209" name="Group 63"/>
              <p:cNvGrpSpPr>
                <a:grpSpLocks/>
              </p:cNvGrpSpPr>
              <p:nvPr/>
            </p:nvGrpSpPr>
            <p:grpSpPr bwMode="auto">
              <a:xfrm>
                <a:off x="0" y="1112"/>
                <a:ext cx="470" cy="422"/>
                <a:chOff x="0" y="1112"/>
                <a:chExt cx="470" cy="422"/>
              </a:xfrm>
            </p:grpSpPr>
            <p:sp>
              <p:nvSpPr>
                <p:cNvPr id="8279" name="Rectangle 14"/>
                <p:cNvSpPr>
                  <a:spLocks noChangeArrowheads="1"/>
                </p:cNvSpPr>
                <p:nvPr/>
              </p:nvSpPr>
              <p:spPr bwMode="auto">
                <a:xfrm>
                  <a:off x="43" y="1112"/>
                  <a:ext cx="384" cy="422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=""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>
                      <a:latin typeface="+mj-lt"/>
                    </a:rPr>
                    <a:t>Dant</a:t>
                  </a:r>
                </a:p>
                <a:p>
                  <a:pPr eaLnBrk="0" hangingPunct="0"/>
                  <a:endParaRPr lang="en-US">
                    <a:latin typeface="+mj-lt"/>
                  </a:endParaRPr>
                </a:p>
              </p:txBody>
            </p:sp>
            <p:sp>
              <p:nvSpPr>
                <p:cNvPr id="8280" name="Rectangle 62"/>
                <p:cNvSpPr>
                  <a:spLocks noChangeArrowheads="1"/>
                </p:cNvSpPr>
                <p:nvPr/>
              </p:nvSpPr>
              <p:spPr bwMode="auto">
                <a:xfrm>
                  <a:off x="0" y="1112"/>
                  <a:ext cx="470" cy="422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>
                    <a:latin typeface="+mj-lt"/>
                  </a:endParaRPr>
                </a:p>
              </p:txBody>
            </p:sp>
          </p:grpSp>
          <p:grpSp>
            <p:nvGrpSpPr>
              <p:cNvPr id="8210" name="Group 65"/>
              <p:cNvGrpSpPr>
                <a:grpSpLocks/>
              </p:cNvGrpSpPr>
              <p:nvPr/>
            </p:nvGrpSpPr>
            <p:grpSpPr bwMode="auto">
              <a:xfrm>
                <a:off x="470" y="1112"/>
                <a:ext cx="447" cy="422"/>
                <a:chOff x="470" y="1112"/>
                <a:chExt cx="447" cy="422"/>
              </a:xfrm>
            </p:grpSpPr>
            <p:sp>
              <p:nvSpPr>
                <p:cNvPr id="8277" name="Rectangle 15"/>
                <p:cNvSpPr>
                  <a:spLocks noChangeArrowheads="1"/>
                </p:cNvSpPr>
                <p:nvPr/>
              </p:nvSpPr>
              <p:spPr bwMode="auto">
                <a:xfrm>
                  <a:off x="513" y="1112"/>
                  <a:ext cx="361" cy="422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=""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>
                      <a:latin typeface="+mj-lt"/>
                    </a:rPr>
                    <a:t>Dens</a:t>
                  </a:r>
                </a:p>
                <a:p>
                  <a:pPr eaLnBrk="0" hangingPunct="0"/>
                  <a:endParaRPr lang="en-US">
                    <a:latin typeface="+mj-lt"/>
                  </a:endParaRPr>
                </a:p>
              </p:txBody>
            </p:sp>
            <p:sp>
              <p:nvSpPr>
                <p:cNvPr id="8278" name="Rectangle 64"/>
                <p:cNvSpPr>
                  <a:spLocks noChangeArrowheads="1"/>
                </p:cNvSpPr>
                <p:nvPr/>
              </p:nvSpPr>
              <p:spPr bwMode="auto">
                <a:xfrm>
                  <a:off x="470" y="1112"/>
                  <a:ext cx="447" cy="422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>
                    <a:latin typeface="+mj-lt"/>
                  </a:endParaRPr>
                </a:p>
              </p:txBody>
            </p:sp>
          </p:grpSp>
          <p:grpSp>
            <p:nvGrpSpPr>
              <p:cNvPr id="8211" name="Group 67"/>
              <p:cNvGrpSpPr>
                <a:grpSpLocks/>
              </p:cNvGrpSpPr>
              <p:nvPr/>
            </p:nvGrpSpPr>
            <p:grpSpPr bwMode="auto">
              <a:xfrm>
                <a:off x="917" y="1112"/>
                <a:ext cx="456" cy="422"/>
                <a:chOff x="917" y="1112"/>
                <a:chExt cx="456" cy="422"/>
              </a:xfrm>
            </p:grpSpPr>
            <p:sp>
              <p:nvSpPr>
                <p:cNvPr id="8275" name="Rectangle 16"/>
                <p:cNvSpPr>
                  <a:spLocks noChangeArrowheads="1"/>
                </p:cNvSpPr>
                <p:nvPr/>
              </p:nvSpPr>
              <p:spPr bwMode="auto">
                <a:xfrm>
                  <a:off x="960" y="1112"/>
                  <a:ext cx="370" cy="422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=""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>
                      <a:latin typeface="+mj-lt"/>
                    </a:rPr>
                    <a:t>Tooth</a:t>
                  </a:r>
                </a:p>
                <a:p>
                  <a:pPr eaLnBrk="0" hangingPunct="0"/>
                  <a:endParaRPr lang="en-US">
                    <a:latin typeface="+mj-lt"/>
                  </a:endParaRPr>
                </a:p>
              </p:txBody>
            </p:sp>
            <p:sp>
              <p:nvSpPr>
                <p:cNvPr id="8276" name="Rectangle 66"/>
                <p:cNvSpPr>
                  <a:spLocks noChangeArrowheads="1"/>
                </p:cNvSpPr>
                <p:nvPr/>
              </p:nvSpPr>
              <p:spPr bwMode="auto">
                <a:xfrm>
                  <a:off x="917" y="1112"/>
                  <a:ext cx="456" cy="422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>
                    <a:latin typeface="+mj-lt"/>
                  </a:endParaRPr>
                </a:p>
              </p:txBody>
            </p:sp>
          </p:grpSp>
          <p:grpSp>
            <p:nvGrpSpPr>
              <p:cNvPr id="8212" name="Group 69"/>
              <p:cNvGrpSpPr>
                <a:grpSpLocks/>
              </p:cNvGrpSpPr>
              <p:nvPr/>
            </p:nvGrpSpPr>
            <p:grpSpPr bwMode="auto">
              <a:xfrm>
                <a:off x="1373" y="1112"/>
                <a:ext cx="469" cy="422"/>
                <a:chOff x="1373" y="1112"/>
                <a:chExt cx="469" cy="422"/>
              </a:xfrm>
            </p:grpSpPr>
            <p:sp>
              <p:nvSpPr>
                <p:cNvPr id="8273" name="Rectangle 17"/>
                <p:cNvSpPr>
                  <a:spLocks noChangeArrowheads="1"/>
                </p:cNvSpPr>
                <p:nvPr/>
              </p:nvSpPr>
              <p:spPr bwMode="auto">
                <a:xfrm>
                  <a:off x="1416" y="1112"/>
                  <a:ext cx="383" cy="422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=""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>
                      <a:latin typeface="+mj-lt"/>
                    </a:rPr>
                    <a:t>Zahn</a:t>
                  </a:r>
                </a:p>
                <a:p>
                  <a:pPr eaLnBrk="0" hangingPunct="0"/>
                  <a:endParaRPr lang="en-US">
                    <a:latin typeface="+mj-lt"/>
                  </a:endParaRPr>
                </a:p>
              </p:txBody>
            </p:sp>
            <p:sp>
              <p:nvSpPr>
                <p:cNvPr id="8274" name="Rectangle 68"/>
                <p:cNvSpPr>
                  <a:spLocks noChangeArrowheads="1"/>
                </p:cNvSpPr>
                <p:nvPr/>
              </p:nvSpPr>
              <p:spPr bwMode="auto">
                <a:xfrm>
                  <a:off x="1373" y="1112"/>
                  <a:ext cx="469" cy="422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>
                    <a:latin typeface="+mj-lt"/>
                  </a:endParaRPr>
                </a:p>
              </p:txBody>
            </p:sp>
          </p:grpSp>
          <p:grpSp>
            <p:nvGrpSpPr>
              <p:cNvPr id="8213" name="Group 71"/>
              <p:cNvGrpSpPr>
                <a:grpSpLocks/>
              </p:cNvGrpSpPr>
              <p:nvPr/>
            </p:nvGrpSpPr>
            <p:grpSpPr bwMode="auto">
              <a:xfrm>
                <a:off x="1842" y="1112"/>
                <a:ext cx="475" cy="422"/>
                <a:chOff x="1842" y="1112"/>
                <a:chExt cx="475" cy="422"/>
              </a:xfrm>
            </p:grpSpPr>
            <p:sp>
              <p:nvSpPr>
                <p:cNvPr id="8271" name="Rectangle 18"/>
                <p:cNvSpPr>
                  <a:spLocks noChangeArrowheads="1"/>
                </p:cNvSpPr>
                <p:nvPr/>
              </p:nvSpPr>
              <p:spPr bwMode="auto">
                <a:xfrm>
                  <a:off x="1885" y="1112"/>
                  <a:ext cx="389" cy="422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=""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>
                      <a:latin typeface="+mj-lt"/>
                    </a:rPr>
                    <a:t>Diente</a:t>
                  </a:r>
                </a:p>
                <a:p>
                  <a:pPr eaLnBrk="0" hangingPunct="0"/>
                  <a:endParaRPr lang="en-US">
                    <a:latin typeface="+mj-lt"/>
                  </a:endParaRPr>
                </a:p>
              </p:txBody>
            </p:sp>
            <p:sp>
              <p:nvSpPr>
                <p:cNvPr id="8272" name="Rectangle 70"/>
                <p:cNvSpPr>
                  <a:spLocks noChangeArrowheads="1"/>
                </p:cNvSpPr>
                <p:nvPr/>
              </p:nvSpPr>
              <p:spPr bwMode="auto">
                <a:xfrm>
                  <a:off x="1842" y="1112"/>
                  <a:ext cx="475" cy="422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>
                    <a:latin typeface="+mj-lt"/>
                  </a:endParaRPr>
                </a:p>
              </p:txBody>
            </p:sp>
          </p:grpSp>
          <p:grpSp>
            <p:nvGrpSpPr>
              <p:cNvPr id="8214" name="Group 73"/>
              <p:cNvGrpSpPr>
                <a:grpSpLocks/>
              </p:cNvGrpSpPr>
              <p:nvPr/>
            </p:nvGrpSpPr>
            <p:grpSpPr bwMode="auto">
              <a:xfrm>
                <a:off x="2317" y="1112"/>
                <a:ext cx="456" cy="422"/>
                <a:chOff x="2317" y="1112"/>
                <a:chExt cx="456" cy="422"/>
              </a:xfrm>
            </p:grpSpPr>
            <p:sp>
              <p:nvSpPr>
                <p:cNvPr id="8269" name="Rectangle 19"/>
                <p:cNvSpPr>
                  <a:spLocks noChangeArrowheads="1"/>
                </p:cNvSpPr>
                <p:nvPr/>
              </p:nvSpPr>
              <p:spPr bwMode="auto">
                <a:xfrm>
                  <a:off x="2360" y="1112"/>
                  <a:ext cx="370" cy="422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=""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>
                      <a:latin typeface="+mj-lt"/>
                    </a:rPr>
                    <a:t>Danta</a:t>
                  </a:r>
                </a:p>
                <a:p>
                  <a:pPr eaLnBrk="0" hangingPunct="0"/>
                  <a:endParaRPr lang="en-US">
                    <a:latin typeface="+mj-lt"/>
                  </a:endParaRPr>
                </a:p>
              </p:txBody>
            </p:sp>
            <p:sp>
              <p:nvSpPr>
                <p:cNvPr id="8270" name="Rectangle 72"/>
                <p:cNvSpPr>
                  <a:spLocks noChangeArrowheads="1"/>
                </p:cNvSpPr>
                <p:nvPr/>
              </p:nvSpPr>
              <p:spPr bwMode="auto">
                <a:xfrm>
                  <a:off x="2317" y="1112"/>
                  <a:ext cx="456" cy="422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>
                    <a:latin typeface="+mj-lt"/>
                  </a:endParaRPr>
                </a:p>
              </p:txBody>
            </p:sp>
          </p:grpSp>
          <p:grpSp>
            <p:nvGrpSpPr>
              <p:cNvPr id="8215" name="Group 75"/>
              <p:cNvGrpSpPr>
                <a:grpSpLocks/>
              </p:cNvGrpSpPr>
              <p:nvPr/>
            </p:nvGrpSpPr>
            <p:grpSpPr bwMode="auto">
              <a:xfrm>
                <a:off x="0" y="1534"/>
                <a:ext cx="470" cy="422"/>
                <a:chOff x="0" y="1534"/>
                <a:chExt cx="470" cy="422"/>
              </a:xfrm>
            </p:grpSpPr>
            <p:sp>
              <p:nvSpPr>
                <p:cNvPr id="8267" name="Rectangle 20"/>
                <p:cNvSpPr>
                  <a:spLocks noChangeArrowheads="1"/>
                </p:cNvSpPr>
                <p:nvPr/>
              </p:nvSpPr>
              <p:spPr bwMode="auto">
                <a:xfrm>
                  <a:off x="43" y="1534"/>
                  <a:ext cx="384" cy="422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=""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>
                      <a:latin typeface="+mj-lt"/>
                    </a:rPr>
                    <a:t>Tenau</a:t>
                  </a:r>
                </a:p>
                <a:p>
                  <a:pPr eaLnBrk="0" hangingPunct="0"/>
                  <a:endParaRPr lang="en-US">
                    <a:latin typeface="+mj-lt"/>
                  </a:endParaRPr>
                </a:p>
              </p:txBody>
            </p:sp>
            <p:sp>
              <p:nvSpPr>
                <p:cNvPr id="8268" name="Rectangle 74"/>
                <p:cNvSpPr>
                  <a:spLocks noChangeArrowheads="1"/>
                </p:cNvSpPr>
                <p:nvPr/>
              </p:nvSpPr>
              <p:spPr bwMode="auto">
                <a:xfrm>
                  <a:off x="0" y="1534"/>
                  <a:ext cx="470" cy="422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>
                    <a:latin typeface="+mj-lt"/>
                  </a:endParaRPr>
                </a:p>
              </p:txBody>
            </p:sp>
          </p:grpSp>
          <p:grpSp>
            <p:nvGrpSpPr>
              <p:cNvPr id="8216" name="Group 77"/>
              <p:cNvGrpSpPr>
                <a:grpSpLocks/>
              </p:cNvGrpSpPr>
              <p:nvPr/>
            </p:nvGrpSpPr>
            <p:grpSpPr bwMode="auto">
              <a:xfrm>
                <a:off x="470" y="1534"/>
                <a:ext cx="447" cy="422"/>
                <a:chOff x="470" y="1534"/>
                <a:chExt cx="447" cy="422"/>
              </a:xfrm>
            </p:grpSpPr>
            <p:sp>
              <p:nvSpPr>
                <p:cNvPr id="8265" name="Rectangle 21"/>
                <p:cNvSpPr>
                  <a:spLocks noChangeArrowheads="1"/>
                </p:cNvSpPr>
                <p:nvPr/>
              </p:nvSpPr>
              <p:spPr bwMode="auto">
                <a:xfrm>
                  <a:off x="513" y="1534"/>
                  <a:ext cx="361" cy="422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=""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>
                      <a:latin typeface="+mj-lt"/>
                    </a:rPr>
                    <a:t>Tenuis</a:t>
                  </a:r>
                </a:p>
                <a:p>
                  <a:pPr eaLnBrk="0" hangingPunct="0"/>
                  <a:endParaRPr lang="en-US">
                    <a:latin typeface="+mj-lt"/>
                  </a:endParaRPr>
                </a:p>
              </p:txBody>
            </p:sp>
            <p:sp>
              <p:nvSpPr>
                <p:cNvPr id="8266" name="Rectangle 76"/>
                <p:cNvSpPr>
                  <a:spLocks noChangeArrowheads="1"/>
                </p:cNvSpPr>
                <p:nvPr/>
              </p:nvSpPr>
              <p:spPr bwMode="auto">
                <a:xfrm>
                  <a:off x="470" y="1534"/>
                  <a:ext cx="447" cy="422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>
                    <a:latin typeface="+mj-lt"/>
                  </a:endParaRPr>
                </a:p>
              </p:txBody>
            </p:sp>
          </p:grpSp>
          <p:grpSp>
            <p:nvGrpSpPr>
              <p:cNvPr id="8217" name="Group 79"/>
              <p:cNvGrpSpPr>
                <a:grpSpLocks/>
              </p:cNvGrpSpPr>
              <p:nvPr/>
            </p:nvGrpSpPr>
            <p:grpSpPr bwMode="auto">
              <a:xfrm>
                <a:off x="917" y="1534"/>
                <a:ext cx="456" cy="422"/>
                <a:chOff x="917" y="1534"/>
                <a:chExt cx="456" cy="422"/>
              </a:xfrm>
            </p:grpSpPr>
            <p:sp>
              <p:nvSpPr>
                <p:cNvPr id="8263" name="Rectangle 22"/>
                <p:cNvSpPr>
                  <a:spLocks noChangeArrowheads="1"/>
                </p:cNvSpPr>
                <p:nvPr/>
              </p:nvSpPr>
              <p:spPr bwMode="auto">
                <a:xfrm>
                  <a:off x="960" y="1534"/>
                  <a:ext cx="370" cy="422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=""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>
                      <a:latin typeface="+mj-lt"/>
                    </a:rPr>
                    <a:t>Thin</a:t>
                  </a:r>
                </a:p>
                <a:p>
                  <a:pPr eaLnBrk="0" hangingPunct="0"/>
                  <a:endParaRPr lang="en-US">
                    <a:latin typeface="+mj-lt"/>
                  </a:endParaRPr>
                </a:p>
              </p:txBody>
            </p:sp>
            <p:sp>
              <p:nvSpPr>
                <p:cNvPr id="8264" name="Rectangle 78"/>
                <p:cNvSpPr>
                  <a:spLocks noChangeArrowheads="1"/>
                </p:cNvSpPr>
                <p:nvPr/>
              </p:nvSpPr>
              <p:spPr bwMode="auto">
                <a:xfrm>
                  <a:off x="917" y="1534"/>
                  <a:ext cx="456" cy="422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>
                    <a:latin typeface="+mj-lt"/>
                  </a:endParaRPr>
                </a:p>
              </p:txBody>
            </p:sp>
          </p:grpSp>
          <p:grpSp>
            <p:nvGrpSpPr>
              <p:cNvPr id="8218" name="Group 81"/>
              <p:cNvGrpSpPr>
                <a:grpSpLocks/>
              </p:cNvGrpSpPr>
              <p:nvPr/>
            </p:nvGrpSpPr>
            <p:grpSpPr bwMode="auto">
              <a:xfrm>
                <a:off x="1373" y="1534"/>
                <a:ext cx="469" cy="422"/>
                <a:chOff x="1373" y="1534"/>
                <a:chExt cx="469" cy="422"/>
              </a:xfrm>
            </p:grpSpPr>
            <p:sp>
              <p:nvSpPr>
                <p:cNvPr id="8261" name="Rectangle 23"/>
                <p:cNvSpPr>
                  <a:spLocks noChangeArrowheads="1"/>
                </p:cNvSpPr>
                <p:nvPr/>
              </p:nvSpPr>
              <p:spPr bwMode="auto">
                <a:xfrm>
                  <a:off x="1416" y="1534"/>
                  <a:ext cx="383" cy="422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=""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>
                      <a:latin typeface="+mj-lt"/>
                    </a:rPr>
                    <a:t>Dünn</a:t>
                  </a:r>
                </a:p>
                <a:p>
                  <a:pPr eaLnBrk="0" hangingPunct="0"/>
                  <a:endParaRPr lang="en-US">
                    <a:latin typeface="+mj-lt"/>
                  </a:endParaRPr>
                </a:p>
              </p:txBody>
            </p:sp>
            <p:sp>
              <p:nvSpPr>
                <p:cNvPr id="8262" name="Rectangle 80"/>
                <p:cNvSpPr>
                  <a:spLocks noChangeArrowheads="1"/>
                </p:cNvSpPr>
                <p:nvPr/>
              </p:nvSpPr>
              <p:spPr bwMode="auto">
                <a:xfrm>
                  <a:off x="1373" y="1534"/>
                  <a:ext cx="469" cy="422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>
                    <a:latin typeface="+mj-lt"/>
                  </a:endParaRPr>
                </a:p>
              </p:txBody>
            </p:sp>
          </p:grpSp>
          <p:grpSp>
            <p:nvGrpSpPr>
              <p:cNvPr id="8219" name="Group 83"/>
              <p:cNvGrpSpPr>
                <a:grpSpLocks/>
              </p:cNvGrpSpPr>
              <p:nvPr/>
            </p:nvGrpSpPr>
            <p:grpSpPr bwMode="auto">
              <a:xfrm>
                <a:off x="1842" y="1534"/>
                <a:ext cx="475" cy="422"/>
                <a:chOff x="1842" y="1534"/>
                <a:chExt cx="475" cy="422"/>
              </a:xfrm>
            </p:grpSpPr>
            <p:sp>
              <p:nvSpPr>
                <p:cNvPr id="8259" name="Rectangle 24"/>
                <p:cNvSpPr>
                  <a:spLocks noChangeArrowheads="1"/>
                </p:cNvSpPr>
                <p:nvPr/>
              </p:nvSpPr>
              <p:spPr bwMode="auto">
                <a:xfrm>
                  <a:off x="1885" y="1534"/>
                  <a:ext cx="389" cy="422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=""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>
                      <a:latin typeface="+mj-lt"/>
                    </a:rPr>
                    <a:t> </a:t>
                  </a:r>
                </a:p>
                <a:p>
                  <a:pPr eaLnBrk="0" hangingPunct="0"/>
                  <a:endParaRPr lang="en-US">
                    <a:latin typeface="+mj-lt"/>
                  </a:endParaRPr>
                </a:p>
              </p:txBody>
            </p:sp>
            <p:sp>
              <p:nvSpPr>
                <p:cNvPr id="8260" name="Rectangle 82"/>
                <p:cNvSpPr>
                  <a:spLocks noChangeArrowheads="1"/>
                </p:cNvSpPr>
                <p:nvPr/>
              </p:nvSpPr>
              <p:spPr bwMode="auto">
                <a:xfrm>
                  <a:off x="1842" y="1534"/>
                  <a:ext cx="475" cy="422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>
                    <a:latin typeface="+mj-lt"/>
                  </a:endParaRPr>
                </a:p>
              </p:txBody>
            </p:sp>
          </p:grpSp>
          <p:grpSp>
            <p:nvGrpSpPr>
              <p:cNvPr id="8220" name="Group 85"/>
              <p:cNvGrpSpPr>
                <a:grpSpLocks/>
              </p:cNvGrpSpPr>
              <p:nvPr/>
            </p:nvGrpSpPr>
            <p:grpSpPr bwMode="auto">
              <a:xfrm>
                <a:off x="2317" y="1534"/>
                <a:ext cx="456" cy="422"/>
                <a:chOff x="2317" y="1534"/>
                <a:chExt cx="456" cy="422"/>
              </a:xfrm>
            </p:grpSpPr>
            <p:sp>
              <p:nvSpPr>
                <p:cNvPr id="8257" name="Rectangle 25"/>
                <p:cNvSpPr>
                  <a:spLocks noChangeArrowheads="1"/>
                </p:cNvSpPr>
                <p:nvPr/>
              </p:nvSpPr>
              <p:spPr bwMode="auto">
                <a:xfrm>
                  <a:off x="2360" y="1534"/>
                  <a:ext cx="370" cy="422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=""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>
                      <a:latin typeface="+mj-lt"/>
                    </a:rPr>
                    <a:t>Tanas</a:t>
                  </a:r>
                </a:p>
                <a:p>
                  <a:pPr eaLnBrk="0" hangingPunct="0"/>
                  <a:endParaRPr lang="en-US">
                    <a:latin typeface="+mj-lt"/>
                  </a:endParaRPr>
                </a:p>
              </p:txBody>
            </p:sp>
            <p:sp>
              <p:nvSpPr>
                <p:cNvPr id="8258" name="Rectangle 84"/>
                <p:cNvSpPr>
                  <a:spLocks noChangeArrowheads="1"/>
                </p:cNvSpPr>
                <p:nvPr/>
              </p:nvSpPr>
              <p:spPr bwMode="auto">
                <a:xfrm>
                  <a:off x="2317" y="1534"/>
                  <a:ext cx="456" cy="422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>
                    <a:latin typeface="+mj-lt"/>
                  </a:endParaRPr>
                </a:p>
              </p:txBody>
            </p:sp>
          </p:grpSp>
          <p:grpSp>
            <p:nvGrpSpPr>
              <p:cNvPr id="8221" name="Group 87"/>
              <p:cNvGrpSpPr>
                <a:grpSpLocks/>
              </p:cNvGrpSpPr>
              <p:nvPr/>
            </p:nvGrpSpPr>
            <p:grpSpPr bwMode="auto">
              <a:xfrm>
                <a:off x="0" y="1956"/>
                <a:ext cx="470" cy="690"/>
                <a:chOff x="0" y="1956"/>
                <a:chExt cx="470" cy="690"/>
              </a:xfrm>
            </p:grpSpPr>
            <p:sp>
              <p:nvSpPr>
                <p:cNvPr id="8255" name="Rectangle 26"/>
                <p:cNvSpPr>
                  <a:spLocks noChangeArrowheads="1"/>
                </p:cNvSpPr>
                <p:nvPr/>
              </p:nvSpPr>
              <p:spPr bwMode="auto">
                <a:xfrm>
                  <a:off x="43" y="1956"/>
                  <a:ext cx="384" cy="69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=""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 dirty="0" err="1">
                      <a:latin typeface="+mj-lt"/>
                    </a:rPr>
                    <a:t>Gweddw</a:t>
                  </a:r>
                  <a:endParaRPr lang="en-US" dirty="0">
                    <a:latin typeface="+mj-lt"/>
                  </a:endParaRPr>
                </a:p>
                <a:p>
                  <a:pPr eaLnBrk="0" hangingPunct="0"/>
                  <a:endParaRPr lang="en-US" dirty="0">
                    <a:latin typeface="+mj-lt"/>
                  </a:endParaRPr>
                </a:p>
              </p:txBody>
            </p:sp>
            <p:sp>
              <p:nvSpPr>
                <p:cNvPr id="8256" name="Rectangle 86"/>
                <p:cNvSpPr>
                  <a:spLocks noChangeArrowheads="1"/>
                </p:cNvSpPr>
                <p:nvPr/>
              </p:nvSpPr>
              <p:spPr bwMode="auto">
                <a:xfrm>
                  <a:off x="0" y="1956"/>
                  <a:ext cx="470" cy="690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>
                    <a:latin typeface="+mj-lt"/>
                  </a:endParaRPr>
                </a:p>
              </p:txBody>
            </p:sp>
          </p:grpSp>
          <p:grpSp>
            <p:nvGrpSpPr>
              <p:cNvPr id="8222" name="Group 89"/>
              <p:cNvGrpSpPr>
                <a:grpSpLocks/>
              </p:cNvGrpSpPr>
              <p:nvPr/>
            </p:nvGrpSpPr>
            <p:grpSpPr bwMode="auto">
              <a:xfrm>
                <a:off x="470" y="1956"/>
                <a:ext cx="447" cy="690"/>
                <a:chOff x="470" y="1956"/>
                <a:chExt cx="447" cy="690"/>
              </a:xfrm>
            </p:grpSpPr>
            <p:sp>
              <p:nvSpPr>
                <p:cNvPr id="8253" name="Rectangle 27"/>
                <p:cNvSpPr>
                  <a:spLocks noChangeArrowheads="1"/>
                </p:cNvSpPr>
                <p:nvPr/>
              </p:nvSpPr>
              <p:spPr bwMode="auto">
                <a:xfrm>
                  <a:off x="513" y="1956"/>
                  <a:ext cx="361" cy="69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=""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 dirty="0" err="1">
                      <a:latin typeface="+mj-lt"/>
                    </a:rPr>
                    <a:t>Vidua</a:t>
                  </a:r>
                  <a:endParaRPr lang="en-US" dirty="0">
                    <a:latin typeface="+mj-lt"/>
                  </a:endParaRPr>
                </a:p>
                <a:p>
                  <a:pPr eaLnBrk="0" hangingPunct="0"/>
                  <a:endParaRPr lang="en-US" dirty="0">
                    <a:latin typeface="+mj-lt"/>
                  </a:endParaRPr>
                </a:p>
              </p:txBody>
            </p:sp>
            <p:sp>
              <p:nvSpPr>
                <p:cNvPr id="8254" name="Rectangle 88"/>
                <p:cNvSpPr>
                  <a:spLocks noChangeArrowheads="1"/>
                </p:cNvSpPr>
                <p:nvPr/>
              </p:nvSpPr>
              <p:spPr bwMode="auto">
                <a:xfrm>
                  <a:off x="470" y="1956"/>
                  <a:ext cx="447" cy="690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>
                    <a:latin typeface="+mj-lt"/>
                  </a:endParaRPr>
                </a:p>
              </p:txBody>
            </p:sp>
          </p:grpSp>
          <p:grpSp>
            <p:nvGrpSpPr>
              <p:cNvPr id="8223" name="Group 91"/>
              <p:cNvGrpSpPr>
                <a:grpSpLocks/>
              </p:cNvGrpSpPr>
              <p:nvPr/>
            </p:nvGrpSpPr>
            <p:grpSpPr bwMode="auto">
              <a:xfrm>
                <a:off x="917" y="1956"/>
                <a:ext cx="456" cy="690"/>
                <a:chOff x="917" y="1956"/>
                <a:chExt cx="456" cy="690"/>
              </a:xfrm>
            </p:grpSpPr>
            <p:sp>
              <p:nvSpPr>
                <p:cNvPr id="8251" name="Rectangle 28"/>
                <p:cNvSpPr>
                  <a:spLocks noChangeArrowheads="1"/>
                </p:cNvSpPr>
                <p:nvPr/>
              </p:nvSpPr>
              <p:spPr bwMode="auto">
                <a:xfrm>
                  <a:off x="960" y="1956"/>
                  <a:ext cx="370" cy="69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=""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 dirty="0">
                      <a:latin typeface="+mj-lt"/>
                    </a:rPr>
                    <a:t>Widow</a:t>
                  </a:r>
                </a:p>
                <a:p>
                  <a:pPr eaLnBrk="0" hangingPunct="0"/>
                  <a:endParaRPr lang="en-US" dirty="0">
                    <a:latin typeface="+mj-lt"/>
                  </a:endParaRPr>
                </a:p>
              </p:txBody>
            </p:sp>
            <p:sp>
              <p:nvSpPr>
                <p:cNvPr id="8252" name="Rectangle 90"/>
                <p:cNvSpPr>
                  <a:spLocks noChangeArrowheads="1"/>
                </p:cNvSpPr>
                <p:nvPr/>
              </p:nvSpPr>
              <p:spPr bwMode="auto">
                <a:xfrm>
                  <a:off x="917" y="1956"/>
                  <a:ext cx="456" cy="690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>
                    <a:latin typeface="+mj-lt"/>
                  </a:endParaRPr>
                </a:p>
              </p:txBody>
            </p:sp>
          </p:grpSp>
          <p:grpSp>
            <p:nvGrpSpPr>
              <p:cNvPr id="8224" name="Group 93"/>
              <p:cNvGrpSpPr>
                <a:grpSpLocks/>
              </p:cNvGrpSpPr>
              <p:nvPr/>
            </p:nvGrpSpPr>
            <p:grpSpPr bwMode="auto">
              <a:xfrm>
                <a:off x="1373" y="1956"/>
                <a:ext cx="469" cy="690"/>
                <a:chOff x="1373" y="1956"/>
                <a:chExt cx="469" cy="690"/>
              </a:xfrm>
            </p:grpSpPr>
            <p:sp>
              <p:nvSpPr>
                <p:cNvPr id="8249" name="Rectangle 29"/>
                <p:cNvSpPr>
                  <a:spLocks noChangeArrowheads="1"/>
                </p:cNvSpPr>
                <p:nvPr/>
              </p:nvSpPr>
              <p:spPr bwMode="auto">
                <a:xfrm>
                  <a:off x="1416" y="1956"/>
                  <a:ext cx="383" cy="69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=""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 dirty="0" err="1">
                      <a:latin typeface="+mj-lt"/>
                    </a:rPr>
                    <a:t>Witwe</a:t>
                  </a:r>
                  <a:endParaRPr lang="en-US" dirty="0">
                    <a:latin typeface="+mj-lt"/>
                  </a:endParaRPr>
                </a:p>
                <a:p>
                  <a:pPr eaLnBrk="0" hangingPunct="0"/>
                  <a:endParaRPr lang="en-US" dirty="0">
                    <a:latin typeface="+mj-lt"/>
                  </a:endParaRPr>
                </a:p>
              </p:txBody>
            </p:sp>
            <p:sp>
              <p:nvSpPr>
                <p:cNvPr id="8250" name="Rectangle 92"/>
                <p:cNvSpPr>
                  <a:spLocks noChangeArrowheads="1"/>
                </p:cNvSpPr>
                <p:nvPr/>
              </p:nvSpPr>
              <p:spPr bwMode="auto">
                <a:xfrm>
                  <a:off x="1373" y="1956"/>
                  <a:ext cx="469" cy="690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>
                    <a:latin typeface="+mj-lt"/>
                  </a:endParaRPr>
                </a:p>
              </p:txBody>
            </p:sp>
          </p:grpSp>
          <p:grpSp>
            <p:nvGrpSpPr>
              <p:cNvPr id="8225" name="Group 95"/>
              <p:cNvGrpSpPr>
                <a:grpSpLocks/>
              </p:cNvGrpSpPr>
              <p:nvPr/>
            </p:nvGrpSpPr>
            <p:grpSpPr bwMode="auto">
              <a:xfrm>
                <a:off x="1842" y="1956"/>
                <a:ext cx="475" cy="690"/>
                <a:chOff x="1842" y="1956"/>
                <a:chExt cx="475" cy="690"/>
              </a:xfrm>
            </p:grpSpPr>
            <p:sp>
              <p:nvSpPr>
                <p:cNvPr id="8247" name="Rectangle 30"/>
                <p:cNvSpPr>
                  <a:spLocks noChangeArrowheads="1"/>
                </p:cNvSpPr>
                <p:nvPr/>
              </p:nvSpPr>
              <p:spPr bwMode="auto">
                <a:xfrm>
                  <a:off x="1885" y="1956"/>
                  <a:ext cx="389" cy="69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=""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 dirty="0" err="1">
                      <a:latin typeface="+mj-lt"/>
                    </a:rPr>
                    <a:t>Viuda</a:t>
                  </a:r>
                  <a:endParaRPr lang="en-US" dirty="0">
                    <a:latin typeface="+mj-lt"/>
                  </a:endParaRPr>
                </a:p>
                <a:p>
                  <a:pPr eaLnBrk="0" hangingPunct="0"/>
                  <a:endParaRPr lang="en-US" dirty="0">
                    <a:latin typeface="+mj-lt"/>
                  </a:endParaRPr>
                </a:p>
              </p:txBody>
            </p:sp>
            <p:sp>
              <p:nvSpPr>
                <p:cNvPr id="8248" name="Rectangle 94"/>
                <p:cNvSpPr>
                  <a:spLocks noChangeArrowheads="1"/>
                </p:cNvSpPr>
                <p:nvPr/>
              </p:nvSpPr>
              <p:spPr bwMode="auto">
                <a:xfrm>
                  <a:off x="1842" y="1956"/>
                  <a:ext cx="475" cy="690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>
                    <a:latin typeface="+mj-lt"/>
                  </a:endParaRPr>
                </a:p>
              </p:txBody>
            </p:sp>
          </p:grpSp>
          <p:grpSp>
            <p:nvGrpSpPr>
              <p:cNvPr id="8226" name="Group 97"/>
              <p:cNvGrpSpPr>
                <a:grpSpLocks/>
              </p:cNvGrpSpPr>
              <p:nvPr/>
            </p:nvGrpSpPr>
            <p:grpSpPr bwMode="auto">
              <a:xfrm>
                <a:off x="2317" y="1956"/>
                <a:ext cx="456" cy="690"/>
                <a:chOff x="2317" y="1956"/>
                <a:chExt cx="456" cy="690"/>
              </a:xfrm>
            </p:grpSpPr>
            <p:sp>
              <p:nvSpPr>
                <p:cNvPr id="8245" name="Rectangle 31"/>
                <p:cNvSpPr>
                  <a:spLocks noChangeArrowheads="1"/>
                </p:cNvSpPr>
                <p:nvPr/>
              </p:nvSpPr>
              <p:spPr bwMode="auto">
                <a:xfrm>
                  <a:off x="2360" y="1956"/>
                  <a:ext cx="370" cy="69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=""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>
                      <a:latin typeface="+mj-lt"/>
                    </a:rPr>
                    <a:t>Mi vidhava</a:t>
                  </a:r>
                </a:p>
                <a:p>
                  <a:pPr eaLnBrk="0" hangingPunct="0"/>
                  <a:endParaRPr lang="en-US">
                    <a:latin typeface="+mj-lt"/>
                  </a:endParaRPr>
                </a:p>
              </p:txBody>
            </p:sp>
            <p:sp>
              <p:nvSpPr>
                <p:cNvPr id="8246" name="Rectangle 96"/>
                <p:cNvSpPr>
                  <a:spLocks noChangeArrowheads="1"/>
                </p:cNvSpPr>
                <p:nvPr/>
              </p:nvSpPr>
              <p:spPr bwMode="auto">
                <a:xfrm>
                  <a:off x="2317" y="1956"/>
                  <a:ext cx="456" cy="690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>
                    <a:latin typeface="+mj-lt"/>
                  </a:endParaRPr>
                </a:p>
              </p:txBody>
            </p:sp>
          </p:grpSp>
          <p:grpSp>
            <p:nvGrpSpPr>
              <p:cNvPr id="8227" name="Group 99"/>
              <p:cNvGrpSpPr>
                <a:grpSpLocks/>
              </p:cNvGrpSpPr>
              <p:nvPr/>
            </p:nvGrpSpPr>
            <p:grpSpPr bwMode="auto">
              <a:xfrm>
                <a:off x="0" y="2646"/>
                <a:ext cx="470" cy="422"/>
                <a:chOff x="0" y="2646"/>
                <a:chExt cx="470" cy="422"/>
              </a:xfrm>
            </p:grpSpPr>
            <p:sp>
              <p:nvSpPr>
                <p:cNvPr id="8243" name="Rectangle 32"/>
                <p:cNvSpPr>
                  <a:spLocks noChangeArrowheads="1"/>
                </p:cNvSpPr>
                <p:nvPr/>
              </p:nvSpPr>
              <p:spPr bwMode="auto">
                <a:xfrm>
                  <a:off x="43" y="2646"/>
                  <a:ext cx="384" cy="422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=""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>
                      <a:latin typeface="+mj-lt"/>
                    </a:rPr>
                    <a:t>Tri</a:t>
                  </a:r>
                </a:p>
                <a:p>
                  <a:pPr eaLnBrk="0" hangingPunct="0"/>
                  <a:endParaRPr lang="en-US">
                    <a:latin typeface="+mj-lt"/>
                  </a:endParaRPr>
                </a:p>
              </p:txBody>
            </p:sp>
            <p:sp>
              <p:nvSpPr>
                <p:cNvPr id="8244" name="Rectangle 98"/>
                <p:cNvSpPr>
                  <a:spLocks noChangeArrowheads="1"/>
                </p:cNvSpPr>
                <p:nvPr/>
              </p:nvSpPr>
              <p:spPr bwMode="auto">
                <a:xfrm>
                  <a:off x="0" y="2646"/>
                  <a:ext cx="470" cy="422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>
                    <a:latin typeface="+mj-lt"/>
                  </a:endParaRPr>
                </a:p>
              </p:txBody>
            </p:sp>
          </p:grpSp>
          <p:grpSp>
            <p:nvGrpSpPr>
              <p:cNvPr id="8228" name="Group 101"/>
              <p:cNvGrpSpPr>
                <a:grpSpLocks/>
              </p:cNvGrpSpPr>
              <p:nvPr/>
            </p:nvGrpSpPr>
            <p:grpSpPr bwMode="auto">
              <a:xfrm>
                <a:off x="470" y="2646"/>
                <a:ext cx="447" cy="422"/>
                <a:chOff x="470" y="2646"/>
                <a:chExt cx="447" cy="422"/>
              </a:xfrm>
            </p:grpSpPr>
            <p:sp>
              <p:nvSpPr>
                <p:cNvPr id="8241" name="Rectangle 33"/>
                <p:cNvSpPr>
                  <a:spLocks noChangeArrowheads="1"/>
                </p:cNvSpPr>
                <p:nvPr/>
              </p:nvSpPr>
              <p:spPr bwMode="auto">
                <a:xfrm>
                  <a:off x="513" y="2646"/>
                  <a:ext cx="361" cy="422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=""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>
                      <a:latin typeface="+mj-lt"/>
                    </a:rPr>
                    <a:t>Tres</a:t>
                  </a:r>
                </a:p>
                <a:p>
                  <a:pPr eaLnBrk="0" hangingPunct="0"/>
                  <a:endParaRPr lang="en-US">
                    <a:latin typeface="+mj-lt"/>
                  </a:endParaRPr>
                </a:p>
              </p:txBody>
            </p:sp>
            <p:sp>
              <p:nvSpPr>
                <p:cNvPr id="8242" name="Rectangle 100"/>
                <p:cNvSpPr>
                  <a:spLocks noChangeArrowheads="1"/>
                </p:cNvSpPr>
                <p:nvPr/>
              </p:nvSpPr>
              <p:spPr bwMode="auto">
                <a:xfrm>
                  <a:off x="470" y="2646"/>
                  <a:ext cx="447" cy="422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>
                    <a:latin typeface="+mj-lt"/>
                  </a:endParaRPr>
                </a:p>
              </p:txBody>
            </p:sp>
          </p:grpSp>
          <p:grpSp>
            <p:nvGrpSpPr>
              <p:cNvPr id="8229" name="Group 103"/>
              <p:cNvGrpSpPr>
                <a:grpSpLocks/>
              </p:cNvGrpSpPr>
              <p:nvPr/>
            </p:nvGrpSpPr>
            <p:grpSpPr bwMode="auto">
              <a:xfrm>
                <a:off x="917" y="2646"/>
                <a:ext cx="456" cy="422"/>
                <a:chOff x="917" y="2646"/>
                <a:chExt cx="456" cy="422"/>
              </a:xfrm>
            </p:grpSpPr>
            <p:sp>
              <p:nvSpPr>
                <p:cNvPr id="8239" name="Rectangle 34"/>
                <p:cNvSpPr>
                  <a:spLocks noChangeArrowheads="1"/>
                </p:cNvSpPr>
                <p:nvPr/>
              </p:nvSpPr>
              <p:spPr bwMode="auto">
                <a:xfrm>
                  <a:off x="960" y="2646"/>
                  <a:ext cx="370" cy="422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=""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>
                      <a:latin typeface="+mj-lt"/>
                    </a:rPr>
                    <a:t>Three</a:t>
                  </a:r>
                </a:p>
                <a:p>
                  <a:pPr eaLnBrk="0" hangingPunct="0"/>
                  <a:endParaRPr lang="en-US">
                    <a:latin typeface="+mj-lt"/>
                  </a:endParaRPr>
                </a:p>
              </p:txBody>
            </p:sp>
            <p:sp>
              <p:nvSpPr>
                <p:cNvPr id="8240" name="Rectangle 102"/>
                <p:cNvSpPr>
                  <a:spLocks noChangeArrowheads="1"/>
                </p:cNvSpPr>
                <p:nvPr/>
              </p:nvSpPr>
              <p:spPr bwMode="auto">
                <a:xfrm>
                  <a:off x="917" y="2646"/>
                  <a:ext cx="456" cy="422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>
                    <a:latin typeface="+mj-lt"/>
                  </a:endParaRPr>
                </a:p>
              </p:txBody>
            </p:sp>
          </p:grpSp>
          <p:grpSp>
            <p:nvGrpSpPr>
              <p:cNvPr id="8230" name="Group 105"/>
              <p:cNvGrpSpPr>
                <a:grpSpLocks/>
              </p:cNvGrpSpPr>
              <p:nvPr/>
            </p:nvGrpSpPr>
            <p:grpSpPr bwMode="auto">
              <a:xfrm>
                <a:off x="1373" y="2646"/>
                <a:ext cx="469" cy="422"/>
                <a:chOff x="1373" y="2646"/>
                <a:chExt cx="469" cy="422"/>
              </a:xfrm>
            </p:grpSpPr>
            <p:sp>
              <p:nvSpPr>
                <p:cNvPr id="8237" name="Rectangle 35"/>
                <p:cNvSpPr>
                  <a:spLocks noChangeArrowheads="1"/>
                </p:cNvSpPr>
                <p:nvPr/>
              </p:nvSpPr>
              <p:spPr bwMode="auto">
                <a:xfrm>
                  <a:off x="1416" y="2646"/>
                  <a:ext cx="383" cy="422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=""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>
                      <a:latin typeface="+mj-lt"/>
                    </a:rPr>
                    <a:t>Drei</a:t>
                  </a:r>
                </a:p>
                <a:p>
                  <a:pPr eaLnBrk="0" hangingPunct="0"/>
                  <a:endParaRPr lang="en-US">
                    <a:latin typeface="+mj-lt"/>
                  </a:endParaRPr>
                </a:p>
              </p:txBody>
            </p:sp>
            <p:sp>
              <p:nvSpPr>
                <p:cNvPr id="8238" name="Rectangle 104"/>
                <p:cNvSpPr>
                  <a:spLocks noChangeArrowheads="1"/>
                </p:cNvSpPr>
                <p:nvPr/>
              </p:nvSpPr>
              <p:spPr bwMode="auto">
                <a:xfrm>
                  <a:off x="1373" y="2646"/>
                  <a:ext cx="469" cy="422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>
                    <a:latin typeface="+mj-lt"/>
                  </a:endParaRPr>
                </a:p>
              </p:txBody>
            </p:sp>
          </p:grpSp>
          <p:grpSp>
            <p:nvGrpSpPr>
              <p:cNvPr id="8231" name="Group 107"/>
              <p:cNvGrpSpPr>
                <a:grpSpLocks/>
              </p:cNvGrpSpPr>
              <p:nvPr/>
            </p:nvGrpSpPr>
            <p:grpSpPr bwMode="auto">
              <a:xfrm>
                <a:off x="1842" y="2646"/>
                <a:ext cx="475" cy="422"/>
                <a:chOff x="1842" y="2646"/>
                <a:chExt cx="475" cy="422"/>
              </a:xfrm>
            </p:grpSpPr>
            <p:sp>
              <p:nvSpPr>
                <p:cNvPr id="8235" name="Rectangle 36"/>
                <p:cNvSpPr>
                  <a:spLocks noChangeArrowheads="1"/>
                </p:cNvSpPr>
                <p:nvPr/>
              </p:nvSpPr>
              <p:spPr bwMode="auto">
                <a:xfrm>
                  <a:off x="1885" y="2646"/>
                  <a:ext cx="389" cy="422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=""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>
                      <a:latin typeface="+mj-lt"/>
                    </a:rPr>
                    <a:t>Tres</a:t>
                  </a:r>
                </a:p>
                <a:p>
                  <a:pPr eaLnBrk="0" hangingPunct="0"/>
                  <a:endParaRPr lang="en-US">
                    <a:latin typeface="+mj-lt"/>
                  </a:endParaRPr>
                </a:p>
              </p:txBody>
            </p:sp>
            <p:sp>
              <p:nvSpPr>
                <p:cNvPr id="8236" name="Rectangle 106"/>
                <p:cNvSpPr>
                  <a:spLocks noChangeArrowheads="1"/>
                </p:cNvSpPr>
                <p:nvPr/>
              </p:nvSpPr>
              <p:spPr bwMode="auto">
                <a:xfrm>
                  <a:off x="1842" y="2646"/>
                  <a:ext cx="475" cy="422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>
                    <a:latin typeface="+mj-lt"/>
                  </a:endParaRPr>
                </a:p>
              </p:txBody>
            </p:sp>
          </p:grpSp>
          <p:grpSp>
            <p:nvGrpSpPr>
              <p:cNvPr id="8232" name="Group 109"/>
              <p:cNvGrpSpPr>
                <a:grpSpLocks/>
              </p:cNvGrpSpPr>
              <p:nvPr/>
            </p:nvGrpSpPr>
            <p:grpSpPr bwMode="auto">
              <a:xfrm>
                <a:off x="2317" y="2646"/>
                <a:ext cx="456" cy="422"/>
                <a:chOff x="2317" y="2646"/>
                <a:chExt cx="456" cy="422"/>
              </a:xfrm>
            </p:grpSpPr>
            <p:sp>
              <p:nvSpPr>
                <p:cNvPr id="8233" name="Rectangle 37"/>
                <p:cNvSpPr>
                  <a:spLocks noChangeArrowheads="1"/>
                </p:cNvSpPr>
                <p:nvPr/>
              </p:nvSpPr>
              <p:spPr bwMode="auto">
                <a:xfrm>
                  <a:off x="2360" y="2646"/>
                  <a:ext cx="370" cy="422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=""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>
                      <a:latin typeface="+mj-lt"/>
                    </a:rPr>
                    <a:t>Trayas</a:t>
                  </a:r>
                </a:p>
                <a:p>
                  <a:pPr eaLnBrk="0" hangingPunct="0"/>
                  <a:endParaRPr lang="en-US">
                    <a:latin typeface="+mj-lt"/>
                  </a:endParaRPr>
                </a:p>
              </p:txBody>
            </p:sp>
            <p:sp>
              <p:nvSpPr>
                <p:cNvPr id="8234" name="Rectangle 108"/>
                <p:cNvSpPr>
                  <a:spLocks noChangeArrowheads="1"/>
                </p:cNvSpPr>
                <p:nvPr/>
              </p:nvSpPr>
              <p:spPr bwMode="auto">
                <a:xfrm>
                  <a:off x="2317" y="2646"/>
                  <a:ext cx="456" cy="422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>
                    <a:latin typeface="+mj-lt"/>
                  </a:endParaRPr>
                </a:p>
              </p:txBody>
            </p:sp>
          </p:grpSp>
        </p:grpSp>
        <p:sp>
          <p:nvSpPr>
            <p:cNvPr id="8196" name="Rectangle 111"/>
            <p:cNvSpPr>
              <a:spLocks noChangeArrowheads="1"/>
            </p:cNvSpPr>
            <p:nvPr/>
          </p:nvSpPr>
          <p:spPr bwMode="auto">
            <a:xfrm>
              <a:off x="-2" y="-2"/>
              <a:ext cx="2777" cy="3072"/>
            </a:xfrm>
            <a:prstGeom prst="rect">
              <a:avLst/>
            </a:prstGeom>
            <a:noFill/>
            <a:ln w="7937">
              <a:solidFill>
                <a:srgbClr val="A0A0A0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/>
            <a:lstStyle/>
            <a:p>
              <a:endParaRPr lang="en-GB">
                <a:latin typeface="+mj-lt"/>
              </a:endParaRPr>
            </a:p>
          </p:txBody>
        </p:sp>
      </p:grpSp>
      <p:pic>
        <p:nvPicPr>
          <p:cNvPr id="113" name="Picture 11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904580"/>
            <a:ext cx="12192000" cy="10542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084725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3111977" y="170481"/>
            <a:ext cx="5244285" cy="1297984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sz="2000" dirty="0" err="1">
                <a:latin typeface="+mn-lt"/>
                <a:cs typeface="Times New Roman" charset="0"/>
              </a:rPr>
              <a:t>Geiriau</a:t>
            </a:r>
            <a:r>
              <a:rPr lang="en-GB" sz="2000" dirty="0">
                <a:latin typeface="+mn-lt"/>
                <a:cs typeface="Times New Roman" charset="0"/>
              </a:rPr>
              <a:t> </a:t>
            </a:r>
            <a:r>
              <a:rPr lang="en-GB" sz="2000" dirty="0" err="1">
                <a:latin typeface="+mn-lt"/>
                <a:cs typeface="Times New Roman" charset="0"/>
              </a:rPr>
              <a:t>Lladin</a:t>
            </a:r>
            <a:r>
              <a:rPr lang="en-GB" sz="2000" dirty="0">
                <a:latin typeface="+mn-lt"/>
                <a:cs typeface="Times New Roman" charset="0"/>
              </a:rPr>
              <a:t> </a:t>
            </a:r>
            <a:r>
              <a:rPr lang="en-GB" sz="2000" dirty="0" err="1" smtClean="0">
                <a:latin typeface="+mn-lt"/>
                <a:cs typeface="Times New Roman" charset="0"/>
              </a:rPr>
              <a:t>yn</a:t>
            </a:r>
            <a:r>
              <a:rPr lang="en-GB" sz="2000" dirty="0" smtClean="0">
                <a:latin typeface="+mn-lt"/>
                <a:cs typeface="Times New Roman" charset="0"/>
              </a:rPr>
              <a:t> y </a:t>
            </a:r>
            <a:r>
              <a:rPr lang="en-GB" sz="2000" dirty="0" err="1" smtClean="0">
                <a:latin typeface="+mn-lt"/>
                <a:cs typeface="Times New Roman" charset="0"/>
              </a:rPr>
              <a:t>gymraeg</a:t>
            </a:r>
            <a:endParaRPr lang="en-GB" sz="2000" dirty="0">
              <a:latin typeface="+mn-lt"/>
              <a:cs typeface="Times New Roman" charset="0"/>
            </a:endParaRPr>
          </a:p>
        </p:txBody>
      </p:sp>
      <p:pic>
        <p:nvPicPr>
          <p:cNvPr id="29698" name="Picture 5" descr="004.jpg"/>
          <p:cNvPicPr>
            <a:picLocks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1977" y="1020252"/>
            <a:ext cx="5851525" cy="4346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ectangle 1"/>
          <p:cNvSpPr/>
          <p:nvPr/>
        </p:nvSpPr>
        <p:spPr>
          <a:xfrm>
            <a:off x="3535310" y="5366827"/>
            <a:ext cx="5717389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b="1" dirty="0">
                <a:latin typeface="+mj-lt"/>
              </a:rPr>
              <a:t>Janet Davies,</a:t>
            </a:r>
            <a:r>
              <a:rPr lang="en-GB" sz="1200" b="1" i="1" dirty="0">
                <a:latin typeface="+mj-lt"/>
              </a:rPr>
              <a:t> The Welsh Language – A Pocket Guide    </a:t>
            </a:r>
            <a:r>
              <a:rPr lang="en-GB" sz="1200" b="1" dirty="0" err="1">
                <a:latin typeface="+mj-lt"/>
              </a:rPr>
              <a:t>Caerdydd</a:t>
            </a:r>
            <a:r>
              <a:rPr lang="en-GB" sz="1200" b="1" dirty="0">
                <a:latin typeface="+mj-lt"/>
              </a:rPr>
              <a:t>, UWP, 1999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904580"/>
            <a:ext cx="12192000" cy="10542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392708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1660902" y="442119"/>
            <a:ext cx="8610600" cy="1295400"/>
          </a:xfrm>
        </p:spPr>
        <p:txBody>
          <a:bodyPr/>
          <a:lstStyle/>
          <a:p>
            <a:r>
              <a:rPr lang="en-US" dirty="0" err="1"/>
              <a:t>Enwau</a:t>
            </a:r>
            <a:r>
              <a:rPr lang="en-US" dirty="0"/>
              <a:t> </a:t>
            </a:r>
            <a:r>
              <a:rPr lang="en-US" dirty="0" err="1"/>
              <a:t>Pobl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19968" y="1198853"/>
            <a:ext cx="4040188" cy="639762"/>
          </a:xfrm>
        </p:spPr>
        <p:txBody>
          <a:bodyPr/>
          <a:lstStyle/>
          <a:p>
            <a:r>
              <a:rPr lang="en-US" dirty="0" err="1"/>
              <a:t>Cymraeg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981201" y="1939711"/>
            <a:ext cx="3881827" cy="3621943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en-US" dirty="0" err="1"/>
              <a:t>Sioned</a:t>
            </a:r>
            <a:endParaRPr lang="en-US" dirty="0"/>
          </a:p>
          <a:p>
            <a:r>
              <a:rPr lang="en-US" dirty="0" err="1"/>
              <a:t>Siân</a:t>
            </a:r>
            <a:endParaRPr lang="en-US" dirty="0"/>
          </a:p>
          <a:p>
            <a:r>
              <a:rPr lang="en-US" dirty="0" err="1"/>
              <a:t>Siôn</a:t>
            </a:r>
            <a:endParaRPr lang="en-US" dirty="0"/>
          </a:p>
          <a:p>
            <a:r>
              <a:rPr lang="en-US" dirty="0" err="1"/>
              <a:t>Iwan</a:t>
            </a:r>
            <a:endParaRPr lang="en-US" dirty="0"/>
          </a:p>
          <a:p>
            <a:r>
              <a:rPr lang="en-US" dirty="0" err="1"/>
              <a:t>Ifan</a:t>
            </a:r>
            <a:endParaRPr lang="en-US" dirty="0"/>
          </a:p>
          <a:p>
            <a:r>
              <a:rPr lang="en-US" dirty="0" err="1"/>
              <a:t>Ioan</a:t>
            </a:r>
            <a:endParaRPr lang="en-US" dirty="0"/>
          </a:p>
          <a:p>
            <a:r>
              <a:rPr lang="en-US" dirty="0" err="1"/>
              <a:t>Dafydd</a:t>
            </a:r>
            <a:endParaRPr lang="en-US" dirty="0"/>
          </a:p>
          <a:p>
            <a:r>
              <a:rPr lang="en-US" dirty="0" err="1"/>
              <a:t>Gwilym</a:t>
            </a:r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35453" y="1110255"/>
            <a:ext cx="4041775" cy="639762"/>
          </a:xfrm>
        </p:spPr>
        <p:txBody>
          <a:bodyPr/>
          <a:lstStyle/>
          <a:p>
            <a:r>
              <a:rPr lang="en-US" dirty="0" err="1"/>
              <a:t>Saesneg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69026" y="1939711"/>
            <a:ext cx="4041775" cy="3621943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en-US" dirty="0"/>
              <a:t>Janet</a:t>
            </a:r>
          </a:p>
          <a:p>
            <a:r>
              <a:rPr lang="en-US" dirty="0"/>
              <a:t>Jane</a:t>
            </a:r>
          </a:p>
          <a:p>
            <a:r>
              <a:rPr lang="en-US" dirty="0"/>
              <a:t>John</a:t>
            </a:r>
          </a:p>
          <a:p>
            <a:r>
              <a:rPr lang="en-US" dirty="0"/>
              <a:t>John/Evan </a:t>
            </a:r>
          </a:p>
          <a:p>
            <a:r>
              <a:rPr lang="en-US" dirty="0"/>
              <a:t>John/Evan</a:t>
            </a:r>
          </a:p>
          <a:p>
            <a:r>
              <a:rPr lang="en-US" dirty="0"/>
              <a:t>John/Evan</a:t>
            </a:r>
          </a:p>
          <a:p>
            <a:r>
              <a:rPr lang="en-US" dirty="0"/>
              <a:t>David</a:t>
            </a:r>
          </a:p>
          <a:p>
            <a:r>
              <a:rPr lang="en-US" dirty="0"/>
              <a:t>William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904580"/>
            <a:ext cx="12192000" cy="10542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234872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50448" y="848110"/>
            <a:ext cx="9017552" cy="5235190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1650448" y="210706"/>
            <a:ext cx="381386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http://</a:t>
            </a:r>
            <a:r>
              <a:rPr lang="en-US" dirty="0" err="1"/>
              <a:t>i.imgur.com</a:t>
            </a:r>
            <a:r>
              <a:rPr lang="en-US" dirty="0"/>
              <a:t>/tW7fGxq.png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083300"/>
            <a:ext cx="12192000" cy="8755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240418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805193" y="2107769"/>
            <a:ext cx="6075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err="1"/>
              <a:t>Ymarfer</a:t>
            </a:r>
            <a:r>
              <a:rPr lang="en-US" sz="2800" dirty="0"/>
              <a:t> </a:t>
            </a:r>
            <a:r>
              <a:rPr lang="en-US" sz="2800" dirty="0" err="1"/>
              <a:t>deall</a:t>
            </a:r>
            <a:r>
              <a:rPr lang="en-US" sz="2800" dirty="0"/>
              <a:t> </a:t>
            </a:r>
            <a:r>
              <a:rPr lang="en-US" sz="2800" dirty="0" err="1"/>
              <a:t>iaith</a:t>
            </a:r>
            <a:r>
              <a:rPr lang="mr-IN" sz="2800" dirty="0"/>
              <a:t>…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14257657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810990" y="403733"/>
            <a:ext cx="8936750" cy="646331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US" dirty="0" err="1"/>
              <a:t>Cette</a:t>
            </a:r>
            <a:r>
              <a:rPr lang="en-US" dirty="0"/>
              <a:t> page </a:t>
            </a:r>
            <a:r>
              <a:rPr lang="en-US" dirty="0" err="1"/>
              <a:t>présente</a:t>
            </a:r>
            <a:r>
              <a:rPr lang="en-US" dirty="0"/>
              <a:t> les dates qui </a:t>
            </a:r>
            <a:r>
              <a:rPr lang="en-US" dirty="0" err="1"/>
              <a:t>ont</a:t>
            </a:r>
            <a:r>
              <a:rPr lang="en-US" dirty="0"/>
              <a:t> </a:t>
            </a:r>
            <a:r>
              <a:rPr lang="en-US" dirty="0" err="1"/>
              <a:t>forgé</a:t>
            </a:r>
            <a:r>
              <a:rPr lang="en-US" dirty="0"/>
              <a:t> </a:t>
            </a:r>
            <a:r>
              <a:rPr lang="en-US" dirty="0" err="1"/>
              <a:t>l'histoire</a:t>
            </a:r>
            <a:r>
              <a:rPr lang="en-US" dirty="0"/>
              <a:t> du pays de </a:t>
            </a:r>
            <a:r>
              <a:rPr lang="en-US" dirty="0" err="1"/>
              <a:t>Galles</a:t>
            </a:r>
            <a:r>
              <a:rPr lang="en-US" dirty="0"/>
              <a:t>.</a:t>
            </a:r>
          </a:p>
          <a:p>
            <a:endParaRPr lang="en-US" dirty="0"/>
          </a:p>
        </p:txBody>
      </p:sp>
      <p:sp>
        <p:nvSpPr>
          <p:cNvPr id="3" name="Rectangle 2"/>
          <p:cNvSpPr/>
          <p:nvPr/>
        </p:nvSpPr>
        <p:spPr>
          <a:xfrm>
            <a:off x="1810990" y="1117312"/>
            <a:ext cx="8936750" cy="1200329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US" dirty="0"/>
              <a:t>1 000 </a:t>
            </a:r>
            <a:r>
              <a:rPr lang="en-US" dirty="0" err="1"/>
              <a:t>ans</a:t>
            </a:r>
            <a:r>
              <a:rPr lang="en-US" dirty="0"/>
              <a:t> av. J.-C.</a:t>
            </a:r>
          </a:p>
          <a:p>
            <a:r>
              <a:rPr lang="en-US" dirty="0" err="1"/>
              <a:t>L’histoire</a:t>
            </a:r>
            <a:r>
              <a:rPr lang="en-US" dirty="0"/>
              <a:t> du pays de </a:t>
            </a:r>
            <a:r>
              <a:rPr lang="en-US" dirty="0" err="1"/>
              <a:t>Galles</a:t>
            </a:r>
            <a:r>
              <a:rPr lang="en-US" dirty="0"/>
              <a:t> </a:t>
            </a:r>
            <a:r>
              <a:rPr lang="en-US" dirty="0" err="1"/>
              <a:t>débute</a:t>
            </a:r>
            <a:r>
              <a:rPr lang="en-US" dirty="0"/>
              <a:t> avec les </a:t>
            </a:r>
            <a:r>
              <a:rPr lang="en-US" dirty="0" err="1"/>
              <a:t>Celtes</a:t>
            </a:r>
            <a:r>
              <a:rPr lang="en-US" dirty="0"/>
              <a:t>. Les </a:t>
            </a:r>
            <a:r>
              <a:rPr lang="en-US" dirty="0" err="1"/>
              <a:t>Celtes</a:t>
            </a:r>
            <a:r>
              <a:rPr lang="en-US" dirty="0"/>
              <a:t> </a:t>
            </a:r>
            <a:r>
              <a:rPr lang="en-US" dirty="0" err="1"/>
              <a:t>entament</a:t>
            </a:r>
            <a:r>
              <a:rPr lang="en-US" dirty="0"/>
              <a:t> </a:t>
            </a:r>
            <a:r>
              <a:rPr lang="en-US" dirty="0" err="1"/>
              <a:t>leur</a:t>
            </a:r>
            <a:r>
              <a:rPr lang="en-US" dirty="0"/>
              <a:t> migration de </a:t>
            </a:r>
            <a:r>
              <a:rPr lang="en-US" dirty="0" err="1"/>
              <a:t>leur</a:t>
            </a:r>
            <a:r>
              <a:rPr lang="en-US" dirty="0"/>
              <a:t> lieu </a:t>
            </a:r>
            <a:r>
              <a:rPr lang="en-US" dirty="0" err="1"/>
              <a:t>d’origine</a:t>
            </a:r>
            <a:r>
              <a:rPr lang="en-US" dirty="0"/>
              <a:t> en Europe </a:t>
            </a:r>
            <a:r>
              <a:rPr lang="en-US" dirty="0" err="1"/>
              <a:t>centrale</a:t>
            </a:r>
            <a:r>
              <a:rPr lang="en-US" dirty="0"/>
              <a:t> </a:t>
            </a:r>
            <a:r>
              <a:rPr lang="en-US" dirty="0" err="1"/>
              <a:t>vers</a:t>
            </a:r>
            <a:r>
              <a:rPr lang="en-US" dirty="0"/>
              <a:t> 1 000 </a:t>
            </a:r>
            <a:r>
              <a:rPr lang="en-US" dirty="0" err="1"/>
              <a:t>ans</a:t>
            </a:r>
            <a:r>
              <a:rPr lang="en-US" dirty="0"/>
              <a:t> av. J.-C.</a:t>
            </a:r>
          </a:p>
          <a:p>
            <a:endParaRPr lang="en-US" dirty="0"/>
          </a:p>
        </p:txBody>
      </p:sp>
      <p:sp>
        <p:nvSpPr>
          <p:cNvPr id="4" name="Rectangle 3"/>
          <p:cNvSpPr/>
          <p:nvPr/>
        </p:nvSpPr>
        <p:spPr>
          <a:xfrm>
            <a:off x="1810989" y="2404912"/>
            <a:ext cx="8936751" cy="1200329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US" dirty="0" err="1"/>
              <a:t>L'an</a:t>
            </a:r>
            <a:r>
              <a:rPr lang="en-US" dirty="0"/>
              <a:t> 784</a:t>
            </a:r>
          </a:p>
          <a:p>
            <a:r>
              <a:rPr lang="en-US" dirty="0"/>
              <a:t>Offa, le </a:t>
            </a:r>
            <a:r>
              <a:rPr lang="en-US" dirty="0" err="1"/>
              <a:t>roi</a:t>
            </a:r>
            <a:r>
              <a:rPr lang="en-US" dirty="0"/>
              <a:t> de </a:t>
            </a:r>
            <a:r>
              <a:rPr lang="en-US" dirty="0" err="1"/>
              <a:t>Mercie</a:t>
            </a:r>
            <a:r>
              <a:rPr lang="en-US" dirty="0"/>
              <a:t>, </a:t>
            </a:r>
            <a:r>
              <a:rPr lang="en-US" dirty="0" err="1"/>
              <a:t>construit</a:t>
            </a:r>
            <a:r>
              <a:rPr lang="en-US" dirty="0"/>
              <a:t> </a:t>
            </a:r>
            <a:r>
              <a:rPr lang="en-US" dirty="0" err="1"/>
              <a:t>une</a:t>
            </a:r>
            <a:r>
              <a:rPr lang="en-US" dirty="0"/>
              <a:t> </a:t>
            </a:r>
            <a:r>
              <a:rPr lang="en-US" dirty="0" err="1"/>
              <a:t>digue</a:t>
            </a:r>
            <a:r>
              <a:rPr lang="en-US" dirty="0"/>
              <a:t> entre les </a:t>
            </a:r>
            <a:r>
              <a:rPr lang="en-US" dirty="0" err="1"/>
              <a:t>deux</a:t>
            </a:r>
            <a:r>
              <a:rPr lang="en-US" dirty="0"/>
              <a:t> </a:t>
            </a:r>
            <a:r>
              <a:rPr lang="en-US" dirty="0" err="1"/>
              <a:t>mers</a:t>
            </a:r>
            <a:r>
              <a:rPr lang="en-US" dirty="0"/>
              <a:t> ; </a:t>
            </a:r>
            <a:r>
              <a:rPr lang="en-US" dirty="0" err="1"/>
              <a:t>il</a:t>
            </a:r>
            <a:r>
              <a:rPr lang="en-US" dirty="0"/>
              <a:t> </a:t>
            </a:r>
            <a:r>
              <a:rPr lang="en-US" dirty="0" err="1"/>
              <a:t>s'agit</a:t>
            </a:r>
            <a:r>
              <a:rPr lang="en-US" dirty="0"/>
              <a:t> de la première </a:t>
            </a:r>
            <a:r>
              <a:rPr lang="en-US" dirty="0" err="1"/>
              <a:t>frontière</a:t>
            </a:r>
            <a:r>
              <a:rPr lang="en-US" dirty="0"/>
              <a:t> </a:t>
            </a:r>
            <a:r>
              <a:rPr lang="en-US" dirty="0" err="1"/>
              <a:t>permanente</a:t>
            </a:r>
            <a:r>
              <a:rPr lang="en-US" dirty="0"/>
              <a:t> entre les </a:t>
            </a:r>
            <a:r>
              <a:rPr lang="en-US" dirty="0" err="1"/>
              <a:t>Gallois</a:t>
            </a:r>
            <a:r>
              <a:rPr lang="en-US" dirty="0"/>
              <a:t> et les </a:t>
            </a:r>
            <a:r>
              <a:rPr lang="en-US" dirty="0" err="1"/>
              <a:t>Anglais</a:t>
            </a:r>
            <a:r>
              <a:rPr lang="en-US" dirty="0"/>
              <a:t>.</a:t>
            </a:r>
          </a:p>
          <a:p>
            <a:r>
              <a:rPr lang="en-US" dirty="0"/>
              <a:t> </a:t>
            </a:r>
          </a:p>
        </p:txBody>
      </p:sp>
      <p:sp>
        <p:nvSpPr>
          <p:cNvPr id="5" name="Rectangle 4"/>
          <p:cNvSpPr/>
          <p:nvPr/>
        </p:nvSpPr>
        <p:spPr>
          <a:xfrm>
            <a:off x="1810990" y="3707031"/>
            <a:ext cx="8936750" cy="147732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US" dirty="0"/>
              <a:t>1176</a:t>
            </a:r>
          </a:p>
          <a:p>
            <a:r>
              <a:rPr lang="en-US" dirty="0"/>
              <a:t>Lord Rhys </a:t>
            </a:r>
            <a:r>
              <a:rPr lang="en-US" dirty="0" err="1"/>
              <a:t>organise</a:t>
            </a:r>
            <a:r>
              <a:rPr lang="en-US" dirty="0"/>
              <a:t> au château de Cardigan un grand </a:t>
            </a:r>
            <a:r>
              <a:rPr lang="en-US" dirty="0" err="1"/>
              <a:t>rassemblement</a:t>
            </a:r>
            <a:r>
              <a:rPr lang="en-US" dirty="0"/>
              <a:t> de </a:t>
            </a:r>
            <a:r>
              <a:rPr lang="en-US" dirty="0" err="1"/>
              <a:t>poètes</a:t>
            </a:r>
            <a:r>
              <a:rPr lang="en-US" dirty="0"/>
              <a:t> et de </a:t>
            </a:r>
            <a:r>
              <a:rPr lang="en-US" dirty="0" err="1"/>
              <a:t>musiciens</a:t>
            </a:r>
            <a:r>
              <a:rPr lang="en-US" dirty="0"/>
              <a:t> </a:t>
            </a:r>
            <a:r>
              <a:rPr lang="en-US" dirty="0" err="1"/>
              <a:t>venus</a:t>
            </a:r>
            <a:r>
              <a:rPr lang="en-US" dirty="0"/>
              <a:t> des </a:t>
            </a:r>
            <a:r>
              <a:rPr lang="en-US" dirty="0" err="1"/>
              <a:t>quatre</a:t>
            </a:r>
            <a:r>
              <a:rPr lang="en-US" dirty="0"/>
              <a:t> coins du pays de </a:t>
            </a:r>
            <a:r>
              <a:rPr lang="en-US" dirty="0" err="1"/>
              <a:t>Galles</a:t>
            </a:r>
            <a:r>
              <a:rPr lang="en-US" dirty="0"/>
              <a:t>. </a:t>
            </a:r>
            <a:r>
              <a:rPr lang="en-US" dirty="0" err="1"/>
              <a:t>Cet</a:t>
            </a:r>
            <a:r>
              <a:rPr lang="en-US" dirty="0"/>
              <a:t> </a:t>
            </a:r>
            <a:r>
              <a:rPr lang="en-US" dirty="0" err="1"/>
              <a:t>événement</a:t>
            </a:r>
            <a:r>
              <a:rPr lang="en-US" dirty="0"/>
              <a:t> </a:t>
            </a:r>
            <a:r>
              <a:rPr lang="en-US" dirty="0" err="1"/>
              <a:t>est</a:t>
            </a:r>
            <a:r>
              <a:rPr lang="en-US" dirty="0"/>
              <a:t> </a:t>
            </a:r>
            <a:r>
              <a:rPr lang="en-US" dirty="0" err="1"/>
              <a:t>décrit</a:t>
            </a:r>
            <a:r>
              <a:rPr lang="en-US" dirty="0"/>
              <a:t> </a:t>
            </a:r>
            <a:r>
              <a:rPr lang="en-US" dirty="0" err="1"/>
              <a:t>comme</a:t>
            </a:r>
            <a:r>
              <a:rPr lang="en-US" dirty="0"/>
              <a:t> </a:t>
            </a:r>
            <a:r>
              <a:rPr lang="en-US" dirty="0" err="1"/>
              <a:t>étant</a:t>
            </a:r>
            <a:r>
              <a:rPr lang="en-US" dirty="0"/>
              <a:t> le tout premier Eisteddfod, un festival </a:t>
            </a:r>
            <a:r>
              <a:rPr lang="en-US" dirty="0" err="1"/>
              <a:t>gallois</a:t>
            </a:r>
            <a:r>
              <a:rPr lang="en-US" dirty="0"/>
              <a:t> de </a:t>
            </a:r>
            <a:r>
              <a:rPr lang="en-US" dirty="0" err="1"/>
              <a:t>musique</a:t>
            </a:r>
            <a:r>
              <a:rPr lang="en-US" dirty="0"/>
              <a:t> et de </a:t>
            </a:r>
            <a:r>
              <a:rPr lang="en-US" dirty="0" err="1"/>
              <a:t>littérature</a:t>
            </a:r>
            <a:r>
              <a:rPr lang="en-US" dirty="0"/>
              <a:t> qui </a:t>
            </a:r>
            <a:r>
              <a:rPr lang="en-US" dirty="0" err="1"/>
              <a:t>existe</a:t>
            </a:r>
            <a:r>
              <a:rPr lang="en-US" dirty="0"/>
              <a:t> encore </a:t>
            </a:r>
            <a:r>
              <a:rPr lang="en-US" dirty="0" err="1"/>
              <a:t>à</a:t>
            </a:r>
            <a:r>
              <a:rPr lang="en-US" dirty="0"/>
              <a:t> </a:t>
            </a:r>
            <a:r>
              <a:rPr lang="en-US" dirty="0" err="1"/>
              <a:t>ce</a:t>
            </a:r>
            <a:r>
              <a:rPr lang="en-US" dirty="0"/>
              <a:t> jour.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904580"/>
            <a:ext cx="12192000" cy="1054259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810990" y="5269561"/>
            <a:ext cx="8936750" cy="1200329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US" dirty="0"/>
              <a:t>1283</a:t>
            </a:r>
          </a:p>
          <a:p>
            <a:r>
              <a:rPr lang="en-US" dirty="0" err="1"/>
              <a:t>Édouard</a:t>
            </a:r>
            <a:r>
              <a:rPr lang="en-US" dirty="0"/>
              <a:t> </a:t>
            </a:r>
            <a:r>
              <a:rPr lang="en-US" dirty="0" err="1"/>
              <a:t>Ier</a:t>
            </a:r>
            <a:r>
              <a:rPr lang="en-US" dirty="0"/>
              <a:t> </a:t>
            </a:r>
            <a:r>
              <a:rPr lang="en-US" dirty="0" err="1"/>
              <a:t>ordonne</a:t>
            </a:r>
            <a:r>
              <a:rPr lang="en-US" dirty="0"/>
              <a:t> la construction de châteaux au pays de </a:t>
            </a:r>
            <a:r>
              <a:rPr lang="en-US" dirty="0" err="1"/>
              <a:t>Galles</a:t>
            </a:r>
            <a:r>
              <a:rPr lang="en-US" dirty="0"/>
              <a:t>. Entre 1276 et 1295, </a:t>
            </a:r>
            <a:r>
              <a:rPr lang="en-US" dirty="0" err="1"/>
              <a:t>il</a:t>
            </a:r>
            <a:r>
              <a:rPr lang="en-US" dirty="0"/>
              <a:t> fait </a:t>
            </a:r>
            <a:r>
              <a:rPr lang="en-US" dirty="0" err="1"/>
              <a:t>bâtir</a:t>
            </a:r>
            <a:r>
              <a:rPr lang="en-US" dirty="0"/>
              <a:t> et </a:t>
            </a:r>
            <a:r>
              <a:rPr lang="en-US" dirty="0" err="1"/>
              <a:t>restaurer</a:t>
            </a:r>
            <a:r>
              <a:rPr lang="en-US" dirty="0"/>
              <a:t> 17 châteaux. De </a:t>
            </a:r>
            <a:r>
              <a:rPr lang="en-US" dirty="0" err="1"/>
              <a:t>nos</a:t>
            </a:r>
            <a:r>
              <a:rPr lang="en-US" dirty="0"/>
              <a:t> </a:t>
            </a:r>
            <a:r>
              <a:rPr lang="en-US" dirty="0" err="1"/>
              <a:t>jours</a:t>
            </a:r>
            <a:r>
              <a:rPr lang="en-US" dirty="0"/>
              <a:t>, plus de 600 châteaux </a:t>
            </a:r>
            <a:r>
              <a:rPr lang="en-US" dirty="0" err="1"/>
              <a:t>sont</a:t>
            </a:r>
            <a:r>
              <a:rPr lang="en-US" dirty="0"/>
              <a:t> </a:t>
            </a:r>
            <a:r>
              <a:rPr lang="en-US" dirty="0" err="1"/>
              <a:t>répartis</a:t>
            </a:r>
            <a:r>
              <a:rPr lang="en-US" dirty="0"/>
              <a:t> </a:t>
            </a:r>
            <a:r>
              <a:rPr lang="en-US" dirty="0" err="1"/>
              <a:t>sur</a:t>
            </a:r>
            <a:r>
              <a:rPr lang="en-US" dirty="0"/>
              <a:t> le </a:t>
            </a:r>
            <a:r>
              <a:rPr lang="en-US" dirty="0" err="1"/>
              <a:t>territoire</a:t>
            </a:r>
            <a:r>
              <a:rPr lang="en-US" dirty="0"/>
              <a:t>.</a:t>
            </a:r>
          </a:p>
        </p:txBody>
      </p:sp>
      <p:sp>
        <p:nvSpPr>
          <p:cNvPr id="7" name="Rectangle 6"/>
          <p:cNvSpPr/>
          <p:nvPr/>
        </p:nvSpPr>
        <p:spPr>
          <a:xfrm>
            <a:off x="1706219" y="104881"/>
            <a:ext cx="204254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 err="1"/>
              <a:t>www.wales.com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93991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869783" y="473228"/>
            <a:ext cx="8301769" cy="646331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US" dirty="0" err="1"/>
              <a:t>Esta</a:t>
            </a:r>
            <a:r>
              <a:rPr lang="en-US" dirty="0"/>
              <a:t> </a:t>
            </a:r>
            <a:r>
              <a:rPr lang="en-US" dirty="0" err="1"/>
              <a:t>página</a:t>
            </a:r>
            <a:r>
              <a:rPr lang="en-US" dirty="0"/>
              <a:t> </a:t>
            </a:r>
            <a:r>
              <a:rPr lang="en-US" dirty="0" err="1"/>
              <a:t>contiene</a:t>
            </a:r>
            <a:r>
              <a:rPr lang="en-US" dirty="0"/>
              <a:t> </a:t>
            </a:r>
            <a:r>
              <a:rPr lang="en-US" dirty="0" err="1"/>
              <a:t>datos</a:t>
            </a:r>
            <a:r>
              <a:rPr lang="en-US" dirty="0"/>
              <a:t> clave </a:t>
            </a:r>
            <a:r>
              <a:rPr lang="en-US" dirty="0" err="1"/>
              <a:t>acerca</a:t>
            </a:r>
            <a:r>
              <a:rPr lang="en-US" dirty="0"/>
              <a:t> de la </a:t>
            </a:r>
            <a:r>
              <a:rPr lang="en-US" dirty="0" err="1"/>
              <a:t>historia</a:t>
            </a:r>
            <a:r>
              <a:rPr lang="en-US" dirty="0"/>
              <a:t> del País de Gales.</a:t>
            </a:r>
          </a:p>
        </p:txBody>
      </p:sp>
      <p:sp>
        <p:nvSpPr>
          <p:cNvPr id="3" name="Rectangle 2"/>
          <p:cNvSpPr/>
          <p:nvPr/>
        </p:nvSpPr>
        <p:spPr>
          <a:xfrm>
            <a:off x="1869782" y="2478305"/>
            <a:ext cx="8301769" cy="923330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US" dirty="0"/>
              <a:t>784</a:t>
            </a:r>
          </a:p>
          <a:p>
            <a:r>
              <a:rPr lang="en-US" dirty="0"/>
              <a:t>Offa, Reina de Mercia, </a:t>
            </a:r>
            <a:r>
              <a:rPr lang="en-US" dirty="0" err="1"/>
              <a:t>construye</a:t>
            </a:r>
            <a:r>
              <a:rPr lang="en-US" dirty="0"/>
              <a:t> un </a:t>
            </a:r>
            <a:r>
              <a:rPr lang="en-US" dirty="0" err="1"/>
              <a:t>dique</a:t>
            </a:r>
            <a:r>
              <a:rPr lang="en-US" dirty="0"/>
              <a:t> de mar a mar </a:t>
            </a:r>
            <a:r>
              <a:rPr lang="en-US" dirty="0" err="1"/>
              <a:t>que</a:t>
            </a:r>
            <a:r>
              <a:rPr lang="en-US" dirty="0"/>
              <a:t> </a:t>
            </a:r>
            <a:r>
              <a:rPr lang="en-US" dirty="0" err="1"/>
              <a:t>fue</a:t>
            </a:r>
            <a:r>
              <a:rPr lang="en-US" dirty="0"/>
              <a:t> la </a:t>
            </a:r>
            <a:r>
              <a:rPr lang="en-US" dirty="0" err="1"/>
              <a:t>primera</a:t>
            </a:r>
            <a:r>
              <a:rPr lang="en-US" dirty="0"/>
              <a:t> </a:t>
            </a:r>
            <a:r>
              <a:rPr lang="en-US" dirty="0" err="1"/>
              <a:t>frontera</a:t>
            </a:r>
            <a:r>
              <a:rPr lang="en-US" dirty="0"/>
              <a:t> entre </a:t>
            </a:r>
            <a:r>
              <a:rPr lang="en-US" dirty="0" err="1"/>
              <a:t>las</a:t>
            </a:r>
            <a:r>
              <a:rPr lang="en-US" dirty="0"/>
              <a:t> </a:t>
            </a:r>
            <a:r>
              <a:rPr lang="en-US" dirty="0" err="1"/>
              <a:t>gentes</a:t>
            </a:r>
            <a:r>
              <a:rPr lang="en-US" dirty="0"/>
              <a:t> de Gales y de </a:t>
            </a:r>
            <a:r>
              <a:rPr lang="en-US" dirty="0" err="1"/>
              <a:t>Inglaterra</a:t>
            </a:r>
            <a:r>
              <a:rPr lang="en-US" dirty="0"/>
              <a:t>. </a:t>
            </a:r>
          </a:p>
        </p:txBody>
      </p:sp>
      <p:sp>
        <p:nvSpPr>
          <p:cNvPr id="4" name="Rectangle 3"/>
          <p:cNvSpPr/>
          <p:nvPr/>
        </p:nvSpPr>
        <p:spPr>
          <a:xfrm>
            <a:off x="1869782" y="3486786"/>
            <a:ext cx="8301769" cy="147732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US" dirty="0"/>
              <a:t>1176</a:t>
            </a:r>
          </a:p>
          <a:p>
            <a:r>
              <a:rPr lang="en-US" dirty="0"/>
              <a:t>Lord Rhys </a:t>
            </a:r>
            <a:r>
              <a:rPr lang="en-US" dirty="0" err="1"/>
              <a:t>celebra</a:t>
            </a:r>
            <a:r>
              <a:rPr lang="en-US" dirty="0"/>
              <a:t> en el Castillo Cardigan </a:t>
            </a:r>
            <a:r>
              <a:rPr lang="en-US" dirty="0" err="1"/>
              <a:t>una</a:t>
            </a:r>
            <a:r>
              <a:rPr lang="en-US" dirty="0"/>
              <a:t> gran </a:t>
            </a:r>
            <a:r>
              <a:rPr lang="en-US" dirty="0" err="1"/>
              <a:t>reunión</a:t>
            </a:r>
            <a:r>
              <a:rPr lang="en-US" dirty="0"/>
              <a:t> de </a:t>
            </a:r>
            <a:r>
              <a:rPr lang="en-US" dirty="0" err="1"/>
              <a:t>poetas</a:t>
            </a:r>
            <a:r>
              <a:rPr lang="en-US" dirty="0"/>
              <a:t> y </a:t>
            </a:r>
            <a:r>
              <a:rPr lang="en-US" dirty="0" err="1"/>
              <a:t>músicos</a:t>
            </a:r>
            <a:r>
              <a:rPr lang="en-US" dirty="0"/>
              <a:t> </a:t>
            </a:r>
            <a:r>
              <a:rPr lang="en-US" dirty="0" err="1"/>
              <a:t>provenientes</a:t>
            </a:r>
            <a:r>
              <a:rPr lang="en-US" dirty="0"/>
              <a:t> de </a:t>
            </a:r>
            <a:r>
              <a:rPr lang="en-US" dirty="0" err="1"/>
              <a:t>todo</a:t>
            </a:r>
            <a:r>
              <a:rPr lang="en-US" dirty="0"/>
              <a:t> el País de Gales. </a:t>
            </a:r>
            <a:r>
              <a:rPr lang="en-US" dirty="0" err="1"/>
              <a:t>Esta</a:t>
            </a:r>
            <a:r>
              <a:rPr lang="en-US" dirty="0"/>
              <a:t> </a:t>
            </a:r>
            <a:r>
              <a:rPr lang="en-US" dirty="0" err="1"/>
              <a:t>reunión</a:t>
            </a:r>
            <a:r>
              <a:rPr lang="en-US" dirty="0"/>
              <a:t> </a:t>
            </a:r>
            <a:r>
              <a:rPr lang="en-US" dirty="0" err="1"/>
              <a:t>recibió</a:t>
            </a:r>
            <a:r>
              <a:rPr lang="en-US" dirty="0"/>
              <a:t> el </a:t>
            </a:r>
            <a:r>
              <a:rPr lang="en-US" dirty="0" err="1"/>
              <a:t>nombre</a:t>
            </a:r>
            <a:r>
              <a:rPr lang="en-US" dirty="0"/>
              <a:t> del primer Eisteddfod, un festival </a:t>
            </a:r>
            <a:r>
              <a:rPr lang="en-US" dirty="0" err="1"/>
              <a:t>galés</a:t>
            </a:r>
            <a:r>
              <a:rPr lang="en-US" dirty="0"/>
              <a:t> de </a:t>
            </a:r>
            <a:r>
              <a:rPr lang="en-US" dirty="0" err="1"/>
              <a:t>música</a:t>
            </a:r>
            <a:r>
              <a:rPr lang="en-US" dirty="0"/>
              <a:t> y </a:t>
            </a:r>
            <a:r>
              <a:rPr lang="en-US" dirty="0" err="1"/>
              <a:t>literatura</a:t>
            </a:r>
            <a:r>
              <a:rPr lang="en-US" dirty="0"/>
              <a:t> </a:t>
            </a:r>
            <a:r>
              <a:rPr lang="en-US" dirty="0" err="1"/>
              <a:t>que</a:t>
            </a:r>
            <a:r>
              <a:rPr lang="en-US" dirty="0"/>
              <a:t> </a:t>
            </a:r>
            <a:r>
              <a:rPr lang="en-US" dirty="0" err="1"/>
              <a:t>todavía</a:t>
            </a:r>
            <a:r>
              <a:rPr lang="en-US" dirty="0"/>
              <a:t> se </a:t>
            </a:r>
            <a:r>
              <a:rPr lang="en-US" dirty="0" err="1"/>
              <a:t>celebra</a:t>
            </a:r>
            <a:r>
              <a:rPr lang="en-US" dirty="0"/>
              <a:t> hoy </a:t>
            </a:r>
            <a:r>
              <a:rPr lang="en-US" dirty="0" err="1"/>
              <a:t>por</a:t>
            </a:r>
            <a:r>
              <a:rPr lang="en-US" dirty="0"/>
              <a:t> </a:t>
            </a:r>
            <a:r>
              <a:rPr lang="en-US" dirty="0" err="1"/>
              <a:t>todo</a:t>
            </a:r>
            <a:r>
              <a:rPr lang="en-US" dirty="0"/>
              <a:t> el País de Gales.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904580"/>
            <a:ext cx="12192000" cy="1054259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1869783" y="5072288"/>
            <a:ext cx="8301769" cy="1200329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US" dirty="0"/>
              <a:t>1283</a:t>
            </a:r>
          </a:p>
          <a:p>
            <a:r>
              <a:rPr lang="en-US" dirty="0"/>
              <a:t>Eduardo I </a:t>
            </a:r>
            <a:r>
              <a:rPr lang="en-US" dirty="0" err="1"/>
              <a:t>ordena</a:t>
            </a:r>
            <a:r>
              <a:rPr lang="en-US" dirty="0"/>
              <a:t> la </a:t>
            </a:r>
            <a:r>
              <a:rPr lang="en-US" dirty="0" err="1"/>
              <a:t>construcción</a:t>
            </a:r>
            <a:r>
              <a:rPr lang="en-US" dirty="0"/>
              <a:t> de un gran </a:t>
            </a:r>
            <a:r>
              <a:rPr lang="en-US" dirty="0" err="1"/>
              <a:t>número</a:t>
            </a:r>
            <a:r>
              <a:rPr lang="en-US" dirty="0"/>
              <a:t> de </a:t>
            </a:r>
            <a:r>
              <a:rPr lang="en-US" dirty="0" err="1"/>
              <a:t>castillos</a:t>
            </a:r>
            <a:r>
              <a:rPr lang="en-US" dirty="0"/>
              <a:t> en el País de Gales. Entre 1276 y 1295 </a:t>
            </a:r>
            <a:r>
              <a:rPr lang="en-US" dirty="0" err="1"/>
              <a:t>construyó</a:t>
            </a:r>
            <a:r>
              <a:rPr lang="en-US" dirty="0"/>
              <a:t> o </a:t>
            </a:r>
            <a:r>
              <a:rPr lang="en-US" dirty="0" err="1"/>
              <a:t>reparó</a:t>
            </a:r>
            <a:r>
              <a:rPr lang="en-US" dirty="0"/>
              <a:t> 17 </a:t>
            </a:r>
            <a:r>
              <a:rPr lang="en-US" dirty="0" err="1"/>
              <a:t>castillos</a:t>
            </a:r>
            <a:r>
              <a:rPr lang="en-US" dirty="0"/>
              <a:t>. Hoy, en el País de Gales, </a:t>
            </a:r>
            <a:r>
              <a:rPr lang="en-US" dirty="0" err="1"/>
              <a:t>tenemos</a:t>
            </a:r>
            <a:r>
              <a:rPr lang="en-US" dirty="0"/>
              <a:t> </a:t>
            </a:r>
            <a:r>
              <a:rPr lang="en-US" dirty="0" err="1"/>
              <a:t>más</a:t>
            </a:r>
            <a:r>
              <a:rPr lang="en-US" dirty="0"/>
              <a:t> de 600 </a:t>
            </a:r>
            <a:r>
              <a:rPr lang="en-US" dirty="0" err="1"/>
              <a:t>castillos</a:t>
            </a:r>
            <a:r>
              <a:rPr lang="en-US" dirty="0"/>
              <a:t>.</a:t>
            </a:r>
          </a:p>
        </p:txBody>
      </p:sp>
      <p:sp>
        <p:nvSpPr>
          <p:cNvPr id="6" name="Rectangle 5"/>
          <p:cNvSpPr/>
          <p:nvPr/>
        </p:nvSpPr>
        <p:spPr>
          <a:xfrm>
            <a:off x="1641590" y="103895"/>
            <a:ext cx="204254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 err="1"/>
              <a:t>www.wales.com</a:t>
            </a:r>
            <a:endParaRPr 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1869782" y="1196241"/>
            <a:ext cx="8301769" cy="1200329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dirty="0"/>
              <a:t>1000 </a:t>
            </a:r>
            <a:r>
              <a:rPr lang="en-US" dirty="0" err="1"/>
              <a:t>a.C</a:t>
            </a:r>
            <a:r>
              <a:rPr lang="en-US" dirty="0"/>
              <a:t>.</a:t>
            </a:r>
          </a:p>
          <a:p>
            <a:r>
              <a:rPr lang="en-US" dirty="0"/>
              <a:t>La </a:t>
            </a:r>
            <a:r>
              <a:rPr lang="en-US" dirty="0" err="1"/>
              <a:t>historia</a:t>
            </a:r>
            <a:r>
              <a:rPr lang="en-US" dirty="0"/>
              <a:t> del País de Gales </a:t>
            </a:r>
            <a:r>
              <a:rPr lang="en-US" dirty="0" err="1"/>
              <a:t>empieza</a:t>
            </a:r>
            <a:r>
              <a:rPr lang="en-US" dirty="0"/>
              <a:t> con los </a:t>
            </a:r>
            <a:r>
              <a:rPr lang="en-US" dirty="0" err="1"/>
              <a:t>celtas</a:t>
            </a:r>
            <a:r>
              <a:rPr lang="en-US" dirty="0"/>
              <a:t>. Los </a:t>
            </a:r>
            <a:r>
              <a:rPr lang="en-US" dirty="0" err="1"/>
              <a:t>celtas</a:t>
            </a:r>
            <a:r>
              <a:rPr lang="en-US" dirty="0"/>
              <a:t> </a:t>
            </a:r>
            <a:r>
              <a:rPr lang="en-US" dirty="0" err="1"/>
              <a:t>empezaron</a:t>
            </a:r>
            <a:r>
              <a:rPr lang="en-US" dirty="0"/>
              <a:t> a </a:t>
            </a:r>
            <a:r>
              <a:rPr lang="en-US" dirty="0" err="1"/>
              <a:t>migrar</a:t>
            </a:r>
            <a:r>
              <a:rPr lang="en-US" dirty="0"/>
              <a:t> de </a:t>
            </a:r>
            <a:r>
              <a:rPr lang="en-US" dirty="0" err="1"/>
              <a:t>sus</a:t>
            </a:r>
            <a:r>
              <a:rPr lang="en-US" dirty="0"/>
              <a:t> </a:t>
            </a:r>
            <a:r>
              <a:rPr lang="en-US" dirty="0" err="1"/>
              <a:t>tierras</a:t>
            </a:r>
            <a:r>
              <a:rPr lang="en-US" dirty="0"/>
              <a:t> </a:t>
            </a:r>
            <a:r>
              <a:rPr lang="en-US" dirty="0" err="1"/>
              <a:t>natales</a:t>
            </a:r>
            <a:r>
              <a:rPr lang="en-US" dirty="0"/>
              <a:t> en el </a:t>
            </a:r>
            <a:r>
              <a:rPr lang="en-US" dirty="0" err="1"/>
              <a:t>centro</a:t>
            </a:r>
            <a:r>
              <a:rPr lang="en-US" dirty="0"/>
              <a:t> de Europa </a:t>
            </a:r>
            <a:r>
              <a:rPr lang="en-US" dirty="0" err="1"/>
              <a:t>alrededor</a:t>
            </a:r>
            <a:r>
              <a:rPr lang="en-US" dirty="0"/>
              <a:t> del </a:t>
            </a:r>
            <a:r>
              <a:rPr lang="en-US" dirty="0" err="1"/>
              <a:t>año</a:t>
            </a:r>
            <a:r>
              <a:rPr lang="en-US" dirty="0"/>
              <a:t> 1000 </a:t>
            </a:r>
            <a:r>
              <a:rPr lang="en-US" dirty="0" err="1"/>
              <a:t>a.C</a:t>
            </a:r>
            <a:r>
              <a:rPr lang="en-US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0275599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869783" y="852140"/>
            <a:ext cx="8532171" cy="646331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dirty="0" err="1"/>
              <a:t>Diese</a:t>
            </a:r>
            <a:r>
              <a:rPr lang="en-US" dirty="0"/>
              <a:t> </a:t>
            </a:r>
            <a:r>
              <a:rPr lang="en-US" dirty="0" err="1"/>
              <a:t>Seite</a:t>
            </a:r>
            <a:r>
              <a:rPr lang="en-US" dirty="0"/>
              <a:t> </a:t>
            </a:r>
            <a:r>
              <a:rPr lang="en-US" dirty="0" err="1"/>
              <a:t>enthält</a:t>
            </a:r>
            <a:r>
              <a:rPr lang="en-US" dirty="0"/>
              <a:t> die </a:t>
            </a:r>
            <a:r>
              <a:rPr lang="en-US" dirty="0" err="1"/>
              <a:t>wichtigsten</a:t>
            </a:r>
            <a:r>
              <a:rPr lang="en-US" dirty="0"/>
              <a:t> </a:t>
            </a:r>
            <a:r>
              <a:rPr lang="en-US" dirty="0" err="1"/>
              <a:t>Daten</a:t>
            </a:r>
            <a:r>
              <a:rPr lang="en-US" dirty="0"/>
              <a:t> </a:t>
            </a:r>
            <a:r>
              <a:rPr lang="en-US" dirty="0" err="1"/>
              <a:t>zur</a:t>
            </a:r>
            <a:r>
              <a:rPr lang="en-US" dirty="0"/>
              <a:t> Geschichte von Wales.</a:t>
            </a:r>
          </a:p>
          <a:p>
            <a:endParaRPr lang="en-US" dirty="0"/>
          </a:p>
        </p:txBody>
      </p:sp>
      <p:sp>
        <p:nvSpPr>
          <p:cNvPr id="4" name="Rectangle 3"/>
          <p:cNvSpPr/>
          <p:nvPr/>
        </p:nvSpPr>
        <p:spPr>
          <a:xfrm>
            <a:off x="1869785" y="1585038"/>
            <a:ext cx="8532170" cy="92333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US" dirty="0"/>
              <a:t>1000 v. Chr.</a:t>
            </a:r>
          </a:p>
          <a:p>
            <a:r>
              <a:rPr lang="en-US" dirty="0"/>
              <a:t>Die Geschichte von Wales </a:t>
            </a:r>
            <a:r>
              <a:rPr lang="en-US" dirty="0" err="1"/>
              <a:t>beginnt</a:t>
            </a:r>
            <a:r>
              <a:rPr lang="en-US" dirty="0"/>
              <a:t> </a:t>
            </a:r>
            <a:r>
              <a:rPr lang="en-US" dirty="0" err="1"/>
              <a:t>mit</a:t>
            </a:r>
            <a:r>
              <a:rPr lang="en-US" dirty="0"/>
              <a:t> den </a:t>
            </a:r>
            <a:r>
              <a:rPr lang="en-US" dirty="0" err="1"/>
              <a:t>Kelten</a:t>
            </a:r>
            <a:r>
              <a:rPr lang="en-US" dirty="0"/>
              <a:t>. Die </a:t>
            </a:r>
            <a:r>
              <a:rPr lang="en-US" dirty="0" err="1"/>
              <a:t>Kelten</a:t>
            </a:r>
            <a:r>
              <a:rPr lang="en-US" dirty="0"/>
              <a:t> </a:t>
            </a:r>
            <a:r>
              <a:rPr lang="en-US" dirty="0" err="1"/>
              <a:t>beginnen</a:t>
            </a:r>
            <a:r>
              <a:rPr lang="en-US" dirty="0"/>
              <a:t> um 1000 v. Chr., von </a:t>
            </a:r>
            <a:r>
              <a:rPr lang="en-US" dirty="0" err="1"/>
              <a:t>ihrem</a:t>
            </a:r>
            <a:r>
              <a:rPr lang="en-US" dirty="0"/>
              <a:t> </a:t>
            </a:r>
            <a:r>
              <a:rPr lang="en-US" dirty="0" err="1"/>
              <a:t>zentral-europäischen</a:t>
            </a:r>
            <a:r>
              <a:rPr lang="en-US" dirty="0"/>
              <a:t> </a:t>
            </a:r>
            <a:r>
              <a:rPr lang="en-US" dirty="0" err="1"/>
              <a:t>Heimatland</a:t>
            </a:r>
            <a:r>
              <a:rPr lang="en-US" dirty="0"/>
              <a:t> </a:t>
            </a:r>
            <a:r>
              <a:rPr lang="en-US" dirty="0" err="1"/>
              <a:t>auszuwandern</a:t>
            </a:r>
            <a:r>
              <a:rPr lang="en-US" dirty="0"/>
              <a:t>.</a:t>
            </a:r>
          </a:p>
        </p:txBody>
      </p:sp>
      <p:sp>
        <p:nvSpPr>
          <p:cNvPr id="5" name="Rectangle 4"/>
          <p:cNvSpPr/>
          <p:nvPr/>
        </p:nvSpPr>
        <p:spPr>
          <a:xfrm>
            <a:off x="1869784" y="2593922"/>
            <a:ext cx="8532170" cy="923330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US" dirty="0"/>
              <a:t>784</a:t>
            </a:r>
          </a:p>
          <a:p>
            <a:r>
              <a:rPr lang="en-US" dirty="0"/>
              <a:t>Offa, der </a:t>
            </a:r>
            <a:r>
              <a:rPr lang="en-US" dirty="0" err="1"/>
              <a:t>König</a:t>
            </a:r>
            <a:r>
              <a:rPr lang="en-US" dirty="0"/>
              <a:t> von </a:t>
            </a:r>
            <a:r>
              <a:rPr lang="en-US" dirty="0" err="1"/>
              <a:t>Mercien</a:t>
            </a:r>
            <a:r>
              <a:rPr lang="en-US" dirty="0"/>
              <a:t>, </a:t>
            </a:r>
            <a:r>
              <a:rPr lang="en-US" dirty="0" err="1"/>
              <a:t>baut</a:t>
            </a:r>
            <a:r>
              <a:rPr lang="en-US" dirty="0"/>
              <a:t> </a:t>
            </a:r>
            <a:r>
              <a:rPr lang="en-US" dirty="0" err="1"/>
              <a:t>einen</a:t>
            </a:r>
            <a:r>
              <a:rPr lang="en-US" dirty="0"/>
              <a:t> </a:t>
            </a:r>
            <a:r>
              <a:rPr lang="en-US" dirty="0" err="1"/>
              <a:t>Erddamm</a:t>
            </a:r>
            <a:r>
              <a:rPr lang="en-US" dirty="0"/>
              <a:t> von Meer </a:t>
            </a:r>
            <a:r>
              <a:rPr lang="en-US" dirty="0" err="1"/>
              <a:t>zu</a:t>
            </a:r>
            <a:r>
              <a:rPr lang="en-US" dirty="0"/>
              <a:t> Meer, die </a:t>
            </a:r>
            <a:r>
              <a:rPr lang="en-US" dirty="0" err="1"/>
              <a:t>erste</a:t>
            </a:r>
            <a:r>
              <a:rPr lang="en-US" dirty="0"/>
              <a:t> </a:t>
            </a:r>
            <a:r>
              <a:rPr lang="en-US" dirty="0" err="1"/>
              <a:t>feste</a:t>
            </a:r>
            <a:r>
              <a:rPr lang="en-US" dirty="0"/>
              <a:t> </a:t>
            </a:r>
            <a:r>
              <a:rPr lang="en-US" dirty="0" err="1"/>
              <a:t>Grenze</a:t>
            </a:r>
            <a:r>
              <a:rPr lang="en-US" dirty="0"/>
              <a:t> </a:t>
            </a:r>
            <a:r>
              <a:rPr lang="en-US" dirty="0" err="1"/>
              <a:t>zwischen</a:t>
            </a:r>
            <a:r>
              <a:rPr lang="en-US" dirty="0"/>
              <a:t> </a:t>
            </a:r>
            <a:r>
              <a:rPr lang="en-US" dirty="0" err="1"/>
              <a:t>Walisern</a:t>
            </a:r>
            <a:r>
              <a:rPr lang="en-US" dirty="0"/>
              <a:t> und </a:t>
            </a:r>
            <a:r>
              <a:rPr lang="en-US" dirty="0" err="1"/>
              <a:t>Engländern</a:t>
            </a:r>
            <a:endParaRPr lang="en-US" dirty="0"/>
          </a:p>
        </p:txBody>
      </p:sp>
      <p:sp>
        <p:nvSpPr>
          <p:cNvPr id="6" name="Rectangle 5"/>
          <p:cNvSpPr/>
          <p:nvPr/>
        </p:nvSpPr>
        <p:spPr>
          <a:xfrm>
            <a:off x="1869784" y="3655753"/>
            <a:ext cx="8532171" cy="1200329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US" dirty="0"/>
              <a:t>1176</a:t>
            </a:r>
          </a:p>
          <a:p>
            <a:r>
              <a:rPr lang="en-US" dirty="0"/>
              <a:t>Lord Rhys </a:t>
            </a:r>
            <a:r>
              <a:rPr lang="en-US" dirty="0" err="1"/>
              <a:t>veranstaltet</a:t>
            </a:r>
            <a:r>
              <a:rPr lang="en-US" dirty="0"/>
              <a:t> </a:t>
            </a:r>
            <a:r>
              <a:rPr lang="en-US" dirty="0" err="1"/>
              <a:t>im</a:t>
            </a:r>
            <a:r>
              <a:rPr lang="en-US" dirty="0"/>
              <a:t> </a:t>
            </a:r>
            <a:r>
              <a:rPr lang="en-US" dirty="0" err="1"/>
              <a:t>Schloss</a:t>
            </a:r>
            <a:r>
              <a:rPr lang="en-US" dirty="0"/>
              <a:t> Cardigan </a:t>
            </a:r>
            <a:r>
              <a:rPr lang="en-US" dirty="0" err="1"/>
              <a:t>ein</a:t>
            </a:r>
            <a:r>
              <a:rPr lang="en-US" dirty="0"/>
              <a:t> </a:t>
            </a:r>
            <a:r>
              <a:rPr lang="en-US" dirty="0" err="1"/>
              <a:t>Treffen</a:t>
            </a:r>
            <a:r>
              <a:rPr lang="en-US" dirty="0"/>
              <a:t> von </a:t>
            </a:r>
            <a:r>
              <a:rPr lang="en-US" dirty="0" err="1"/>
              <a:t>Dichtern</a:t>
            </a:r>
            <a:r>
              <a:rPr lang="en-US" dirty="0"/>
              <a:t> und </a:t>
            </a:r>
            <a:r>
              <a:rPr lang="en-US" dirty="0" err="1"/>
              <a:t>Musikern</a:t>
            </a:r>
            <a:r>
              <a:rPr lang="en-US" dirty="0"/>
              <a:t> </a:t>
            </a:r>
            <a:r>
              <a:rPr lang="en-US" dirty="0" err="1"/>
              <a:t>aus</a:t>
            </a:r>
            <a:r>
              <a:rPr lang="en-US" dirty="0"/>
              <a:t> </a:t>
            </a:r>
            <a:r>
              <a:rPr lang="en-US" dirty="0" err="1"/>
              <a:t>ganz</a:t>
            </a:r>
            <a:r>
              <a:rPr lang="en-US" dirty="0"/>
              <a:t> Wales. Dies war </a:t>
            </a:r>
            <a:r>
              <a:rPr lang="en-US" dirty="0" err="1"/>
              <a:t>als</a:t>
            </a:r>
            <a:r>
              <a:rPr lang="en-US" dirty="0"/>
              <a:t> das </a:t>
            </a:r>
            <a:r>
              <a:rPr lang="en-US" dirty="0" err="1"/>
              <a:t>erste</a:t>
            </a:r>
            <a:r>
              <a:rPr lang="en-US" dirty="0"/>
              <a:t> Eisteddfod </a:t>
            </a:r>
            <a:r>
              <a:rPr lang="en-US" dirty="0" err="1"/>
              <a:t>bekannt</a:t>
            </a:r>
            <a:r>
              <a:rPr lang="en-US" dirty="0"/>
              <a:t>, </a:t>
            </a:r>
            <a:r>
              <a:rPr lang="en-US" dirty="0" err="1"/>
              <a:t>ein</a:t>
            </a:r>
            <a:r>
              <a:rPr lang="en-US" dirty="0"/>
              <a:t> </a:t>
            </a:r>
            <a:r>
              <a:rPr lang="en-US" dirty="0" err="1"/>
              <a:t>walisisches</a:t>
            </a:r>
            <a:r>
              <a:rPr lang="en-US" dirty="0"/>
              <a:t> Festival </a:t>
            </a:r>
            <a:r>
              <a:rPr lang="en-US" dirty="0" err="1"/>
              <a:t>für</a:t>
            </a:r>
            <a:r>
              <a:rPr lang="en-US" dirty="0"/>
              <a:t> </a:t>
            </a:r>
            <a:r>
              <a:rPr lang="en-US" dirty="0" err="1"/>
              <a:t>Musik</a:t>
            </a:r>
            <a:r>
              <a:rPr lang="en-US" dirty="0"/>
              <a:t> und </a:t>
            </a:r>
            <a:r>
              <a:rPr lang="en-US" dirty="0" err="1"/>
              <a:t>Literatur</a:t>
            </a:r>
            <a:r>
              <a:rPr lang="en-US" dirty="0"/>
              <a:t>, </a:t>
            </a: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904580"/>
            <a:ext cx="12192000" cy="1054259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1869783" y="5000572"/>
            <a:ext cx="8532171" cy="1200329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US" dirty="0"/>
              <a:t>1283</a:t>
            </a:r>
          </a:p>
          <a:p>
            <a:r>
              <a:rPr lang="en-US" dirty="0"/>
              <a:t>Eduard I. </a:t>
            </a:r>
            <a:r>
              <a:rPr lang="en-US" dirty="0" err="1"/>
              <a:t>ordnet</a:t>
            </a:r>
            <a:r>
              <a:rPr lang="en-US" dirty="0"/>
              <a:t> den </a:t>
            </a:r>
            <a:r>
              <a:rPr lang="en-US" dirty="0" err="1"/>
              <a:t>Bau</a:t>
            </a:r>
            <a:r>
              <a:rPr lang="en-US" dirty="0"/>
              <a:t> von </a:t>
            </a:r>
            <a:r>
              <a:rPr lang="en-US" dirty="0" err="1"/>
              <a:t>Burgen</a:t>
            </a:r>
            <a:r>
              <a:rPr lang="en-US" dirty="0"/>
              <a:t> und </a:t>
            </a:r>
            <a:r>
              <a:rPr lang="en-US" dirty="0" err="1"/>
              <a:t>Schlössern</a:t>
            </a:r>
            <a:r>
              <a:rPr lang="en-US" dirty="0"/>
              <a:t> in Wales an. </a:t>
            </a:r>
            <a:r>
              <a:rPr lang="en-US" dirty="0" err="1"/>
              <a:t>Er</a:t>
            </a:r>
            <a:r>
              <a:rPr lang="en-US" dirty="0"/>
              <a:t> </a:t>
            </a:r>
            <a:r>
              <a:rPr lang="en-US" dirty="0" err="1"/>
              <a:t>baut</a:t>
            </a:r>
            <a:r>
              <a:rPr lang="en-US" dirty="0"/>
              <a:t> und </a:t>
            </a:r>
            <a:r>
              <a:rPr lang="en-US" dirty="0" err="1"/>
              <a:t>repariert</a:t>
            </a:r>
            <a:r>
              <a:rPr lang="en-US" dirty="0"/>
              <a:t> 17 </a:t>
            </a:r>
            <a:r>
              <a:rPr lang="en-US" dirty="0" err="1"/>
              <a:t>Burgen</a:t>
            </a:r>
            <a:r>
              <a:rPr lang="en-US" dirty="0"/>
              <a:t> und </a:t>
            </a:r>
            <a:r>
              <a:rPr lang="en-US" dirty="0" err="1"/>
              <a:t>Schlösser</a:t>
            </a:r>
            <a:r>
              <a:rPr lang="en-US" dirty="0"/>
              <a:t> </a:t>
            </a:r>
            <a:r>
              <a:rPr lang="en-US" dirty="0" err="1"/>
              <a:t>zwischen</a:t>
            </a:r>
            <a:r>
              <a:rPr lang="en-US" dirty="0"/>
              <a:t> 1276 und 1295. </a:t>
            </a:r>
            <a:r>
              <a:rPr lang="en-US" dirty="0" err="1"/>
              <a:t>Heute</a:t>
            </a:r>
            <a:r>
              <a:rPr lang="en-US" dirty="0"/>
              <a:t> </a:t>
            </a:r>
            <a:r>
              <a:rPr lang="en-US" dirty="0" err="1"/>
              <a:t>gibt</a:t>
            </a:r>
            <a:r>
              <a:rPr lang="en-US" dirty="0"/>
              <a:t> </a:t>
            </a:r>
            <a:r>
              <a:rPr lang="en-US" dirty="0" err="1"/>
              <a:t>es</a:t>
            </a:r>
            <a:r>
              <a:rPr lang="en-US" dirty="0"/>
              <a:t> </a:t>
            </a:r>
            <a:r>
              <a:rPr lang="en-US" dirty="0" err="1"/>
              <a:t>über</a:t>
            </a:r>
            <a:r>
              <a:rPr lang="en-US" dirty="0"/>
              <a:t> 600 </a:t>
            </a:r>
            <a:r>
              <a:rPr lang="en-US" dirty="0" err="1"/>
              <a:t>Burgen</a:t>
            </a:r>
            <a:r>
              <a:rPr lang="en-US" dirty="0"/>
              <a:t> und </a:t>
            </a:r>
            <a:r>
              <a:rPr lang="en-US" dirty="0" err="1"/>
              <a:t>Schlösser</a:t>
            </a:r>
            <a:r>
              <a:rPr lang="en-US" dirty="0"/>
              <a:t> in Wales.</a:t>
            </a:r>
          </a:p>
        </p:txBody>
      </p:sp>
      <p:sp>
        <p:nvSpPr>
          <p:cNvPr id="8" name="Rectangle 7"/>
          <p:cNvSpPr/>
          <p:nvPr/>
        </p:nvSpPr>
        <p:spPr>
          <a:xfrm>
            <a:off x="1741495" y="205879"/>
            <a:ext cx="204254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 err="1"/>
              <a:t>www.wales.com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4310535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904580"/>
            <a:ext cx="12192000" cy="1054259"/>
          </a:xfrm>
          <a:prstGeom prst="rect">
            <a:avLst/>
          </a:prstGeom>
        </p:spPr>
      </p:pic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5397826"/>
              </p:ext>
            </p:extLst>
          </p:nvPr>
        </p:nvGraphicFramePr>
        <p:xfrm>
          <a:off x="1806214" y="209414"/>
          <a:ext cx="8290011" cy="597598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08046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4981965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</a:tblGrid>
              <a:tr h="519112">
                <a:tc>
                  <a:txBody>
                    <a:bodyPr/>
                    <a:lstStyle/>
                    <a:p>
                      <a:r>
                        <a:rPr lang="en-US" dirty="0" err="1"/>
                        <a:t>Saith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Ffaith</a:t>
                      </a:r>
                      <a:r>
                        <a:rPr lang="en-US" dirty="0"/>
                        <a:t> – Seven Facts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www.wales.com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  <a:tr h="519112">
                <a:tc>
                  <a:txBody>
                    <a:bodyPr/>
                    <a:lstStyle/>
                    <a:p>
                      <a:r>
                        <a:rPr lang="en-US" dirty="0"/>
                        <a:t>Around which date did the Celts begin to move to Wales, and from where?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1"/>
                  </a:ext>
                </a:extLst>
              </a:tr>
              <a:tr h="519112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What did King Offa do and when?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2"/>
                  </a:ext>
                </a:extLst>
              </a:tr>
              <a:tr h="519112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What happened in </a:t>
                      </a:r>
                      <a:r>
                        <a:rPr lang="en-US" baseline="0" dirty="0"/>
                        <a:t>1176?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3"/>
                  </a:ext>
                </a:extLst>
              </a:tr>
              <a:tr h="519112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According to this source, how many castles exist today in Wales?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4"/>
                  </a:ext>
                </a:extLst>
              </a:tr>
              <a:tr h="519112">
                <a:tc>
                  <a:txBody>
                    <a:bodyPr/>
                    <a:lstStyle/>
                    <a:p>
                      <a:r>
                        <a:rPr lang="en-US" dirty="0"/>
                        <a:t>What is the word on your sheet for ‘</a:t>
                      </a:r>
                      <a:r>
                        <a:rPr lang="en-US" baseline="0" dirty="0" err="1"/>
                        <a:t>Cymru</a:t>
                      </a:r>
                      <a:r>
                        <a:rPr lang="en-US" baseline="0" dirty="0"/>
                        <a:t>’ (Wales)?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5"/>
                  </a:ext>
                </a:extLst>
              </a:tr>
              <a:tr h="519112">
                <a:tc>
                  <a:txBody>
                    <a:bodyPr/>
                    <a:lstStyle/>
                    <a:p>
                      <a:r>
                        <a:rPr lang="en-US" dirty="0"/>
                        <a:t>What is the word on your sheet for </a:t>
                      </a:r>
                      <a:r>
                        <a:rPr lang="en-US" baseline="0" dirty="0"/>
                        <a:t>‘</a:t>
                      </a:r>
                      <a:r>
                        <a:rPr lang="en-US" baseline="0" dirty="0" err="1"/>
                        <a:t>gorchymyn</a:t>
                      </a:r>
                      <a:r>
                        <a:rPr lang="en-US" baseline="0" dirty="0"/>
                        <a:t>’ (order)?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6"/>
                  </a:ext>
                </a:extLst>
              </a:tr>
              <a:tr h="519112">
                <a:tc>
                  <a:txBody>
                    <a:bodyPr/>
                    <a:lstStyle/>
                    <a:p>
                      <a:r>
                        <a:rPr lang="en-US" dirty="0"/>
                        <a:t>What is the word on your sheet for ‘</a:t>
                      </a:r>
                      <a:r>
                        <a:rPr lang="en-US" dirty="0" err="1"/>
                        <a:t>ffin</a:t>
                      </a:r>
                      <a:r>
                        <a:rPr lang="en-US" dirty="0"/>
                        <a:t>’ (border) </a:t>
                      </a:r>
                      <a:r>
                        <a:rPr lang="en-US" dirty="0" err="1"/>
                        <a:t>neu</a:t>
                      </a:r>
                      <a:r>
                        <a:rPr lang="en-US" dirty="0"/>
                        <a:t> ‘</a:t>
                      </a:r>
                      <a:r>
                        <a:rPr lang="en-US" dirty="0" err="1"/>
                        <a:t>terfyn</a:t>
                      </a:r>
                      <a:r>
                        <a:rPr lang="en-US" dirty="0"/>
                        <a:t>’ (boundary)?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5054123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705160" y="709752"/>
            <a:ext cx="8184181" cy="646331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US" dirty="0"/>
              <a:t>Scroll through our timeline for a brief history of Wales through the ages, or select one of the following eras -</a:t>
            </a:r>
          </a:p>
        </p:txBody>
      </p:sp>
      <p:sp>
        <p:nvSpPr>
          <p:cNvPr id="3" name="Rectangle 2"/>
          <p:cNvSpPr/>
          <p:nvPr/>
        </p:nvSpPr>
        <p:spPr>
          <a:xfrm>
            <a:off x="1705162" y="1460150"/>
            <a:ext cx="8184178" cy="92333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US" dirty="0"/>
              <a:t>1000 BC</a:t>
            </a:r>
          </a:p>
          <a:p>
            <a:r>
              <a:rPr lang="en-US" dirty="0"/>
              <a:t>The story of Wales begins with the Celts. The Celts began migrating from their central European homeland around 1000 BC.</a:t>
            </a:r>
          </a:p>
        </p:txBody>
      </p:sp>
      <p:sp>
        <p:nvSpPr>
          <p:cNvPr id="4" name="Rectangle 3"/>
          <p:cNvSpPr/>
          <p:nvPr/>
        </p:nvSpPr>
        <p:spPr>
          <a:xfrm>
            <a:off x="1705160" y="2482330"/>
            <a:ext cx="8184180" cy="1200329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US" dirty="0"/>
              <a:t>784</a:t>
            </a:r>
          </a:p>
          <a:p>
            <a:r>
              <a:rPr lang="en-US" dirty="0"/>
              <a:t>Offa, King of Mercia builds a dyke from sea to sea, the first permanent boundary between the Welsh and English people. Offa’s Dyke shaped the territory of Wales.</a:t>
            </a:r>
          </a:p>
        </p:txBody>
      </p:sp>
      <p:sp>
        <p:nvSpPr>
          <p:cNvPr id="5" name="Rectangle 4"/>
          <p:cNvSpPr/>
          <p:nvPr/>
        </p:nvSpPr>
        <p:spPr>
          <a:xfrm>
            <a:off x="1705162" y="3781509"/>
            <a:ext cx="8184179" cy="147732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US" dirty="0"/>
              <a:t>1176</a:t>
            </a:r>
          </a:p>
          <a:p>
            <a:r>
              <a:rPr lang="en-US" dirty="0"/>
              <a:t>Lord Rhys holds a grand gathering of poets and musicians from all over Wales at Cardigan Castle. This was known as the very first Eisteddfod , a Welsh festival of music and literature that is still held all across Wales today.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904580"/>
            <a:ext cx="12192000" cy="1054259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705159" y="5395535"/>
            <a:ext cx="8184181" cy="1200329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US" dirty="0"/>
              <a:t>1283</a:t>
            </a:r>
          </a:p>
          <a:p>
            <a:r>
              <a:rPr lang="en-US" dirty="0"/>
              <a:t>Edward 1 orders the building of castles in Wales. Between 1276 and 1295 he built or repaired 17 castles. Today we have over 600 castles in Wales.</a:t>
            </a:r>
          </a:p>
        </p:txBody>
      </p:sp>
      <p:sp>
        <p:nvSpPr>
          <p:cNvPr id="7" name="Rectangle 6"/>
          <p:cNvSpPr/>
          <p:nvPr/>
        </p:nvSpPr>
        <p:spPr>
          <a:xfrm>
            <a:off x="1935561" y="222463"/>
            <a:ext cx="204254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 err="1"/>
              <a:t>www.wales.com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4591414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err="1"/>
              <a:t>Ffilm</a:t>
            </a:r>
            <a:r>
              <a:rPr lang="en-US" dirty="0"/>
              <a:t> – Hanes y </a:t>
            </a:r>
            <a:r>
              <a:rPr lang="en-US" dirty="0" err="1"/>
              <a:t>Gymraeg</a:t>
            </a:r>
            <a:r>
              <a:rPr lang="en-US" dirty="0"/>
              <a:t/>
            </a:r>
            <a:br>
              <a:rPr lang="en-US" dirty="0"/>
            </a:br>
            <a:r>
              <a:rPr lang="en-US" i="1" dirty="0"/>
              <a:t>History of the Welsh Language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>
                <a:hlinkClick r:id="rId3"/>
              </a:rPr>
              <a:t>Ffilm 1: Cysgodion Ddoe</a:t>
            </a: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Diolch i Golegau Cymru a </a:t>
            </a:r>
            <a:r>
              <a:rPr lang="en-US" dirty="0" err="1"/>
              <a:t>Llywodraeth</a:t>
            </a:r>
            <a:r>
              <a:rPr lang="en-US" dirty="0"/>
              <a:t> </a:t>
            </a:r>
            <a:r>
              <a:rPr lang="en-US" dirty="0" err="1"/>
              <a:t>Cymru</a:t>
            </a:r>
            <a:endParaRPr lang="en-US" dirty="0"/>
          </a:p>
          <a:p>
            <a:pPr marL="0" indent="0">
              <a:buNone/>
            </a:pPr>
            <a:r>
              <a:rPr lang="en-US" i="1" dirty="0"/>
              <a:t>With thanks to </a:t>
            </a:r>
            <a:r>
              <a:rPr lang="en-US" i="1" dirty="0" err="1"/>
              <a:t>Colegau</a:t>
            </a:r>
            <a:r>
              <a:rPr lang="en-US" i="1" dirty="0"/>
              <a:t> </a:t>
            </a:r>
            <a:r>
              <a:rPr lang="en-US" i="1" dirty="0" err="1"/>
              <a:t>Cymru</a:t>
            </a:r>
            <a:r>
              <a:rPr lang="en-US" i="1" dirty="0"/>
              <a:t> and the Welsh Government</a:t>
            </a:r>
          </a:p>
          <a:p>
            <a:pPr marL="0" indent="0">
              <a:buNone/>
            </a:pPr>
            <a:endParaRPr lang="en-US" dirty="0">
              <a:hlinkClick r:id="rId3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904580"/>
            <a:ext cx="12192000" cy="1054259"/>
          </a:xfrm>
          <a:prstGeom prst="rect">
            <a:avLst/>
          </a:prstGeom>
        </p:spPr>
      </p:pic>
      <p:pic>
        <p:nvPicPr>
          <p:cNvPr id="1026" name="Picture 2" descr="Image result for post it transparent background">
            <a:extLst>
              <a:ext uri="{FF2B5EF4-FFF2-40B4-BE49-F238E27FC236}">
                <a16:creationId xmlns:a16="http://schemas.microsoft.com/office/drawing/2014/main" xmlns="" id="{94843BA6-0695-4E63-B58A-79408C7F61F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85990" y="1897170"/>
            <a:ext cx="5063578" cy="3870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8460038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2746" y="2686163"/>
            <a:ext cx="8610600" cy="1293028"/>
          </a:xfrm>
        </p:spPr>
        <p:txBody>
          <a:bodyPr/>
          <a:lstStyle/>
          <a:p>
            <a:r>
              <a:rPr lang="en-US" dirty="0"/>
              <a:t>TRAFODWCH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904580"/>
            <a:ext cx="12192000" cy="10542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937211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err="1"/>
              <a:t>Ffilm</a:t>
            </a:r>
            <a:r>
              <a:rPr lang="en-US" dirty="0"/>
              <a:t> – </a:t>
            </a:r>
            <a:r>
              <a:rPr lang="en-US" dirty="0" err="1"/>
              <a:t>Mwy</a:t>
            </a:r>
            <a:r>
              <a:rPr lang="en-US" dirty="0"/>
              <a:t> </a:t>
            </a:r>
            <a:r>
              <a:rPr lang="en-US" dirty="0" err="1"/>
              <a:t>o’r</a:t>
            </a:r>
            <a:r>
              <a:rPr lang="en-US" dirty="0"/>
              <a:t> </a:t>
            </a:r>
            <a:r>
              <a:rPr lang="en-US" dirty="0" err="1"/>
              <a:t>Gymraeg</a:t>
            </a:r>
            <a:r>
              <a:rPr lang="en-US" dirty="0"/>
              <a:t/>
            </a:r>
            <a:br>
              <a:rPr lang="en-US" dirty="0"/>
            </a:br>
            <a:r>
              <a:rPr lang="en-US" i="1" dirty="0"/>
              <a:t>More History of the Welsh Language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hlinkClick r:id="rId3"/>
              </a:rPr>
              <a:t>Ein Hiaith: Ffilm 2</a:t>
            </a:r>
            <a:endParaRPr lang="en-US" dirty="0"/>
          </a:p>
          <a:p>
            <a:pPr marL="0" indent="0">
              <a:buNone/>
            </a:pPr>
            <a:endParaRPr lang="en-US" dirty="0">
              <a:hlinkClick r:id="rId4"/>
            </a:endParaRPr>
          </a:p>
          <a:p>
            <a:pPr marL="0" indent="0">
              <a:buNone/>
            </a:pPr>
            <a:endParaRPr lang="en-US" dirty="0">
              <a:hlinkClick r:id="rId4"/>
            </a:endParaRPr>
          </a:p>
          <a:p>
            <a:pPr marL="0" indent="0">
              <a:buNone/>
            </a:pPr>
            <a:r>
              <a:rPr lang="en-US" dirty="0" err="1"/>
              <a:t>Diolch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Golegau</a:t>
            </a:r>
            <a:r>
              <a:rPr lang="en-US" dirty="0"/>
              <a:t> </a:t>
            </a:r>
            <a:r>
              <a:rPr lang="en-US" dirty="0" err="1"/>
              <a:t>Cymru</a:t>
            </a:r>
            <a:r>
              <a:rPr lang="en-US" dirty="0"/>
              <a:t> a </a:t>
            </a:r>
            <a:r>
              <a:rPr lang="en-US" dirty="0" err="1"/>
              <a:t>Llywodraeth</a:t>
            </a:r>
            <a:r>
              <a:rPr lang="en-US" dirty="0"/>
              <a:t> </a:t>
            </a:r>
            <a:r>
              <a:rPr lang="en-US" dirty="0" err="1"/>
              <a:t>Cymru</a:t>
            </a:r>
            <a:endParaRPr lang="en-US" dirty="0"/>
          </a:p>
          <a:p>
            <a:pPr marL="0" indent="0">
              <a:buNone/>
            </a:pPr>
            <a:r>
              <a:rPr lang="en-US" i="1" dirty="0"/>
              <a:t>With thanks to </a:t>
            </a:r>
            <a:r>
              <a:rPr lang="en-US" i="1" dirty="0" err="1"/>
              <a:t>Colegau</a:t>
            </a:r>
            <a:r>
              <a:rPr lang="en-US" i="1" dirty="0"/>
              <a:t> </a:t>
            </a:r>
            <a:r>
              <a:rPr lang="en-US" i="1" dirty="0" err="1"/>
              <a:t>Cymru</a:t>
            </a:r>
            <a:r>
              <a:rPr lang="en-US" i="1" dirty="0"/>
              <a:t> and the Welsh Government</a:t>
            </a: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904580"/>
            <a:ext cx="12192000" cy="10542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656744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>
          <a:xfrm>
            <a:off x="1981200" y="1121145"/>
            <a:ext cx="4040188" cy="639762"/>
          </a:xfrm>
        </p:spPr>
        <p:txBody>
          <a:bodyPr>
            <a:normAutofit fontScale="85000" lnSpcReduction="20000"/>
          </a:bodyPr>
          <a:lstStyle/>
          <a:p>
            <a:r>
              <a:rPr lang="cy-GB" dirty="0"/>
              <a:t>Nifer o bobl â pheth gallu i siarad Cymraeg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2111036" y="1418234"/>
            <a:ext cx="8229600" cy="4792251"/>
          </a:xfrm>
        </p:spPr>
        <p:txBody>
          <a:bodyPr>
            <a:normAutofit lnSpcReduction="10000"/>
          </a:bodyPr>
          <a:lstStyle/>
          <a:p>
            <a:endParaRPr lang="en-GB" sz="2000" dirty="0"/>
          </a:p>
          <a:p>
            <a:pPr marL="0" indent="0">
              <a:buNone/>
            </a:pPr>
            <a:r>
              <a:rPr lang="en-GB" sz="2000" dirty="0">
                <a:solidFill>
                  <a:srgbClr val="FF0000"/>
                </a:solidFill>
              </a:rPr>
              <a:t>2011</a:t>
            </a:r>
          </a:p>
          <a:p>
            <a:r>
              <a:rPr lang="cy-GB" sz="2000" dirty="0"/>
              <a:t>Sir Gaerfyrddin / Carmarthenshire		105,032</a:t>
            </a:r>
          </a:p>
          <a:p>
            <a:r>
              <a:rPr lang="cy-GB" sz="2000" dirty="0"/>
              <a:t>Gwynedd					88,853</a:t>
            </a:r>
          </a:p>
          <a:p>
            <a:r>
              <a:rPr lang="cy-GB" sz="2000" dirty="0"/>
              <a:t>Caerdydd / Cardiff				54,504</a:t>
            </a:r>
          </a:p>
          <a:p>
            <a:r>
              <a:rPr lang="cy-GB" sz="2000" dirty="0"/>
              <a:t>Sir Fon / Anglesey				47,821</a:t>
            </a:r>
          </a:p>
          <a:p>
            <a:r>
              <a:rPr lang="cy-GB" sz="2000" dirty="0"/>
              <a:t>Abertawe / Swansea			45,085</a:t>
            </a:r>
          </a:p>
          <a:p>
            <a:r>
              <a:rPr lang="cy-GB" sz="2000" dirty="0"/>
              <a:t>RhCT / RCT					44,911</a:t>
            </a:r>
          </a:p>
          <a:p>
            <a:r>
              <a:rPr lang="cy-GB" sz="2000" dirty="0"/>
              <a:t>Conwy					44,614</a:t>
            </a:r>
          </a:p>
          <a:p>
            <a:r>
              <a:rPr lang="cy-GB" sz="2000" dirty="0"/>
              <a:t>Ceredigion 	</a:t>
            </a:r>
            <a:r>
              <a:rPr lang="en-GB" sz="2000" dirty="0"/>
              <a:t>				43,366</a:t>
            </a:r>
            <a:br>
              <a:rPr lang="en-GB" sz="2000" dirty="0"/>
            </a:br>
            <a:r>
              <a:rPr lang="en-GB" sz="2000" dirty="0">
                <a:solidFill>
                  <a:srgbClr val="FF0000"/>
                </a:solidFill>
              </a:rPr>
              <a:t/>
            </a:r>
            <a:br>
              <a:rPr lang="en-GB" sz="2000" dirty="0">
                <a:solidFill>
                  <a:srgbClr val="FF0000"/>
                </a:solidFill>
              </a:rPr>
            </a:br>
            <a:r>
              <a:rPr lang="en-GB" sz="2000" dirty="0">
                <a:solidFill>
                  <a:srgbClr val="FF0000"/>
                </a:solidFill>
              </a:rPr>
              <a:t>*</a:t>
            </a:r>
            <a:r>
              <a:rPr lang="en-GB" sz="2000" dirty="0" err="1">
                <a:solidFill>
                  <a:srgbClr val="FF0000"/>
                </a:solidFill>
              </a:rPr>
              <a:t>Diolch</a:t>
            </a:r>
            <a:r>
              <a:rPr lang="en-GB" sz="2000" dirty="0">
                <a:solidFill>
                  <a:srgbClr val="FF0000"/>
                </a:solidFill>
              </a:rPr>
              <a:t> </a:t>
            </a:r>
            <a:r>
              <a:rPr lang="en-GB" sz="2000" dirty="0" err="1">
                <a:solidFill>
                  <a:srgbClr val="FF0000"/>
                </a:solidFill>
              </a:rPr>
              <a:t>i</a:t>
            </a:r>
            <a:r>
              <a:rPr lang="en-GB" sz="2000" dirty="0">
                <a:solidFill>
                  <a:srgbClr val="FF0000"/>
                </a:solidFill>
              </a:rPr>
              <a:t> https://</a:t>
            </a:r>
            <a:r>
              <a:rPr lang="en-GB" sz="2000" dirty="0" err="1">
                <a:solidFill>
                  <a:srgbClr val="FF0000"/>
                </a:solidFill>
              </a:rPr>
              <a:t>statscymru.llyw.cymru</a:t>
            </a:r>
            <a:r>
              <a:rPr lang="en-GB" sz="2000" dirty="0">
                <a:solidFill>
                  <a:srgbClr val="FF0000"/>
                </a:solidFill>
              </a:rPr>
              <a:t>/Catalogue/Welsh-Language</a:t>
            </a:r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3"/>
          </p:nvPr>
        </p:nvSpPr>
        <p:spPr>
          <a:xfrm>
            <a:off x="6430283" y="1157914"/>
            <a:ext cx="4041775" cy="639762"/>
          </a:xfrm>
        </p:spPr>
        <p:txBody>
          <a:bodyPr>
            <a:normAutofit fontScale="77500" lnSpcReduction="20000"/>
          </a:bodyPr>
          <a:lstStyle/>
          <a:p>
            <a:r>
              <a:rPr lang="en-US"/>
              <a:t>Number of people with some ability to speak Welsh 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904580"/>
            <a:ext cx="12192000" cy="10542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316574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904580"/>
            <a:ext cx="12192000" cy="1054259"/>
          </a:xfrm>
          <a:prstGeom prst="rect">
            <a:avLst/>
          </a:prstGeom>
        </p:spPr>
      </p:pic>
      <p:sp>
        <p:nvSpPr>
          <p:cNvPr id="3" name="Text Placeholder 4"/>
          <p:cNvSpPr txBox="1">
            <a:spLocks/>
          </p:cNvSpPr>
          <p:nvPr/>
        </p:nvSpPr>
        <p:spPr>
          <a:xfrm>
            <a:off x="1402113" y="1294108"/>
            <a:ext cx="4040188" cy="639762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y-GB" b="1" dirty="0"/>
              <a:t>Deddfwriaeth a pholisi</a:t>
            </a:r>
          </a:p>
        </p:txBody>
      </p:sp>
      <p:sp>
        <p:nvSpPr>
          <p:cNvPr id="4" name="Content Placeholder 5"/>
          <p:cNvSpPr txBox="1">
            <a:spLocks/>
          </p:cNvSpPr>
          <p:nvPr/>
        </p:nvSpPr>
        <p:spPr>
          <a:xfrm>
            <a:off x="1402113" y="1740521"/>
            <a:ext cx="4040188" cy="4792251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y-GB" dirty="0"/>
              <a:t>Mesur yr Iaith Gymraeg (Cymru) 2011</a:t>
            </a:r>
          </a:p>
          <a:p>
            <a:r>
              <a:rPr lang="cy-GB" dirty="0"/>
              <a:t>Mesuriadau Ansawdd Estyn </a:t>
            </a:r>
          </a:p>
          <a:p>
            <a:r>
              <a:rPr lang="cy-GB" dirty="0"/>
              <a:t>Strategaeth Addysg Cyfrwng Cymraeg</a:t>
            </a:r>
          </a:p>
          <a:p>
            <a:r>
              <a:rPr lang="cy-GB" dirty="0"/>
              <a:t>Iaith Fyw: Iaith Byw, Llywodraeth Cymru 2012</a:t>
            </a:r>
            <a:br>
              <a:rPr lang="cy-GB" dirty="0"/>
            </a:br>
            <a:endParaRPr lang="cy-GB" dirty="0"/>
          </a:p>
          <a:p>
            <a:r>
              <a:rPr lang="en-US" dirty="0"/>
              <a:t>2017:</a:t>
            </a:r>
            <a:br>
              <a:rPr lang="en-US" dirty="0"/>
            </a:br>
            <a:r>
              <a:rPr lang="en-US" dirty="0" err="1"/>
              <a:t>Cymraeg</a:t>
            </a:r>
            <a:r>
              <a:rPr lang="en-US" dirty="0"/>
              <a:t> 2050, </a:t>
            </a:r>
            <a:r>
              <a:rPr lang="en-US" dirty="0" err="1"/>
              <a:t>Miliwn</a:t>
            </a:r>
            <a:r>
              <a:rPr lang="en-US" dirty="0"/>
              <a:t> o </a:t>
            </a:r>
            <a:r>
              <a:rPr lang="en-US" dirty="0" err="1"/>
              <a:t>Siaradwyr</a:t>
            </a:r>
            <a:r>
              <a:rPr lang="en-US" dirty="0"/>
              <a:t> </a:t>
            </a:r>
            <a:r>
              <a:rPr lang="en-US" dirty="0" err="1"/>
              <a:t>Cymraeg</a:t>
            </a:r>
            <a:endParaRPr lang="en-US" dirty="0"/>
          </a:p>
        </p:txBody>
      </p:sp>
      <p:sp>
        <p:nvSpPr>
          <p:cNvPr id="5" name="Text Placeholder 6"/>
          <p:cNvSpPr txBox="1">
            <a:spLocks/>
          </p:cNvSpPr>
          <p:nvPr/>
        </p:nvSpPr>
        <p:spPr>
          <a:xfrm>
            <a:off x="7116668" y="1207048"/>
            <a:ext cx="4041775" cy="639762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b="1" i="1" dirty="0"/>
              <a:t>Legislation and policy</a:t>
            </a:r>
          </a:p>
        </p:txBody>
      </p:sp>
      <p:sp>
        <p:nvSpPr>
          <p:cNvPr id="8" name="Content Placeholder 7"/>
          <p:cNvSpPr txBox="1">
            <a:spLocks/>
          </p:cNvSpPr>
          <p:nvPr/>
        </p:nvSpPr>
        <p:spPr>
          <a:xfrm>
            <a:off x="7116668" y="1768332"/>
            <a:ext cx="4358811" cy="4792251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i="1" dirty="0"/>
              <a:t>Welsh Language (Wales) Measure 2011</a:t>
            </a:r>
          </a:p>
          <a:p>
            <a:r>
              <a:rPr lang="cy-GB" i="1" dirty="0"/>
              <a:t> Estyn’s </a:t>
            </a:r>
            <a:r>
              <a:rPr lang="en-GB" i="1" dirty="0"/>
              <a:t>Quality Indicators</a:t>
            </a:r>
            <a:br>
              <a:rPr lang="en-GB" i="1" dirty="0"/>
            </a:br>
            <a:endParaRPr lang="en-GB" i="1" dirty="0"/>
          </a:p>
          <a:p>
            <a:r>
              <a:rPr lang="en-GB" i="1" dirty="0"/>
              <a:t>Welsh Medium Education Strategy</a:t>
            </a:r>
          </a:p>
          <a:p>
            <a:r>
              <a:rPr lang="en-GB" i="1" dirty="0"/>
              <a:t>A Living Language: a Language for Living, Welsh Government 2012</a:t>
            </a:r>
          </a:p>
          <a:p>
            <a:r>
              <a:rPr lang="en-GB" i="1" dirty="0"/>
              <a:t>2017:</a:t>
            </a:r>
            <a:br>
              <a:rPr lang="en-GB" i="1" dirty="0"/>
            </a:br>
            <a:r>
              <a:rPr lang="en-GB" i="1" dirty="0" err="1"/>
              <a:t>Cymraeg</a:t>
            </a:r>
            <a:r>
              <a:rPr lang="en-GB" i="1" dirty="0"/>
              <a:t> 2050, a million Welsh speakers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699532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904580"/>
            <a:ext cx="12192000" cy="1054259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705450" y="1849063"/>
            <a:ext cx="8588829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err="1"/>
              <a:t>Llinell</a:t>
            </a:r>
            <a:r>
              <a:rPr lang="en-US" sz="2800" dirty="0"/>
              <a:t> </a:t>
            </a:r>
            <a:r>
              <a:rPr lang="en-US" sz="2800" dirty="0" err="1"/>
              <a:t>amser</a:t>
            </a:r>
            <a:r>
              <a:rPr lang="en-US" sz="2800" dirty="0"/>
              <a:t>  </a:t>
            </a:r>
          </a:p>
          <a:p>
            <a:endParaRPr lang="en-US" sz="2800" i="1" dirty="0"/>
          </a:p>
          <a:p>
            <a:r>
              <a:rPr lang="en-US" sz="2800" i="1" dirty="0"/>
              <a:t>Time line</a:t>
            </a:r>
          </a:p>
        </p:txBody>
      </p:sp>
    </p:spTree>
    <p:extLst>
      <p:ext uri="{BB962C8B-B14F-4D97-AF65-F5344CB8AC3E}">
        <p14:creationId xmlns:p14="http://schemas.microsoft.com/office/powerpoint/2010/main" val="186338103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xmlns="" id="{2EA7A782-D8C2-4AD6-B9D2-C499B7CF487F}"/>
              </a:ext>
            </a:extLst>
          </p:cNvPr>
          <p:cNvSpPr txBox="1"/>
          <p:nvPr/>
        </p:nvSpPr>
        <p:spPr>
          <a:xfrm>
            <a:off x="1705450" y="1849063"/>
            <a:ext cx="8588829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err="1"/>
              <a:t>Sut</a:t>
            </a:r>
            <a:r>
              <a:rPr lang="en-US" sz="2800" dirty="0"/>
              <a:t> </a:t>
            </a:r>
            <a:r>
              <a:rPr lang="en-US" sz="2800" dirty="0" err="1"/>
              <a:t>ydych</a:t>
            </a:r>
            <a:r>
              <a:rPr lang="en-US" sz="2800" dirty="0"/>
              <a:t> </a:t>
            </a:r>
            <a:r>
              <a:rPr lang="en-US" sz="2800" dirty="0" err="1"/>
              <a:t>chi’n</a:t>
            </a:r>
            <a:r>
              <a:rPr lang="en-US" sz="2800" dirty="0"/>
              <a:t> </a:t>
            </a:r>
            <a:r>
              <a:rPr lang="en-US" sz="2800" dirty="0" err="1"/>
              <a:t>teimlo</a:t>
            </a:r>
            <a:r>
              <a:rPr lang="en-US" sz="2800" dirty="0"/>
              <a:t> am </a:t>
            </a:r>
            <a:r>
              <a:rPr lang="en-US" sz="2800" dirty="0" err="1"/>
              <a:t>ddysgu</a:t>
            </a:r>
            <a:r>
              <a:rPr lang="en-US" sz="2800" dirty="0"/>
              <a:t> </a:t>
            </a:r>
            <a:r>
              <a:rPr lang="en-US" sz="2800" dirty="0" err="1"/>
              <a:t>Cymraeg</a:t>
            </a:r>
            <a:r>
              <a:rPr lang="en-US" sz="2800" dirty="0"/>
              <a:t> </a:t>
            </a:r>
            <a:r>
              <a:rPr lang="en-US" sz="2800" dirty="0" err="1"/>
              <a:t>ar</a:t>
            </a:r>
            <a:r>
              <a:rPr lang="en-US" sz="2800" dirty="0"/>
              <a:t> y </a:t>
            </a:r>
            <a:r>
              <a:rPr lang="en-US" sz="2800" dirty="0" err="1"/>
              <a:t>pwynt</a:t>
            </a:r>
            <a:r>
              <a:rPr lang="en-US" sz="2800" dirty="0"/>
              <a:t> </a:t>
            </a:r>
            <a:r>
              <a:rPr lang="en-US" sz="2800" dirty="0" err="1"/>
              <a:t>yma</a:t>
            </a:r>
            <a:r>
              <a:rPr lang="en-US" sz="2800" dirty="0"/>
              <a:t> </a:t>
            </a:r>
            <a:r>
              <a:rPr lang="en-US" sz="2800" dirty="0" err="1"/>
              <a:t>o’r</a:t>
            </a:r>
            <a:r>
              <a:rPr lang="en-US" sz="2800" dirty="0"/>
              <a:t> </a:t>
            </a:r>
            <a:r>
              <a:rPr lang="en-US" sz="2800" dirty="0" err="1"/>
              <a:t>rhaglen</a:t>
            </a:r>
            <a:r>
              <a:rPr lang="en-US" sz="2800" dirty="0"/>
              <a:t>?</a:t>
            </a:r>
          </a:p>
          <a:p>
            <a:endParaRPr lang="en-US" sz="2800" dirty="0"/>
          </a:p>
          <a:p>
            <a:r>
              <a:rPr lang="en-US" sz="2800" i="1" dirty="0"/>
              <a:t>What are you feelings about learning Welsh at this point in the course?</a:t>
            </a:r>
          </a:p>
        </p:txBody>
      </p:sp>
    </p:spTree>
    <p:extLst>
      <p:ext uri="{BB962C8B-B14F-4D97-AF65-F5344CB8AC3E}">
        <p14:creationId xmlns:p14="http://schemas.microsoft.com/office/powerpoint/2010/main" val="3283043234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E5224E"/>
      </a:accent1>
      <a:accent2>
        <a:srgbClr val="9D074E"/>
      </a:accent2>
      <a:accent3>
        <a:srgbClr val="7F2294"/>
      </a:accent3>
      <a:accent4>
        <a:srgbClr val="8D65EA"/>
      </a:accent4>
      <a:accent5>
        <a:srgbClr val="588FE2"/>
      </a:accent5>
      <a:accent6>
        <a:srgbClr val="127CA4"/>
      </a:accent6>
      <a:hlink>
        <a:srgbClr val="FB4AB6"/>
      </a:hlink>
      <a:folHlink>
        <a:srgbClr val="F98FE9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6DB8EB18-3657-4051-A897-2ED38832359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Vapor Trail</Template>
  <TotalTime>581</TotalTime>
  <Words>1735</Words>
  <Application>Microsoft Office PowerPoint</Application>
  <PresentationFormat>Widescreen</PresentationFormat>
  <Paragraphs>211</Paragraphs>
  <Slides>22</Slides>
  <Notes>19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32" baseType="lpstr">
      <vt:lpstr>ＭＳ Ｐゴシック</vt:lpstr>
      <vt:lpstr>Apple Braille</vt:lpstr>
      <vt:lpstr>Arial</vt:lpstr>
      <vt:lpstr>Calibri</vt:lpstr>
      <vt:lpstr>Century Gothic</vt:lpstr>
      <vt:lpstr>Cooper Black</vt:lpstr>
      <vt:lpstr>Courier New</vt:lpstr>
      <vt:lpstr>Mangal</vt:lpstr>
      <vt:lpstr>Times New Roman</vt:lpstr>
      <vt:lpstr>Vapor Trail</vt:lpstr>
      <vt:lpstr>PowerPoint Presentation</vt:lpstr>
      <vt:lpstr>PowerPoint Presentation</vt:lpstr>
      <vt:lpstr>PowerPoint Presentation</vt:lpstr>
      <vt:lpstr>PowerPoint Presentation</vt:lpstr>
      <vt:lpstr>Yr Ieithoedd Indo-Ewropeaidd</vt:lpstr>
      <vt:lpstr>PowerPoint Presentation</vt:lpstr>
      <vt:lpstr>Geiriau Lladin yn y gymraeg</vt:lpstr>
      <vt:lpstr>Enwau Pobl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Ffilm – Hanes y Gymraeg History of the Welsh Language</vt:lpstr>
      <vt:lpstr>TRAFODWCH</vt:lpstr>
      <vt:lpstr>Ffilm – Mwy o’r Gymraeg More History of the Welsh Language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Hanna Hopwood</dc:creator>
  <cp:lastModifiedBy>Lynwen Pierce</cp:lastModifiedBy>
  <cp:revision>42</cp:revision>
  <cp:lastPrinted>2018-09-18T13:43:10Z</cp:lastPrinted>
  <dcterms:created xsi:type="dcterms:W3CDTF">2017-08-16T13:34:29Z</dcterms:created>
  <dcterms:modified xsi:type="dcterms:W3CDTF">2018-09-18T14:36:02Z</dcterms:modified>
</cp:coreProperties>
</file>