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51435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 roundtripDataSignature="AMtx7mgTk8e0iMpRVJZ5tAR3795PYdL/6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customschemas.google.com/relationships/presentationmetadata" Target="metadata"/><Relationship Id="rId5" Type="http://schemas.openxmlformats.org/officeDocument/2006/relationships/slide" Target="slides/slide4.xml"/><Relationship Id="rId15" Type="http://schemas.openxmlformats.org/officeDocument/2006/relationships/tableStyles" Target="tableStyles.xml"/><Relationship Id="rId4" Type="http://schemas.openxmlformats.org/officeDocument/2006/relationships/slide" Target="slides/slide3.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857400" y="685800"/>
            <a:ext cx="342915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514350" y="4343400"/>
            <a:ext cx="41148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
        <p:cNvGrpSpPr/>
        <p:nvPr/>
      </p:nvGrpSpPr>
      <p:grpSpPr>
        <a:xfrm>
          <a:off x="0" y="0"/>
          <a:ext cx="0" cy="0"/>
          <a:chOff x="0" y="0"/>
          <a:chExt cx="0" cy="0"/>
        </a:xfrm>
      </p:grpSpPr>
      <p:sp>
        <p:nvSpPr>
          <p:cNvPr id="8" name="Google Shape;8;g3d030946de1_0_0:notes"/>
          <p:cNvSpPr>
            <a:spLocks noGrp="1" noRot="1" noChangeAspect="1"/>
          </p:cNvSpPr>
          <p:nvPr>
            <p:ph type="sldImg" idx="2"/>
          </p:nvPr>
        </p:nvSpPr>
        <p:spPr>
          <a:xfrm>
            <a:off x="857400" y="685800"/>
            <a:ext cx="3429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 name="Google Shape;9;g3d030946de1_0_0:notes"/>
          <p:cNvSpPr txBox="1">
            <a:spLocks noGrp="1"/>
          </p:cNvSpPr>
          <p:nvPr>
            <p:ph type="body" idx="1"/>
          </p:nvPr>
        </p:nvSpPr>
        <p:spPr>
          <a:xfrm>
            <a:off x="514350" y="4343400"/>
            <a:ext cx="41148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
        <p:cNvGrpSpPr/>
        <p:nvPr/>
      </p:nvGrpSpPr>
      <p:grpSpPr>
        <a:xfrm>
          <a:off x="0" y="0"/>
          <a:ext cx="0" cy="0"/>
          <a:chOff x="0" y="0"/>
          <a:chExt cx="0" cy="0"/>
        </a:xfrm>
      </p:grpSpPr>
      <p:sp>
        <p:nvSpPr>
          <p:cNvPr id="14" name="Google Shape;14;p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 name="Google Shape;15;p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6" name="Google Shape;16;p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2</a:t>
            </a:fld>
            <a:endParaRPr sz="1800">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
        <p:cNvGrpSpPr/>
        <p:nvPr/>
      </p:nvGrpSpPr>
      <p:grpSpPr>
        <a:xfrm>
          <a:off x="0" y="0"/>
          <a:ext cx="0" cy="0"/>
          <a:chOff x="0" y="0"/>
          <a:chExt cx="0" cy="0"/>
        </a:xfrm>
      </p:grpSpPr>
      <p:sp>
        <p:nvSpPr>
          <p:cNvPr id="30" name="Google Shape;30;p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 name="Google Shape;31;p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32" name="Google Shape;32;p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3</a:t>
            </a:fld>
            <a:endParaRPr sz="18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
        <p:cNvGrpSpPr/>
        <p:nvPr/>
      </p:nvGrpSpPr>
      <p:grpSpPr>
        <a:xfrm>
          <a:off x="0" y="0"/>
          <a:ext cx="0" cy="0"/>
          <a:chOff x="0" y="0"/>
          <a:chExt cx="0" cy="0"/>
        </a:xfrm>
      </p:grpSpPr>
      <p:sp>
        <p:nvSpPr>
          <p:cNvPr id="50" name="Google Shape;50;p3: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1" name="Google Shape;51;p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52" name="Google Shape;52;p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4</a:t>
            </a:fld>
            <a:endParaRPr sz="18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4: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7" name="Google Shape;77;p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78" name="Google Shape;78;p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5</a:t>
            </a:fld>
            <a:endParaRPr sz="1800">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5:notes"/>
          <p:cNvSpPr txBox="1">
            <a:spLocks noGrp="1"/>
          </p:cNvSpPr>
          <p:nvPr>
            <p:ph type="body" idx="1"/>
          </p:nvPr>
        </p:nvSpPr>
        <p:spPr>
          <a:xfrm>
            <a:off x="514350" y="4343400"/>
            <a:ext cx="41148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 name="Google Shape;103;p5:notes"/>
          <p:cNvSpPr>
            <a:spLocks noGrp="1" noRot="1" noChangeAspect="1"/>
          </p:cNvSpPr>
          <p:nvPr>
            <p:ph type="sldImg" idx="2"/>
          </p:nvPr>
        </p:nvSpPr>
        <p:spPr>
          <a:xfrm>
            <a:off x="857400" y="685800"/>
            <a:ext cx="34291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
        <p:cNvGrpSpPr/>
        <p:nvPr/>
      </p:nvGrpSpPr>
      <p:grpSpPr>
        <a:xfrm>
          <a:off x="0" y="0"/>
          <a:ext cx="0" cy="0"/>
          <a:chOff x="0" y="0"/>
          <a:chExt cx="0" cy="0"/>
        </a:xfrm>
      </p:grpSpPr>
      <p:sp>
        <p:nvSpPr>
          <p:cNvPr id="11" name="Google Shape;11;g3d030946de1_0_0"/>
          <p:cNvSpPr txBox="1"/>
          <p:nvPr/>
        </p:nvSpPr>
        <p:spPr>
          <a:xfrm>
            <a:off x="1600450" y="2042971"/>
            <a:ext cx="6129000" cy="23265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0"/>
              </a:spcAft>
              <a:buNone/>
            </a:pPr>
            <a:r>
              <a:rPr lang="en-US" sz="1700" b="1">
                <a:solidFill>
                  <a:schemeClr val="dk1"/>
                </a:solidFill>
              </a:rPr>
              <a:t>Group Presentation - Group 4</a:t>
            </a:r>
            <a:endParaRPr sz="1700" b="1">
              <a:solidFill>
                <a:schemeClr val="dk1"/>
              </a:solidFill>
            </a:endParaRPr>
          </a:p>
          <a:p>
            <a:pPr marL="457200" lvl="0" indent="0" algn="ctr" rtl="0">
              <a:lnSpc>
                <a:spcPct val="115000"/>
              </a:lnSpc>
              <a:spcBef>
                <a:spcPts val="1200"/>
              </a:spcBef>
              <a:spcAft>
                <a:spcPts val="0"/>
              </a:spcAft>
              <a:buNone/>
            </a:pPr>
            <a:r>
              <a:rPr lang="en-US" sz="1600" b="1">
                <a:solidFill>
                  <a:schemeClr val="dk1"/>
                </a:solidFill>
              </a:rPr>
              <a:t>Member 1:</a:t>
            </a:r>
            <a:r>
              <a:rPr lang="en-US" sz="1600">
                <a:solidFill>
                  <a:schemeClr val="dk1"/>
                </a:solidFill>
              </a:rPr>
              <a:t> Bushir ID 2524366</a:t>
            </a:r>
            <a:br>
              <a:rPr lang="en-US" sz="1600">
                <a:solidFill>
                  <a:schemeClr val="dk1"/>
                </a:solidFill>
              </a:rPr>
            </a:br>
            <a:r>
              <a:rPr lang="en-US" sz="1600" b="1">
                <a:solidFill>
                  <a:schemeClr val="dk1"/>
                </a:solidFill>
              </a:rPr>
              <a:t>Member 2:</a:t>
            </a:r>
            <a:r>
              <a:rPr lang="en-US" sz="1600">
                <a:solidFill>
                  <a:schemeClr val="dk1"/>
                </a:solidFill>
              </a:rPr>
              <a:t> Alefesh Abraha ID 2516691</a:t>
            </a:r>
            <a:br>
              <a:rPr lang="en-US" sz="1600">
                <a:solidFill>
                  <a:schemeClr val="dk1"/>
                </a:solidFill>
              </a:rPr>
            </a:br>
            <a:r>
              <a:rPr lang="en-US" sz="1600" b="1">
                <a:solidFill>
                  <a:schemeClr val="dk1"/>
                </a:solidFill>
              </a:rPr>
              <a:t>Member 3:</a:t>
            </a:r>
            <a:r>
              <a:rPr lang="en-US" sz="1600">
                <a:solidFill>
                  <a:schemeClr val="dk1"/>
                </a:solidFill>
              </a:rPr>
              <a:t> Nadarajah Shanmugam ID 2531585</a:t>
            </a:r>
            <a:endParaRPr sz="1600">
              <a:solidFill>
                <a:schemeClr val="dk1"/>
              </a:solidFill>
            </a:endParaRPr>
          </a:p>
          <a:p>
            <a:pPr marL="0" lvl="0" indent="0" algn="ctr" rtl="0">
              <a:lnSpc>
                <a:spcPct val="115000"/>
              </a:lnSpc>
              <a:spcBef>
                <a:spcPts val="1200"/>
              </a:spcBef>
              <a:spcAft>
                <a:spcPts val="0"/>
              </a:spcAft>
              <a:buNone/>
            </a:pPr>
            <a:r>
              <a:rPr lang="en-US" sz="1600" b="1">
                <a:solidFill>
                  <a:schemeClr val="dk1"/>
                </a:solidFill>
              </a:rPr>
              <a:t>Digital Skills and Research Methods (LCHS4007)</a:t>
            </a:r>
            <a:endParaRPr sz="1600" b="1">
              <a:solidFill>
                <a:schemeClr val="dk1"/>
              </a:solidFill>
            </a:endParaRPr>
          </a:p>
          <a:p>
            <a:pPr marL="0" lvl="0" indent="0" algn="ctr" rtl="0">
              <a:lnSpc>
                <a:spcPct val="115000"/>
              </a:lnSpc>
              <a:spcBef>
                <a:spcPts val="1200"/>
              </a:spcBef>
              <a:spcAft>
                <a:spcPts val="1200"/>
              </a:spcAft>
              <a:buNone/>
            </a:pPr>
            <a:r>
              <a:rPr lang="en-US" sz="1600" b="1">
                <a:solidFill>
                  <a:schemeClr val="dk1"/>
                </a:solidFill>
              </a:rPr>
              <a:t>Lecturer: Rajeev Nath</a:t>
            </a:r>
            <a:endParaRPr sz="1600" b="1">
              <a:solidFill>
                <a:schemeClr val="dk1"/>
              </a:solidFill>
            </a:endParaRPr>
          </a:p>
        </p:txBody>
      </p:sp>
      <p:pic>
        <p:nvPicPr>
          <p:cNvPr id="12" name="Google Shape;12;g3d030946de1_0_0" title="Pic.png"/>
          <p:cNvPicPr preferRelativeResize="0"/>
          <p:nvPr/>
        </p:nvPicPr>
        <p:blipFill>
          <a:blip r:embed="rId3">
            <a:alphaModFix/>
          </a:blip>
          <a:stretch>
            <a:fillRect/>
          </a:stretch>
        </p:blipFill>
        <p:spPr>
          <a:xfrm>
            <a:off x="12018" y="543098"/>
            <a:ext cx="4977375" cy="1384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6EE"/>
        </a:solidFill>
        <a:effectLst/>
      </p:bgPr>
    </p:bg>
    <p:spTree>
      <p:nvGrpSpPr>
        <p:cNvPr id="1" name="Shape 17"/>
        <p:cNvGrpSpPr/>
        <p:nvPr/>
      </p:nvGrpSpPr>
      <p:grpSpPr>
        <a:xfrm>
          <a:off x="0" y="0"/>
          <a:ext cx="0" cy="0"/>
          <a:chOff x="0" y="0"/>
          <a:chExt cx="0" cy="0"/>
        </a:xfrm>
      </p:grpSpPr>
      <p:sp>
        <p:nvSpPr>
          <p:cNvPr id="18" name="Google Shape;18;p1"/>
          <p:cNvSpPr/>
          <p:nvPr/>
        </p:nvSpPr>
        <p:spPr>
          <a:xfrm>
            <a:off x="0" y="0"/>
            <a:ext cx="9144000" cy="96012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2000" b="1">
                <a:solidFill>
                  <a:schemeClr val="lt1"/>
                </a:solidFill>
                <a:latin typeface="Calibri"/>
                <a:ea typeface="Calibri"/>
                <a:cs typeface="Calibri"/>
                <a:sym typeface="Calibri"/>
              </a:rPr>
              <a:t>Microsoft Teams – Overview &amp; Current Practice at Greenfield</a:t>
            </a:r>
            <a:endParaRPr/>
          </a:p>
        </p:txBody>
      </p:sp>
      <p:sp>
        <p:nvSpPr>
          <p:cNvPr id="19" name="Google Shape;19;p1"/>
          <p:cNvSpPr/>
          <p:nvPr/>
        </p:nvSpPr>
        <p:spPr>
          <a:xfrm>
            <a:off x="0" y="960120"/>
            <a:ext cx="9144000" cy="64008"/>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20;p1"/>
          <p:cNvSpPr/>
          <p:nvPr/>
        </p:nvSpPr>
        <p:spPr>
          <a:xfrm>
            <a:off x="0" y="4846320"/>
            <a:ext cx="9144000" cy="29718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21;p1"/>
          <p:cNvSpPr/>
          <p:nvPr/>
        </p:nvSpPr>
        <p:spPr>
          <a:xfrm>
            <a:off x="365760" y="137160"/>
            <a:ext cx="8412480" cy="685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1"/>
              </a:buClr>
              <a:buSzPts val="2200"/>
              <a:buFont typeface="Calibri"/>
              <a:buNone/>
            </a:pPr>
            <a:endParaRPr sz="2200">
              <a:solidFill>
                <a:schemeClr val="dk1"/>
              </a:solidFill>
              <a:latin typeface="Calibri"/>
              <a:ea typeface="Calibri"/>
              <a:cs typeface="Calibri"/>
              <a:sym typeface="Calibri"/>
            </a:endParaRPr>
          </a:p>
        </p:txBody>
      </p:sp>
      <p:sp>
        <p:nvSpPr>
          <p:cNvPr id="22" name="Google Shape;22;p1"/>
          <p:cNvSpPr/>
          <p:nvPr/>
        </p:nvSpPr>
        <p:spPr>
          <a:xfrm>
            <a:off x="0" y="4846320"/>
            <a:ext cx="8869680" cy="29718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AABBCC"/>
              </a:buClr>
              <a:buSzPts val="1000"/>
              <a:buFont typeface="Calibri"/>
              <a:buNone/>
            </a:pPr>
            <a:r>
              <a:rPr lang="en-US" sz="1000">
                <a:solidFill>
                  <a:srgbClr val="AABBCC"/>
                </a:solidFill>
                <a:latin typeface="Calibri"/>
                <a:ea typeface="Calibri"/>
                <a:cs typeface="Calibri"/>
                <a:sym typeface="Calibri"/>
              </a:rPr>
              <a:t>1 / 5</a:t>
            </a:r>
            <a:endParaRPr sz="1000">
              <a:solidFill>
                <a:schemeClr val="dk1"/>
              </a:solidFill>
              <a:latin typeface="Calibri"/>
              <a:ea typeface="Calibri"/>
              <a:cs typeface="Calibri"/>
              <a:sym typeface="Calibri"/>
            </a:endParaRPr>
          </a:p>
        </p:txBody>
      </p:sp>
      <p:sp>
        <p:nvSpPr>
          <p:cNvPr id="23" name="Google Shape;23;p1"/>
          <p:cNvSpPr/>
          <p:nvPr/>
        </p:nvSpPr>
        <p:spPr>
          <a:xfrm>
            <a:off x="274320" y="1156716"/>
            <a:ext cx="2560320" cy="3520440"/>
          </a:xfrm>
          <a:prstGeom prst="rect">
            <a:avLst/>
          </a:prstGeom>
          <a:solidFill>
            <a:srgbClr val="2C3E6B"/>
          </a:solidFill>
          <a:ln w="12700" cap="flat" cmpd="sng">
            <a:solidFill>
              <a:srgbClr val="2C3E6B"/>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24;p1"/>
          <p:cNvSpPr/>
          <p:nvPr/>
        </p:nvSpPr>
        <p:spPr>
          <a:xfrm>
            <a:off x="274320" y="1746152"/>
            <a:ext cx="2560320" cy="13716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lt1"/>
                </a:solidFill>
                <a:latin typeface="Calibri"/>
                <a:ea typeface="Calibri"/>
                <a:cs typeface="Calibri"/>
                <a:sym typeface="Calibri"/>
              </a:rPr>
              <a:t>What is Microsoft Teams</a:t>
            </a:r>
            <a:endParaRPr sz="1800" b="1">
              <a:solidFill>
                <a:schemeClr val="lt1"/>
              </a:solidFill>
              <a:latin typeface="Calibri"/>
              <a:ea typeface="Calibri"/>
              <a:cs typeface="Calibri"/>
              <a:sym typeface="Calibri"/>
            </a:endParaRPr>
          </a:p>
        </p:txBody>
      </p:sp>
      <p:sp>
        <p:nvSpPr>
          <p:cNvPr id="25" name="Google Shape;25;p1"/>
          <p:cNvSpPr/>
          <p:nvPr/>
        </p:nvSpPr>
        <p:spPr>
          <a:xfrm>
            <a:off x="274320" y="2697480"/>
            <a:ext cx="2560320" cy="54864"/>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26;p1"/>
          <p:cNvSpPr/>
          <p:nvPr/>
        </p:nvSpPr>
        <p:spPr>
          <a:xfrm>
            <a:off x="347473" y="2788920"/>
            <a:ext cx="2353524" cy="1531268"/>
          </a:xfrm>
          <a:prstGeom prst="rect">
            <a:avLst/>
          </a:prstGeom>
          <a:noFill/>
          <a:ln>
            <a:noFill/>
          </a:ln>
        </p:spPr>
        <p:txBody>
          <a:bodyPr spcFirstLastPara="1" wrap="square" lIns="91425" tIns="45700" rIns="91425" bIns="45700" anchor="t" anchorCtr="0">
            <a:noAutofit/>
          </a:bodyPr>
          <a:lstStyle/>
          <a:p>
            <a:pPr marL="0" marR="0" lvl="0" indent="0" algn="just" rtl="0">
              <a:spcBef>
                <a:spcPts val="0"/>
              </a:spcBef>
              <a:spcAft>
                <a:spcPts val="0"/>
              </a:spcAft>
              <a:buNone/>
            </a:pPr>
            <a:r>
              <a:rPr lang="en-US" sz="1400">
                <a:solidFill>
                  <a:schemeClr val="lt1"/>
                </a:solidFill>
                <a:latin typeface="Calibri"/>
                <a:ea typeface="Calibri"/>
                <a:cs typeface="Calibri"/>
                <a:sym typeface="Calibri"/>
              </a:rPr>
              <a:t>The communication and collaboration platform within Microsoft 365 allows sending messages, making video calls, sharing files, and arranging meetings (Microsoft Learn, 2024). </a:t>
            </a:r>
            <a:br>
              <a:rPr lang="en-US" sz="1100">
                <a:solidFill>
                  <a:schemeClr val="dk1"/>
                </a:solidFill>
                <a:latin typeface="Calibri"/>
                <a:ea typeface="Calibri"/>
                <a:cs typeface="Calibri"/>
                <a:sym typeface="Calibri"/>
              </a:rPr>
            </a:br>
            <a:endParaRPr sz="1100">
              <a:solidFill>
                <a:schemeClr val="dk1"/>
              </a:solidFill>
              <a:latin typeface="Calibri"/>
              <a:ea typeface="Calibri"/>
              <a:cs typeface="Calibri"/>
              <a:sym typeface="Calibri"/>
            </a:endParaRPr>
          </a:p>
        </p:txBody>
      </p:sp>
      <p:sp>
        <p:nvSpPr>
          <p:cNvPr id="27" name="Google Shape;27;p1"/>
          <p:cNvSpPr/>
          <p:nvPr/>
        </p:nvSpPr>
        <p:spPr>
          <a:xfrm>
            <a:off x="3063240" y="1143000"/>
            <a:ext cx="5806440" cy="3520440"/>
          </a:xfrm>
          <a:prstGeom prst="rect">
            <a:avLst/>
          </a:prstGeom>
          <a:noFill/>
          <a:ln>
            <a:noFill/>
          </a:ln>
        </p:spPr>
        <p:txBody>
          <a:bodyPr spcFirstLastPara="1" wrap="square" lIns="91425" tIns="45700" rIns="91425" bIns="45700" anchor="t" anchorCtr="0">
            <a:noAutofit/>
          </a:bodyPr>
          <a:lstStyle/>
          <a:p>
            <a:pPr marL="342900" marR="0" lvl="0" indent="-254000" algn="l" rtl="0">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28" name="Google Shape;28;p1"/>
          <p:cNvSpPr txBox="1"/>
          <p:nvPr/>
        </p:nvSpPr>
        <p:spPr>
          <a:xfrm>
            <a:off x="3154680" y="1133850"/>
            <a:ext cx="5715000" cy="2893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At Greenfield, the visits of nursing staff, carers and office staff members would communicate with each other over the phone, through passing over paper and through sending individual emails.</a:t>
            </a:r>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US" sz="1400">
                <a:solidFill>
                  <a:schemeClr val="dk1"/>
                </a:solidFill>
                <a:latin typeface="Calibri"/>
                <a:ea typeface="Calibri"/>
                <a:cs typeface="Calibri"/>
                <a:sym typeface="Calibri"/>
              </a:rPr>
              <a:t>No central platform exists, and therefore, messages are everywhere, and there is a likelihood that there will be a misunderstanding of the message by people.</a:t>
            </a:r>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US" sz="1400">
                <a:solidFill>
                  <a:schemeClr val="dk1"/>
                </a:solidFill>
                <a:latin typeface="Calibri"/>
                <a:ea typeface="Calibri"/>
                <a:cs typeface="Calibri"/>
                <a:sym typeface="Calibri"/>
              </a:rPr>
              <a:t>Field carers are not always in a position to get access to real-time care plans and shift updates.</a:t>
            </a:r>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a:p>
            <a:pPr marL="0" marR="0" lvl="0" indent="0" algn="l" rtl="0">
              <a:spcBef>
                <a:spcPts val="0"/>
              </a:spcBef>
              <a:spcAft>
                <a:spcPts val="0"/>
              </a:spcAft>
              <a:buNone/>
            </a:pPr>
            <a:r>
              <a:rPr lang="en-US" sz="1400">
                <a:solidFill>
                  <a:schemeClr val="dk1"/>
                </a:solidFill>
                <a:latin typeface="Calibri"/>
                <a:ea typeface="Calibri"/>
                <a:cs typeface="Calibri"/>
                <a:sym typeface="Calibri"/>
              </a:rPr>
              <a:t>The staff is yet to be confident in using digital tools, and thus, a single tool is important.</a:t>
            </a:r>
            <a:endParaRPr sz="14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6EE"/>
        </a:solidFill>
        <a:effectLst/>
      </p:bgPr>
    </p:bg>
    <p:spTree>
      <p:nvGrpSpPr>
        <p:cNvPr id="1" name="Shape 33"/>
        <p:cNvGrpSpPr/>
        <p:nvPr/>
      </p:nvGrpSpPr>
      <p:grpSpPr>
        <a:xfrm>
          <a:off x="0" y="0"/>
          <a:ext cx="0" cy="0"/>
          <a:chOff x="0" y="0"/>
          <a:chExt cx="0" cy="0"/>
        </a:xfrm>
      </p:grpSpPr>
      <p:sp>
        <p:nvSpPr>
          <p:cNvPr id="34" name="Google Shape;34;p2"/>
          <p:cNvSpPr/>
          <p:nvPr/>
        </p:nvSpPr>
        <p:spPr>
          <a:xfrm>
            <a:off x="0" y="0"/>
            <a:ext cx="9144000" cy="96012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lt1"/>
                </a:solidFill>
                <a:latin typeface="Calibri"/>
                <a:ea typeface="Calibri"/>
                <a:cs typeface="Calibri"/>
                <a:sym typeface="Calibri"/>
              </a:rPr>
              <a:t>                        How Microsoft Teams Improves Communication at Greenfield</a:t>
            </a:r>
            <a:endParaRPr/>
          </a:p>
        </p:txBody>
      </p:sp>
      <p:sp>
        <p:nvSpPr>
          <p:cNvPr id="35" name="Google Shape;35;p2"/>
          <p:cNvSpPr/>
          <p:nvPr/>
        </p:nvSpPr>
        <p:spPr>
          <a:xfrm>
            <a:off x="0" y="960120"/>
            <a:ext cx="9144000" cy="64008"/>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 name="Google Shape;36;p2"/>
          <p:cNvSpPr/>
          <p:nvPr/>
        </p:nvSpPr>
        <p:spPr>
          <a:xfrm>
            <a:off x="0" y="4846320"/>
            <a:ext cx="9144000" cy="29718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 name="Google Shape;37;p2"/>
          <p:cNvSpPr/>
          <p:nvPr/>
        </p:nvSpPr>
        <p:spPr>
          <a:xfrm>
            <a:off x="365760" y="137160"/>
            <a:ext cx="8412480" cy="685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1"/>
              </a:buClr>
              <a:buSzPts val="2200"/>
              <a:buFont typeface="Calibri"/>
              <a:buNone/>
            </a:pPr>
            <a:endParaRPr sz="2200">
              <a:solidFill>
                <a:schemeClr val="dk1"/>
              </a:solidFill>
              <a:latin typeface="Calibri"/>
              <a:ea typeface="Calibri"/>
              <a:cs typeface="Calibri"/>
              <a:sym typeface="Calibri"/>
            </a:endParaRPr>
          </a:p>
        </p:txBody>
      </p:sp>
      <p:sp>
        <p:nvSpPr>
          <p:cNvPr id="38" name="Google Shape;38;p2"/>
          <p:cNvSpPr/>
          <p:nvPr/>
        </p:nvSpPr>
        <p:spPr>
          <a:xfrm>
            <a:off x="0" y="4846320"/>
            <a:ext cx="8869680" cy="29718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AABBCC"/>
              </a:buClr>
              <a:buSzPts val="1000"/>
              <a:buFont typeface="Calibri"/>
              <a:buNone/>
            </a:pPr>
            <a:r>
              <a:rPr lang="en-US" sz="1000">
                <a:solidFill>
                  <a:srgbClr val="AABBCC"/>
                </a:solidFill>
                <a:latin typeface="Calibri"/>
                <a:ea typeface="Calibri"/>
                <a:cs typeface="Calibri"/>
                <a:sym typeface="Calibri"/>
              </a:rPr>
              <a:t>2 / 5</a:t>
            </a:r>
            <a:endParaRPr sz="1000">
              <a:solidFill>
                <a:schemeClr val="dk1"/>
              </a:solidFill>
              <a:latin typeface="Calibri"/>
              <a:ea typeface="Calibri"/>
              <a:cs typeface="Calibri"/>
              <a:sym typeface="Calibri"/>
            </a:endParaRPr>
          </a:p>
        </p:txBody>
      </p:sp>
      <p:sp>
        <p:nvSpPr>
          <p:cNvPr id="39" name="Google Shape;39;p2"/>
          <p:cNvSpPr/>
          <p:nvPr/>
        </p:nvSpPr>
        <p:spPr>
          <a:xfrm>
            <a:off x="274320" y="1188720"/>
            <a:ext cx="164592" cy="164592"/>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 name="Google Shape;40;p2"/>
          <p:cNvSpPr/>
          <p:nvPr/>
        </p:nvSpPr>
        <p:spPr>
          <a:xfrm>
            <a:off x="548640" y="1115568"/>
            <a:ext cx="8321040" cy="5943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Dedicated Channels: Coordinators are able to create such channels as "District Carers" or "Medication Updates" in order to organise communication (Microsoft Learn, 2024).</a:t>
            </a:r>
            <a:endParaRPr/>
          </a:p>
        </p:txBody>
      </p:sp>
      <p:sp>
        <p:nvSpPr>
          <p:cNvPr id="41" name="Google Shape;41;p2"/>
          <p:cNvSpPr/>
          <p:nvPr/>
        </p:nvSpPr>
        <p:spPr>
          <a:xfrm>
            <a:off x="274320" y="1856232"/>
            <a:ext cx="164592" cy="164592"/>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 name="Google Shape;42;p2"/>
          <p:cNvSpPr/>
          <p:nvPr/>
        </p:nvSpPr>
        <p:spPr>
          <a:xfrm>
            <a:off x="548640" y="1783080"/>
            <a:ext cx="8321040" cy="5943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Instant Messaging/Calls: Field caregivers are able to make calls or text the office without needing to change apps (Microsoft Learn, 2024).</a:t>
            </a:r>
            <a:endParaRPr/>
          </a:p>
        </p:txBody>
      </p:sp>
      <p:sp>
        <p:nvSpPr>
          <p:cNvPr id="43" name="Google Shape;43;p2"/>
          <p:cNvSpPr/>
          <p:nvPr/>
        </p:nvSpPr>
        <p:spPr>
          <a:xfrm>
            <a:off x="274320" y="2523744"/>
            <a:ext cx="164592" cy="164592"/>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44;p2"/>
          <p:cNvSpPr/>
          <p:nvPr/>
        </p:nvSpPr>
        <p:spPr>
          <a:xfrm>
            <a:off x="548640" y="2450592"/>
            <a:ext cx="8321040" cy="5943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Video Meetings: Managers will be able to conduct virtual team meetings, which implies that not every employee will need to come to the office to receive updates (Brindley et al., 2020)</a:t>
            </a:r>
            <a:endParaRPr/>
          </a:p>
        </p:txBody>
      </p:sp>
      <p:sp>
        <p:nvSpPr>
          <p:cNvPr id="45" name="Google Shape;45;p2"/>
          <p:cNvSpPr/>
          <p:nvPr/>
        </p:nvSpPr>
        <p:spPr>
          <a:xfrm>
            <a:off x="274320" y="3191256"/>
            <a:ext cx="164592" cy="164592"/>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 name="Google Shape;46;p2"/>
          <p:cNvSpPr/>
          <p:nvPr/>
        </p:nvSpPr>
        <p:spPr>
          <a:xfrm>
            <a:off x="548640" y="3118104"/>
            <a:ext cx="8321040" cy="5943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Shifts Feature: Teams The app has an integrated shift planning feature, allowing managers to create, exchange, and maintain carer rotas within the app (Microsoft Learn, 2024).</a:t>
            </a:r>
            <a:endParaRPr/>
          </a:p>
        </p:txBody>
      </p:sp>
      <p:sp>
        <p:nvSpPr>
          <p:cNvPr id="47" name="Google Shape;47;p2"/>
          <p:cNvSpPr/>
          <p:nvPr/>
        </p:nvSpPr>
        <p:spPr>
          <a:xfrm>
            <a:off x="274320" y="3858768"/>
            <a:ext cx="164592" cy="164592"/>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 name="Google Shape;48;p2"/>
          <p:cNvSpPr/>
          <p:nvPr/>
        </p:nvSpPr>
        <p:spPr>
          <a:xfrm>
            <a:off x="548640" y="3785616"/>
            <a:ext cx="8321040" cy="5943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File Sharing: Teams channels allow employees to be able to share, as well as access, care plans, risk assessments, and policy documents, ensuring the latest version is available to all individuals</a:t>
            </a:r>
            <a:r>
              <a:rPr lang="en-US" sz="1800">
                <a:solidFill>
                  <a:schemeClr val="dk1"/>
                </a:solidFill>
                <a:latin typeface="Calibri"/>
                <a:ea typeface="Calibri"/>
                <a:cs typeface="Calibri"/>
                <a:sym typeface="Calibri"/>
              </a:rPr>
              <a:t>.</a:t>
            </a:r>
            <a:endParaRPr sz="14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6EE"/>
        </a:solidFill>
        <a:effectLst/>
      </p:bgPr>
    </p:bg>
    <p:spTree>
      <p:nvGrpSpPr>
        <p:cNvPr id="1" name="Shape 53"/>
        <p:cNvGrpSpPr/>
        <p:nvPr/>
      </p:nvGrpSpPr>
      <p:grpSpPr>
        <a:xfrm>
          <a:off x="0" y="0"/>
          <a:ext cx="0" cy="0"/>
          <a:chOff x="0" y="0"/>
          <a:chExt cx="0" cy="0"/>
        </a:xfrm>
      </p:grpSpPr>
      <p:sp>
        <p:nvSpPr>
          <p:cNvPr id="54" name="Google Shape;54;p3"/>
          <p:cNvSpPr/>
          <p:nvPr/>
        </p:nvSpPr>
        <p:spPr>
          <a:xfrm>
            <a:off x="0" y="0"/>
            <a:ext cx="9144000" cy="96012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lt1"/>
                </a:solidFill>
                <a:latin typeface="Calibri"/>
                <a:ea typeface="Calibri"/>
                <a:cs typeface="Calibri"/>
                <a:sym typeface="Calibri"/>
              </a:rPr>
              <a:t>                                         Advantages of Microsoft Teams at Greenfield</a:t>
            </a:r>
            <a:endParaRPr/>
          </a:p>
        </p:txBody>
      </p:sp>
      <p:sp>
        <p:nvSpPr>
          <p:cNvPr id="55" name="Google Shape;55;p3"/>
          <p:cNvSpPr/>
          <p:nvPr/>
        </p:nvSpPr>
        <p:spPr>
          <a:xfrm>
            <a:off x="0" y="960120"/>
            <a:ext cx="9144000" cy="64008"/>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 name="Google Shape;56;p3"/>
          <p:cNvSpPr/>
          <p:nvPr/>
        </p:nvSpPr>
        <p:spPr>
          <a:xfrm>
            <a:off x="0" y="4846320"/>
            <a:ext cx="9144000" cy="29718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 name="Google Shape;57;p3"/>
          <p:cNvSpPr/>
          <p:nvPr/>
        </p:nvSpPr>
        <p:spPr>
          <a:xfrm>
            <a:off x="365760" y="137160"/>
            <a:ext cx="8412480" cy="685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1"/>
              </a:buClr>
              <a:buSzPts val="2200"/>
              <a:buFont typeface="Calibri"/>
              <a:buNone/>
            </a:pPr>
            <a:endParaRPr sz="2200">
              <a:solidFill>
                <a:schemeClr val="dk1"/>
              </a:solidFill>
              <a:latin typeface="Calibri"/>
              <a:ea typeface="Calibri"/>
              <a:cs typeface="Calibri"/>
              <a:sym typeface="Calibri"/>
            </a:endParaRPr>
          </a:p>
        </p:txBody>
      </p:sp>
      <p:sp>
        <p:nvSpPr>
          <p:cNvPr id="58" name="Google Shape;58;p3"/>
          <p:cNvSpPr/>
          <p:nvPr/>
        </p:nvSpPr>
        <p:spPr>
          <a:xfrm>
            <a:off x="0" y="4846320"/>
            <a:ext cx="8869680" cy="29718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AABBCC"/>
              </a:buClr>
              <a:buSzPts val="1000"/>
              <a:buFont typeface="Calibri"/>
              <a:buNone/>
            </a:pPr>
            <a:r>
              <a:rPr lang="en-US" sz="1000">
                <a:solidFill>
                  <a:srgbClr val="AABBCC"/>
                </a:solidFill>
                <a:latin typeface="Calibri"/>
                <a:ea typeface="Calibri"/>
                <a:cs typeface="Calibri"/>
                <a:sym typeface="Calibri"/>
              </a:rPr>
              <a:t>3 / 5</a:t>
            </a:r>
            <a:endParaRPr sz="1000">
              <a:solidFill>
                <a:schemeClr val="dk1"/>
              </a:solidFill>
              <a:latin typeface="Calibri"/>
              <a:ea typeface="Calibri"/>
              <a:cs typeface="Calibri"/>
              <a:sym typeface="Calibri"/>
            </a:endParaRPr>
          </a:p>
        </p:txBody>
      </p:sp>
      <p:sp>
        <p:nvSpPr>
          <p:cNvPr id="59" name="Google Shape;59;p3"/>
          <p:cNvSpPr/>
          <p:nvPr/>
        </p:nvSpPr>
        <p:spPr>
          <a:xfrm>
            <a:off x="274320" y="1097280"/>
            <a:ext cx="4160520" cy="1600200"/>
          </a:xfrm>
          <a:prstGeom prst="rect">
            <a:avLst/>
          </a:prstGeom>
          <a:solidFill>
            <a:srgbClr val="FFF8F0"/>
          </a:solidFill>
          <a:ln w="12700" cap="flat" cmpd="sng">
            <a:solidFill>
              <a:srgbClr val="C8963E"/>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 name="Google Shape;60;p3"/>
          <p:cNvSpPr/>
          <p:nvPr/>
        </p:nvSpPr>
        <p:spPr>
          <a:xfrm>
            <a:off x="274320" y="1097280"/>
            <a:ext cx="4160520" cy="347472"/>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 name="Google Shape;61;p3"/>
          <p:cNvSpPr/>
          <p:nvPr/>
        </p:nvSpPr>
        <p:spPr>
          <a:xfrm>
            <a:off x="365760" y="109728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Affordable</a:t>
            </a:r>
            <a:endParaRPr sz="1400" b="1">
              <a:solidFill>
                <a:schemeClr val="lt1"/>
              </a:solidFill>
              <a:latin typeface="Calibri"/>
              <a:ea typeface="Calibri"/>
              <a:cs typeface="Calibri"/>
              <a:sym typeface="Calibri"/>
            </a:endParaRPr>
          </a:p>
        </p:txBody>
      </p:sp>
      <p:sp>
        <p:nvSpPr>
          <p:cNvPr id="62" name="Google Shape;62;p3"/>
          <p:cNvSpPr/>
          <p:nvPr/>
        </p:nvSpPr>
        <p:spPr>
          <a:xfrm>
            <a:off x="384048" y="148132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Microsoft Teams is already included in the Microsoft 365 subscriptions by Greenfield, and there is no additional cost or software required</a:t>
            </a:r>
            <a:r>
              <a:rPr lang="en-US" sz="1800">
                <a:solidFill>
                  <a:schemeClr val="dk1"/>
                </a:solidFill>
                <a:latin typeface="Calibri"/>
                <a:ea typeface="Calibri"/>
                <a:cs typeface="Calibri"/>
                <a:sym typeface="Calibri"/>
              </a:rPr>
              <a:t>. </a:t>
            </a:r>
            <a:br>
              <a:rPr lang="en-US" sz="1200">
                <a:solidFill>
                  <a:schemeClr val="dk1"/>
                </a:solidFill>
                <a:latin typeface="Calibri"/>
                <a:ea typeface="Calibri"/>
                <a:cs typeface="Calibri"/>
                <a:sym typeface="Calibri"/>
              </a:rPr>
            </a:br>
            <a:endParaRPr sz="1150">
              <a:solidFill>
                <a:schemeClr val="dk1"/>
              </a:solidFill>
              <a:latin typeface="Calibri"/>
              <a:ea typeface="Calibri"/>
              <a:cs typeface="Calibri"/>
              <a:sym typeface="Calibri"/>
            </a:endParaRPr>
          </a:p>
        </p:txBody>
      </p:sp>
      <p:sp>
        <p:nvSpPr>
          <p:cNvPr id="63" name="Google Shape;63;p3"/>
          <p:cNvSpPr/>
          <p:nvPr/>
        </p:nvSpPr>
        <p:spPr>
          <a:xfrm>
            <a:off x="4709160" y="1097280"/>
            <a:ext cx="4160520" cy="1600200"/>
          </a:xfrm>
          <a:prstGeom prst="rect">
            <a:avLst/>
          </a:prstGeom>
          <a:solidFill>
            <a:srgbClr val="FFF8F0"/>
          </a:solidFill>
          <a:ln w="12700" cap="flat" cmpd="sng">
            <a:solidFill>
              <a:srgbClr val="C8963E"/>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 name="Google Shape;64;p3"/>
          <p:cNvSpPr/>
          <p:nvPr/>
        </p:nvSpPr>
        <p:spPr>
          <a:xfrm>
            <a:off x="4709160" y="1097280"/>
            <a:ext cx="4160520" cy="347472"/>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5" name="Google Shape;65;p3"/>
          <p:cNvSpPr/>
          <p:nvPr/>
        </p:nvSpPr>
        <p:spPr>
          <a:xfrm>
            <a:off x="4800600" y="109728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Safe Platform</a:t>
            </a:r>
            <a:endParaRPr sz="1400" b="1">
              <a:solidFill>
                <a:schemeClr val="lt1"/>
              </a:solidFill>
              <a:latin typeface="Calibri"/>
              <a:ea typeface="Calibri"/>
              <a:cs typeface="Calibri"/>
              <a:sym typeface="Calibri"/>
            </a:endParaRPr>
          </a:p>
        </p:txBody>
      </p:sp>
      <p:sp>
        <p:nvSpPr>
          <p:cNvPr id="66" name="Google Shape;66;p3"/>
          <p:cNvSpPr/>
          <p:nvPr/>
        </p:nvSpPr>
        <p:spPr>
          <a:xfrm>
            <a:off x="4818888" y="148132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The security system at Microsoft encrypts Teams, which is helpful in keeping confidential client information safe (Microsoft Teams Security Guide, 2024). </a:t>
            </a:r>
            <a:br>
              <a:rPr lang="en-US"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p:txBody>
      </p:sp>
      <p:sp>
        <p:nvSpPr>
          <p:cNvPr id="67" name="Google Shape;67;p3"/>
          <p:cNvSpPr/>
          <p:nvPr/>
        </p:nvSpPr>
        <p:spPr>
          <a:xfrm>
            <a:off x="274320" y="2834640"/>
            <a:ext cx="4160520" cy="1600200"/>
          </a:xfrm>
          <a:prstGeom prst="rect">
            <a:avLst/>
          </a:prstGeom>
          <a:solidFill>
            <a:srgbClr val="FFF8F0"/>
          </a:solidFill>
          <a:ln w="12700" cap="flat" cmpd="sng">
            <a:solidFill>
              <a:srgbClr val="C8963E"/>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 name="Google Shape;68;p3"/>
          <p:cNvSpPr/>
          <p:nvPr/>
        </p:nvSpPr>
        <p:spPr>
          <a:xfrm>
            <a:off x="274320" y="2834640"/>
            <a:ext cx="4160520" cy="347472"/>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Communication in one place</a:t>
            </a:r>
            <a:endParaRPr/>
          </a:p>
        </p:txBody>
      </p:sp>
      <p:sp>
        <p:nvSpPr>
          <p:cNvPr id="69" name="Google Shape;69;p3"/>
          <p:cNvSpPr/>
          <p:nvPr/>
        </p:nvSpPr>
        <p:spPr>
          <a:xfrm>
            <a:off x="365760" y="283464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1"/>
              </a:buClr>
              <a:buSzPts val="1200"/>
              <a:buFont typeface="Calibri"/>
              <a:buNone/>
            </a:pPr>
            <a:endParaRPr sz="1200">
              <a:solidFill>
                <a:schemeClr val="dk1"/>
              </a:solidFill>
              <a:latin typeface="Calibri"/>
              <a:ea typeface="Calibri"/>
              <a:cs typeface="Calibri"/>
              <a:sym typeface="Calibri"/>
            </a:endParaRPr>
          </a:p>
        </p:txBody>
      </p:sp>
      <p:sp>
        <p:nvSpPr>
          <p:cNvPr id="70" name="Google Shape;70;p3"/>
          <p:cNvSpPr/>
          <p:nvPr/>
        </p:nvSpPr>
        <p:spPr>
          <a:xfrm>
            <a:off x="384048" y="321868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Combines instant messages, calls, and files into a single secure location, eliminating the random phone calls and emails (Microsoft Learn, 2024).</a:t>
            </a:r>
            <a:endParaRPr/>
          </a:p>
        </p:txBody>
      </p:sp>
      <p:sp>
        <p:nvSpPr>
          <p:cNvPr id="71" name="Google Shape;71;p3"/>
          <p:cNvSpPr/>
          <p:nvPr/>
        </p:nvSpPr>
        <p:spPr>
          <a:xfrm>
            <a:off x="4709160" y="2834640"/>
            <a:ext cx="4160520" cy="1600200"/>
          </a:xfrm>
          <a:prstGeom prst="rect">
            <a:avLst/>
          </a:prstGeom>
          <a:solidFill>
            <a:srgbClr val="FFF8F0"/>
          </a:solidFill>
          <a:ln w="12700" cap="flat" cmpd="sng">
            <a:solidFill>
              <a:srgbClr val="C8963E"/>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 name="Google Shape;72;p3"/>
          <p:cNvSpPr/>
          <p:nvPr/>
        </p:nvSpPr>
        <p:spPr>
          <a:xfrm>
            <a:off x="4709160" y="2834640"/>
            <a:ext cx="4160520" cy="347472"/>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3" name="Google Shape;73;p3"/>
          <p:cNvSpPr/>
          <p:nvPr/>
        </p:nvSpPr>
        <p:spPr>
          <a:xfrm>
            <a:off x="4800600" y="283464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200" b="1">
                <a:solidFill>
                  <a:schemeClr val="lt1"/>
                </a:solidFill>
                <a:latin typeface="Calibri"/>
                <a:ea typeface="Calibri"/>
                <a:cs typeface="Calibri"/>
                <a:sym typeface="Calibri"/>
              </a:rPr>
              <a:t>Tested in Healthcare</a:t>
            </a:r>
            <a:endParaRPr sz="1200" b="1">
              <a:solidFill>
                <a:schemeClr val="lt1"/>
              </a:solidFill>
              <a:latin typeface="Calibri"/>
              <a:ea typeface="Calibri"/>
              <a:cs typeface="Calibri"/>
              <a:sym typeface="Calibri"/>
            </a:endParaRPr>
          </a:p>
        </p:txBody>
      </p:sp>
      <p:sp>
        <p:nvSpPr>
          <p:cNvPr id="74" name="Google Shape;74;p3"/>
          <p:cNvSpPr/>
          <p:nvPr/>
        </p:nvSpPr>
        <p:spPr>
          <a:xfrm>
            <a:off x="4818888" y="321868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The rapid integration of Teams in the NHS indicates that the service is effective in the care environment (Brindley et al., 2020).</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6EE"/>
        </a:solidFill>
        <a:effectLst/>
      </p:bgPr>
    </p:bg>
    <p:spTree>
      <p:nvGrpSpPr>
        <p:cNvPr id="1" name="Shape 79"/>
        <p:cNvGrpSpPr/>
        <p:nvPr/>
      </p:nvGrpSpPr>
      <p:grpSpPr>
        <a:xfrm>
          <a:off x="0" y="0"/>
          <a:ext cx="0" cy="0"/>
          <a:chOff x="0" y="0"/>
          <a:chExt cx="0" cy="0"/>
        </a:xfrm>
      </p:grpSpPr>
      <p:sp>
        <p:nvSpPr>
          <p:cNvPr id="80" name="Google Shape;80;p4"/>
          <p:cNvSpPr/>
          <p:nvPr/>
        </p:nvSpPr>
        <p:spPr>
          <a:xfrm>
            <a:off x="0" y="0"/>
            <a:ext cx="9144000" cy="96012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chemeClr val="lt1"/>
                </a:solidFill>
                <a:latin typeface="Calibri"/>
                <a:ea typeface="Calibri"/>
                <a:cs typeface="Calibri"/>
                <a:sym typeface="Calibri"/>
              </a:rPr>
              <a:t>Challenges of Microsoft Teams at Greenfield</a:t>
            </a:r>
            <a:endParaRPr/>
          </a:p>
        </p:txBody>
      </p:sp>
      <p:sp>
        <p:nvSpPr>
          <p:cNvPr id="81" name="Google Shape;81;p4"/>
          <p:cNvSpPr/>
          <p:nvPr/>
        </p:nvSpPr>
        <p:spPr>
          <a:xfrm>
            <a:off x="0" y="960120"/>
            <a:ext cx="9144000" cy="64008"/>
          </a:xfrm>
          <a:prstGeom prst="rect">
            <a:avLst/>
          </a:prstGeom>
          <a:solidFill>
            <a:srgbClr val="C8963E"/>
          </a:solidFill>
          <a:ln w="12700" cap="flat" cmpd="sng">
            <a:solidFill>
              <a:srgbClr val="C8963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 name="Google Shape;82;p4"/>
          <p:cNvSpPr/>
          <p:nvPr/>
        </p:nvSpPr>
        <p:spPr>
          <a:xfrm>
            <a:off x="0" y="4846320"/>
            <a:ext cx="9144000" cy="297180"/>
          </a:xfrm>
          <a:prstGeom prst="rect">
            <a:avLst/>
          </a:prstGeom>
          <a:solidFill>
            <a:srgbClr val="2C3E6B"/>
          </a:solidFill>
          <a:ln w="12700" cap="flat" cmpd="sng">
            <a:solidFill>
              <a:srgbClr val="2C3E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 name="Google Shape;83;p4"/>
          <p:cNvSpPr/>
          <p:nvPr/>
        </p:nvSpPr>
        <p:spPr>
          <a:xfrm>
            <a:off x="365760" y="137160"/>
            <a:ext cx="8412480" cy="6858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chemeClr val="dk1"/>
              </a:buClr>
              <a:buSzPts val="2200"/>
              <a:buFont typeface="Calibri"/>
              <a:buNone/>
            </a:pPr>
            <a:endParaRPr sz="2200">
              <a:solidFill>
                <a:schemeClr val="dk1"/>
              </a:solidFill>
              <a:latin typeface="Calibri"/>
              <a:ea typeface="Calibri"/>
              <a:cs typeface="Calibri"/>
              <a:sym typeface="Calibri"/>
            </a:endParaRPr>
          </a:p>
        </p:txBody>
      </p:sp>
      <p:sp>
        <p:nvSpPr>
          <p:cNvPr id="84" name="Google Shape;84;p4"/>
          <p:cNvSpPr/>
          <p:nvPr/>
        </p:nvSpPr>
        <p:spPr>
          <a:xfrm>
            <a:off x="0" y="4846320"/>
            <a:ext cx="8869680" cy="297180"/>
          </a:xfrm>
          <a:prstGeom prst="rect">
            <a:avLst/>
          </a:prstGeom>
          <a:noFill/>
          <a:ln>
            <a:noFill/>
          </a:ln>
        </p:spPr>
        <p:txBody>
          <a:bodyPr spcFirstLastPara="1" wrap="square" lIns="0" tIns="0" rIns="0" bIns="0" anchor="ctr" anchorCtr="0">
            <a:noAutofit/>
          </a:bodyPr>
          <a:lstStyle/>
          <a:p>
            <a:pPr marL="0" marR="0" lvl="0" indent="0" algn="r" rtl="0">
              <a:spcBef>
                <a:spcPts val="0"/>
              </a:spcBef>
              <a:spcAft>
                <a:spcPts val="0"/>
              </a:spcAft>
              <a:buClr>
                <a:srgbClr val="AABBCC"/>
              </a:buClr>
              <a:buSzPts val="1000"/>
              <a:buFont typeface="Calibri"/>
              <a:buNone/>
            </a:pPr>
            <a:r>
              <a:rPr lang="en-US" sz="1000">
                <a:solidFill>
                  <a:srgbClr val="AABBCC"/>
                </a:solidFill>
                <a:latin typeface="Calibri"/>
                <a:ea typeface="Calibri"/>
                <a:cs typeface="Calibri"/>
                <a:sym typeface="Calibri"/>
              </a:rPr>
              <a:t>4 / 5</a:t>
            </a:r>
            <a:endParaRPr sz="1000">
              <a:solidFill>
                <a:schemeClr val="dk1"/>
              </a:solidFill>
              <a:latin typeface="Calibri"/>
              <a:ea typeface="Calibri"/>
              <a:cs typeface="Calibri"/>
              <a:sym typeface="Calibri"/>
            </a:endParaRPr>
          </a:p>
        </p:txBody>
      </p:sp>
      <p:sp>
        <p:nvSpPr>
          <p:cNvPr id="85" name="Google Shape;85;p4"/>
          <p:cNvSpPr/>
          <p:nvPr/>
        </p:nvSpPr>
        <p:spPr>
          <a:xfrm>
            <a:off x="274320" y="1097280"/>
            <a:ext cx="4160520" cy="1600200"/>
          </a:xfrm>
          <a:prstGeom prst="rect">
            <a:avLst/>
          </a:prstGeom>
          <a:solidFill>
            <a:srgbClr val="F0F4FF"/>
          </a:solidFill>
          <a:ln w="12700" cap="flat" cmpd="sng">
            <a:solidFill>
              <a:srgbClr val="2C3E6B"/>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 name="Google Shape;86;p4"/>
          <p:cNvSpPr/>
          <p:nvPr/>
        </p:nvSpPr>
        <p:spPr>
          <a:xfrm>
            <a:off x="274320" y="1097280"/>
            <a:ext cx="4160520" cy="347472"/>
          </a:xfrm>
          <a:prstGeom prst="rect">
            <a:avLst/>
          </a:prstGeom>
          <a:solidFill>
            <a:srgbClr val="7B4F2E"/>
          </a:solidFill>
          <a:ln w="12700" cap="flat" cmpd="sng">
            <a:solidFill>
              <a:srgbClr val="7B4F2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 name="Google Shape;87;p4"/>
          <p:cNvSpPr/>
          <p:nvPr/>
        </p:nvSpPr>
        <p:spPr>
          <a:xfrm>
            <a:off x="365760" y="109728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Confidence in Technology</a:t>
            </a:r>
            <a:endParaRPr sz="1400" b="1">
              <a:solidFill>
                <a:schemeClr val="lt1"/>
              </a:solidFill>
              <a:latin typeface="Calibri"/>
              <a:ea typeface="Calibri"/>
              <a:cs typeface="Calibri"/>
              <a:sym typeface="Calibri"/>
            </a:endParaRPr>
          </a:p>
        </p:txBody>
      </p:sp>
      <p:sp>
        <p:nvSpPr>
          <p:cNvPr id="88" name="Google Shape;88;p4"/>
          <p:cNvSpPr/>
          <p:nvPr/>
        </p:nvSpPr>
        <p:spPr>
          <a:xfrm>
            <a:off x="384048" y="148132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The numerous features available with Teams might overwhelm some of the staff who are yet to gain digital skills, and this adds to the length of the learning period (Microsoft Learn, 2024). </a:t>
            </a:r>
            <a:br>
              <a:rPr lang="en-US" sz="1200">
                <a:solidFill>
                  <a:schemeClr val="dk1"/>
                </a:solidFill>
                <a:latin typeface="Calibri"/>
                <a:ea typeface="Calibri"/>
                <a:cs typeface="Calibri"/>
                <a:sym typeface="Calibri"/>
              </a:rPr>
            </a:br>
            <a:endParaRPr sz="1150">
              <a:solidFill>
                <a:schemeClr val="dk1"/>
              </a:solidFill>
              <a:latin typeface="Calibri"/>
              <a:ea typeface="Calibri"/>
              <a:cs typeface="Calibri"/>
              <a:sym typeface="Calibri"/>
            </a:endParaRPr>
          </a:p>
        </p:txBody>
      </p:sp>
      <p:sp>
        <p:nvSpPr>
          <p:cNvPr id="89" name="Google Shape;89;p4"/>
          <p:cNvSpPr/>
          <p:nvPr/>
        </p:nvSpPr>
        <p:spPr>
          <a:xfrm>
            <a:off x="4709160" y="1097280"/>
            <a:ext cx="4160520" cy="1600200"/>
          </a:xfrm>
          <a:prstGeom prst="rect">
            <a:avLst/>
          </a:prstGeom>
          <a:solidFill>
            <a:srgbClr val="F0F4FF"/>
          </a:solidFill>
          <a:ln w="12700" cap="flat" cmpd="sng">
            <a:solidFill>
              <a:srgbClr val="2C3E6B"/>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 name="Google Shape;90;p4"/>
          <p:cNvSpPr/>
          <p:nvPr/>
        </p:nvSpPr>
        <p:spPr>
          <a:xfrm>
            <a:off x="4709160" y="1097280"/>
            <a:ext cx="4160520" cy="347472"/>
          </a:xfrm>
          <a:prstGeom prst="rect">
            <a:avLst/>
          </a:prstGeom>
          <a:solidFill>
            <a:srgbClr val="7B4F2E"/>
          </a:solidFill>
          <a:ln w="12700" cap="flat" cmpd="sng">
            <a:solidFill>
              <a:srgbClr val="7B4F2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1" name="Google Shape;91;p4"/>
          <p:cNvSpPr/>
          <p:nvPr/>
        </p:nvSpPr>
        <p:spPr>
          <a:xfrm>
            <a:off x="4800600" y="109728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Dependence on Connectivity</a:t>
            </a:r>
            <a:endParaRPr sz="1400" b="1">
              <a:solidFill>
                <a:schemeClr val="lt1"/>
              </a:solidFill>
              <a:latin typeface="Calibri"/>
              <a:ea typeface="Calibri"/>
              <a:cs typeface="Calibri"/>
              <a:sym typeface="Calibri"/>
            </a:endParaRPr>
          </a:p>
        </p:txBody>
      </p:sp>
      <p:sp>
        <p:nvSpPr>
          <p:cNvPr id="92" name="Google Shape;92;p4"/>
          <p:cNvSpPr/>
          <p:nvPr/>
        </p:nvSpPr>
        <p:spPr>
          <a:xfrm>
            <a:off x="4818888" y="148132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The team requires a stable internet connection. The staff in the regions of poor connection can find it difficult to use it in the field.</a:t>
            </a:r>
            <a:endParaRPr/>
          </a:p>
        </p:txBody>
      </p:sp>
      <p:sp>
        <p:nvSpPr>
          <p:cNvPr id="93" name="Google Shape;93;p4"/>
          <p:cNvSpPr/>
          <p:nvPr/>
        </p:nvSpPr>
        <p:spPr>
          <a:xfrm>
            <a:off x="274320" y="2834640"/>
            <a:ext cx="4160520" cy="1600200"/>
          </a:xfrm>
          <a:prstGeom prst="rect">
            <a:avLst/>
          </a:prstGeom>
          <a:solidFill>
            <a:srgbClr val="F0F4FF"/>
          </a:solidFill>
          <a:ln w="12700" cap="flat" cmpd="sng">
            <a:solidFill>
              <a:srgbClr val="2C3E6B"/>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 name="Google Shape;94;p4"/>
          <p:cNvSpPr/>
          <p:nvPr/>
        </p:nvSpPr>
        <p:spPr>
          <a:xfrm>
            <a:off x="274320" y="2834640"/>
            <a:ext cx="4160520" cy="347472"/>
          </a:xfrm>
          <a:prstGeom prst="rect">
            <a:avLst/>
          </a:prstGeom>
          <a:solidFill>
            <a:srgbClr val="7B4F2E"/>
          </a:solidFill>
          <a:ln w="12700" cap="flat" cmpd="sng">
            <a:solidFill>
              <a:srgbClr val="7B4F2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5" name="Google Shape;95;p4"/>
          <p:cNvSpPr/>
          <p:nvPr/>
        </p:nvSpPr>
        <p:spPr>
          <a:xfrm>
            <a:off x="365760" y="283464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1400" b="1">
                <a:solidFill>
                  <a:schemeClr val="lt1"/>
                </a:solidFill>
                <a:latin typeface="Calibri"/>
                <a:ea typeface="Calibri"/>
                <a:cs typeface="Calibri"/>
                <a:sym typeface="Calibri"/>
              </a:rPr>
              <a:t>Information Governance risk.</a:t>
            </a:r>
            <a:endParaRPr sz="1400" b="1">
              <a:solidFill>
                <a:schemeClr val="lt1"/>
              </a:solidFill>
              <a:latin typeface="Calibri"/>
              <a:ea typeface="Calibri"/>
              <a:cs typeface="Calibri"/>
              <a:sym typeface="Calibri"/>
            </a:endParaRPr>
          </a:p>
        </p:txBody>
      </p:sp>
      <p:sp>
        <p:nvSpPr>
          <p:cNvPr id="96" name="Google Shape;96;p4"/>
          <p:cNvSpPr/>
          <p:nvPr/>
        </p:nvSpPr>
        <p:spPr>
          <a:xfrm>
            <a:off x="384048" y="321868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Without the right supervision, the staff may end up giving personal client information in an inappropriate location ( Microsoft Teams Security Guide, 2024).</a:t>
            </a:r>
            <a:endParaRPr/>
          </a:p>
        </p:txBody>
      </p:sp>
      <p:sp>
        <p:nvSpPr>
          <p:cNvPr id="97" name="Google Shape;97;p4"/>
          <p:cNvSpPr/>
          <p:nvPr/>
        </p:nvSpPr>
        <p:spPr>
          <a:xfrm>
            <a:off x="4709160" y="2834640"/>
            <a:ext cx="4160520" cy="1600200"/>
          </a:xfrm>
          <a:prstGeom prst="rect">
            <a:avLst/>
          </a:prstGeom>
          <a:solidFill>
            <a:srgbClr val="F0F4FF"/>
          </a:solidFill>
          <a:ln w="12700" cap="flat" cmpd="sng">
            <a:solidFill>
              <a:srgbClr val="2C3E6B"/>
            </a:solidFill>
            <a:prstDash val="solid"/>
            <a:round/>
            <a:headEnd type="none" w="sm" len="sm"/>
            <a:tailEnd type="none" w="sm" len="sm"/>
          </a:ln>
          <a:effectLst>
            <a:outerShdw blurRad="76200" dist="25400" dir="8100000" algn="bl" rotWithShape="0">
              <a:srgbClr val="000000">
                <a:alpha val="10196"/>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8" name="Google Shape;98;p4"/>
          <p:cNvSpPr/>
          <p:nvPr/>
        </p:nvSpPr>
        <p:spPr>
          <a:xfrm>
            <a:off x="4709160" y="2834640"/>
            <a:ext cx="4160520" cy="347472"/>
          </a:xfrm>
          <a:prstGeom prst="rect">
            <a:avLst/>
          </a:prstGeom>
          <a:solidFill>
            <a:srgbClr val="7B4F2E"/>
          </a:solidFill>
          <a:ln w="12700" cap="flat" cmpd="sng">
            <a:solidFill>
              <a:srgbClr val="7B4F2E"/>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4"/>
          <p:cNvSpPr/>
          <p:nvPr/>
        </p:nvSpPr>
        <p:spPr>
          <a:xfrm>
            <a:off x="4800600" y="2834640"/>
            <a:ext cx="3977640" cy="34747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endParaRPr sz="1400" b="1">
              <a:solidFill>
                <a:schemeClr val="lt1"/>
              </a:solidFill>
              <a:latin typeface="Calibri"/>
              <a:ea typeface="Calibri"/>
              <a:cs typeface="Calibri"/>
              <a:sym typeface="Calibri"/>
            </a:endParaRPr>
          </a:p>
          <a:p>
            <a:pPr marL="0" marR="0" lvl="0" indent="0" algn="l" rtl="0">
              <a:spcBef>
                <a:spcPts val="0"/>
              </a:spcBef>
              <a:spcAft>
                <a:spcPts val="0"/>
              </a:spcAft>
              <a:buNone/>
            </a:pPr>
            <a:r>
              <a:rPr lang="en-US" sz="1400" b="1">
                <a:solidFill>
                  <a:schemeClr val="lt1"/>
                </a:solidFill>
                <a:latin typeface="Calibri"/>
                <a:ea typeface="Calibri"/>
                <a:cs typeface="Calibri"/>
                <a:sym typeface="Calibri"/>
              </a:rPr>
              <a:t> Too Many Notifications </a:t>
            </a:r>
            <a:br>
              <a:rPr lang="en-US" sz="1200">
                <a:solidFill>
                  <a:schemeClr val="dk1"/>
                </a:solidFill>
                <a:latin typeface="Calibri"/>
                <a:ea typeface="Calibri"/>
                <a:cs typeface="Calibri"/>
                <a:sym typeface="Calibri"/>
              </a:rPr>
            </a:br>
            <a:endParaRPr sz="1200">
              <a:solidFill>
                <a:schemeClr val="dk1"/>
              </a:solidFill>
              <a:latin typeface="Calibri"/>
              <a:ea typeface="Calibri"/>
              <a:cs typeface="Calibri"/>
              <a:sym typeface="Calibri"/>
            </a:endParaRPr>
          </a:p>
        </p:txBody>
      </p:sp>
      <p:sp>
        <p:nvSpPr>
          <p:cNvPr id="100" name="Google Shape;100;p4"/>
          <p:cNvSpPr/>
          <p:nvPr/>
        </p:nvSpPr>
        <p:spPr>
          <a:xfrm>
            <a:off x="4818888" y="3218688"/>
            <a:ext cx="393192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Failing to manage  notification settings, too many active channels may distract  and  causes to miss important messages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5"/>
          <p:cNvSpPr txBox="1"/>
          <p:nvPr/>
        </p:nvSpPr>
        <p:spPr>
          <a:xfrm>
            <a:off x="443132" y="464234"/>
            <a:ext cx="8004517" cy="259808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References-</a:t>
            </a:r>
            <a:endParaRPr/>
          </a:p>
          <a:p>
            <a:pPr marL="285750" marR="0" lvl="0" indent="-285750" algn="just" rtl="0">
              <a:lnSpc>
                <a:spcPct val="150000"/>
              </a:lnSpc>
              <a:spcBef>
                <a:spcPts val="0"/>
              </a:spcBef>
              <a:spcAft>
                <a:spcPts val="0"/>
              </a:spcAft>
              <a:buClr>
                <a:srgbClr val="2C2C2C"/>
              </a:buClr>
              <a:buSzPts val="1400"/>
              <a:buFont typeface="Arial"/>
              <a:buChar char="•"/>
            </a:pPr>
            <a:r>
              <a:rPr lang="en-US" sz="1400">
                <a:solidFill>
                  <a:srgbClr val="2C2C2C"/>
                </a:solidFill>
                <a:latin typeface="Calibri"/>
                <a:ea typeface="Calibri"/>
                <a:cs typeface="Calibri"/>
                <a:sym typeface="Calibri"/>
              </a:rPr>
              <a:t>Brindley, P.G., Beed, M., Law, J.A., Brindley, M.J. and Hung, O. (2020) 'Rapid implementation of Microsoft Teams in response to COVID-19: one acute healthcare organisation's experience', BMJ Open, 10(1). Available at: https://pmc.ncbi.nlm.nih.gov/articles/PMC7661347/</a:t>
            </a:r>
            <a:endParaRPr sz="1400" b="1">
              <a:solidFill>
                <a:schemeClr val="dk1"/>
              </a:solidFill>
              <a:latin typeface="Calibri"/>
              <a:ea typeface="Calibri"/>
              <a:cs typeface="Calibri"/>
              <a:sym typeface="Calibri"/>
            </a:endParaRPr>
          </a:p>
          <a:p>
            <a:pPr marL="285750" marR="0" lvl="0" indent="-285750" algn="just" rtl="0">
              <a:lnSpc>
                <a:spcPct val="150000"/>
              </a:lnSpc>
              <a:spcBef>
                <a:spcPts val="0"/>
              </a:spcBef>
              <a:spcAft>
                <a:spcPts val="0"/>
              </a:spcAft>
              <a:buClr>
                <a:srgbClr val="2C2C2C"/>
              </a:buClr>
              <a:buSzPts val="1400"/>
              <a:buFont typeface="Arial"/>
              <a:buChar char="•"/>
            </a:pPr>
            <a:r>
              <a:rPr lang="en-US" sz="1400">
                <a:solidFill>
                  <a:srgbClr val="2C2C2C"/>
                </a:solidFill>
                <a:latin typeface="Calibri"/>
                <a:ea typeface="Calibri"/>
                <a:cs typeface="Calibri"/>
                <a:sym typeface="Calibri"/>
              </a:rPr>
              <a:t>Microsoft Learn (2024) Get started with Microsoft 365 for healthcare organizations. Available at: https://learn.microsoft.com/en-us/microsoft-365/frontline/teams-in-hc</a:t>
            </a:r>
            <a:endParaRPr/>
          </a:p>
          <a:p>
            <a:pPr marL="285750" marR="0" lvl="0" indent="-285750" algn="just" rtl="0">
              <a:lnSpc>
                <a:spcPct val="150000"/>
              </a:lnSpc>
              <a:spcBef>
                <a:spcPts val="0"/>
              </a:spcBef>
              <a:spcAft>
                <a:spcPts val="0"/>
              </a:spcAft>
              <a:buClr>
                <a:srgbClr val="2C2C2C"/>
              </a:buClr>
              <a:buSzPts val="1400"/>
              <a:buFont typeface="Arial"/>
              <a:buChar char="•"/>
            </a:pPr>
            <a:r>
              <a:rPr lang="en-US" sz="1400">
                <a:solidFill>
                  <a:srgbClr val="2C2C2C"/>
                </a:solidFill>
                <a:latin typeface="Calibri"/>
                <a:ea typeface="Calibri"/>
                <a:cs typeface="Calibri"/>
                <a:sym typeface="Calibri"/>
              </a:rPr>
              <a:t>Microsoft Teams Security Guide (2024) Security guide for Microsoft Teams overview. Available at: https://learn.microsoft.com/en-us/microsoftteams/teams-security-guide</a:t>
            </a:r>
            <a:endParaRPr sz="14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757</Words>
  <Application>Microsoft Office PowerPoint</Application>
  <PresentationFormat>On-screen Show (16:9)</PresentationFormat>
  <Paragraphs>55</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Alefesh Abraha Gebremedhin (2516691)</cp:lastModifiedBy>
  <cp:revision>1</cp:revision>
  <dcterms:created xsi:type="dcterms:W3CDTF">2026-03-15T13:30:08Z</dcterms:created>
  <dcterms:modified xsi:type="dcterms:W3CDTF">2026-03-16T09:16:00Z</dcterms:modified>
</cp:coreProperties>
</file>