
<file path=[Content_Types].xml><?xml version="1.0" encoding="utf-8"?>
<Types xmlns="http://schemas.openxmlformats.org/package/2006/content-types">
  <Default Extension="65" ContentType="image/png"/>
  <Default Extension="gif" ContentType="image/gif"/>
  <Default Extension="image" ContentType="image/pn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verincristinamihaela@gmail.com" userId="c018d76af03a5ade" providerId="LiveId" clId="{660AFFB1-8090-4163-92F5-0E90F0DA50C3}"/>
    <pc:docChg chg="undo custSel modSld">
      <pc:chgData name="severincristinamihaela@gmail.com" userId="c018d76af03a5ade" providerId="LiveId" clId="{660AFFB1-8090-4163-92F5-0E90F0DA50C3}" dt="2026-02-22T18:53:42.681" v="87"/>
      <pc:docMkLst>
        <pc:docMk/>
      </pc:docMkLst>
      <pc:sldChg chg="addSp delSp modSp mod">
        <pc:chgData name="severincristinamihaela@gmail.com" userId="c018d76af03a5ade" providerId="LiveId" clId="{660AFFB1-8090-4163-92F5-0E90F0DA50C3}" dt="2026-02-22T18:53:42.681" v="87"/>
        <pc:sldMkLst>
          <pc:docMk/>
          <pc:sldMk cId="1304159014" sldId="264"/>
        </pc:sldMkLst>
        <pc:spChg chg="add del mod">
          <ac:chgData name="severincristinamihaela@gmail.com" userId="c018d76af03a5ade" providerId="LiveId" clId="{660AFFB1-8090-4163-92F5-0E90F0DA50C3}" dt="2026-02-22T18:53:42.681" v="87"/>
          <ac:spMkLst>
            <pc:docMk/>
            <pc:sldMk cId="1304159014" sldId="264"/>
            <ac:spMk id="2" creationId="{9D35A54C-F102-A0D6-9638-973671B844C7}"/>
          </ac:spMkLst>
        </pc:spChg>
        <pc:spChg chg="add mod">
          <ac:chgData name="severincristinamihaela@gmail.com" userId="c018d76af03a5ade" providerId="LiveId" clId="{660AFFB1-8090-4163-92F5-0E90F0DA50C3}" dt="2026-02-22T18:52:15.404" v="73"/>
          <ac:spMkLst>
            <pc:docMk/>
            <pc:sldMk cId="1304159014" sldId="264"/>
            <ac:spMk id="14" creationId="{025BC137-EA13-991E-AB11-6EA318D61713}"/>
          </ac:spMkLst>
        </pc:spChg>
        <pc:picChg chg="mod">
          <ac:chgData name="severincristinamihaela@gmail.com" userId="c018d76af03a5ade" providerId="LiveId" clId="{660AFFB1-8090-4163-92F5-0E90F0DA50C3}" dt="2026-02-22T18:52:32.783" v="76" actId="14100"/>
          <ac:picMkLst>
            <pc:docMk/>
            <pc:sldMk cId="1304159014" sldId="264"/>
            <ac:picMk id="5" creationId="{1DC6F390-9F78-72D3-C33E-F481E3E50E14}"/>
          </ac:picMkLst>
        </pc:picChg>
      </pc:sldChg>
    </pc:docChg>
  </pc:docChgLst>
  <pc:docChgLst>
    <pc:chgData name="gideon carvalho" userId="5eff273224c3966e" providerId="LiveId" clId="{49254EC0-DA28-4390-A1F7-9F3CA87BFE47}"/>
    <pc:docChg chg="custSel modSld">
      <pc:chgData name="gideon carvalho" userId="5eff273224c3966e" providerId="LiveId" clId="{49254EC0-DA28-4390-A1F7-9F3CA87BFE47}" dt="2026-03-15T15:52:36.744" v="48" actId="20577"/>
      <pc:docMkLst>
        <pc:docMk/>
      </pc:docMkLst>
      <pc:sldChg chg="modSp mod">
        <pc:chgData name="gideon carvalho" userId="5eff273224c3966e" providerId="LiveId" clId="{49254EC0-DA28-4390-A1F7-9F3CA87BFE47}" dt="2026-03-15T15:52:36.744" v="48" actId="20577"/>
        <pc:sldMkLst>
          <pc:docMk/>
          <pc:sldMk cId="1300558671" sldId="256"/>
        </pc:sldMkLst>
        <pc:spChg chg="mod">
          <ac:chgData name="gideon carvalho" userId="5eff273224c3966e" providerId="LiveId" clId="{49254EC0-DA28-4390-A1F7-9F3CA87BFE47}" dt="2026-03-15T15:52:36.744" v="48" actId="20577"/>
          <ac:spMkLst>
            <pc:docMk/>
            <pc:sldMk cId="1300558671" sldId="256"/>
            <ac:spMk id="7" creationId="{E11ABFD6-A80A-5543-8A02-77567BCDE14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36E347-EE40-491E-ACC1-8ADC5F4B783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E5E095-9537-4CED-ABC2-28F9F2FC1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080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8885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530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A3DE0F-A9D7-4F1D-B1BE-DD68E4F5114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419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93E48-CBE4-3E4E-5CCC-9048A457F5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87610B-1C4C-A52B-AC27-7538C5FC63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CDCF05-A173-CAD9-24E7-3DE526596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746E1-50D2-6396-444D-3CDB64071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29126F-C21D-A310-89B4-6A42C7B47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112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86CAB-734D-9DB1-9F85-CF27F542A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8519C-31EB-277C-E025-02FCA8183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8F65D-CF2C-9EB2-D887-A6ADB68DB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1CCA8-C0D3-CED9-DE56-DCDD1E506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DD24EF-A8EC-D4C4-2A4F-E169D9657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9669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87EF7-1788-B7F4-1EAC-6A7D0E422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AF223A-B82D-B4CA-E75C-4C25C52910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D2D84A-1308-1580-1939-2E7EAFF27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295BB-AF20-A138-E19E-BEBF1F514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09B4E5-B9C9-5B88-7863-A847B5706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892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1386B-FBFE-7574-D9E5-689BDC648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66BD2-8FAF-E210-61EE-4AB80823F1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B0AD4C-DDDB-FD29-5EAE-38A8DBB496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689097-4376-96BC-B59E-AF0AFE4BE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CBF89-2B7E-0E93-8601-0AE5B3DA3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D2E43-D45C-4422-A408-756514454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57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66DA2-6C07-E3EC-A7E5-4884AC3D8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8BF451-C38A-C9F2-52AA-9112AECCA1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118E51-5B59-F644-108D-4C639BF70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0BAF9-D377-AB1D-E3E4-F84268C561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F36458-F596-4219-E00E-839287C5ED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D8C1F5-B2C9-5803-5868-DA8023EAF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C6A968-1F17-3B73-3943-82A568E67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9BAF36-7C29-7308-2945-31D478879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864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0AD13-ADFF-7CB1-03C0-E377B6C44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92DFF9-F872-0F51-F983-48439F861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877110-D238-6207-4D07-531F71DD4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7D6014-72B6-BA40-23BE-FD23DD840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785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579BEC-53C5-DB1B-F65D-B44D41192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12034A-9E57-7ACF-B1B7-A9DC3B3D2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01332E-8A7F-E496-036F-7FE573D43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65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959F-ECDE-C325-8753-95DA9F9DD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DEEF9-87FB-B503-4775-D4C38A300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17B755-7E86-1941-42E5-3BED05C41E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FEE702-21F0-B1A2-391F-8EC83B956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2802F9-D6B6-68A4-41DE-E537B5954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374484-5EC3-26E1-4536-932754512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554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FCBAD-21A4-7FB4-CA76-DC2099BF9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1DAC83-1A6E-FC87-24F7-38A572E4A1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6A0B63-B8B1-367F-1460-F5047750C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EA7EFE-C27D-5A3D-3358-0DCFDFEED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F2DDD-C1AC-22F2-978C-9F917BCD7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F75725-E8B3-EA2C-2557-D75425603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880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11BA3-77AD-5700-9714-7BBB89CD2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81E013-5B47-BCD4-FC11-69F9056A7F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BF8FF6-57B3-E3F1-2D06-1DF5BDD29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30E88-BCA9-BF7B-7ADE-3BD431CDD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A08EF1-E266-5823-6AB6-FE4CCE946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556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FA7DC9-E5A8-277B-5DED-E1EF48FDA6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062652-1912-F73D-017B-3BF071BE7E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2D64C-C08C-9439-1D8B-020CCB50D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4E3AF-204D-B53C-F5D1-1801C46BC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B57C6-AEE6-C842-C29B-08093505A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277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191F1C-D280-5306-3FFD-285BC8466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27EE6F-0004-FCBB-BC24-65811E8701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9AE8C-A104-ED32-16D4-6C8311B203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9E2CDB-19A2-45AA-B0D8-F2236CCF7B5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5D13FB-1E6F-D7F6-8F9D-388FC5335E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925A9-83C7-4918-70ED-1BAE864966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797A3C-DFFC-4392-93A4-A2EAA1F51E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850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np.com/article/what-is-digital-literacy-importance-benefits" TargetMode="External"/><Relationship Id="rId7" Type="http://schemas.openxmlformats.org/officeDocument/2006/relationships/hyperlink" Target="https://www.linkedin.com/pulse/digital-literacy-ai-bridging-skills-chatgpt-era-neil-sahota-6we1e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s://learningmole.com/power-of-prototyping-testing-and-refining-ideas/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hyperlink" Target="https://www.outlook.com/findtime/dashboard" TargetMode="External"/><Relationship Id="rId7" Type="http://schemas.openxmlformats.org/officeDocument/2006/relationships/hyperlink" Target="https://www.eway-crm.com/blog/productivity/5-steps-for-organizing-and-sharing-emails-in-outlook-that-saves-you-hours-on-searching-for-old-communications/" TargetMode="External"/><Relationship Id="rId2" Type="http://schemas.openxmlformats.org/officeDocument/2006/relationships/image" Target="../media/image5.65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s://www.howtogeek.com/how-to-create-use-email-template-new-microsoft-outlook/" TargetMode="External"/><Relationship Id="rId4" Type="http://schemas.openxmlformats.org/officeDocument/2006/relationships/image" Target="../media/image6.jpg"/><Relationship Id="rId9" Type="http://schemas.openxmlformats.org/officeDocument/2006/relationships/hyperlink" Target="https://www.i2e-llc.com/pd-skill/microsoft-outlook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hyperlink" Target="https://www.interhacktives.com/2023/03/21/linkedin-launches-ai-features-for-profiles-and-job-listings/" TargetMode="External"/><Relationship Id="rId7" Type="http://schemas.openxmlformats.org/officeDocument/2006/relationships/hyperlink" Target="https://dreamina.capcut.com/resource/linkedin-banner-ideas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image"/><Relationship Id="rId5" Type="http://schemas.openxmlformats.org/officeDocument/2006/relationships/hyperlink" Target="https://octopuscrm.io/blog/networking-on-linkedin/" TargetMode="External"/><Relationship Id="rId4" Type="http://schemas.openxmlformats.org/officeDocument/2006/relationships/image" Target="../media/image10.png"/><Relationship Id="rId9" Type="http://schemas.openxmlformats.org/officeDocument/2006/relationships/hyperlink" Target="https://forhairstyles.com/guide-to-using-linkedin-ai-tools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hyperlink" Target="https://www.makeuseof.com/what-is-bluetooth-auracast-and-how-does-it-work/" TargetMode="External"/><Relationship Id="rId7" Type="http://schemas.openxmlformats.org/officeDocument/2006/relationships/hyperlink" Target="https://citizenside.com/technology/how-to-use-autotext-in-microsoft-word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hyperlink" Target="https://logos-world.net/microsoft-word-logo/" TargetMode="External"/><Relationship Id="rId4" Type="http://schemas.openxmlformats.org/officeDocument/2006/relationships/image" Target="../media/image14.png"/><Relationship Id="rId9" Type="http://schemas.openxmlformats.org/officeDocument/2006/relationships/hyperlink" Target="https://teletutoriales.com/nl/microsoft/microsoft-office/woord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gif"/><Relationship Id="rId4" Type="http://schemas.openxmlformats.org/officeDocument/2006/relationships/hyperlink" Target="https://www.youtube.com/watch?v=o1sTay7B5wY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gif"/><Relationship Id="rId4" Type="http://schemas.openxmlformats.org/officeDocument/2006/relationships/image" Target="../media/image20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techarex.net/novosti/vkljuchaet-li-office-365-microsoft-forms-pro/" TargetMode="External"/><Relationship Id="rId3" Type="http://schemas.openxmlformats.org/officeDocument/2006/relationships/image" Target="../media/image22.jpg"/><Relationship Id="rId7" Type="http://schemas.openxmlformats.org/officeDocument/2006/relationships/image" Target="../media/image2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auldiego.es/category/educacion-y-tecnologia/" TargetMode="External"/><Relationship Id="rId5" Type="http://schemas.openxmlformats.org/officeDocument/2006/relationships/image" Target="../media/image23.jpeg"/><Relationship Id="rId4" Type="http://schemas.openxmlformats.org/officeDocument/2006/relationships/hyperlink" Target="https://connectedplatforms.com.au/safely-use-personal-devices-for-work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premium-photo/book-library-with-old-open-textbook-stack-piles-literature-text-archive-reading-desk_40010813.htm" TargetMode="External"/><Relationship Id="rId7" Type="http://schemas.openxmlformats.org/officeDocument/2006/relationships/hyperlink" Target="https://beltlinechurchofchrist.org/books-in-library/" TargetMode="Externa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g"/><Relationship Id="rId5" Type="http://schemas.openxmlformats.org/officeDocument/2006/relationships/hyperlink" Target="https://fity.club/lists/l/library-interior-design-and-display/" TargetMode="External"/><Relationship Id="rId4" Type="http://schemas.openxmlformats.org/officeDocument/2006/relationships/image" Target="../media/image2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7D54732C-AAE1-72FB-2EA2-1B2A16DD3F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67" y="0"/>
            <a:ext cx="2021386" cy="2243738"/>
          </a:xfrm>
          <a:prstGeom prst="rect">
            <a:avLst/>
          </a:prstGeom>
        </p:spPr>
      </p:pic>
      <p:pic>
        <p:nvPicPr>
          <p:cNvPr id="6" name="Picture 5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092CD560-383D-3133-B1CD-C0232B8146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1847" y="0"/>
            <a:ext cx="2021386" cy="22437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1ABFD6-A80A-5543-8A02-77567BCDE143}"/>
              </a:ext>
            </a:extLst>
          </p:cNvPr>
          <p:cNvSpPr txBox="1"/>
          <p:nvPr/>
        </p:nvSpPr>
        <p:spPr>
          <a:xfrm>
            <a:off x="2341266" y="1166520"/>
            <a:ext cx="69099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Title: My digital skills Journey</a:t>
            </a:r>
          </a:p>
          <a:p>
            <a:endParaRPr lang="en-GB" sz="2800" b="1" dirty="0"/>
          </a:p>
          <a:p>
            <a:r>
              <a:rPr lang="en-GB" sz="2800" b="1" dirty="0"/>
              <a:t>Module: </a:t>
            </a:r>
            <a:r>
              <a:rPr lang="en-US" sz="2800" b="1" kern="0" spc="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BMSW4008</a:t>
            </a:r>
            <a:endParaRPr lang="en-GB" sz="2800" b="1" dirty="0"/>
          </a:p>
          <a:p>
            <a:endParaRPr lang="en-GB" sz="2800" b="1" dirty="0"/>
          </a:p>
          <a:p>
            <a:r>
              <a:rPr lang="en-GB" sz="2800" b="1" dirty="0"/>
              <a:t>Name: Gideon </a:t>
            </a:r>
            <a:r>
              <a:rPr lang="en-GB" sz="2800" b="1" dirty="0" err="1"/>
              <a:t>ancio</a:t>
            </a:r>
            <a:r>
              <a:rPr lang="en-GB" sz="2800" b="1" dirty="0"/>
              <a:t> carvalho</a:t>
            </a:r>
          </a:p>
          <a:p>
            <a:endParaRPr lang="en-GB" sz="2800" b="1" dirty="0"/>
          </a:p>
          <a:p>
            <a:r>
              <a:rPr lang="en-GB" sz="2800" b="1" dirty="0"/>
              <a:t>Student Number:2528484</a:t>
            </a:r>
          </a:p>
          <a:p>
            <a:endParaRPr lang="en-GB" sz="2800" b="1" dirty="0"/>
          </a:p>
          <a:p>
            <a:r>
              <a:rPr lang="en-GB" sz="2800" b="1" dirty="0"/>
              <a:t>Lecturer: Manjit </a:t>
            </a:r>
            <a:r>
              <a:rPr lang="en-GB" sz="2800" b="1" dirty="0" err="1"/>
              <a:t>biant</a:t>
            </a:r>
            <a:r>
              <a:rPr lang="en-GB" sz="2800" b="1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5E123381-2012-5AF9-92AD-F9417DD465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14263"/>
            <a:ext cx="2021386" cy="2243738"/>
          </a:xfrm>
          <a:prstGeom prst="rect">
            <a:avLst/>
          </a:prstGeom>
        </p:spPr>
      </p:pic>
      <p:pic>
        <p:nvPicPr>
          <p:cNvPr id="9" name="Picture 8" descr="A coat of arms with dragons and a helmet&#10;&#10;AI-generated content may be incorrect.">
            <a:extLst>
              <a:ext uri="{FF2B5EF4-FFF2-40B4-BE49-F238E27FC236}">
                <a16:creationId xmlns:a16="http://schemas.microsoft.com/office/drawing/2014/main" id="{C6B22F75-9838-5864-0860-B8FD71F6C8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0614" y="4445115"/>
            <a:ext cx="2021386" cy="224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558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62ABC4B-37D8-4218-BDD8-6DF6A00C0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group of people sitting at desks&#10;&#10;AI-generated content may be incorrect.">
            <a:extLst>
              <a:ext uri="{FF2B5EF4-FFF2-40B4-BE49-F238E27FC236}">
                <a16:creationId xmlns:a16="http://schemas.microsoft.com/office/drawing/2014/main" id="{2556712E-D1C4-29BA-9DA2-218FB0F33D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717" r="-2" b="-2"/>
          <a:stretch>
            <a:fillRect/>
          </a:stretch>
        </p:blipFill>
        <p:spPr>
          <a:xfrm>
            <a:off x="8698247" y="2562330"/>
            <a:ext cx="3488603" cy="2040825"/>
          </a:xfrm>
          <a:prstGeom prst="rect">
            <a:avLst/>
          </a:prstGeom>
        </p:spPr>
      </p:pic>
      <p:pic>
        <p:nvPicPr>
          <p:cNvPr id="9" name="Picture 8" descr="A group of people sitting at computers&#10;&#10;AI-generated content may be incorrect.">
            <a:extLst>
              <a:ext uri="{FF2B5EF4-FFF2-40B4-BE49-F238E27FC236}">
                <a16:creationId xmlns:a16="http://schemas.microsoft.com/office/drawing/2014/main" id="{67FF2116-6B10-4A8D-9EB4-C37D6A82E8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1206" r="-2" b="19630"/>
          <a:stretch>
            <a:fillRect/>
          </a:stretch>
        </p:blipFill>
        <p:spPr>
          <a:xfrm>
            <a:off x="8698247" y="4621161"/>
            <a:ext cx="3492228" cy="2218834"/>
          </a:xfrm>
          <a:prstGeom prst="rect">
            <a:avLst/>
          </a:prstGeom>
        </p:spPr>
      </p:pic>
      <p:pic>
        <p:nvPicPr>
          <p:cNvPr id="7" name="Picture 6" descr="A person sitting at a desk with books and a computer&#10;&#10;AI-generated content may be incorrect.">
            <a:extLst>
              <a:ext uri="{FF2B5EF4-FFF2-40B4-BE49-F238E27FC236}">
                <a16:creationId xmlns:a16="http://schemas.microsoft.com/office/drawing/2014/main" id="{880E41E4-4542-9F46-B4E3-59C9371282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1945" r="17074" b="1"/>
          <a:stretch>
            <a:fillRect/>
          </a:stretch>
        </p:blipFill>
        <p:spPr>
          <a:xfrm>
            <a:off x="8701871" y="-1"/>
            <a:ext cx="3488603" cy="25623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AEAC4F5-B253-0FE4-FCB0-06AC5505B308}"/>
              </a:ext>
            </a:extLst>
          </p:cNvPr>
          <p:cNvSpPr txBox="1"/>
          <p:nvPr/>
        </p:nvSpPr>
        <p:spPr>
          <a:xfrm>
            <a:off x="324466" y="176982"/>
            <a:ext cx="7332164" cy="62632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</a:t>
            </a:r>
            <a:r>
              <a:rPr lang="en-GB" sz="2800" b="1" dirty="0"/>
              <a:t>Introduction to digital skills</a:t>
            </a:r>
          </a:p>
          <a:p>
            <a:endParaRPr lang="en-GB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4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literacy is not a single skill — it is a set of connected abilities (</a:t>
            </a:r>
            <a:r>
              <a:rPr lang="en-US" sz="2400" dirty="0" err="1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Eshet-Alkalai</a:t>
            </a:r>
            <a:r>
              <a:rPr lang="en-US" sz="24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2012)</a:t>
            </a:r>
            <a:endParaRPr lang="en-US" sz="2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4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Completed the </a:t>
            </a:r>
            <a:r>
              <a:rPr lang="en-US" sz="2400" dirty="0" err="1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Jisc</a:t>
            </a:r>
            <a:r>
              <a:rPr lang="en-US" sz="24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Discovery Tool to map my current digital strengths and gaps</a:t>
            </a:r>
            <a:endParaRPr lang="en-US" sz="2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4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petal chart showed strong communication skills but weaker creative and technical skills</a:t>
            </a:r>
            <a:endParaRPr lang="en-US" sz="2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4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Areas identified for growth: digital creation, innovation, and problem-solving</a:t>
            </a:r>
            <a:endParaRPr lang="en-US" sz="2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4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Introduced to Microsoft Office 365 and how to access it through the UWTSD student portal (HWB)</a:t>
            </a:r>
            <a:endParaRPr lang="en-US" sz="24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4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Dabbagh &amp; </a:t>
            </a:r>
            <a:r>
              <a:rPr lang="en-US" sz="2400" dirty="0" err="1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Kitsantas</a:t>
            </a:r>
            <a:r>
              <a:rPr lang="en-US" sz="24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(2012): self-regulated learners who identify and fill their skill gaps are more successful academically</a:t>
            </a: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37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62ABC4B-37D8-4218-BDD8-6DF6A00C0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9" name="Picture 8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E9CA2B3B-717A-499F-62B8-C873ABB13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961" r="-2" b="15759"/>
          <a:stretch>
            <a:fillRect/>
          </a:stretch>
        </p:blipFill>
        <p:spPr>
          <a:xfrm>
            <a:off x="9075174" y="2598012"/>
            <a:ext cx="3115303" cy="2383041"/>
          </a:xfrm>
          <a:prstGeom prst="rect">
            <a:avLst/>
          </a:prstGeom>
        </p:spPr>
      </p:pic>
      <p:pic>
        <p:nvPicPr>
          <p:cNvPr id="5" name="Picture 4" descr="A blue and white logo">
            <a:extLst>
              <a:ext uri="{FF2B5EF4-FFF2-40B4-BE49-F238E27FC236}">
                <a16:creationId xmlns:a16="http://schemas.microsoft.com/office/drawing/2014/main" id="{4BA83B03-B47E-CB3C-54CA-562F5741C7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9535" r="-2" b="6811"/>
          <a:stretch>
            <a:fillRect/>
          </a:stretch>
        </p:blipFill>
        <p:spPr>
          <a:xfrm>
            <a:off x="7018396" y="2357"/>
            <a:ext cx="5173604" cy="2543503"/>
          </a:xfrm>
          <a:prstGeom prst="rect">
            <a:avLst/>
          </a:prstGeom>
        </p:spPr>
      </p:pic>
      <p:pic>
        <p:nvPicPr>
          <p:cNvPr id="7" name="Picture 6" descr="A group of blue icons&#10;&#10;AI-generated content may be incorrect.">
            <a:extLst>
              <a:ext uri="{FF2B5EF4-FFF2-40B4-BE49-F238E27FC236}">
                <a16:creationId xmlns:a16="http://schemas.microsoft.com/office/drawing/2014/main" id="{E3B72D28-4C7D-7E02-C488-7F77187250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8083" r="22596" b="-1"/>
          <a:stretch>
            <a:fillRect/>
          </a:stretch>
        </p:blipFill>
        <p:spPr>
          <a:xfrm>
            <a:off x="9434199" y="4845268"/>
            <a:ext cx="2757801" cy="201273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E143130-6D29-9E68-4B98-402C42604BC9}"/>
              </a:ext>
            </a:extLst>
          </p:cNvPr>
          <p:cNvSpPr txBox="1"/>
          <p:nvPr/>
        </p:nvSpPr>
        <p:spPr>
          <a:xfrm>
            <a:off x="126125" y="115614"/>
            <a:ext cx="6621516" cy="48808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500"/>
              </a:spcAft>
              <a:buSzPct val="100000"/>
            </a:pPr>
            <a:r>
              <a:rPr lang="en-GB" dirty="0"/>
              <a:t>		</a:t>
            </a:r>
            <a:r>
              <a:rPr lang="en-GB" sz="2400" b="1" dirty="0"/>
              <a:t>Microsoft Outlook</a:t>
            </a:r>
          </a:p>
          <a:p>
            <a:pPr>
              <a:spcAft>
                <a:spcPts val="500"/>
              </a:spcAft>
              <a:buSzPct val="100000"/>
            </a:pPr>
            <a:endParaRPr lang="en-GB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Outlook is part of Microsoft Office 365 — used for professional email, calendar, and task management</a:t>
            </a:r>
            <a:endParaRPr lang="en-US" sz="20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Learned to customize the Outlook inbox: creating folders, rules, and flags to organize emails efficiently</a:t>
            </a:r>
            <a:endParaRPr lang="en-US" sz="20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Practiced using the calendar feature for scheduling meetings and setting deadline reminders</a:t>
            </a:r>
            <a:endParaRPr lang="en-US" sz="20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Explored sharing files via OneDrive directly from Outlook  supporting real-time collaboration</a:t>
            </a:r>
            <a:endParaRPr lang="en-US" sz="20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DHL I already used Outlook daily, but this session revealed features I had never used before  inbox rules, categories, and automation</a:t>
            </a:r>
            <a:endParaRPr lang="en-US" sz="20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2000" dirty="0">
                <a:solidFill>
                  <a:srgbClr val="2D374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Completed the LinkedIn Learning certificate</a:t>
            </a:r>
            <a:endParaRPr lang="en-GB" sz="2000" dirty="0"/>
          </a:p>
        </p:txBody>
      </p:sp>
      <p:pic>
        <p:nvPicPr>
          <p:cNvPr id="12" name="Picture 11" descr="A close up of a logo&#10;&#10;AI-generated content may be incorrect.">
            <a:extLst>
              <a:ext uri="{FF2B5EF4-FFF2-40B4-BE49-F238E27FC236}">
                <a16:creationId xmlns:a16="http://schemas.microsoft.com/office/drawing/2014/main" id="{5E66F7BC-40E8-326B-9169-FEEF2D91927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243798" y="4778774"/>
            <a:ext cx="3115303" cy="2076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028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5B97239-2685-48C8-8104-1D4E4E383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hand reaching out to touch a blue button&#10;&#10;AI-generated content may be incorrect.">
            <a:extLst>
              <a:ext uri="{FF2B5EF4-FFF2-40B4-BE49-F238E27FC236}">
                <a16:creationId xmlns:a16="http://schemas.microsoft.com/office/drawing/2014/main" id="{DC2305CF-E6A0-8C94-11DB-29231A67A2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5051"/>
          <a:stretch>
            <a:fillRect/>
          </a:stretch>
        </p:blipFill>
        <p:spPr>
          <a:xfrm>
            <a:off x="1149727" y="0"/>
            <a:ext cx="4757659" cy="895067"/>
          </a:xfrm>
          <a:prstGeom prst="rect">
            <a:avLst/>
          </a:prstGeom>
        </p:spPr>
      </p:pic>
      <p:pic>
        <p:nvPicPr>
          <p:cNvPr id="9" name="Picture 8" descr="A group of people standing around a large globe&#10;&#10;AI-generated content may be incorrect.">
            <a:extLst>
              <a:ext uri="{FF2B5EF4-FFF2-40B4-BE49-F238E27FC236}">
                <a16:creationId xmlns:a16="http://schemas.microsoft.com/office/drawing/2014/main" id="{6F298D6C-6570-D33E-CD2E-C116818AD4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3844" r="24589" b="-19"/>
          <a:stretch>
            <a:fillRect/>
          </a:stretch>
        </p:blipFill>
        <p:spPr>
          <a:xfrm>
            <a:off x="8062389" y="4817805"/>
            <a:ext cx="4129611" cy="2003407"/>
          </a:xfrm>
          <a:prstGeom prst="rect">
            <a:avLst/>
          </a:prstGeom>
        </p:spPr>
      </p:pic>
      <p:pic>
        <p:nvPicPr>
          <p:cNvPr id="11" name="Picture 10" descr="A close-up of a tablet&#10;&#10;AI-generated content may be incorrect.">
            <a:extLst>
              <a:ext uri="{FF2B5EF4-FFF2-40B4-BE49-F238E27FC236}">
                <a16:creationId xmlns:a16="http://schemas.microsoft.com/office/drawing/2014/main" id="{8EA6F003-79FF-BCA9-B146-53F2E5CBB3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7202" r="25515"/>
          <a:stretch>
            <a:fillRect/>
          </a:stretch>
        </p:blipFill>
        <p:spPr>
          <a:xfrm>
            <a:off x="8120115" y="2659757"/>
            <a:ext cx="4071885" cy="20943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98F24F-93EC-B5A4-926D-2971D12282C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20985" r="15662" b="2"/>
          <a:stretch>
            <a:fillRect/>
          </a:stretch>
        </p:blipFill>
        <p:spPr>
          <a:xfrm>
            <a:off x="8453840" y="-1"/>
            <a:ext cx="3738160" cy="259605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AAC87CA4-528E-55B8-7CE0-728F1FAC2221}"/>
              </a:ext>
            </a:extLst>
          </p:cNvPr>
          <p:cNvSpPr txBox="1"/>
          <p:nvPr/>
        </p:nvSpPr>
        <p:spPr>
          <a:xfrm>
            <a:off x="137652" y="1238865"/>
            <a:ext cx="754134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/>
              <a:t>Outlook:</a:t>
            </a:r>
            <a:r>
              <a:rPr lang="en-GB" sz="2000" dirty="0"/>
              <a:t> set up inbox rules, flags and categories  went beyond the basic email use I had at DHL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/>
              <a:t>Word:</a:t>
            </a:r>
            <a:r>
              <a:rPr lang="en-GB" sz="2000" dirty="0"/>
              <a:t> discovered Styles, templates and Track Changes  made my academic documents consistent and professional</a:t>
            </a:r>
          </a:p>
          <a:p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/>
              <a:t>PowerPoint:</a:t>
            </a:r>
            <a:r>
              <a:rPr lang="en-GB" sz="2000" dirty="0"/>
              <a:t> learned techniques for clear, engaging slides that communicate information effectively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/>
              <a:t>Canva:</a:t>
            </a:r>
            <a:r>
              <a:rPr lang="en-GB" sz="2000" dirty="0"/>
              <a:t> found a free design tool with ready-made templates professional visuals without specialist skills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Around 10 hours of learning across all four certificates, reinforced through real coursework and work tasks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5249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5B97239-2685-48C8-8104-1D4E4E383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9" name="Picture 8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6C28FEF8-AD8A-BED2-D7C0-CE69EE9193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053" r="-2" b="-2"/>
          <a:stretch>
            <a:fillRect/>
          </a:stretch>
        </p:blipFill>
        <p:spPr>
          <a:xfrm>
            <a:off x="8208579" y="2017704"/>
            <a:ext cx="4000174" cy="2136410"/>
          </a:xfrm>
          <a:prstGeom prst="rect">
            <a:avLst/>
          </a:prstGeom>
        </p:spPr>
      </p:pic>
      <p:pic>
        <p:nvPicPr>
          <p:cNvPr id="7" name="Picture 6" descr="A blue circle with a white box with a blue letter and a black background&#10;&#10;AI-generated content may be incorrect.">
            <a:extLst>
              <a:ext uri="{FF2B5EF4-FFF2-40B4-BE49-F238E27FC236}">
                <a16:creationId xmlns:a16="http://schemas.microsoft.com/office/drawing/2014/main" id="{169249A0-D665-4734-9A2A-31C2C750A2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843" r="23914" b="-33"/>
          <a:stretch>
            <a:fillRect/>
          </a:stretch>
        </p:blipFill>
        <p:spPr>
          <a:xfrm>
            <a:off x="0" y="0"/>
            <a:ext cx="1397365" cy="1449540"/>
          </a:xfrm>
          <a:prstGeom prst="rect">
            <a:avLst/>
          </a:prstGeom>
        </p:spPr>
      </p:pic>
      <p:pic>
        <p:nvPicPr>
          <p:cNvPr id="5" name="Picture 4" descr="A computer screen with a blue and white background&#10;&#10;AI-generated content may be incorrect.">
            <a:extLst>
              <a:ext uri="{FF2B5EF4-FFF2-40B4-BE49-F238E27FC236}">
                <a16:creationId xmlns:a16="http://schemas.microsoft.com/office/drawing/2014/main" id="{74935114-6AE4-6A55-128D-7F8EF21F06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42718"/>
          <a:stretch>
            <a:fillRect/>
          </a:stretch>
        </p:blipFill>
        <p:spPr>
          <a:xfrm>
            <a:off x="9621889" y="4319935"/>
            <a:ext cx="2568585" cy="2522298"/>
          </a:xfrm>
          <a:prstGeom prst="rect">
            <a:avLst/>
          </a:prstGeom>
        </p:spPr>
      </p:pic>
      <p:pic>
        <p:nvPicPr>
          <p:cNvPr id="11" name="Picture 10" descr="A blue square with white text on it&#10;&#10;AI-generated content may be incorrect.">
            <a:extLst>
              <a:ext uri="{FF2B5EF4-FFF2-40B4-BE49-F238E27FC236}">
                <a16:creationId xmlns:a16="http://schemas.microsoft.com/office/drawing/2014/main" id="{82BA103C-AF74-848D-CA96-4FE7225E3D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9273" r="17374" b="2"/>
          <a:stretch>
            <a:fillRect/>
          </a:stretch>
        </p:blipFill>
        <p:spPr>
          <a:xfrm>
            <a:off x="8208579" y="15766"/>
            <a:ext cx="4000174" cy="200193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2D0EA38-3A02-7FE5-B254-50616D74AA97}"/>
              </a:ext>
            </a:extLst>
          </p:cNvPr>
          <p:cNvSpPr txBox="1"/>
          <p:nvPr/>
        </p:nvSpPr>
        <p:spPr>
          <a:xfrm>
            <a:off x="-16753" y="1615319"/>
            <a:ext cx="82085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sz="2800" dirty="0"/>
              <a:t>Covered professional documentation creation, advanced formatting, Styles and templates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endParaRPr lang="en-GB" sz="2800" dirty="0"/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sz="2800" dirty="0"/>
              <a:t>Learned mail merge and collaboration features 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endParaRPr lang="en-GB" sz="2800" dirty="0"/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sz="2800" dirty="0"/>
              <a:t>Gained proficiency in creating polished, professional documents for academic business  context</a:t>
            </a:r>
          </a:p>
          <a:p>
            <a:pPr marL="628650" lvl="1" indent="-171450">
              <a:buFont typeface="Wingdings" panose="05000000000000000000" pitchFamily="2" charset="2"/>
              <a:buChar char="Ø"/>
            </a:pPr>
            <a:endParaRPr lang="en-GB" sz="2800" dirty="0"/>
          </a:p>
          <a:p>
            <a:pPr marL="628650" lvl="1" indent="-171450">
              <a:buFont typeface="Wingdings" panose="05000000000000000000" pitchFamily="2" charset="2"/>
              <a:buChar char="Ø"/>
            </a:pPr>
            <a:r>
              <a:rPr lang="en-GB" sz="2800" dirty="0"/>
              <a:t>Used in portfolio itself for essay</a:t>
            </a:r>
            <a:r>
              <a:rPr lang="en-GB" sz="1400" dirty="0"/>
              <a:t>	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0EBCD73-7142-D0BD-30BA-FE72834AB877}"/>
              </a:ext>
            </a:extLst>
          </p:cNvPr>
          <p:cNvSpPr txBox="1"/>
          <p:nvPr/>
        </p:nvSpPr>
        <p:spPr>
          <a:xfrm>
            <a:off x="1838633" y="404511"/>
            <a:ext cx="33822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Microsoft Word</a:t>
            </a:r>
          </a:p>
        </p:txBody>
      </p:sp>
    </p:spTree>
    <p:extLst>
      <p:ext uri="{BB962C8B-B14F-4D97-AF65-F5344CB8AC3E}">
        <p14:creationId xmlns:p14="http://schemas.microsoft.com/office/powerpoint/2010/main" val="443374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C1C5B-E24D-29A3-3C3E-2CC39C1F2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3" y="859536"/>
            <a:ext cx="4832802" cy="117043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				EXCELL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0031224-FEDA-1881-28B7-06BC22409BBD}"/>
              </a:ext>
            </a:extLst>
          </p:cNvPr>
          <p:cNvSpPr txBox="1"/>
          <p:nvPr/>
        </p:nvSpPr>
        <p:spPr>
          <a:xfrm>
            <a:off x="0" y="2507849"/>
            <a:ext cx="5298295" cy="424651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Excel formulas: SUM, AVERAGE, IF functions</a:t>
            </a:r>
          </a:p>
          <a:p>
            <a:pPr marL="2286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Data visualization through charts and graphs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Created personal budget tracker</a:t>
            </a:r>
          </a:p>
          <a:p>
            <a:pPr marL="22860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Created habit tracker for self-improvement</a:t>
            </a:r>
          </a:p>
          <a:p>
            <a:pPr marL="514350" indent="-4572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800" dirty="0"/>
              <a:t>Key learning: Excel transforms raw data into meaningful insights</a:t>
            </a:r>
          </a:p>
        </p:txBody>
      </p:sp>
      <p:pic>
        <p:nvPicPr>
          <p:cNvPr id="5" name="Content Placeholder 4" descr="A green logo with white x on it">
            <a:extLst>
              <a:ext uri="{FF2B5EF4-FFF2-40B4-BE49-F238E27FC236}">
                <a16:creationId xmlns:a16="http://schemas.microsoft.com/office/drawing/2014/main" id="{758F0AC3-297E-72BC-B37C-DB52DEB38F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66907" y="0"/>
            <a:ext cx="5440680" cy="3243072"/>
          </a:xfrm>
          <a:prstGeom prst="rect">
            <a:avLst/>
          </a:prstGeom>
        </p:spPr>
      </p:pic>
      <p:pic>
        <p:nvPicPr>
          <p:cNvPr id="10" name="Picture 9" descr="A green and white letter x&#10;&#10;AI-generated content may be incorrect.">
            <a:extLst>
              <a:ext uri="{FF2B5EF4-FFF2-40B4-BE49-F238E27FC236}">
                <a16:creationId xmlns:a16="http://schemas.microsoft.com/office/drawing/2014/main" id="{41B95265-5412-13B6-CC5D-F3F05E2143F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8994" y="3243072"/>
            <a:ext cx="5484180" cy="3614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5938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33798-20B7-BAAE-39DF-2CBE4BC43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4600" b="1"/>
              <a:t>		Professional Development</a:t>
            </a:r>
            <a:br>
              <a:rPr lang="en-GB" sz="4600" b="1"/>
            </a:br>
            <a:endParaRPr lang="en-GB" sz="4600"/>
          </a:p>
        </p:txBody>
      </p:sp>
      <p:pic>
        <p:nvPicPr>
          <p:cNvPr id="9" name="Picture 8" descr="A logo with a circle and a circle in a square with a square in the middle">
            <a:extLst>
              <a:ext uri="{FF2B5EF4-FFF2-40B4-BE49-F238E27FC236}">
                <a16:creationId xmlns:a16="http://schemas.microsoft.com/office/drawing/2014/main" id="{03E77699-888E-AA5D-B926-82C6A53A10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6024" y="1158156"/>
            <a:ext cx="2944647" cy="1879666"/>
          </a:xfrm>
          <a:prstGeom prst="rect">
            <a:avLst/>
          </a:prstGeom>
        </p:spPr>
      </p:pic>
      <p:pic>
        <p:nvPicPr>
          <p:cNvPr id="7" name="Picture 6" descr="A green and white letter x&#10;&#10;AI-generated content may be incorrect.">
            <a:extLst>
              <a:ext uri="{FF2B5EF4-FFF2-40B4-BE49-F238E27FC236}">
                <a16:creationId xmlns:a16="http://schemas.microsoft.com/office/drawing/2014/main" id="{3D50DA06-F805-0FC1-9DC1-8DC0E4E15B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8524" y="0"/>
            <a:ext cx="3870428" cy="30864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5E554-1E20-E09A-05F5-78818BFA2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Built optimized LinkedIn profile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Completed Office365 courses (Word, Excel, PowerPoint)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Earned professional certificates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Networking tips and professional online etiquette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Key learning: LinkedIn as platform for career growth</a:t>
            </a:r>
          </a:p>
          <a:p>
            <a:endParaRPr lang="en-GB" sz="2200" dirty="0"/>
          </a:p>
        </p:txBody>
      </p:sp>
      <p:pic>
        <p:nvPicPr>
          <p:cNvPr id="11" name="Picture 10" descr="A group of people in a crowd&#10;&#10;AI-generated content may be incorrect.">
            <a:extLst>
              <a:ext uri="{FF2B5EF4-FFF2-40B4-BE49-F238E27FC236}">
                <a16:creationId xmlns:a16="http://schemas.microsoft.com/office/drawing/2014/main" id="{B6501D68-A522-5F35-C11C-F1E0EC73E4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0311" y="3086411"/>
            <a:ext cx="5668641" cy="377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685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0A637-EA25-3117-F17B-C98FCAD5E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GB" b="1" dirty="0"/>
              <a:t>	Microsoft Forms &amp; Data Collection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C0FC4-DAF0-8132-6FA0-50E72556D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2457970"/>
            <a:ext cx="5702710" cy="44000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Creating surveys and quizzes for data collection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Sharing forms and collecting responses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Analysing response data effectively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Exporting data to Excel for further analysis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Key learning: Digital tools enable efficient data gathering</a:t>
            </a:r>
          </a:p>
          <a:p>
            <a:endParaRPr lang="en-GB" sz="2000" dirty="0"/>
          </a:p>
        </p:txBody>
      </p:sp>
      <p:pic>
        <p:nvPicPr>
          <p:cNvPr id="12" name="Picture 11" descr="A person and person looking at a computer&#10;&#10;AI-generated content may be incorrect.">
            <a:extLst>
              <a:ext uri="{FF2B5EF4-FFF2-40B4-BE49-F238E27FC236}">
                <a16:creationId xmlns:a16="http://schemas.microsoft.com/office/drawing/2014/main" id="{E4BB0C17-9440-3D9E-6E8C-D24F89648D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9613" r="4019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7" name="Picture 6" descr="A logo of a microsoft forms&#10;&#10;AI-generated content may be incorrect.">
            <a:extLst>
              <a:ext uri="{FF2B5EF4-FFF2-40B4-BE49-F238E27FC236}">
                <a16:creationId xmlns:a16="http://schemas.microsoft.com/office/drawing/2014/main" id="{37E5FD3B-E306-5F40-E967-94E43EBDAE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8393" r="19429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AAD64065-FE4A-E8AC-0819-48772DC52EF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556361" y="0"/>
            <a:ext cx="4635639" cy="260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815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tack of books on a table&#10;&#10;AI-generated content may be incorrect.">
            <a:extLst>
              <a:ext uri="{FF2B5EF4-FFF2-40B4-BE49-F238E27FC236}">
                <a16:creationId xmlns:a16="http://schemas.microsoft.com/office/drawing/2014/main" id="{1DC6F390-9F78-72D3-C33E-F481E3E50E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772" r="19727" b="-1"/>
          <a:stretch>
            <a:fillRect/>
          </a:stretch>
        </p:blipFill>
        <p:spPr>
          <a:xfrm>
            <a:off x="9974526" y="4689987"/>
            <a:ext cx="2168012" cy="2168013"/>
          </a:xfrm>
          <a:custGeom>
            <a:avLst/>
            <a:gdLst/>
            <a:ahLst/>
            <a:cxnLst/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pic>
        <p:nvPicPr>
          <p:cNvPr id="7" name="Picture 6" descr="A yellow shelves with letters and words on them&#10;&#10;AI-generated content may be incorrect.">
            <a:extLst>
              <a:ext uri="{FF2B5EF4-FFF2-40B4-BE49-F238E27FC236}">
                <a16:creationId xmlns:a16="http://schemas.microsoft.com/office/drawing/2014/main" id="{A9632718-A2F0-BA66-74E9-9D95024062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9345" r="31089" b="2"/>
          <a:stretch>
            <a:fillRect/>
          </a:stretch>
        </p:blipFill>
        <p:spPr>
          <a:xfrm>
            <a:off x="49461" y="0"/>
            <a:ext cx="1915863" cy="2164499"/>
          </a:xfrm>
          <a:custGeom>
            <a:avLst/>
            <a:gdLst/>
            <a:ahLst/>
            <a:cxnLst/>
            <a:rect l="l" t="t" r="r" b="b"/>
            <a:pathLst>
              <a:path w="2590737" h="2926956">
                <a:moveTo>
                  <a:pt x="1463478" y="0"/>
                </a:moveTo>
                <a:cubicBezTo>
                  <a:pt x="1867606" y="0"/>
                  <a:pt x="2233476" y="163805"/>
                  <a:pt x="2498313" y="428643"/>
                </a:cubicBezTo>
                <a:lnTo>
                  <a:pt x="2501029" y="431631"/>
                </a:lnTo>
                <a:lnTo>
                  <a:pt x="2445696" y="582811"/>
                </a:lnTo>
                <a:cubicBezTo>
                  <a:pt x="2374039" y="813196"/>
                  <a:pt x="2335437" y="1058145"/>
                  <a:pt x="2335437" y="1312109"/>
                </a:cubicBezTo>
                <a:cubicBezTo>
                  <a:pt x="2335437" y="1650728"/>
                  <a:pt x="2404063" y="1973319"/>
                  <a:pt x="2528166" y="2266732"/>
                </a:cubicBezTo>
                <a:lnTo>
                  <a:pt x="2590737" y="2396622"/>
                </a:lnTo>
                <a:lnTo>
                  <a:pt x="2498313" y="2498313"/>
                </a:lnTo>
                <a:cubicBezTo>
                  <a:pt x="2233476" y="2763151"/>
                  <a:pt x="1867606" y="2926956"/>
                  <a:pt x="1463478" y="2926956"/>
                </a:cubicBezTo>
                <a:cubicBezTo>
                  <a:pt x="655221" y="2926956"/>
                  <a:pt x="0" y="2271735"/>
                  <a:pt x="0" y="1463478"/>
                </a:cubicBezTo>
                <a:cubicBezTo>
                  <a:pt x="0" y="655221"/>
                  <a:pt x="655221" y="0"/>
                  <a:pt x="1463478" y="0"/>
                </a:cubicBezTo>
                <a:close/>
              </a:path>
            </a:pathLst>
          </a:custGeom>
        </p:spPr>
      </p:pic>
      <p:pic>
        <p:nvPicPr>
          <p:cNvPr id="9" name="Picture 8" descr="A stack of books with a fanned open book on top&#10;&#10;AI-generated content may be incorrect.">
            <a:extLst>
              <a:ext uri="{FF2B5EF4-FFF2-40B4-BE49-F238E27FC236}">
                <a16:creationId xmlns:a16="http://schemas.microsoft.com/office/drawing/2014/main" id="{D707188E-8206-09E9-380A-73BABC7194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2900" r="28310" b="-3"/>
          <a:stretch>
            <a:fillRect/>
          </a:stretch>
        </p:blipFill>
        <p:spPr>
          <a:xfrm>
            <a:off x="9614171" y="0"/>
            <a:ext cx="2577829" cy="2926956"/>
          </a:xfrm>
          <a:custGeom>
            <a:avLst/>
            <a:gdLst/>
            <a:ahLst/>
            <a:cxnLst/>
            <a:rect l="l" t="t" r="r" b="b"/>
            <a:pathLst>
              <a:path w="2577829" h="2926956">
                <a:moveTo>
                  <a:pt x="1114351" y="0"/>
                </a:moveTo>
                <a:cubicBezTo>
                  <a:pt x="1922608" y="0"/>
                  <a:pt x="2577829" y="655221"/>
                  <a:pt x="2577829" y="1463478"/>
                </a:cubicBezTo>
                <a:cubicBezTo>
                  <a:pt x="2577829" y="2271735"/>
                  <a:pt x="1922608" y="2926956"/>
                  <a:pt x="1114351" y="2926956"/>
                </a:cubicBezTo>
                <a:cubicBezTo>
                  <a:pt x="710223" y="2926956"/>
                  <a:pt x="344353" y="2763151"/>
                  <a:pt x="79516" y="2498313"/>
                </a:cubicBezTo>
                <a:lnTo>
                  <a:pt x="0" y="2410824"/>
                </a:lnTo>
                <a:lnTo>
                  <a:pt x="69413" y="2266732"/>
                </a:lnTo>
                <a:cubicBezTo>
                  <a:pt x="193516" y="1973319"/>
                  <a:pt x="262142" y="1650728"/>
                  <a:pt x="262142" y="1312109"/>
                </a:cubicBezTo>
                <a:cubicBezTo>
                  <a:pt x="262142" y="1058145"/>
                  <a:pt x="223540" y="813196"/>
                  <a:pt x="151883" y="582811"/>
                </a:cubicBezTo>
                <a:lnTo>
                  <a:pt x="91478" y="417771"/>
                </a:lnTo>
                <a:lnTo>
                  <a:pt x="183443" y="334187"/>
                </a:lnTo>
                <a:cubicBezTo>
                  <a:pt x="436418" y="125413"/>
                  <a:pt x="760739" y="0"/>
                  <a:pt x="1114351" y="0"/>
                </a:cubicBezTo>
                <a:close/>
              </a:path>
            </a:pathLst>
          </a:cu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342E862-0E07-0C4D-B063-927A0840F532}"/>
              </a:ext>
            </a:extLst>
          </p:cNvPr>
          <p:cNvSpPr txBox="1"/>
          <p:nvPr/>
        </p:nvSpPr>
        <p:spPr>
          <a:xfrm>
            <a:off x="3490752" y="589936"/>
            <a:ext cx="396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</a:t>
            </a:r>
            <a:r>
              <a:rPr lang="en-GB" sz="3600" b="1" dirty="0"/>
              <a:t>References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35A54C-F102-A0D6-9638-973671B844C7}"/>
              </a:ext>
            </a:extLst>
          </p:cNvPr>
          <p:cNvSpPr txBox="1"/>
          <p:nvPr/>
        </p:nvSpPr>
        <p:spPr>
          <a:xfrm>
            <a:off x="49461" y="2290917"/>
            <a:ext cx="956471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Beetham, H. and Sharpe, R. (2019) </a:t>
            </a:r>
            <a:r>
              <a:rPr lang="en-GB" i="1" dirty="0"/>
              <a:t>Rethinking Pedagogy for a Digital Age</a:t>
            </a:r>
            <a:r>
              <a:rPr lang="en-GB" dirty="0"/>
              <a:t>. 3rd </a:t>
            </a:r>
            <a:r>
              <a:rPr lang="en-GB" dirty="0" err="1"/>
              <a:t>edn</a:t>
            </a:r>
            <a:r>
              <a:rPr lang="en-GB" dirty="0"/>
              <a:t>. New York: Routledge.</a:t>
            </a:r>
          </a:p>
          <a:p>
            <a:pPr marL="342900" indent="-342900">
              <a:buAutoNum type="arabicPeriod"/>
            </a:pPr>
            <a:r>
              <a:rPr lang="en-GB" dirty="0"/>
              <a:t>Dabbagh, N. and </a:t>
            </a:r>
            <a:r>
              <a:rPr lang="en-GB" dirty="0" err="1"/>
              <a:t>Kitsantas</a:t>
            </a:r>
            <a:r>
              <a:rPr lang="en-GB" dirty="0"/>
              <a:t>, A. (2012) 'Personal Learning Environments, social media, and self-regulated learning: A natural formula for connecting formal and informal learning', </a:t>
            </a:r>
            <a:r>
              <a:rPr lang="en-GB" i="1" dirty="0"/>
              <a:t>The Internet and Higher Education</a:t>
            </a:r>
            <a:r>
              <a:rPr lang="en-GB" dirty="0"/>
              <a:t>, 15(1), pp. 3–8.</a:t>
            </a:r>
          </a:p>
          <a:p>
            <a:pPr marL="342900" indent="-342900">
              <a:buAutoNum type="arabicPeriod"/>
            </a:pPr>
            <a:r>
              <a:rPr lang="en-GB" dirty="0" err="1"/>
              <a:t>Eshet-Alkalai</a:t>
            </a:r>
            <a:r>
              <a:rPr lang="en-GB" dirty="0"/>
              <a:t>, Y. (2012) 'Digital literacy: A conceptual framework for survival skills in the digital era', </a:t>
            </a:r>
            <a:r>
              <a:rPr lang="en-GB" i="1" dirty="0"/>
              <a:t>Journal of Educational Multimedia and Hypermedia</a:t>
            </a:r>
            <a:r>
              <a:rPr lang="en-GB" dirty="0"/>
              <a:t>, 13(1), pp. 93–106</a:t>
            </a:r>
          </a:p>
          <a:p>
            <a:r>
              <a:rPr lang="en-GB" dirty="0"/>
              <a:t>4. Reedy, K. and Parker, J. (2017) </a:t>
            </a:r>
            <a:r>
              <a:rPr lang="en-GB" i="1" dirty="0"/>
              <a:t>Digital Literacy Unpacked</a:t>
            </a:r>
            <a:r>
              <a:rPr lang="en-GB" dirty="0"/>
              <a:t>. London: Facet Publishing.</a:t>
            </a:r>
          </a:p>
          <a:p>
            <a:r>
              <a:rPr lang="en-GB" dirty="0"/>
              <a:t>5. Waller, R. (2011) 'What makes a good document? The criteria we use', </a:t>
            </a:r>
            <a:r>
              <a:rPr lang="en-GB" i="1" dirty="0"/>
              <a:t>University of Reading</a:t>
            </a:r>
            <a:r>
              <a:rPr lang="en-GB" dirty="0"/>
              <a:t>. </a:t>
            </a:r>
            <a:r>
              <a:rPr lang="en-GB"/>
              <a:t>Reading: University of Reading.</a:t>
            </a:r>
            <a:endParaRPr lang="en-GB" dirty="0"/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025BC137-EA13-991E-AB11-6EA318D617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159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1603</TotalTime>
  <Words>612</Words>
  <Application>Microsoft Office PowerPoint</Application>
  <PresentationFormat>Widescreen</PresentationFormat>
  <Paragraphs>68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EXCELL</vt:lpstr>
      <vt:lpstr>  Professional Development </vt:lpstr>
      <vt:lpstr> Microsoft Forms &amp; Data Collection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severincristinamihaela@gmail.com</dc:creator>
  <cp:lastModifiedBy>gideon carvalho</cp:lastModifiedBy>
  <cp:revision>2</cp:revision>
  <dcterms:created xsi:type="dcterms:W3CDTF">2026-02-21T16:10:04Z</dcterms:created>
  <dcterms:modified xsi:type="dcterms:W3CDTF">2026-03-15T15:52:42Z</dcterms:modified>
</cp:coreProperties>
</file>