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86" r:id="rId1"/>
  </p:sldMasterIdLst>
  <p:notesMasterIdLst>
    <p:notesMasterId r:id="rId16"/>
  </p:notesMasterIdLst>
  <p:sldIdLst>
    <p:sldId id="256" r:id="rId2"/>
    <p:sldId id="257" r:id="rId3"/>
    <p:sldId id="258" r:id="rId4"/>
    <p:sldId id="259" r:id="rId5"/>
    <p:sldId id="260" r:id="rId6"/>
    <p:sldId id="261" r:id="rId7"/>
    <p:sldId id="262" r:id="rId8"/>
    <p:sldId id="263" r:id="rId9"/>
    <p:sldId id="264" r:id="rId10"/>
    <p:sldId id="270" r:id="rId11"/>
    <p:sldId id="266" r:id="rId12"/>
    <p:sldId id="267" r:id="rId13"/>
    <p:sldId id="268" r:id="rId14"/>
    <p:sldId id="269"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6AB378E-A15A-4A95-AD08-35E79B103267}" v="3" dt="2025-06-23T10:42:55.17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0010" autoAdjust="0"/>
    <p:restoredTop sz="84314" autoAdjust="0"/>
  </p:normalViewPr>
  <p:slideViewPr>
    <p:cSldViewPr snapToGrid="0">
      <p:cViewPr>
        <p:scale>
          <a:sx n="70" d="100"/>
          <a:sy n="70" d="100"/>
        </p:scale>
        <p:origin x="936" y="2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21" Type="http://schemas.microsoft.com/office/2016/11/relationships/changesInfo" Target="changesInfos/changesInfo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ilviu Will" userId="79d0793bdeb257d5" providerId="LiveId" clId="{26AB378E-A15A-4A95-AD08-35E79B103267}"/>
    <pc:docChg chg="custSel modSld">
      <pc:chgData name="Silviu Will" userId="79d0793bdeb257d5" providerId="LiveId" clId="{26AB378E-A15A-4A95-AD08-35E79B103267}" dt="2025-06-23T10:42:55.170" v="58"/>
      <pc:docMkLst>
        <pc:docMk/>
      </pc:docMkLst>
      <pc:sldChg chg="modSp mod">
        <pc:chgData name="Silviu Will" userId="79d0793bdeb257d5" providerId="LiveId" clId="{26AB378E-A15A-4A95-AD08-35E79B103267}" dt="2025-06-23T10:42:55.170" v="58"/>
        <pc:sldMkLst>
          <pc:docMk/>
          <pc:sldMk cId="3480766146" sldId="256"/>
        </pc:sldMkLst>
        <pc:spChg chg="mod">
          <ac:chgData name="Silviu Will" userId="79d0793bdeb257d5" providerId="LiveId" clId="{26AB378E-A15A-4A95-AD08-35E79B103267}" dt="2025-06-23T10:42:55.170" v="58"/>
          <ac:spMkLst>
            <pc:docMk/>
            <pc:sldMk cId="3480766146" sldId="256"/>
            <ac:spMk id="3" creationId="{73252810-4A85-483E-A801-84C453FA1162}"/>
          </ac:spMkLst>
        </pc:spChg>
      </pc:sldChg>
      <pc:sldChg chg="modNotesTx">
        <pc:chgData name="Silviu Will" userId="79d0793bdeb257d5" providerId="LiveId" clId="{26AB378E-A15A-4A95-AD08-35E79B103267}" dt="2025-06-23T07:47:40.924" v="0" actId="313"/>
        <pc:sldMkLst>
          <pc:docMk/>
          <pc:sldMk cId="2383734829" sldId="257"/>
        </pc:sldMkLst>
      </pc:sldChg>
      <pc:sldChg chg="modSp">
        <pc:chgData name="Silviu Will" userId="79d0793bdeb257d5" providerId="LiveId" clId="{26AB378E-A15A-4A95-AD08-35E79B103267}" dt="2025-06-23T07:48:40.575" v="1" actId="1076"/>
        <pc:sldMkLst>
          <pc:docMk/>
          <pc:sldMk cId="938228025" sldId="258"/>
        </pc:sldMkLst>
        <pc:picChg chg="mod">
          <ac:chgData name="Silviu Will" userId="79d0793bdeb257d5" providerId="LiveId" clId="{26AB378E-A15A-4A95-AD08-35E79B103267}" dt="2025-06-23T07:48:40.575" v="1" actId="1076"/>
          <ac:picMkLst>
            <pc:docMk/>
            <pc:sldMk cId="938228025" sldId="258"/>
            <ac:picMk id="2052" creationId="{C909FE3C-CAD8-4AFD-B6C5-4C3E4BC35CF6}"/>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920F542-C979-4B02-B69D-F71162E3DEE7}" type="datetimeFigureOut">
              <a:rPr lang="en-GB" smtClean="0"/>
              <a:t>23/06/2025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1DD1D8F-54C5-4627-B687-D0807D84E429}" type="slidenum">
              <a:rPr lang="en-GB" smtClean="0"/>
              <a:t>‹#›</a:t>
            </a:fld>
            <a:endParaRPr lang="en-GB"/>
          </a:p>
        </p:txBody>
      </p:sp>
    </p:spTree>
    <p:extLst>
      <p:ext uri="{BB962C8B-B14F-4D97-AF65-F5344CB8AC3E}">
        <p14:creationId xmlns:p14="http://schemas.microsoft.com/office/powerpoint/2010/main" val="982408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1DD1D8F-54C5-4627-B687-D0807D84E429}" type="slidenum">
              <a:rPr lang="en-GB" smtClean="0"/>
              <a:t>1</a:t>
            </a:fld>
            <a:endParaRPr lang="en-GB"/>
          </a:p>
        </p:txBody>
      </p:sp>
    </p:spTree>
    <p:extLst>
      <p:ext uri="{BB962C8B-B14F-4D97-AF65-F5344CB8AC3E}">
        <p14:creationId xmlns:p14="http://schemas.microsoft.com/office/powerpoint/2010/main" val="12893846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dirty="0">
                <a:effectLst/>
                <a:latin typeface="Calibri" panose="020F0502020204030204" pitchFamily="34" charset="0"/>
                <a:ea typeface="Calibri" panose="020F0502020204030204" pitchFamily="34" charset="0"/>
                <a:cs typeface="Times New Roman" panose="02020603050405020304" pitchFamily="18" charset="0"/>
              </a:rPr>
              <a:t>Today’s discussion focuses on the proposed international food festival, focusing on inclusivity and diversity. The event will be a two-day celebration organized to bring people from different backgrounds together through culture, food and shared experiences. The event will be designed around the theme of Equality, Diversity and Inclusion, focusing on aspects like unity and acknowledging various cuisines and traditions from around the world. It is scheduled for September 20 – 21, 2025, and will be hosted at Marina Bay Sands in Singapore. The goal target is to attract food lovers, corporate teams, families and local communities and culinary student; all from varying backgrounds and culture. The event seeks to honor the rich diversity that connects people from around the globe.</a:t>
            </a:r>
            <a:endParaRPr lang="en-GB" dirty="0"/>
          </a:p>
        </p:txBody>
      </p:sp>
      <p:sp>
        <p:nvSpPr>
          <p:cNvPr id="4" name="Slide Number Placeholder 3"/>
          <p:cNvSpPr>
            <a:spLocks noGrp="1"/>
          </p:cNvSpPr>
          <p:nvPr>
            <p:ph type="sldNum" sz="quarter" idx="5"/>
          </p:nvPr>
        </p:nvSpPr>
        <p:spPr/>
        <p:txBody>
          <a:bodyPr/>
          <a:lstStyle/>
          <a:p>
            <a:fld id="{31DD1D8F-54C5-4627-B687-D0807D84E429}" type="slidenum">
              <a:rPr lang="en-GB" smtClean="0"/>
              <a:t>2</a:t>
            </a:fld>
            <a:endParaRPr lang="en-GB"/>
          </a:p>
        </p:txBody>
      </p:sp>
    </p:spTree>
    <p:extLst>
      <p:ext uri="{BB962C8B-B14F-4D97-AF65-F5344CB8AC3E}">
        <p14:creationId xmlns:p14="http://schemas.microsoft.com/office/powerpoint/2010/main" val="178107344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dirty="0">
                <a:effectLst/>
                <a:latin typeface="Calibri" panose="020F0502020204030204" pitchFamily="34" charset="0"/>
                <a:ea typeface="Calibri" panose="020F0502020204030204" pitchFamily="34" charset="0"/>
                <a:cs typeface="Times New Roman" panose="02020603050405020304" pitchFamily="18" charset="0"/>
              </a:rPr>
              <a:t>The main objectives of the event were designed around the theme and the expected outcome of the event. For instance, it targets to promote cultural understanding through food, while celebrating various underrepresented cuisines and cultures from different parts of the world. The event targets to let food act as the bridge for education and unity. The event will offer opportunity for chefs from different backgrounds to showcase their skills, culinary heritage and stories to the world. Also, the event targets at creating valuable networking opportunities for hospitality professional, allowing them to connect and collaborate. In addition to these objectives, the event targets to help generate revenue and media exposure for both the venue and the sponsors.</a:t>
            </a:r>
            <a:endParaRPr lang="en-GB" dirty="0"/>
          </a:p>
        </p:txBody>
      </p:sp>
      <p:sp>
        <p:nvSpPr>
          <p:cNvPr id="4" name="Slide Number Placeholder 3"/>
          <p:cNvSpPr>
            <a:spLocks noGrp="1"/>
          </p:cNvSpPr>
          <p:nvPr>
            <p:ph type="sldNum" sz="quarter" idx="5"/>
          </p:nvPr>
        </p:nvSpPr>
        <p:spPr/>
        <p:txBody>
          <a:bodyPr/>
          <a:lstStyle/>
          <a:p>
            <a:fld id="{31DD1D8F-54C5-4627-B687-D0807D84E429}" type="slidenum">
              <a:rPr lang="en-GB" smtClean="0"/>
              <a:t>3</a:t>
            </a:fld>
            <a:endParaRPr lang="en-GB"/>
          </a:p>
        </p:txBody>
      </p:sp>
    </p:spTree>
    <p:extLst>
      <p:ext uri="{BB962C8B-B14F-4D97-AF65-F5344CB8AC3E}">
        <p14:creationId xmlns:p14="http://schemas.microsoft.com/office/powerpoint/2010/main" val="42820193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800" dirty="0">
                <a:effectLst/>
                <a:latin typeface="Calibri" panose="020F0502020204030204" pitchFamily="34" charset="0"/>
                <a:ea typeface="Calibri" panose="020F0502020204030204" pitchFamily="34" charset="0"/>
                <a:cs typeface="Times New Roman" panose="02020603050405020304" pitchFamily="18" charset="0"/>
              </a:rPr>
              <a:t>Our primary audience comprises corporate teams, food bloggers, and culinary students, those who are deeply interested in food culture, industry trends, and networking opportunities. The secondary market includes families, local communities, and tourists who want to experience and celebrate cuisines from across the world. The growing demand for interactive food workshops and global dining reflects a trend toward more culturally rich and hands-on experiences. Importantly, this event resonates with the hospitality industry’s ongoing drive for inclusivity, diversity, and innovation through food.</a:t>
            </a:r>
            <a:endParaRPr lang="en-GB" dirty="0"/>
          </a:p>
        </p:txBody>
      </p:sp>
      <p:sp>
        <p:nvSpPr>
          <p:cNvPr id="4" name="Slide Number Placeholder 3"/>
          <p:cNvSpPr>
            <a:spLocks noGrp="1"/>
          </p:cNvSpPr>
          <p:nvPr>
            <p:ph type="sldNum" sz="quarter" idx="5"/>
          </p:nvPr>
        </p:nvSpPr>
        <p:spPr/>
        <p:txBody>
          <a:bodyPr/>
          <a:lstStyle/>
          <a:p>
            <a:fld id="{31DD1D8F-54C5-4627-B687-D0807D84E429}" type="slidenum">
              <a:rPr lang="en-GB" smtClean="0"/>
              <a:t>4</a:t>
            </a:fld>
            <a:endParaRPr lang="en-GB"/>
          </a:p>
        </p:txBody>
      </p:sp>
    </p:spTree>
    <p:extLst>
      <p:ext uri="{BB962C8B-B14F-4D97-AF65-F5344CB8AC3E}">
        <p14:creationId xmlns:p14="http://schemas.microsoft.com/office/powerpoint/2010/main" val="152581229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The two-day food festival will celebrate the rich diversity of cuisines and traditions from around the world, reflecting the values of equality, diversity, and inclusion. Attendees will enjoy interactive cooking demonstrations, food tastings, and cultural performances that showcase underrepresented cuisines. Importantly, this event is designed to be more than just a food festival, it’s a platform to connect people, foster understanding, and appreciate different food cultures. The concept underscores our mission to bring people together through food and shared experiences.</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31DD1D8F-54C5-4627-B687-D0807D84E429}" type="slidenum">
              <a:rPr lang="en-GB" smtClean="0"/>
              <a:t>5</a:t>
            </a:fld>
            <a:endParaRPr lang="en-GB"/>
          </a:p>
        </p:txBody>
      </p:sp>
    </p:spTree>
    <p:extLst>
      <p:ext uri="{BB962C8B-B14F-4D97-AF65-F5344CB8AC3E}">
        <p14:creationId xmlns:p14="http://schemas.microsoft.com/office/powerpoint/2010/main" val="13578431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The Sands Expo and Convention Centre at Marina Bay Sands in Singapore is the perfect venue for this event. It offers world-class indoor and outdoor spaces that can be tailored to suit a range of activities, from cooking demonstrations to food tastings and panel sessions. Preliminary checks show the venue is available on our chosen dates and can comfortably accommodate over 500 people. The facilities include state-of-the-art catering, ample parking, and advanced audiovisual equipment. Importantly, it is a fully accessible and multilingual-friendly venue, with wheelchair access, sensory spaces, and interpreters available if required.</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31DD1D8F-54C5-4627-B687-D0807D84E429}" type="slidenum">
              <a:rPr lang="en-GB" smtClean="0"/>
              <a:t>6</a:t>
            </a:fld>
            <a:endParaRPr lang="en-GB"/>
          </a:p>
        </p:txBody>
      </p:sp>
    </p:spTree>
    <p:extLst>
      <p:ext uri="{BB962C8B-B14F-4D97-AF65-F5344CB8AC3E}">
        <p14:creationId xmlns:p14="http://schemas.microsoft.com/office/powerpoint/2010/main" val="350519551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Staffing will play a central role in ensuring the success of our event. We plan to recruit experienced event coordinators, skilled chefs from diverse backgrounds, certified food safety experts, and enthusiastic volunteers. Key skills we’ll prioritize include hospitality management, technical event operations, and multilingual abilities to ensure smooth communication with a diverse audience. We’ll also provide training focused on inclusivity and cultural sensitivity so all staff and volunteers are equipped to deliver a respectful and welcoming experience. Additionally, partnering with authentic vendors, caterers, and local artists will help us present genuine and meaningful culinary and cultural experiences.</a:t>
            </a:r>
          </a:p>
        </p:txBody>
      </p:sp>
      <p:sp>
        <p:nvSpPr>
          <p:cNvPr id="4" name="Slide Number Placeholder 3"/>
          <p:cNvSpPr>
            <a:spLocks noGrp="1"/>
          </p:cNvSpPr>
          <p:nvPr>
            <p:ph type="sldNum" sz="quarter" idx="5"/>
          </p:nvPr>
        </p:nvSpPr>
        <p:spPr/>
        <p:txBody>
          <a:bodyPr/>
          <a:lstStyle/>
          <a:p>
            <a:fld id="{31DD1D8F-54C5-4627-B687-D0807D84E429}" type="slidenum">
              <a:rPr lang="en-GB" smtClean="0"/>
              <a:t>7</a:t>
            </a:fld>
            <a:endParaRPr lang="en-GB"/>
          </a:p>
        </p:txBody>
      </p:sp>
    </p:spTree>
    <p:extLst>
      <p:ext uri="{BB962C8B-B14F-4D97-AF65-F5344CB8AC3E}">
        <p14:creationId xmlns:p14="http://schemas.microsoft.com/office/powerpoint/2010/main" val="83003697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The </a:t>
            </a:r>
            <a:r>
              <a:rPr lang="en-US" sz="1800" dirty="0" err="1">
                <a:effectLst/>
                <a:latin typeface="Times New Roman" panose="02020603050405020304" pitchFamily="18" charset="0"/>
                <a:ea typeface="Times New Roman" panose="02020603050405020304" pitchFamily="18" charset="0"/>
                <a:cs typeface="Times New Roman" panose="02020603050405020304" pitchFamily="18" charset="0"/>
              </a:rPr>
              <a:t>organisers</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 need a range of resources that match our goals for inclusivity and engagement to bring this event to life. Our catering will feature a rich, diverse menu with interactive food stations, allowing guests to connect directly with chefs and cuisines from around the world. The equipment we use, from cooking stations and lighting to audio-visual and sanitation facilities, will help create a comfortable and professional environment. Additionally, careful logistics, including parking, security, and a reliable shuttle service, will keep operations running smoothly. Flexible seating will enable us to accommodate workshops, tastings, and live entertainment effortlessly.</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31DD1D8F-54C5-4627-B687-D0807D84E429}" type="slidenum">
              <a:rPr lang="en-GB" smtClean="0"/>
              <a:t>8</a:t>
            </a:fld>
            <a:endParaRPr lang="en-GB"/>
          </a:p>
        </p:txBody>
      </p:sp>
    </p:spTree>
    <p:extLst>
      <p:ext uri="{BB962C8B-B14F-4D97-AF65-F5344CB8AC3E}">
        <p14:creationId xmlns:p14="http://schemas.microsoft.com/office/powerpoint/2010/main" val="62459838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The projected total expenditure is carefully distributed to reflect both the scale of the event and its mission of inclusivity. The main costs include venue hire, catering, staffing, and marketing, all essential for delivering a rich and culturally representative experience. We have also budgeted for specialized expenses such as interpreters, multilingual services, and accessible facilities to make sure everyone feels welcome and comfortable. Security, equipment rental, and a small contingency fund help account for any unexpected needs. The total comes to $52,000, which lets us execute a high-caliber, culturally rich, and smoothly managed event.</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31DD1D8F-54C5-4627-B687-D0807D84E429}" type="slidenum">
              <a:rPr lang="en-GB" smtClean="0"/>
              <a:t>9</a:t>
            </a:fld>
            <a:endParaRPr lang="en-GB"/>
          </a:p>
        </p:txBody>
      </p:sp>
    </p:spTree>
    <p:extLst>
      <p:ext uri="{BB962C8B-B14F-4D97-AF65-F5344CB8AC3E}">
        <p14:creationId xmlns:p14="http://schemas.microsoft.com/office/powerpoint/2010/main" val="7692299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The income for this event is projected to come from a combination of sources that reflect both community engagement and industry support. Ticket sales will account for the largest portion, with 500 people expected to attend at $60 each. Vendor fees from food and beverage providers will bring in additional revenue, adding $10,000 to the total. Furthermore, we have secured corporate sponsorship from 3 companies who are eager to align their brands with the values of diversity and inclusion. All these income streams together total $60,000, which will enable us to successfully fund and execute the event.</a:t>
            </a:r>
            <a:endParaRPr lang="en-US"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31DD1D8F-54C5-4627-B687-D0807D84E429}" type="slidenum">
              <a:rPr lang="en-GB" smtClean="0"/>
              <a:t>10</a:t>
            </a:fld>
            <a:endParaRPr lang="en-GB"/>
          </a:p>
        </p:txBody>
      </p:sp>
    </p:spTree>
    <p:extLst>
      <p:ext uri="{BB962C8B-B14F-4D97-AF65-F5344CB8AC3E}">
        <p14:creationId xmlns:p14="http://schemas.microsoft.com/office/powerpoint/2010/main" val="49834298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Calibri" panose="020F0502020204030204" pitchFamily="34" charset="0"/>
                <a:ea typeface="Calibri" panose="020F0502020204030204" pitchFamily="34" charset="0"/>
                <a:cs typeface="Times New Roman" panose="02020603050405020304" pitchFamily="18" charset="0"/>
              </a:rPr>
              <a:t>Before delivering this event, we conducted a thorough SWOT analysis to identify our key strengths, weaknesses, opportunities, and potential threats. This careful consideration lets us maximize our resources and minimize risks. To handle unexpected issues, from supplier disruptions to bad weather, we have prepared backup plans in advance. Furthermore, we’re proactively engaging stakeholders, from vendors to community organizations, to align goals and foster collaboration. Finally, we will measure success through attendee surveys, social media engagement, and revenue analysis. All these steps help us create a well-prepared, adaptable, and impactful event.</a:t>
            </a:r>
          </a:p>
        </p:txBody>
      </p:sp>
      <p:sp>
        <p:nvSpPr>
          <p:cNvPr id="4" name="Slide Number Placeholder 3"/>
          <p:cNvSpPr>
            <a:spLocks noGrp="1"/>
          </p:cNvSpPr>
          <p:nvPr>
            <p:ph type="sldNum" sz="quarter" idx="5"/>
          </p:nvPr>
        </p:nvSpPr>
        <p:spPr/>
        <p:txBody>
          <a:bodyPr/>
          <a:lstStyle/>
          <a:p>
            <a:fld id="{31DD1D8F-54C5-4627-B687-D0807D84E429}" type="slidenum">
              <a:rPr lang="en-GB" smtClean="0"/>
              <a:t>11</a:t>
            </a:fld>
            <a:endParaRPr lang="en-GB"/>
          </a:p>
        </p:txBody>
      </p:sp>
    </p:spTree>
    <p:extLst>
      <p:ext uri="{BB962C8B-B14F-4D97-AF65-F5344CB8AC3E}">
        <p14:creationId xmlns:p14="http://schemas.microsoft.com/office/powerpoint/2010/main" val="32856478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6/23/2025</a:t>
            </a:fld>
            <a:endParaRPr lang="en-US" dirty="0"/>
          </a:p>
        </p:txBody>
      </p:sp>
      <p:sp>
        <p:nvSpPr>
          <p:cNvPr id="5" name="Footer Placeholder 4"/>
          <p:cNvSpPr>
            <a:spLocks noGrp="1"/>
          </p:cNvSpPr>
          <p:nvPr>
            <p:ph type="ftr" sz="quarter" idx="11"/>
          </p:nvPr>
        </p:nvSpPr>
        <p:spPr>
          <a:xfrm>
            <a:off x="2416500" y="329307"/>
            <a:ext cx="4973915" cy="309201"/>
          </a:xfrm>
        </p:spPr>
        <p:txBody>
          <a:bodyPr/>
          <a:lstStyle/>
          <a:p>
            <a:endParaRPr lang="en-US" dirty="0"/>
          </a:p>
        </p:txBody>
      </p:sp>
      <p:sp>
        <p:nvSpPr>
          <p:cNvPr id="6" name="Slide Number Placeholder 5"/>
          <p:cNvSpPr>
            <a:spLocks noGrp="1"/>
          </p:cNvSpPr>
          <p:nvPr>
            <p:ph type="sldNum" sz="quarter" idx="12"/>
          </p:nvPr>
        </p:nvSpPr>
        <p:spPr>
          <a:xfrm>
            <a:off x="1437664" y="798973"/>
            <a:ext cx="811019" cy="503578"/>
          </a:xfrm>
        </p:spPr>
        <p:txBody>
          <a:bodyPr/>
          <a:lstStyle/>
          <a:p>
            <a:fld id="{D57F1E4F-1CFF-5643-939E-217C01CDF565}" type="slidenum">
              <a:rPr lang="en-US" smtClean="0"/>
              <a:pPr/>
              <a:t>‹#›</a:t>
            </a:fld>
            <a:endParaRPr lang="en-US" dirty="0"/>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1115729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6/23/2025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2192783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6/23/2025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6318028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smtClean="0"/>
              <a:pPr/>
              <a:t>6/23/2025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9579157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6/23/2025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907152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6/23/2025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6307407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6/23/2025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0579004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6/23/2025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8682778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B61BEF0D-F0BB-DE4B-95CE-6DB70DBA9567}" type="datetimeFigureOut">
              <a:rPr lang="en-US" smtClean="0"/>
              <a:pPr/>
              <a:t>6/23/2025</a:t>
            </a:fld>
            <a:endParaRPr lang="en-US" dirty="0"/>
          </a:p>
        </p:txBody>
      </p:sp>
      <p:sp>
        <p:nvSpPr>
          <p:cNvPr id="6" name="Footer Placeholder 5"/>
          <p:cNvSpPr>
            <a:spLocks noGrp="1"/>
          </p:cNvSpPr>
          <p:nvPr>
            <p:ph type="ftr" sz="quarter" idx="11"/>
          </p:nvPr>
        </p:nvSpPr>
        <p:spPr>
          <a:xfrm>
            <a:off x="1447382" y="318640"/>
            <a:ext cx="5541004" cy="320931"/>
          </a:xfrm>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4739705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6/23/2025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7360515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6/23/2025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2892683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B61BEF0D-F0BB-DE4B-95CE-6DB70DBA9567}" type="datetimeFigureOut">
              <a:rPr lang="en-US" smtClean="0"/>
              <a:pPr/>
              <a:t>6/23/2025</a:t>
            </a:fld>
            <a:endParaRPr lang="en-US" dirty="0"/>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D57F1E4F-1CFF-5643-939E-217C01CDF565}" type="slidenum">
              <a:rPr lang="en-US" smtClean="0"/>
              <a:pPr/>
              <a:t>‹#›</a:t>
            </a:fld>
            <a:endParaRPr lang="en-US" dirty="0"/>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88934979"/>
      </p:ext>
    </p:extLst>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Lst>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E2B74F-5A81-4C90-84B6-D4408C9B83C8}"/>
              </a:ext>
            </a:extLst>
          </p:cNvPr>
          <p:cNvSpPr>
            <a:spLocks noGrp="1"/>
          </p:cNvSpPr>
          <p:nvPr>
            <p:ph type="ctrTitle"/>
          </p:nvPr>
        </p:nvSpPr>
        <p:spPr/>
        <p:txBody>
          <a:bodyPr>
            <a:normAutofit/>
          </a:bodyPr>
          <a:lstStyle/>
          <a:p>
            <a:r>
              <a:rPr lang="en-US" sz="4000" b="1" dirty="0"/>
              <a:t>An Inclusive Culinary Experience at Marina Bay Sands, Singapore</a:t>
            </a:r>
          </a:p>
        </p:txBody>
      </p:sp>
      <p:sp>
        <p:nvSpPr>
          <p:cNvPr id="3" name="Subtitle 2">
            <a:extLst>
              <a:ext uri="{FF2B5EF4-FFF2-40B4-BE49-F238E27FC236}">
                <a16:creationId xmlns:a16="http://schemas.microsoft.com/office/drawing/2014/main" id="{73252810-4A85-483E-A801-84C453FA1162}"/>
              </a:ext>
            </a:extLst>
          </p:cNvPr>
          <p:cNvSpPr>
            <a:spLocks noGrp="1"/>
          </p:cNvSpPr>
          <p:nvPr>
            <p:ph type="subTitle" idx="1"/>
          </p:nvPr>
        </p:nvSpPr>
        <p:spPr>
          <a:xfrm>
            <a:off x="1507067" y="4050833"/>
            <a:ext cx="7766936" cy="1229379"/>
          </a:xfrm>
        </p:spPr>
        <p:txBody>
          <a:bodyPr>
            <a:normAutofit fontScale="92500" lnSpcReduction="20000"/>
          </a:bodyPr>
          <a:lstStyle/>
          <a:p>
            <a:pPr algn="ctr"/>
            <a:r>
              <a:rPr lang="en-US" dirty="0"/>
              <a:t>Student’s Name: </a:t>
            </a:r>
            <a:r>
              <a:rPr lang="en-US" dirty="0" err="1"/>
              <a:t>SilviU</a:t>
            </a:r>
            <a:r>
              <a:rPr lang="en-US" dirty="0"/>
              <a:t> </a:t>
            </a:r>
            <a:r>
              <a:rPr lang="en-US" dirty="0" err="1"/>
              <a:t>cILICA</a:t>
            </a:r>
            <a:endParaRPr lang="en-US" dirty="0"/>
          </a:p>
          <a:p>
            <a:pPr algn="ctr"/>
            <a:r>
              <a:rPr lang="en-US" dirty="0"/>
              <a:t>Course: </a:t>
            </a:r>
            <a:r>
              <a:rPr lang="en-GB" dirty="0"/>
              <a:t>International Hotel Management BMIH6007</a:t>
            </a:r>
            <a:endParaRPr lang="en-US" dirty="0"/>
          </a:p>
          <a:p>
            <a:pPr algn="ctr"/>
            <a:r>
              <a:rPr lang="en-US" dirty="0"/>
              <a:t>Lecture: </a:t>
            </a:r>
            <a:r>
              <a:rPr lang="en-GB"/>
              <a:t>Kathryn Flynn</a:t>
            </a:r>
            <a:endParaRPr lang="en-US" dirty="0"/>
          </a:p>
        </p:txBody>
      </p:sp>
    </p:spTree>
    <p:extLst>
      <p:ext uri="{BB962C8B-B14F-4D97-AF65-F5344CB8AC3E}">
        <p14:creationId xmlns:p14="http://schemas.microsoft.com/office/powerpoint/2010/main" val="34807661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159463-1792-47E9-8EEA-0B4C05ADE6A9}"/>
              </a:ext>
            </a:extLst>
          </p:cNvPr>
          <p:cNvSpPr>
            <a:spLocks noGrp="1"/>
          </p:cNvSpPr>
          <p:nvPr>
            <p:ph type="title"/>
          </p:nvPr>
        </p:nvSpPr>
        <p:spPr/>
        <p:txBody>
          <a:bodyPr/>
          <a:lstStyle/>
          <a:p>
            <a:pPr algn="ctr"/>
            <a:r>
              <a:rPr lang="en-US" b="1" dirty="0"/>
              <a:t>Introduction to the Event</a:t>
            </a:r>
          </a:p>
        </p:txBody>
      </p:sp>
      <p:sp>
        <p:nvSpPr>
          <p:cNvPr id="3" name="Content Placeholder 2">
            <a:extLst>
              <a:ext uri="{FF2B5EF4-FFF2-40B4-BE49-F238E27FC236}">
                <a16:creationId xmlns:a16="http://schemas.microsoft.com/office/drawing/2014/main" id="{F58881FE-822B-4A0B-93D5-6038C7BFB6A8}"/>
              </a:ext>
            </a:extLst>
          </p:cNvPr>
          <p:cNvSpPr>
            <a:spLocks noGrp="1"/>
          </p:cNvSpPr>
          <p:nvPr>
            <p:ph idx="1"/>
          </p:nvPr>
        </p:nvSpPr>
        <p:spPr>
          <a:xfrm>
            <a:off x="1210235" y="2160589"/>
            <a:ext cx="6884894" cy="3729223"/>
          </a:xfrm>
        </p:spPr>
        <p:txBody>
          <a:bodyPr>
            <a:normAutofit fontScale="92500" lnSpcReduction="10000"/>
          </a:bodyPr>
          <a:lstStyle/>
          <a:p>
            <a:pPr>
              <a:buFont typeface="Arial" panose="020B0604020202020204" pitchFamily="34" charset="0"/>
              <a:buChar char="•"/>
            </a:pPr>
            <a:r>
              <a:rPr lang="en-US" sz="2000" dirty="0"/>
              <a:t>The event will highlight diverse cuisines and culinary traditions from around the world focusing on the theme, equality, diversity and inclusion (EDI).</a:t>
            </a:r>
          </a:p>
          <a:p>
            <a:r>
              <a:rPr lang="en-US" sz="2000" dirty="0"/>
              <a:t>It will be a two-day food festival with cooking classes, tastings, and cultural performances, from </a:t>
            </a:r>
            <a:r>
              <a:rPr lang="en-US" dirty="0"/>
              <a:t>September 20 to 21, 2025 at Marina Bay Sands, Singapore</a:t>
            </a:r>
            <a:r>
              <a:rPr lang="en-US" sz="2000" dirty="0"/>
              <a:t>.</a:t>
            </a:r>
          </a:p>
          <a:p>
            <a:pPr>
              <a:buFont typeface="Arial" panose="020B0604020202020204" pitchFamily="34" charset="0"/>
              <a:buChar char="•"/>
            </a:pPr>
            <a:r>
              <a:rPr lang="en-US" sz="2000" dirty="0"/>
              <a:t>The target audiences are food enthusiasts, families, corporate teams, local community and culinary students.</a:t>
            </a:r>
          </a:p>
          <a:p>
            <a:pPr>
              <a:buFont typeface="Arial" panose="020B0604020202020204" pitchFamily="34" charset="0"/>
              <a:buChar char="•"/>
            </a:pPr>
            <a:r>
              <a:rPr lang="en-US" sz="2000" dirty="0"/>
              <a:t>It targets to promote inclusivity and diversity through shared culinary experiences.</a:t>
            </a:r>
          </a:p>
        </p:txBody>
      </p:sp>
      <p:pic>
        <p:nvPicPr>
          <p:cNvPr id="1026" name="Picture 2" descr="All Inclusive Food Tour Of Nantes Old Town With Local Guide">
            <a:extLst>
              <a:ext uri="{FF2B5EF4-FFF2-40B4-BE49-F238E27FC236}">
                <a16:creationId xmlns:a16="http://schemas.microsoft.com/office/drawing/2014/main" id="{20A57D88-E087-44B8-9DA5-70C079118B3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57883" y="2485260"/>
            <a:ext cx="3639670" cy="25189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837348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229A0D-C044-45E4-B1A8-EA9FD168A581}"/>
              </a:ext>
            </a:extLst>
          </p:cNvPr>
          <p:cNvSpPr>
            <a:spLocks noGrp="1"/>
          </p:cNvSpPr>
          <p:nvPr>
            <p:ph type="title"/>
          </p:nvPr>
        </p:nvSpPr>
        <p:spPr/>
        <p:txBody>
          <a:bodyPr/>
          <a:lstStyle/>
          <a:p>
            <a:pPr algn="ctr"/>
            <a:r>
              <a:rPr lang="en-US" b="1" dirty="0"/>
              <a:t>Event objectives</a:t>
            </a:r>
          </a:p>
        </p:txBody>
      </p:sp>
      <p:sp>
        <p:nvSpPr>
          <p:cNvPr id="3" name="Content Placeholder 2">
            <a:extLst>
              <a:ext uri="{FF2B5EF4-FFF2-40B4-BE49-F238E27FC236}">
                <a16:creationId xmlns:a16="http://schemas.microsoft.com/office/drawing/2014/main" id="{EDEF1F38-FFC2-4B0F-AB37-840FDE7DE9D2}"/>
              </a:ext>
            </a:extLst>
          </p:cNvPr>
          <p:cNvSpPr>
            <a:spLocks noGrp="1"/>
          </p:cNvSpPr>
          <p:nvPr>
            <p:ph idx="1"/>
          </p:nvPr>
        </p:nvSpPr>
        <p:spPr>
          <a:xfrm>
            <a:off x="1451580" y="2015732"/>
            <a:ext cx="5998092" cy="3450613"/>
          </a:xfrm>
        </p:spPr>
        <p:txBody>
          <a:bodyPr/>
          <a:lstStyle/>
          <a:p>
            <a:r>
              <a:rPr lang="en-US" dirty="0"/>
              <a:t>Foster cultural understanding through food, focusing on underrepresented cuisines and traditions. </a:t>
            </a:r>
          </a:p>
          <a:p>
            <a:r>
              <a:rPr lang="en-US" dirty="0"/>
              <a:t>Provide a platform for chefs from diverse backgrounds to share their skills. </a:t>
            </a:r>
          </a:p>
          <a:p>
            <a:r>
              <a:rPr lang="en-US" dirty="0"/>
              <a:t>Create networking opportunities for hospitality professionals. </a:t>
            </a:r>
          </a:p>
          <a:p>
            <a:r>
              <a:rPr lang="en-US" dirty="0"/>
              <a:t>Generate revenue and media exposure for the venue and sponsors. </a:t>
            </a:r>
          </a:p>
        </p:txBody>
      </p:sp>
      <p:pic>
        <p:nvPicPr>
          <p:cNvPr id="2052" name="Picture 4" descr="How SMEs can use food to enhance workplace culture diversity">
            <a:extLst>
              <a:ext uri="{FF2B5EF4-FFF2-40B4-BE49-F238E27FC236}">
                <a16:creationId xmlns:a16="http://schemas.microsoft.com/office/drawing/2014/main" id="{C909FE3C-CAD8-4AFD-B6C5-4C3E4BC35CF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73147" y="2015732"/>
            <a:ext cx="3899648" cy="28741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382280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1379B2-2B63-43AF-B794-9E40C84DBCCF}"/>
              </a:ext>
            </a:extLst>
          </p:cNvPr>
          <p:cNvSpPr>
            <a:spLocks noGrp="1"/>
          </p:cNvSpPr>
          <p:nvPr>
            <p:ph type="title"/>
          </p:nvPr>
        </p:nvSpPr>
        <p:spPr/>
        <p:txBody>
          <a:bodyPr/>
          <a:lstStyle/>
          <a:p>
            <a:pPr algn="ctr"/>
            <a:r>
              <a:rPr lang="en-US" b="1" dirty="0"/>
              <a:t>Market Factors – Target Market</a:t>
            </a:r>
          </a:p>
        </p:txBody>
      </p:sp>
      <p:sp>
        <p:nvSpPr>
          <p:cNvPr id="3" name="Content Placeholder 2">
            <a:extLst>
              <a:ext uri="{FF2B5EF4-FFF2-40B4-BE49-F238E27FC236}">
                <a16:creationId xmlns:a16="http://schemas.microsoft.com/office/drawing/2014/main" id="{E4628D88-C9E0-4137-9EB0-6B5553160B2D}"/>
              </a:ext>
            </a:extLst>
          </p:cNvPr>
          <p:cNvSpPr>
            <a:spLocks noGrp="1"/>
          </p:cNvSpPr>
          <p:nvPr>
            <p:ph idx="1"/>
          </p:nvPr>
        </p:nvSpPr>
        <p:spPr>
          <a:xfrm>
            <a:off x="1451579" y="2015732"/>
            <a:ext cx="9603275" cy="3757539"/>
          </a:xfrm>
        </p:spPr>
        <p:txBody>
          <a:bodyPr>
            <a:normAutofit/>
          </a:bodyPr>
          <a:lstStyle/>
          <a:p>
            <a:r>
              <a:rPr lang="en-US" dirty="0"/>
              <a:t>The primary audience includes corporate teams, food bloggers, and culinary students.</a:t>
            </a:r>
          </a:p>
          <a:p>
            <a:r>
              <a:rPr lang="en-US" dirty="0"/>
              <a:t>The secondary audience consists of families and local communities who enjoy cultural experiences and international tourists exploring local food events.</a:t>
            </a:r>
          </a:p>
          <a:p>
            <a:r>
              <a:rPr lang="en-US" dirty="0"/>
              <a:t>Current trends indicate a growing demand for global cuisine experiences and interactive culinary workshops.</a:t>
            </a:r>
          </a:p>
          <a:p>
            <a:r>
              <a:rPr lang="en-US" dirty="0"/>
              <a:t>This event aligns with the hospitality industry’s focus on inclusivity and diversity through innovative culinary experiences.</a:t>
            </a:r>
          </a:p>
        </p:txBody>
      </p:sp>
    </p:spTree>
    <p:extLst>
      <p:ext uri="{BB962C8B-B14F-4D97-AF65-F5344CB8AC3E}">
        <p14:creationId xmlns:p14="http://schemas.microsoft.com/office/powerpoint/2010/main" val="4671092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D1E8C8-52A3-4ACB-B5DC-C0DADA3DA31D}"/>
              </a:ext>
            </a:extLst>
          </p:cNvPr>
          <p:cNvSpPr>
            <a:spLocks noGrp="1"/>
          </p:cNvSpPr>
          <p:nvPr>
            <p:ph type="title"/>
          </p:nvPr>
        </p:nvSpPr>
        <p:spPr/>
        <p:txBody>
          <a:bodyPr/>
          <a:lstStyle/>
          <a:p>
            <a:pPr algn="ctr"/>
            <a:r>
              <a:rPr lang="en-US" b="1" dirty="0"/>
              <a:t>Market Factors – Demand and Competition</a:t>
            </a:r>
          </a:p>
        </p:txBody>
      </p:sp>
      <p:sp>
        <p:nvSpPr>
          <p:cNvPr id="3" name="Content Placeholder 2">
            <a:extLst>
              <a:ext uri="{FF2B5EF4-FFF2-40B4-BE49-F238E27FC236}">
                <a16:creationId xmlns:a16="http://schemas.microsoft.com/office/drawing/2014/main" id="{42108DD6-43A2-4ECD-88B6-71F078DE31F8}"/>
              </a:ext>
            </a:extLst>
          </p:cNvPr>
          <p:cNvSpPr>
            <a:spLocks noGrp="1"/>
          </p:cNvSpPr>
          <p:nvPr>
            <p:ph idx="1"/>
          </p:nvPr>
        </p:nvSpPr>
        <p:spPr/>
        <p:txBody>
          <a:bodyPr/>
          <a:lstStyle/>
          <a:p>
            <a:r>
              <a:rPr lang="en-US" dirty="0"/>
              <a:t>Evidence of demand can be seen in the increasing popularity of food tourism and the growing number of culinary events worldwide.</a:t>
            </a:r>
          </a:p>
          <a:p>
            <a:r>
              <a:rPr lang="en-US" dirty="0"/>
              <a:t>Competition may arise from local food festivals, gourmet dining events, and established cooking schools in the region.</a:t>
            </a:r>
          </a:p>
          <a:p>
            <a:r>
              <a:rPr lang="en-US" dirty="0"/>
              <a:t>The event differentiates itself by focusing on inclusivity and showcasing underrepresented cuisines and cultural traditions.</a:t>
            </a:r>
          </a:p>
          <a:p>
            <a:r>
              <a:rPr lang="en-US" dirty="0"/>
              <a:t>Marketing efforts include targeted social media campaigns, collaborations with influencers, and public relations activities to maximize reach and engagement.</a:t>
            </a:r>
          </a:p>
        </p:txBody>
      </p:sp>
    </p:spTree>
    <p:extLst>
      <p:ext uri="{BB962C8B-B14F-4D97-AF65-F5344CB8AC3E}">
        <p14:creationId xmlns:p14="http://schemas.microsoft.com/office/powerpoint/2010/main" val="18123016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7A762C-2158-4E34-8821-81004A04216F}"/>
              </a:ext>
            </a:extLst>
          </p:cNvPr>
          <p:cNvSpPr>
            <a:spLocks noGrp="1"/>
          </p:cNvSpPr>
          <p:nvPr>
            <p:ph type="title"/>
          </p:nvPr>
        </p:nvSpPr>
        <p:spPr/>
        <p:txBody>
          <a:bodyPr/>
          <a:lstStyle/>
          <a:p>
            <a:pPr algn="ctr"/>
            <a:r>
              <a:rPr lang="en-US" b="1" dirty="0"/>
              <a:t>Operational Factors – Venue</a:t>
            </a:r>
          </a:p>
        </p:txBody>
      </p:sp>
      <p:sp>
        <p:nvSpPr>
          <p:cNvPr id="3" name="Content Placeholder 2">
            <a:extLst>
              <a:ext uri="{FF2B5EF4-FFF2-40B4-BE49-F238E27FC236}">
                <a16:creationId xmlns:a16="http://schemas.microsoft.com/office/drawing/2014/main" id="{FF01FCD5-7754-4707-9818-112AFF46DF07}"/>
              </a:ext>
            </a:extLst>
          </p:cNvPr>
          <p:cNvSpPr>
            <a:spLocks noGrp="1"/>
          </p:cNvSpPr>
          <p:nvPr>
            <p:ph idx="1"/>
          </p:nvPr>
        </p:nvSpPr>
        <p:spPr>
          <a:xfrm>
            <a:off x="1451579" y="2015732"/>
            <a:ext cx="6915673" cy="4037749"/>
          </a:xfrm>
        </p:spPr>
        <p:txBody>
          <a:bodyPr>
            <a:noAutofit/>
          </a:bodyPr>
          <a:lstStyle/>
          <a:p>
            <a:r>
              <a:rPr lang="en-US" sz="1900" dirty="0"/>
              <a:t>Sands Expo and Convention Centre at Marina Bay Sands, Singapore, offers a world-class indoor and outdoor event spaces.</a:t>
            </a:r>
          </a:p>
          <a:p>
            <a:r>
              <a:rPr lang="en-US" sz="1900" dirty="0"/>
              <a:t>Preliminary checks indicate availability for the proposed dates, with flexible event halls to accommodate various activities.</a:t>
            </a:r>
          </a:p>
          <a:p>
            <a:r>
              <a:rPr lang="en-US" sz="1900" dirty="0"/>
              <a:t>The venue has a capacity for 500+ attendees, state-of-the-art catering facilities, ample parking, and high-tech audiovisual support for presentations.</a:t>
            </a:r>
          </a:p>
          <a:p>
            <a:r>
              <a:rPr lang="en-US" sz="1900" dirty="0"/>
              <a:t>The convention </a:t>
            </a:r>
            <a:r>
              <a:rPr lang="en-US" sz="1900" dirty="0" err="1"/>
              <a:t>centre</a:t>
            </a:r>
            <a:r>
              <a:rPr lang="en-US" sz="1900" dirty="0"/>
              <a:t> is wheelchair-friendly, offers sensory-friendly zones, and provides multilingual staff and sign language interpreters to ensure an inclusive experience for all attendees.</a:t>
            </a:r>
          </a:p>
        </p:txBody>
      </p:sp>
      <p:pic>
        <p:nvPicPr>
          <p:cNvPr id="3076" name="Picture 4" descr="Ensuring Accessibility and Inclusivity: Venue Selection to Meet Diverse  Needs - Etherio">
            <a:extLst>
              <a:ext uri="{FF2B5EF4-FFF2-40B4-BE49-F238E27FC236}">
                <a16:creationId xmlns:a16="http://schemas.microsoft.com/office/drawing/2014/main" id="{E3A7B5B2-8B5D-4F42-950F-566B65A5E71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85239" y="2743200"/>
            <a:ext cx="2943025" cy="20054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999993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51701C-C522-4DC4-9B74-40D80DEA1228}"/>
              </a:ext>
            </a:extLst>
          </p:cNvPr>
          <p:cNvSpPr>
            <a:spLocks noGrp="1"/>
          </p:cNvSpPr>
          <p:nvPr>
            <p:ph type="title"/>
          </p:nvPr>
        </p:nvSpPr>
        <p:spPr/>
        <p:txBody>
          <a:bodyPr/>
          <a:lstStyle/>
          <a:p>
            <a:pPr algn="ctr"/>
            <a:r>
              <a:rPr lang="en-US" b="1" dirty="0"/>
              <a:t>Operational Factors – Staffing and Skills</a:t>
            </a:r>
          </a:p>
        </p:txBody>
      </p:sp>
      <p:sp>
        <p:nvSpPr>
          <p:cNvPr id="3" name="Content Placeholder 2">
            <a:extLst>
              <a:ext uri="{FF2B5EF4-FFF2-40B4-BE49-F238E27FC236}">
                <a16:creationId xmlns:a16="http://schemas.microsoft.com/office/drawing/2014/main" id="{347EC460-A277-478A-ADB2-0D96AF71D3F5}"/>
              </a:ext>
            </a:extLst>
          </p:cNvPr>
          <p:cNvSpPr>
            <a:spLocks noGrp="1"/>
          </p:cNvSpPr>
          <p:nvPr>
            <p:ph idx="1"/>
          </p:nvPr>
        </p:nvSpPr>
        <p:spPr/>
        <p:txBody>
          <a:bodyPr/>
          <a:lstStyle/>
          <a:p>
            <a:r>
              <a:rPr lang="en-US" dirty="0"/>
              <a:t>Key personnel like event coordinators, chefs, food safety experts, and volunteers will be crucial to its success.</a:t>
            </a:r>
          </a:p>
          <a:p>
            <a:r>
              <a:rPr lang="en-US" dirty="0"/>
              <a:t>Key skills include multilingual abilities, hospitality expertise, and technical proficiency for event management.</a:t>
            </a:r>
          </a:p>
          <a:p>
            <a:r>
              <a:rPr lang="en-US" dirty="0"/>
              <a:t>A comprehensive staffing plan will involve recruiting professionals and providing training on inclusivity and cultural awareness.</a:t>
            </a:r>
          </a:p>
          <a:p>
            <a:r>
              <a:rPr lang="en-US" dirty="0"/>
              <a:t>Vendor partnerships will include collaborations with caterers and local artists to ensure authentic culinary and cultural representation.</a:t>
            </a:r>
          </a:p>
        </p:txBody>
      </p:sp>
    </p:spTree>
    <p:extLst>
      <p:ext uri="{BB962C8B-B14F-4D97-AF65-F5344CB8AC3E}">
        <p14:creationId xmlns:p14="http://schemas.microsoft.com/office/powerpoint/2010/main" val="384876201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B47CF2-061A-4E1B-AF54-1A1D30253417}"/>
              </a:ext>
            </a:extLst>
          </p:cNvPr>
          <p:cNvSpPr>
            <a:spLocks noGrp="1"/>
          </p:cNvSpPr>
          <p:nvPr>
            <p:ph type="title"/>
          </p:nvPr>
        </p:nvSpPr>
        <p:spPr/>
        <p:txBody>
          <a:bodyPr/>
          <a:lstStyle/>
          <a:p>
            <a:pPr algn="ctr"/>
            <a:r>
              <a:rPr lang="en-US" b="1" dirty="0"/>
              <a:t>Operational Factors – Resources</a:t>
            </a:r>
          </a:p>
        </p:txBody>
      </p:sp>
      <p:sp>
        <p:nvSpPr>
          <p:cNvPr id="3" name="Content Placeholder 2">
            <a:extLst>
              <a:ext uri="{FF2B5EF4-FFF2-40B4-BE49-F238E27FC236}">
                <a16:creationId xmlns:a16="http://schemas.microsoft.com/office/drawing/2014/main" id="{A2671EE2-37AC-4F42-87DC-43DAD1AE0665}"/>
              </a:ext>
            </a:extLst>
          </p:cNvPr>
          <p:cNvSpPr>
            <a:spLocks noGrp="1"/>
          </p:cNvSpPr>
          <p:nvPr>
            <p:ph idx="1"/>
          </p:nvPr>
        </p:nvSpPr>
        <p:spPr>
          <a:xfrm>
            <a:off x="1451580" y="2015732"/>
            <a:ext cx="6033950" cy="3450613"/>
          </a:xfrm>
        </p:spPr>
        <p:txBody>
          <a:bodyPr/>
          <a:lstStyle/>
          <a:p>
            <a:r>
              <a:rPr lang="en-US" dirty="0"/>
              <a:t>Catering: Diverse menu offerings and interactive food stations. </a:t>
            </a:r>
          </a:p>
          <a:p>
            <a:r>
              <a:rPr lang="en-US" dirty="0"/>
              <a:t>Equipment: Cooking stations, lighting, AV systems, and sanitation facilities. </a:t>
            </a:r>
          </a:p>
          <a:p>
            <a:r>
              <a:rPr lang="en-US" dirty="0"/>
              <a:t>Logistics: Security personnel, parking management, and shuttle services. </a:t>
            </a:r>
          </a:p>
          <a:p>
            <a:r>
              <a:rPr lang="en-US" dirty="0"/>
              <a:t>Seating arrangements: Flexible setups for workshops, tastings, and entertainment. </a:t>
            </a:r>
          </a:p>
        </p:txBody>
      </p:sp>
      <p:pic>
        <p:nvPicPr>
          <p:cNvPr id="4098" name="Picture 2" descr="How to Create Culinary Experiences that Appeal to the Senses and the Soul |  HFTP">
            <a:extLst>
              <a:ext uri="{FF2B5EF4-FFF2-40B4-BE49-F238E27FC236}">
                <a16:creationId xmlns:a16="http://schemas.microsoft.com/office/drawing/2014/main" id="{084552B6-AFE6-421D-B3F2-A007963B7E2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42729" y="2397458"/>
            <a:ext cx="3479678" cy="26067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185731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9CFD75-F04B-45ED-B5E7-37057BEE25DF}"/>
              </a:ext>
            </a:extLst>
          </p:cNvPr>
          <p:cNvSpPr>
            <a:spLocks noGrp="1"/>
          </p:cNvSpPr>
          <p:nvPr>
            <p:ph type="title"/>
          </p:nvPr>
        </p:nvSpPr>
        <p:spPr/>
        <p:txBody>
          <a:bodyPr/>
          <a:lstStyle/>
          <a:p>
            <a:pPr algn="ctr"/>
            <a:r>
              <a:rPr lang="en-US" b="1" dirty="0"/>
              <a:t>Financial Factors – Costs</a:t>
            </a:r>
          </a:p>
        </p:txBody>
      </p:sp>
      <p:graphicFrame>
        <p:nvGraphicFramePr>
          <p:cNvPr id="11" name="Content Placeholder 10">
            <a:extLst>
              <a:ext uri="{FF2B5EF4-FFF2-40B4-BE49-F238E27FC236}">
                <a16:creationId xmlns:a16="http://schemas.microsoft.com/office/drawing/2014/main" id="{E6BC1627-64F5-452B-8D83-E0DF3B71C0B0}"/>
              </a:ext>
            </a:extLst>
          </p:cNvPr>
          <p:cNvGraphicFramePr>
            <a:graphicFrameLocks noGrp="1"/>
          </p:cNvGraphicFramePr>
          <p:nvPr>
            <p:ph idx="1"/>
            <p:extLst>
              <p:ext uri="{D42A27DB-BD31-4B8C-83A1-F6EECF244321}">
                <p14:modId xmlns:p14="http://schemas.microsoft.com/office/powerpoint/2010/main" val="1707382154"/>
              </p:ext>
            </p:extLst>
          </p:nvPr>
        </p:nvGraphicFramePr>
        <p:xfrm>
          <a:off x="1451579" y="1975416"/>
          <a:ext cx="8839904" cy="3880440"/>
        </p:xfrm>
        <a:graphic>
          <a:graphicData uri="http://schemas.openxmlformats.org/drawingml/2006/table">
            <a:tbl>
              <a:tblPr firstRow="1" bandRow="1">
                <a:tableStyleId>{5C22544A-7EE6-4342-B048-85BDC9FD1C3A}</a:tableStyleId>
              </a:tblPr>
              <a:tblGrid>
                <a:gridCol w="4644422">
                  <a:extLst>
                    <a:ext uri="{9D8B030D-6E8A-4147-A177-3AD203B41FA5}">
                      <a16:colId xmlns:a16="http://schemas.microsoft.com/office/drawing/2014/main" val="836200969"/>
                    </a:ext>
                  </a:extLst>
                </a:gridCol>
                <a:gridCol w="4195482">
                  <a:extLst>
                    <a:ext uri="{9D8B030D-6E8A-4147-A177-3AD203B41FA5}">
                      <a16:colId xmlns:a16="http://schemas.microsoft.com/office/drawing/2014/main" val="3265568039"/>
                    </a:ext>
                  </a:extLst>
                </a:gridCol>
              </a:tblGrid>
              <a:tr h="388044">
                <a:tc>
                  <a:txBody>
                    <a:bodyPr/>
                    <a:lstStyle/>
                    <a:p>
                      <a:pPr marL="0" marR="0" algn="ctr">
                        <a:lnSpc>
                          <a:spcPct val="107000"/>
                        </a:lnSpc>
                        <a:spcBef>
                          <a:spcPts val="0"/>
                        </a:spcBef>
                        <a:spcAft>
                          <a:spcPts val="0"/>
                        </a:spcAft>
                      </a:pPr>
                      <a:r>
                        <a:rPr lang="en-US" sz="1800" dirty="0">
                          <a:effectLst/>
                          <a:latin typeface="+mn-lt"/>
                        </a:rPr>
                        <a:t>Expenditure:</a:t>
                      </a:r>
                      <a:endParaRPr lang="en-US" sz="1600" dirty="0">
                        <a:effectLst/>
                        <a:latin typeface="+mn-lt"/>
                        <a:ea typeface="Calibri" panose="020F0502020204030204" pitchFamily="34" charset="0"/>
                        <a:cs typeface="Times New Roman" panose="02020603050405020304" pitchFamily="18" charset="0"/>
                      </a:endParaRPr>
                    </a:p>
                  </a:txBody>
                  <a:tcPr marL="68580" marR="68580" marT="0" marB="0"/>
                </a:tc>
                <a:tc>
                  <a:txBody>
                    <a:bodyPr/>
                    <a:lstStyle/>
                    <a:p>
                      <a:pPr marL="0" marR="0" algn="ctr">
                        <a:lnSpc>
                          <a:spcPct val="107000"/>
                        </a:lnSpc>
                        <a:spcBef>
                          <a:spcPts val="0"/>
                        </a:spcBef>
                        <a:spcAft>
                          <a:spcPts val="0"/>
                        </a:spcAft>
                      </a:pPr>
                      <a:r>
                        <a:rPr lang="en-US" sz="1800" dirty="0">
                          <a:effectLst/>
                          <a:latin typeface="+mn-lt"/>
                        </a:rPr>
                        <a:t>Estimated Amount ($)</a:t>
                      </a:r>
                      <a:endParaRPr lang="en-US" sz="1600" dirty="0">
                        <a:effectLst/>
                        <a:latin typeface="+mn-lt"/>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474478453"/>
                  </a:ext>
                </a:extLst>
              </a:tr>
              <a:tr h="388044">
                <a:tc>
                  <a:txBody>
                    <a:bodyPr/>
                    <a:lstStyle/>
                    <a:p>
                      <a:pPr marL="0" marR="0">
                        <a:lnSpc>
                          <a:spcPct val="107000"/>
                        </a:lnSpc>
                        <a:spcBef>
                          <a:spcPts val="0"/>
                        </a:spcBef>
                        <a:spcAft>
                          <a:spcPts val="0"/>
                        </a:spcAft>
                      </a:pPr>
                      <a:r>
                        <a:rPr lang="en-US" sz="1800" dirty="0">
                          <a:effectLst/>
                          <a:latin typeface="+mn-lt"/>
                        </a:rPr>
                        <a:t>Venue Hire</a:t>
                      </a:r>
                      <a:endParaRPr lang="en-US" sz="1600" dirty="0">
                        <a:effectLst/>
                        <a:latin typeface="+mn-lt"/>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7000"/>
                        </a:lnSpc>
                        <a:spcBef>
                          <a:spcPts val="0"/>
                        </a:spcBef>
                        <a:spcAft>
                          <a:spcPts val="0"/>
                        </a:spcAft>
                      </a:pPr>
                      <a:r>
                        <a:rPr lang="en-US" sz="1800" dirty="0">
                          <a:effectLst/>
                          <a:latin typeface="+mn-lt"/>
                        </a:rPr>
                        <a:t>20,000</a:t>
                      </a:r>
                      <a:endParaRPr lang="en-US" sz="1600" dirty="0">
                        <a:effectLst/>
                        <a:latin typeface="+mn-lt"/>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936117073"/>
                  </a:ext>
                </a:extLst>
              </a:tr>
              <a:tr h="388044">
                <a:tc>
                  <a:txBody>
                    <a:bodyPr/>
                    <a:lstStyle/>
                    <a:p>
                      <a:pPr marL="0" marR="0">
                        <a:lnSpc>
                          <a:spcPct val="107000"/>
                        </a:lnSpc>
                        <a:spcBef>
                          <a:spcPts val="0"/>
                        </a:spcBef>
                        <a:spcAft>
                          <a:spcPts val="0"/>
                        </a:spcAft>
                      </a:pPr>
                      <a:r>
                        <a:rPr lang="en-US" sz="1800" dirty="0">
                          <a:effectLst/>
                          <a:latin typeface="+mn-lt"/>
                        </a:rPr>
                        <a:t>Catering</a:t>
                      </a:r>
                      <a:endParaRPr lang="en-US" sz="1600" dirty="0">
                        <a:effectLst/>
                        <a:latin typeface="+mn-lt"/>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7000"/>
                        </a:lnSpc>
                        <a:spcBef>
                          <a:spcPts val="0"/>
                        </a:spcBef>
                        <a:spcAft>
                          <a:spcPts val="0"/>
                        </a:spcAft>
                      </a:pPr>
                      <a:r>
                        <a:rPr lang="en-US" sz="1800" dirty="0">
                          <a:effectLst/>
                          <a:latin typeface="+mn-lt"/>
                        </a:rPr>
                        <a:t>10,000</a:t>
                      </a:r>
                      <a:endParaRPr lang="en-US" sz="1600" dirty="0">
                        <a:effectLst/>
                        <a:latin typeface="+mn-lt"/>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455001841"/>
                  </a:ext>
                </a:extLst>
              </a:tr>
              <a:tr h="388044">
                <a:tc>
                  <a:txBody>
                    <a:bodyPr/>
                    <a:lstStyle/>
                    <a:p>
                      <a:pPr marL="0" marR="0">
                        <a:lnSpc>
                          <a:spcPct val="107000"/>
                        </a:lnSpc>
                        <a:spcBef>
                          <a:spcPts val="0"/>
                        </a:spcBef>
                        <a:spcAft>
                          <a:spcPts val="0"/>
                        </a:spcAft>
                      </a:pPr>
                      <a:r>
                        <a:rPr lang="en-US" sz="1800" dirty="0">
                          <a:effectLst/>
                          <a:latin typeface="+mn-lt"/>
                        </a:rPr>
                        <a:t>Marketing</a:t>
                      </a:r>
                      <a:endParaRPr lang="en-US" sz="1600" dirty="0">
                        <a:effectLst/>
                        <a:latin typeface="+mn-lt"/>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7000"/>
                        </a:lnSpc>
                        <a:spcBef>
                          <a:spcPts val="0"/>
                        </a:spcBef>
                        <a:spcAft>
                          <a:spcPts val="0"/>
                        </a:spcAft>
                      </a:pPr>
                      <a:r>
                        <a:rPr lang="en-US" sz="1800" dirty="0">
                          <a:effectLst/>
                          <a:latin typeface="+mn-lt"/>
                        </a:rPr>
                        <a:t>7,000</a:t>
                      </a:r>
                      <a:endParaRPr lang="en-US" sz="1600" dirty="0">
                        <a:effectLst/>
                        <a:latin typeface="+mn-lt"/>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503207748"/>
                  </a:ext>
                </a:extLst>
              </a:tr>
              <a:tr h="388044">
                <a:tc>
                  <a:txBody>
                    <a:bodyPr/>
                    <a:lstStyle/>
                    <a:p>
                      <a:pPr marL="0" marR="0">
                        <a:lnSpc>
                          <a:spcPct val="107000"/>
                        </a:lnSpc>
                        <a:spcBef>
                          <a:spcPts val="0"/>
                        </a:spcBef>
                        <a:spcAft>
                          <a:spcPts val="0"/>
                        </a:spcAft>
                      </a:pPr>
                      <a:r>
                        <a:rPr lang="en-US" sz="1800" dirty="0">
                          <a:effectLst/>
                          <a:latin typeface="+mn-lt"/>
                        </a:rPr>
                        <a:t>Staffing (event coordinators, chefs, etc.)</a:t>
                      </a:r>
                      <a:endParaRPr lang="en-US" sz="1600" dirty="0">
                        <a:effectLst/>
                        <a:latin typeface="+mn-lt"/>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7000"/>
                        </a:lnSpc>
                        <a:spcBef>
                          <a:spcPts val="0"/>
                        </a:spcBef>
                        <a:spcAft>
                          <a:spcPts val="0"/>
                        </a:spcAft>
                      </a:pPr>
                      <a:r>
                        <a:rPr lang="en-US" sz="1800" dirty="0">
                          <a:effectLst/>
                          <a:latin typeface="+mn-lt"/>
                        </a:rPr>
                        <a:t>8,000</a:t>
                      </a:r>
                      <a:endParaRPr lang="en-US" sz="1600" dirty="0">
                        <a:effectLst/>
                        <a:latin typeface="+mn-lt"/>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423854658"/>
                  </a:ext>
                </a:extLst>
              </a:tr>
              <a:tr h="388044">
                <a:tc>
                  <a:txBody>
                    <a:bodyPr/>
                    <a:lstStyle/>
                    <a:p>
                      <a:pPr marL="0" marR="0">
                        <a:lnSpc>
                          <a:spcPct val="107000"/>
                        </a:lnSpc>
                        <a:spcBef>
                          <a:spcPts val="0"/>
                        </a:spcBef>
                        <a:spcAft>
                          <a:spcPts val="0"/>
                        </a:spcAft>
                      </a:pPr>
                      <a:r>
                        <a:rPr lang="en-US" sz="1800">
                          <a:effectLst/>
                          <a:latin typeface="+mn-lt"/>
                        </a:rPr>
                        <a:t>Equipment Rental (AV, lighting, seating)</a:t>
                      </a:r>
                      <a:endParaRPr lang="en-US" sz="1600">
                        <a:effectLst/>
                        <a:latin typeface="+mn-lt"/>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7000"/>
                        </a:lnSpc>
                        <a:spcBef>
                          <a:spcPts val="0"/>
                        </a:spcBef>
                        <a:spcAft>
                          <a:spcPts val="0"/>
                        </a:spcAft>
                      </a:pPr>
                      <a:r>
                        <a:rPr lang="en-US" sz="1800" dirty="0">
                          <a:effectLst/>
                          <a:latin typeface="+mn-lt"/>
                        </a:rPr>
                        <a:t>6,000</a:t>
                      </a:r>
                      <a:endParaRPr lang="en-US" sz="1600" dirty="0">
                        <a:effectLst/>
                        <a:latin typeface="+mn-lt"/>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019516904"/>
                  </a:ext>
                </a:extLst>
              </a:tr>
              <a:tr h="388044">
                <a:tc>
                  <a:txBody>
                    <a:bodyPr/>
                    <a:lstStyle/>
                    <a:p>
                      <a:pPr marL="0" marR="0">
                        <a:lnSpc>
                          <a:spcPct val="107000"/>
                        </a:lnSpc>
                        <a:spcBef>
                          <a:spcPts val="0"/>
                        </a:spcBef>
                        <a:spcAft>
                          <a:spcPts val="0"/>
                        </a:spcAft>
                      </a:pPr>
                      <a:r>
                        <a:rPr lang="en-US" sz="1800" dirty="0">
                          <a:effectLst/>
                          <a:latin typeface="+mn-lt"/>
                        </a:rPr>
                        <a:t>Miscellaneous</a:t>
                      </a:r>
                      <a:endParaRPr lang="en-US" sz="1600" dirty="0">
                        <a:effectLst/>
                        <a:latin typeface="+mn-lt"/>
                        <a:ea typeface="Calibri" panose="020F0502020204030204" pitchFamily="34" charset="0"/>
                        <a:cs typeface="Times New Roman" panose="02020603050405020304" pitchFamily="18" charset="0"/>
                      </a:endParaRPr>
                    </a:p>
                  </a:txBody>
                  <a:tcPr marL="68580" marR="68580" marT="0" marB="0"/>
                </a:tc>
                <a:tc>
                  <a:txBody>
                    <a:bodyPr/>
                    <a:lstStyle/>
                    <a:p>
                      <a:pPr marL="0" marR="0">
                        <a:lnSpc>
                          <a:spcPct val="107000"/>
                        </a:lnSpc>
                        <a:spcBef>
                          <a:spcPts val="0"/>
                        </a:spcBef>
                        <a:spcAft>
                          <a:spcPts val="0"/>
                        </a:spcAft>
                      </a:pPr>
                      <a:r>
                        <a:rPr lang="en-US" sz="1800" dirty="0">
                          <a:effectLst/>
                          <a:latin typeface="+mn-lt"/>
                        </a:rPr>
                        <a:t>2,000</a:t>
                      </a:r>
                      <a:endParaRPr lang="en-US" sz="1600" dirty="0">
                        <a:effectLst/>
                        <a:latin typeface="+mn-lt"/>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825085366"/>
                  </a:ext>
                </a:extLst>
              </a:tr>
              <a:tr h="388044">
                <a:tc>
                  <a:txBody>
                    <a:bodyPr/>
                    <a:lstStyle/>
                    <a:p>
                      <a:pPr marL="0" marR="0">
                        <a:lnSpc>
                          <a:spcPct val="107000"/>
                        </a:lnSpc>
                        <a:spcBef>
                          <a:spcPts val="0"/>
                        </a:spcBef>
                        <a:spcAft>
                          <a:spcPts val="0"/>
                        </a:spcAft>
                      </a:pPr>
                      <a:r>
                        <a:rPr lang="en-US" sz="1600" dirty="0">
                          <a:effectLst/>
                          <a:latin typeface="+mn-lt"/>
                          <a:ea typeface="Calibri" panose="020F0502020204030204" pitchFamily="34" charset="0"/>
                          <a:cs typeface="Times New Roman" panose="02020603050405020304" pitchFamily="18" charset="0"/>
                        </a:rPr>
                        <a:t>Accessibility Features </a:t>
                      </a:r>
                    </a:p>
                  </a:txBody>
                  <a:tcPr marL="68580" marR="68580" marT="0" marB="0"/>
                </a:tc>
                <a:tc>
                  <a:txBody>
                    <a:bodyPr/>
                    <a:lstStyle/>
                    <a:p>
                      <a:pPr marL="0" marR="0">
                        <a:lnSpc>
                          <a:spcPct val="107000"/>
                        </a:lnSpc>
                        <a:spcBef>
                          <a:spcPts val="0"/>
                        </a:spcBef>
                        <a:spcAft>
                          <a:spcPts val="0"/>
                        </a:spcAft>
                      </a:pPr>
                      <a:r>
                        <a:rPr lang="en-US" sz="1600" dirty="0">
                          <a:effectLst/>
                          <a:latin typeface="+mn-lt"/>
                          <a:ea typeface="Calibri" panose="020F0502020204030204" pitchFamily="34" charset="0"/>
                          <a:cs typeface="Times New Roman" panose="02020603050405020304" pitchFamily="18" charset="0"/>
                        </a:rPr>
                        <a:t>4,000</a:t>
                      </a:r>
                    </a:p>
                  </a:txBody>
                  <a:tcPr marL="68580" marR="68580" marT="0" marB="0"/>
                </a:tc>
                <a:extLst>
                  <a:ext uri="{0D108BD9-81ED-4DB2-BD59-A6C34878D82A}">
                    <a16:rowId xmlns:a16="http://schemas.microsoft.com/office/drawing/2014/main" val="417096522"/>
                  </a:ext>
                </a:extLst>
              </a:tr>
              <a:tr h="388044">
                <a:tc>
                  <a:txBody>
                    <a:bodyPr/>
                    <a:lstStyle/>
                    <a:p>
                      <a:pPr marL="0" marR="0">
                        <a:lnSpc>
                          <a:spcPct val="107000"/>
                        </a:lnSpc>
                        <a:spcBef>
                          <a:spcPts val="0"/>
                        </a:spcBef>
                        <a:spcAft>
                          <a:spcPts val="0"/>
                        </a:spcAft>
                      </a:pPr>
                      <a:r>
                        <a:rPr lang="en-US" sz="1600" dirty="0">
                          <a:effectLst/>
                          <a:latin typeface="+mn-lt"/>
                          <a:ea typeface="Calibri" panose="020F0502020204030204" pitchFamily="34" charset="0"/>
                          <a:cs typeface="Times New Roman" panose="02020603050405020304" pitchFamily="18" charset="0"/>
                        </a:rPr>
                        <a:t>Security and Insurance</a:t>
                      </a:r>
                    </a:p>
                  </a:txBody>
                  <a:tcPr marL="68580" marR="68580" marT="0" marB="0"/>
                </a:tc>
                <a:tc>
                  <a:txBody>
                    <a:bodyPr/>
                    <a:lstStyle/>
                    <a:p>
                      <a:pPr marL="0" marR="0">
                        <a:lnSpc>
                          <a:spcPct val="107000"/>
                        </a:lnSpc>
                        <a:spcBef>
                          <a:spcPts val="0"/>
                        </a:spcBef>
                        <a:spcAft>
                          <a:spcPts val="0"/>
                        </a:spcAft>
                      </a:pPr>
                      <a:r>
                        <a:rPr lang="en-US" sz="1600" dirty="0">
                          <a:effectLst/>
                          <a:latin typeface="+mn-lt"/>
                          <a:ea typeface="Calibri" panose="020F0502020204030204" pitchFamily="34" charset="0"/>
                          <a:cs typeface="Times New Roman" panose="02020603050405020304" pitchFamily="18" charset="0"/>
                        </a:rPr>
                        <a:t>3,000</a:t>
                      </a:r>
                    </a:p>
                  </a:txBody>
                  <a:tcPr marL="68580" marR="68580" marT="0" marB="0"/>
                </a:tc>
                <a:extLst>
                  <a:ext uri="{0D108BD9-81ED-4DB2-BD59-A6C34878D82A}">
                    <a16:rowId xmlns:a16="http://schemas.microsoft.com/office/drawing/2014/main" val="2306573400"/>
                  </a:ext>
                </a:extLst>
              </a:tr>
              <a:tr h="388044">
                <a:tc>
                  <a:txBody>
                    <a:bodyPr/>
                    <a:lstStyle/>
                    <a:p>
                      <a:pPr marL="0" marR="0">
                        <a:lnSpc>
                          <a:spcPct val="107000"/>
                        </a:lnSpc>
                        <a:spcBef>
                          <a:spcPts val="0"/>
                        </a:spcBef>
                        <a:spcAft>
                          <a:spcPts val="0"/>
                        </a:spcAft>
                      </a:pPr>
                      <a:r>
                        <a:rPr lang="en-US" sz="1600" b="1" dirty="0">
                          <a:effectLst/>
                          <a:latin typeface="+mn-lt"/>
                          <a:ea typeface="Calibri" panose="020F0502020204030204" pitchFamily="34" charset="0"/>
                          <a:cs typeface="Times New Roman" panose="02020603050405020304" pitchFamily="18" charset="0"/>
                        </a:rPr>
                        <a:t>Total:</a:t>
                      </a:r>
                    </a:p>
                  </a:txBody>
                  <a:tcPr marL="68580" marR="68580" marT="0" marB="0"/>
                </a:tc>
                <a:tc>
                  <a:txBody>
                    <a:bodyPr/>
                    <a:lstStyle/>
                    <a:p>
                      <a:pPr marL="0" marR="0">
                        <a:lnSpc>
                          <a:spcPct val="107000"/>
                        </a:lnSpc>
                        <a:spcBef>
                          <a:spcPts val="0"/>
                        </a:spcBef>
                        <a:spcAft>
                          <a:spcPts val="0"/>
                        </a:spcAft>
                      </a:pPr>
                      <a:r>
                        <a:rPr lang="en-US" sz="1600" b="1" dirty="0">
                          <a:effectLst/>
                          <a:latin typeface="+mn-lt"/>
                        </a:rPr>
                        <a:t>$52,000</a:t>
                      </a:r>
                      <a:endParaRPr lang="en-US" sz="1600" b="1" dirty="0">
                        <a:effectLst/>
                        <a:latin typeface="+mn-lt"/>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272834442"/>
                  </a:ext>
                </a:extLst>
              </a:tr>
            </a:tbl>
          </a:graphicData>
        </a:graphic>
      </p:graphicFrame>
    </p:spTree>
    <p:extLst>
      <p:ext uri="{BB962C8B-B14F-4D97-AF65-F5344CB8AC3E}">
        <p14:creationId xmlns:p14="http://schemas.microsoft.com/office/powerpoint/2010/main" val="34123640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2CDBD3-5712-414B-9918-926655BD3027}"/>
              </a:ext>
            </a:extLst>
          </p:cNvPr>
          <p:cNvSpPr>
            <a:spLocks noGrp="1"/>
          </p:cNvSpPr>
          <p:nvPr>
            <p:ph type="title"/>
          </p:nvPr>
        </p:nvSpPr>
        <p:spPr/>
        <p:txBody>
          <a:bodyPr/>
          <a:lstStyle/>
          <a:p>
            <a:r>
              <a:rPr lang="en-US" b="1" dirty="0"/>
              <a:t>Financial Factors – Revenue</a:t>
            </a:r>
          </a:p>
        </p:txBody>
      </p:sp>
      <p:sp>
        <p:nvSpPr>
          <p:cNvPr id="4" name="Content Placeholder 3">
            <a:extLst>
              <a:ext uri="{FF2B5EF4-FFF2-40B4-BE49-F238E27FC236}">
                <a16:creationId xmlns:a16="http://schemas.microsoft.com/office/drawing/2014/main" id="{30DBDA9B-C3AC-40DF-8806-22059FC1231B}"/>
              </a:ext>
            </a:extLst>
          </p:cNvPr>
          <p:cNvSpPr>
            <a:spLocks noGrp="1"/>
          </p:cNvSpPr>
          <p:nvPr>
            <p:ph sz="half" idx="2"/>
          </p:nvPr>
        </p:nvSpPr>
        <p:spPr>
          <a:xfrm>
            <a:off x="7879975" y="4087905"/>
            <a:ext cx="3178947" cy="1370957"/>
          </a:xfrm>
        </p:spPr>
        <p:txBody>
          <a:bodyPr>
            <a:normAutofit fontScale="92500" lnSpcReduction="10000"/>
          </a:bodyPr>
          <a:lstStyle/>
          <a:p>
            <a:r>
              <a:rPr lang="en-US" dirty="0"/>
              <a:t>Total Income: $60,000</a:t>
            </a:r>
          </a:p>
          <a:p>
            <a:r>
              <a:rPr lang="en-US" dirty="0"/>
              <a:t>Total Expenditure: $$52,000</a:t>
            </a:r>
          </a:p>
          <a:p>
            <a:r>
              <a:rPr lang="en-US" dirty="0"/>
              <a:t>Profit: $8,000</a:t>
            </a:r>
          </a:p>
          <a:p>
            <a:endParaRPr lang="en-US" dirty="0"/>
          </a:p>
        </p:txBody>
      </p:sp>
      <p:graphicFrame>
        <p:nvGraphicFramePr>
          <p:cNvPr id="5" name="Content Placeholder 3">
            <a:extLst>
              <a:ext uri="{FF2B5EF4-FFF2-40B4-BE49-F238E27FC236}">
                <a16:creationId xmlns:a16="http://schemas.microsoft.com/office/drawing/2014/main" id="{F57D5868-735C-429E-830E-98186E8F3455}"/>
              </a:ext>
            </a:extLst>
          </p:cNvPr>
          <p:cNvGraphicFramePr>
            <a:graphicFrameLocks noGrp="1"/>
          </p:cNvGraphicFramePr>
          <p:nvPr>
            <p:ph sz="half" idx="1"/>
            <p:extLst>
              <p:ext uri="{D42A27DB-BD31-4B8C-83A1-F6EECF244321}">
                <p14:modId xmlns:p14="http://schemas.microsoft.com/office/powerpoint/2010/main" val="3013515779"/>
              </p:ext>
            </p:extLst>
          </p:nvPr>
        </p:nvGraphicFramePr>
        <p:xfrm>
          <a:off x="1326775" y="2011363"/>
          <a:ext cx="6481483" cy="1919940"/>
        </p:xfrm>
        <a:graphic>
          <a:graphicData uri="http://schemas.openxmlformats.org/drawingml/2006/table">
            <a:tbl>
              <a:tblPr firstRow="1" bandRow="1">
                <a:tableStyleId>{5C22544A-7EE6-4342-B048-85BDC9FD1C3A}</a:tableStyleId>
              </a:tblPr>
              <a:tblGrid>
                <a:gridCol w="3606238">
                  <a:extLst>
                    <a:ext uri="{9D8B030D-6E8A-4147-A177-3AD203B41FA5}">
                      <a16:colId xmlns:a16="http://schemas.microsoft.com/office/drawing/2014/main" val="2103422900"/>
                    </a:ext>
                  </a:extLst>
                </a:gridCol>
                <a:gridCol w="2875245">
                  <a:extLst>
                    <a:ext uri="{9D8B030D-6E8A-4147-A177-3AD203B41FA5}">
                      <a16:colId xmlns:a16="http://schemas.microsoft.com/office/drawing/2014/main" val="677000314"/>
                    </a:ext>
                  </a:extLst>
                </a:gridCol>
              </a:tblGrid>
              <a:tr h="383988">
                <a:tc>
                  <a:txBody>
                    <a:bodyPr/>
                    <a:lstStyle/>
                    <a:p>
                      <a:r>
                        <a:rPr lang="en-US" b="1" dirty="0"/>
                        <a:t>Category</a:t>
                      </a:r>
                      <a:endParaRPr lang="en-US" dirty="0"/>
                    </a:p>
                  </a:txBody>
                  <a:tcPr anchor="ctr"/>
                </a:tc>
                <a:tc>
                  <a:txBody>
                    <a:bodyPr/>
                    <a:lstStyle/>
                    <a:p>
                      <a:r>
                        <a:rPr lang="en-US" b="1"/>
                        <a:t>Estimated Amount (£)</a:t>
                      </a:r>
                      <a:endParaRPr lang="en-US" dirty="0"/>
                    </a:p>
                  </a:txBody>
                  <a:tcPr anchor="ctr"/>
                </a:tc>
                <a:extLst>
                  <a:ext uri="{0D108BD9-81ED-4DB2-BD59-A6C34878D82A}">
                    <a16:rowId xmlns:a16="http://schemas.microsoft.com/office/drawing/2014/main" val="4233300714"/>
                  </a:ext>
                </a:extLst>
              </a:tr>
              <a:tr h="383988">
                <a:tc>
                  <a:txBody>
                    <a:bodyPr/>
                    <a:lstStyle/>
                    <a:p>
                      <a:r>
                        <a:rPr lang="en-US" dirty="0"/>
                        <a:t>Ticket Sales (500 attendees x $60)</a:t>
                      </a:r>
                    </a:p>
                  </a:txBody>
                  <a:tcPr anchor="ctr"/>
                </a:tc>
                <a:tc>
                  <a:txBody>
                    <a:bodyPr/>
                    <a:lstStyle/>
                    <a:p>
                      <a:r>
                        <a:rPr lang="en-US" dirty="0"/>
                        <a:t>30,000</a:t>
                      </a:r>
                    </a:p>
                  </a:txBody>
                  <a:tcPr anchor="ctr"/>
                </a:tc>
                <a:extLst>
                  <a:ext uri="{0D108BD9-81ED-4DB2-BD59-A6C34878D82A}">
                    <a16:rowId xmlns:a16="http://schemas.microsoft.com/office/drawing/2014/main" val="2512378032"/>
                  </a:ext>
                </a:extLst>
              </a:tr>
              <a:tr h="383988">
                <a:tc>
                  <a:txBody>
                    <a:bodyPr/>
                    <a:lstStyle/>
                    <a:p>
                      <a:r>
                        <a:rPr lang="en-US" dirty="0"/>
                        <a:t>Sponsorships</a:t>
                      </a:r>
                    </a:p>
                  </a:txBody>
                  <a:tcPr anchor="ctr"/>
                </a:tc>
                <a:tc>
                  <a:txBody>
                    <a:bodyPr/>
                    <a:lstStyle/>
                    <a:p>
                      <a:r>
                        <a:rPr lang="en-US" dirty="0"/>
                        <a:t>20,000</a:t>
                      </a:r>
                    </a:p>
                  </a:txBody>
                  <a:tcPr anchor="ctr"/>
                </a:tc>
                <a:extLst>
                  <a:ext uri="{0D108BD9-81ED-4DB2-BD59-A6C34878D82A}">
                    <a16:rowId xmlns:a16="http://schemas.microsoft.com/office/drawing/2014/main" val="1469839747"/>
                  </a:ext>
                </a:extLst>
              </a:tr>
              <a:tr h="383988">
                <a:tc>
                  <a:txBody>
                    <a:bodyPr/>
                    <a:lstStyle/>
                    <a:p>
                      <a:r>
                        <a:rPr lang="en-US" dirty="0"/>
                        <a:t>Vendor Fees (20 vendors x $500)</a:t>
                      </a:r>
                    </a:p>
                  </a:txBody>
                  <a:tcPr anchor="ctr"/>
                </a:tc>
                <a:tc>
                  <a:txBody>
                    <a:bodyPr/>
                    <a:lstStyle/>
                    <a:p>
                      <a:r>
                        <a:rPr lang="en-US" dirty="0"/>
                        <a:t>10,000</a:t>
                      </a:r>
                    </a:p>
                  </a:txBody>
                  <a:tcPr anchor="ctr"/>
                </a:tc>
                <a:extLst>
                  <a:ext uri="{0D108BD9-81ED-4DB2-BD59-A6C34878D82A}">
                    <a16:rowId xmlns:a16="http://schemas.microsoft.com/office/drawing/2014/main" val="2951037976"/>
                  </a:ext>
                </a:extLst>
              </a:tr>
              <a:tr h="383988">
                <a:tc>
                  <a:txBody>
                    <a:bodyPr/>
                    <a:lstStyle/>
                    <a:p>
                      <a:r>
                        <a:rPr lang="en-US" b="1" dirty="0"/>
                        <a:t>Income:</a:t>
                      </a:r>
                      <a:endParaRPr lang="en-US" dirty="0"/>
                    </a:p>
                  </a:txBody>
                  <a:tcPr anchor="ctr"/>
                </a:tc>
                <a:tc>
                  <a:txBody>
                    <a:bodyPr/>
                    <a:lstStyle/>
                    <a:p>
                      <a:r>
                        <a:rPr lang="en-US" b="1" dirty="0"/>
                        <a:t>$60,000</a:t>
                      </a:r>
                      <a:endParaRPr lang="en-US" dirty="0"/>
                    </a:p>
                  </a:txBody>
                  <a:tcPr anchor="ctr"/>
                </a:tc>
                <a:extLst>
                  <a:ext uri="{0D108BD9-81ED-4DB2-BD59-A6C34878D82A}">
                    <a16:rowId xmlns:a16="http://schemas.microsoft.com/office/drawing/2014/main" val="123261121"/>
                  </a:ext>
                </a:extLst>
              </a:tr>
            </a:tbl>
          </a:graphicData>
        </a:graphic>
      </p:graphicFrame>
    </p:spTree>
    <p:extLst>
      <p:ext uri="{BB962C8B-B14F-4D97-AF65-F5344CB8AC3E}">
        <p14:creationId xmlns:p14="http://schemas.microsoft.com/office/powerpoint/2010/main" val="24840120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C64E0C-B707-4793-B1CA-160A2C947313}"/>
              </a:ext>
            </a:extLst>
          </p:cNvPr>
          <p:cNvSpPr>
            <a:spLocks noGrp="1"/>
          </p:cNvSpPr>
          <p:nvPr>
            <p:ph type="title"/>
          </p:nvPr>
        </p:nvSpPr>
        <p:spPr/>
        <p:txBody>
          <a:bodyPr/>
          <a:lstStyle/>
          <a:p>
            <a:pPr algn="ctr"/>
            <a:r>
              <a:rPr lang="en-US" b="1" dirty="0"/>
              <a:t>Strategic Pre-Planning Research</a:t>
            </a:r>
          </a:p>
        </p:txBody>
      </p:sp>
      <p:sp>
        <p:nvSpPr>
          <p:cNvPr id="3" name="Content Placeholder 2">
            <a:extLst>
              <a:ext uri="{FF2B5EF4-FFF2-40B4-BE49-F238E27FC236}">
                <a16:creationId xmlns:a16="http://schemas.microsoft.com/office/drawing/2014/main" id="{24BF8380-DB42-4A59-AD05-EBB1A0C91348}"/>
              </a:ext>
            </a:extLst>
          </p:cNvPr>
          <p:cNvSpPr>
            <a:spLocks noGrp="1"/>
          </p:cNvSpPr>
          <p:nvPr>
            <p:ph idx="1"/>
          </p:nvPr>
        </p:nvSpPr>
        <p:spPr/>
        <p:txBody>
          <a:bodyPr/>
          <a:lstStyle/>
          <a:p>
            <a:r>
              <a:rPr lang="en-US" dirty="0"/>
              <a:t>A situational analysis using a SWOT framework will identify strengths, weaknesses, opportunities, and threats related to the event concept.</a:t>
            </a:r>
          </a:p>
          <a:p>
            <a:r>
              <a:rPr lang="en-US" dirty="0"/>
              <a:t>Risk management will include contingency plans to address potential challenges like adverse weather, vendor no-shows, or supply chain disruptions.</a:t>
            </a:r>
          </a:p>
          <a:p>
            <a:r>
              <a:rPr lang="en-US" dirty="0"/>
              <a:t>Active engagement with stakeholders will ensure smooth coordination and mutual benefits.</a:t>
            </a:r>
          </a:p>
          <a:p>
            <a:r>
              <a:rPr lang="en-US" dirty="0"/>
              <a:t>Success will be measured through attendee feedback surveys, social media engagement metrics, and revenue generation analysis.</a:t>
            </a:r>
          </a:p>
        </p:txBody>
      </p:sp>
    </p:spTree>
    <p:extLst>
      <p:ext uri="{BB962C8B-B14F-4D97-AF65-F5344CB8AC3E}">
        <p14:creationId xmlns:p14="http://schemas.microsoft.com/office/powerpoint/2010/main" val="84554334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249D05-BF5A-49BA-973F-0081EB155BD5}"/>
              </a:ext>
            </a:extLst>
          </p:cNvPr>
          <p:cNvSpPr>
            <a:spLocks noGrp="1"/>
          </p:cNvSpPr>
          <p:nvPr>
            <p:ph type="title"/>
          </p:nvPr>
        </p:nvSpPr>
        <p:spPr/>
        <p:txBody>
          <a:bodyPr/>
          <a:lstStyle/>
          <a:p>
            <a:pPr algn="ctr"/>
            <a:r>
              <a:rPr lang="en-US" b="1" dirty="0"/>
              <a:t>References</a:t>
            </a:r>
          </a:p>
        </p:txBody>
      </p:sp>
      <p:sp>
        <p:nvSpPr>
          <p:cNvPr id="3" name="Content Placeholder 2">
            <a:extLst>
              <a:ext uri="{FF2B5EF4-FFF2-40B4-BE49-F238E27FC236}">
                <a16:creationId xmlns:a16="http://schemas.microsoft.com/office/drawing/2014/main" id="{A9F3FEE3-A6A3-4B98-9B96-1939234007ED}"/>
              </a:ext>
            </a:extLst>
          </p:cNvPr>
          <p:cNvSpPr>
            <a:spLocks noGrp="1"/>
          </p:cNvSpPr>
          <p:nvPr>
            <p:ph idx="1"/>
          </p:nvPr>
        </p:nvSpPr>
        <p:spPr>
          <a:xfrm>
            <a:off x="1451579" y="2015732"/>
            <a:ext cx="9603275" cy="3497562"/>
          </a:xfrm>
        </p:spPr>
        <p:txBody>
          <a:bodyPr>
            <a:normAutofit fontScale="55000" lnSpcReduction="20000"/>
          </a:bodyPr>
          <a:lstStyle/>
          <a:p>
            <a:r>
              <a:rPr lang="en-US" b="0" i="0" dirty="0">
                <a:solidFill>
                  <a:srgbClr val="222222"/>
                </a:solidFill>
                <a:effectLst/>
                <a:latin typeface="Arial" panose="020B0604020202020204" pitchFamily="34" charset="0"/>
              </a:rPr>
              <a:t>Björk, P. and </a:t>
            </a:r>
            <a:r>
              <a:rPr lang="en-US" b="0" i="0" dirty="0" err="1">
                <a:solidFill>
                  <a:srgbClr val="222222"/>
                </a:solidFill>
                <a:effectLst/>
                <a:latin typeface="Arial" panose="020B0604020202020204" pitchFamily="34" charset="0"/>
              </a:rPr>
              <a:t>Kauppinen-Räisänen</a:t>
            </a:r>
            <a:r>
              <a:rPr lang="en-US" b="0" i="0" dirty="0">
                <a:solidFill>
                  <a:srgbClr val="222222"/>
                </a:solidFill>
                <a:effectLst/>
                <a:latin typeface="Arial" panose="020B0604020202020204" pitchFamily="34" charset="0"/>
              </a:rPr>
              <a:t>, H., 2016. Exploring the multi-dimensionality of </a:t>
            </a:r>
            <a:r>
              <a:rPr lang="en-US" b="0" i="0" dirty="0" err="1">
                <a:solidFill>
                  <a:srgbClr val="222222"/>
                </a:solidFill>
                <a:effectLst/>
                <a:latin typeface="Arial" panose="020B0604020202020204" pitchFamily="34" charset="0"/>
              </a:rPr>
              <a:t>travellers'</a:t>
            </a:r>
            <a:r>
              <a:rPr lang="en-US" b="0" i="0" dirty="0">
                <a:solidFill>
                  <a:srgbClr val="222222"/>
                </a:solidFill>
                <a:effectLst/>
                <a:latin typeface="Arial" panose="020B0604020202020204" pitchFamily="34" charset="0"/>
              </a:rPr>
              <a:t> culinary-gastronomic experiences. </a:t>
            </a:r>
            <a:r>
              <a:rPr lang="en-US" b="0" i="1" dirty="0">
                <a:solidFill>
                  <a:srgbClr val="222222"/>
                </a:solidFill>
                <a:effectLst/>
                <a:latin typeface="Arial" panose="020B0604020202020204" pitchFamily="34" charset="0"/>
              </a:rPr>
              <a:t>Current Issues in Tourism</a:t>
            </a:r>
            <a:r>
              <a:rPr lang="en-US" b="0" i="0" dirty="0">
                <a:solidFill>
                  <a:srgbClr val="222222"/>
                </a:solidFill>
                <a:effectLst/>
                <a:latin typeface="Arial" panose="020B0604020202020204" pitchFamily="34" charset="0"/>
              </a:rPr>
              <a:t>, </a:t>
            </a:r>
            <a:r>
              <a:rPr lang="en-US" b="0" i="1" dirty="0">
                <a:solidFill>
                  <a:srgbClr val="222222"/>
                </a:solidFill>
                <a:effectLst/>
                <a:latin typeface="Arial" panose="020B0604020202020204" pitchFamily="34" charset="0"/>
              </a:rPr>
              <a:t>19</a:t>
            </a:r>
            <a:r>
              <a:rPr lang="en-US" b="0" i="0" dirty="0">
                <a:solidFill>
                  <a:srgbClr val="222222"/>
                </a:solidFill>
                <a:effectLst/>
                <a:latin typeface="Arial" panose="020B0604020202020204" pitchFamily="34" charset="0"/>
              </a:rPr>
              <a:t>(12), pp.1260-1280.</a:t>
            </a:r>
          </a:p>
          <a:p>
            <a:r>
              <a:rPr lang="en-US" b="0" i="0" dirty="0">
                <a:solidFill>
                  <a:srgbClr val="222222"/>
                </a:solidFill>
                <a:effectLst/>
                <a:latin typeface="Arial" panose="020B0604020202020204" pitchFamily="34" charset="0"/>
              </a:rPr>
              <a:t>Draper, J., Dawson, M. and Casey, E., 2011, July. An exploratory study of the importance of sustainable practices in the meeting and convention site selection process. In </a:t>
            </a:r>
            <a:r>
              <a:rPr lang="en-US" b="0" i="1" dirty="0">
                <a:solidFill>
                  <a:srgbClr val="222222"/>
                </a:solidFill>
                <a:effectLst/>
                <a:latin typeface="Arial" panose="020B0604020202020204" pitchFamily="34" charset="0"/>
              </a:rPr>
              <a:t>Journal of Convention &amp; Event Tourism</a:t>
            </a:r>
            <a:r>
              <a:rPr lang="en-US" b="0" i="0" dirty="0">
                <a:solidFill>
                  <a:srgbClr val="222222"/>
                </a:solidFill>
                <a:effectLst/>
                <a:latin typeface="Arial" panose="020B0604020202020204" pitchFamily="34" charset="0"/>
              </a:rPr>
              <a:t> (Vol. 12, No. 3, pp. 153-178). Taylor &amp; Francis Group.</a:t>
            </a:r>
          </a:p>
          <a:p>
            <a:r>
              <a:rPr lang="en-US" b="0" i="0" dirty="0">
                <a:solidFill>
                  <a:srgbClr val="222222"/>
                </a:solidFill>
                <a:effectLst/>
                <a:latin typeface="Arial" panose="020B0604020202020204" pitchFamily="34" charset="0"/>
              </a:rPr>
              <a:t>Getz, D. and Page, S.J., 2016. Progress and prospects for event tourism research. </a:t>
            </a:r>
            <a:r>
              <a:rPr lang="en-US" b="0" i="1" dirty="0">
                <a:solidFill>
                  <a:srgbClr val="222222"/>
                </a:solidFill>
                <a:effectLst/>
                <a:latin typeface="Arial" panose="020B0604020202020204" pitchFamily="34" charset="0"/>
              </a:rPr>
              <a:t>Tourism management</a:t>
            </a:r>
            <a:r>
              <a:rPr lang="en-US" b="0" i="0" dirty="0">
                <a:solidFill>
                  <a:srgbClr val="222222"/>
                </a:solidFill>
                <a:effectLst/>
                <a:latin typeface="Arial" panose="020B0604020202020204" pitchFamily="34" charset="0"/>
              </a:rPr>
              <a:t>, </a:t>
            </a:r>
            <a:r>
              <a:rPr lang="en-US" b="0" i="1" dirty="0">
                <a:solidFill>
                  <a:srgbClr val="222222"/>
                </a:solidFill>
                <a:effectLst/>
                <a:latin typeface="Arial" panose="020B0604020202020204" pitchFamily="34" charset="0"/>
              </a:rPr>
              <a:t>52</a:t>
            </a:r>
            <a:r>
              <a:rPr lang="en-US" b="0" i="0" dirty="0">
                <a:solidFill>
                  <a:srgbClr val="222222"/>
                </a:solidFill>
                <a:effectLst/>
                <a:latin typeface="Arial" panose="020B0604020202020204" pitchFamily="34" charset="0"/>
              </a:rPr>
              <a:t>, pp.593-631.</a:t>
            </a:r>
          </a:p>
          <a:p>
            <a:r>
              <a:rPr lang="en-US" b="0" i="0" dirty="0">
                <a:solidFill>
                  <a:srgbClr val="222222"/>
                </a:solidFill>
                <a:effectLst/>
                <a:latin typeface="Arial" panose="020B0604020202020204" pitchFamily="34" charset="0"/>
              </a:rPr>
              <a:t>Hagen, D., 2021. Sustainable event management: new perspectives for the meeting industry through innovation and </a:t>
            </a:r>
            <a:r>
              <a:rPr lang="en-US" b="0" i="0" dirty="0" err="1">
                <a:solidFill>
                  <a:srgbClr val="222222"/>
                </a:solidFill>
                <a:effectLst/>
                <a:latin typeface="Arial" panose="020B0604020202020204" pitchFamily="34" charset="0"/>
              </a:rPr>
              <a:t>digitalisation</a:t>
            </a:r>
            <a:r>
              <a:rPr lang="en-US" b="0" i="0" dirty="0">
                <a:solidFill>
                  <a:srgbClr val="222222"/>
                </a:solidFill>
                <a:effectLst/>
                <a:latin typeface="Arial" panose="020B0604020202020204" pitchFamily="34" charset="0"/>
              </a:rPr>
              <a:t>?. </a:t>
            </a:r>
            <a:r>
              <a:rPr lang="en-US" b="0" i="1" dirty="0">
                <a:solidFill>
                  <a:srgbClr val="222222"/>
                </a:solidFill>
                <a:effectLst/>
                <a:latin typeface="Arial" panose="020B0604020202020204" pitchFamily="34" charset="0"/>
              </a:rPr>
              <a:t>Innovations and Traditions for Sustainable Development</a:t>
            </a:r>
            <a:r>
              <a:rPr lang="en-US" b="0" i="0" dirty="0">
                <a:solidFill>
                  <a:srgbClr val="222222"/>
                </a:solidFill>
                <a:effectLst/>
                <a:latin typeface="Arial" panose="020B0604020202020204" pitchFamily="34" charset="0"/>
              </a:rPr>
              <a:t>, pp.259-275.</a:t>
            </a:r>
          </a:p>
          <a:p>
            <a:r>
              <a:rPr lang="en-US" b="0" i="0" dirty="0">
                <a:solidFill>
                  <a:srgbClr val="222222"/>
                </a:solidFill>
                <a:effectLst/>
                <a:latin typeface="Arial" panose="020B0604020202020204" pitchFamily="34" charset="0"/>
              </a:rPr>
              <a:t>Harrington, R.J., </a:t>
            </a:r>
            <a:r>
              <a:rPr lang="en-US" b="0" i="0" dirty="0" err="1">
                <a:solidFill>
                  <a:srgbClr val="222222"/>
                </a:solidFill>
                <a:effectLst/>
                <a:latin typeface="Arial" panose="020B0604020202020204" pitchFamily="34" charset="0"/>
              </a:rPr>
              <a:t>Lopa</a:t>
            </a:r>
            <a:r>
              <a:rPr lang="en-US" b="0" i="0" dirty="0">
                <a:solidFill>
                  <a:srgbClr val="222222"/>
                </a:solidFill>
                <a:effectLst/>
                <a:latin typeface="Arial" panose="020B0604020202020204" pitchFamily="34" charset="0"/>
              </a:rPr>
              <a:t>, L., Valverde, J., Authority, O.P., </a:t>
            </a:r>
            <a:r>
              <a:rPr lang="en-US" b="0" i="0" dirty="0" err="1">
                <a:solidFill>
                  <a:srgbClr val="222222"/>
                </a:solidFill>
                <a:effectLst/>
                <a:latin typeface="Arial" panose="020B0604020202020204" pitchFamily="34" charset="0"/>
              </a:rPr>
              <a:t>Antun</a:t>
            </a:r>
            <a:r>
              <a:rPr lang="en-US" b="0" i="0" dirty="0">
                <a:solidFill>
                  <a:srgbClr val="222222"/>
                </a:solidFill>
                <a:effectLst/>
                <a:latin typeface="Arial" panose="020B0604020202020204" pitchFamily="34" charset="0"/>
              </a:rPr>
              <a:t>, J.M. and Hegarty, J.A., 2011. Journal of Culinary Science &amp; Technology.</a:t>
            </a:r>
          </a:p>
          <a:p>
            <a:r>
              <a:rPr lang="en-US" b="0" i="0" dirty="0">
                <a:solidFill>
                  <a:srgbClr val="222222"/>
                </a:solidFill>
                <a:effectLst/>
                <a:latin typeface="Arial" panose="020B0604020202020204" pitchFamily="34" charset="0"/>
              </a:rPr>
              <a:t>Jae Lee, M. and Back, K.J., 2005. A review of economic value drivers in convention and meeting management research. </a:t>
            </a:r>
            <a:r>
              <a:rPr lang="en-US" b="0" i="1" dirty="0">
                <a:solidFill>
                  <a:srgbClr val="222222"/>
                </a:solidFill>
                <a:effectLst/>
                <a:latin typeface="Arial" panose="020B0604020202020204" pitchFamily="34" charset="0"/>
              </a:rPr>
              <a:t>International Journal of Contemporary Hospitality Management</a:t>
            </a:r>
            <a:r>
              <a:rPr lang="en-US" b="0" i="0" dirty="0">
                <a:solidFill>
                  <a:srgbClr val="222222"/>
                </a:solidFill>
                <a:effectLst/>
                <a:latin typeface="Arial" panose="020B0604020202020204" pitchFamily="34" charset="0"/>
              </a:rPr>
              <a:t>, </a:t>
            </a:r>
            <a:r>
              <a:rPr lang="en-US" b="0" i="1" dirty="0">
                <a:solidFill>
                  <a:srgbClr val="222222"/>
                </a:solidFill>
                <a:effectLst/>
                <a:latin typeface="Arial" panose="020B0604020202020204" pitchFamily="34" charset="0"/>
              </a:rPr>
              <a:t>17</a:t>
            </a:r>
            <a:r>
              <a:rPr lang="en-US" b="0" i="0" dirty="0">
                <a:solidFill>
                  <a:srgbClr val="222222"/>
                </a:solidFill>
                <a:effectLst/>
                <a:latin typeface="Arial" panose="020B0604020202020204" pitchFamily="34" charset="0"/>
              </a:rPr>
              <a:t>(5), pp.409-420.</a:t>
            </a:r>
          </a:p>
          <a:p>
            <a:r>
              <a:rPr lang="en-US" b="0" i="0" dirty="0">
                <a:solidFill>
                  <a:srgbClr val="222222"/>
                </a:solidFill>
                <a:effectLst/>
                <a:latin typeface="Arial" panose="020B0604020202020204" pitchFamily="34" charset="0"/>
              </a:rPr>
              <a:t>Kim, S.S. and </a:t>
            </a:r>
            <a:r>
              <a:rPr lang="en-US" b="0" i="0" dirty="0" err="1">
                <a:solidFill>
                  <a:srgbClr val="222222"/>
                </a:solidFill>
                <a:effectLst/>
                <a:latin typeface="Arial" panose="020B0604020202020204" pitchFamily="34" charset="0"/>
              </a:rPr>
              <a:t>Morrsion</a:t>
            </a:r>
            <a:r>
              <a:rPr lang="en-US" b="0" i="0" dirty="0">
                <a:solidFill>
                  <a:srgbClr val="222222"/>
                </a:solidFill>
                <a:effectLst/>
                <a:latin typeface="Arial" panose="020B0604020202020204" pitchFamily="34" charset="0"/>
              </a:rPr>
              <a:t>, A.M., 2005. Change of images of South Korea among foreign tourists after the 2002 FIFA World Cup. </a:t>
            </a:r>
            <a:r>
              <a:rPr lang="en-US" b="0" i="1" dirty="0">
                <a:solidFill>
                  <a:srgbClr val="222222"/>
                </a:solidFill>
                <a:effectLst/>
                <a:latin typeface="Arial" panose="020B0604020202020204" pitchFamily="34" charset="0"/>
              </a:rPr>
              <a:t>Tourism Management</a:t>
            </a:r>
            <a:r>
              <a:rPr lang="en-US" b="0" i="0" dirty="0">
                <a:solidFill>
                  <a:srgbClr val="222222"/>
                </a:solidFill>
                <a:effectLst/>
                <a:latin typeface="Arial" panose="020B0604020202020204" pitchFamily="34" charset="0"/>
              </a:rPr>
              <a:t>, </a:t>
            </a:r>
            <a:r>
              <a:rPr lang="en-US" b="0" i="1" dirty="0">
                <a:solidFill>
                  <a:srgbClr val="222222"/>
                </a:solidFill>
                <a:effectLst/>
                <a:latin typeface="Arial" panose="020B0604020202020204" pitchFamily="34" charset="0"/>
              </a:rPr>
              <a:t>26</a:t>
            </a:r>
            <a:r>
              <a:rPr lang="en-US" b="0" i="0" dirty="0">
                <a:solidFill>
                  <a:srgbClr val="222222"/>
                </a:solidFill>
                <a:effectLst/>
                <a:latin typeface="Arial" panose="020B0604020202020204" pitchFamily="34" charset="0"/>
              </a:rPr>
              <a:t>(2), pp.233-247.</a:t>
            </a:r>
          </a:p>
          <a:p>
            <a:r>
              <a:rPr lang="en-US" b="0" i="0" dirty="0" err="1">
                <a:solidFill>
                  <a:srgbClr val="222222"/>
                </a:solidFill>
                <a:effectLst/>
                <a:latin typeface="Arial" panose="020B0604020202020204" pitchFamily="34" charset="0"/>
              </a:rPr>
              <a:t>Okumus</a:t>
            </a:r>
            <a:r>
              <a:rPr lang="en-US" b="0" i="0" dirty="0">
                <a:solidFill>
                  <a:srgbClr val="222222"/>
                </a:solidFill>
                <a:effectLst/>
                <a:latin typeface="Arial" panose="020B0604020202020204" pitchFamily="34" charset="0"/>
              </a:rPr>
              <a:t>, F., Kock, G., </a:t>
            </a:r>
            <a:r>
              <a:rPr lang="en-US" b="0" i="0" dirty="0" err="1">
                <a:solidFill>
                  <a:srgbClr val="222222"/>
                </a:solidFill>
                <a:effectLst/>
                <a:latin typeface="Arial" panose="020B0604020202020204" pitchFamily="34" charset="0"/>
              </a:rPr>
              <a:t>Scantlebury</a:t>
            </a:r>
            <a:r>
              <a:rPr lang="en-US" b="0" i="0" dirty="0">
                <a:solidFill>
                  <a:srgbClr val="222222"/>
                </a:solidFill>
                <a:effectLst/>
                <a:latin typeface="Arial" panose="020B0604020202020204" pitchFamily="34" charset="0"/>
              </a:rPr>
              <a:t>, M.M. and </a:t>
            </a:r>
            <a:r>
              <a:rPr lang="en-US" b="0" i="0" dirty="0" err="1">
                <a:solidFill>
                  <a:srgbClr val="222222"/>
                </a:solidFill>
                <a:effectLst/>
                <a:latin typeface="Arial" panose="020B0604020202020204" pitchFamily="34" charset="0"/>
              </a:rPr>
              <a:t>Okumus</a:t>
            </a:r>
            <a:r>
              <a:rPr lang="en-US" b="0" i="0" dirty="0">
                <a:solidFill>
                  <a:srgbClr val="222222"/>
                </a:solidFill>
                <a:effectLst/>
                <a:latin typeface="Arial" panose="020B0604020202020204" pitchFamily="34" charset="0"/>
              </a:rPr>
              <a:t>, B., 2013. Using local cuisines when promoting small Caribbean island destinations. </a:t>
            </a:r>
            <a:r>
              <a:rPr lang="en-US" b="0" i="1" dirty="0">
                <a:solidFill>
                  <a:srgbClr val="222222"/>
                </a:solidFill>
                <a:effectLst/>
                <a:latin typeface="Arial" panose="020B0604020202020204" pitchFamily="34" charset="0"/>
              </a:rPr>
              <a:t>Journal of Travel &amp; Tourism Marketing</a:t>
            </a:r>
            <a:r>
              <a:rPr lang="en-US" b="0" i="0" dirty="0">
                <a:solidFill>
                  <a:srgbClr val="222222"/>
                </a:solidFill>
                <a:effectLst/>
                <a:latin typeface="Arial" panose="020B0604020202020204" pitchFamily="34" charset="0"/>
              </a:rPr>
              <a:t>, </a:t>
            </a:r>
            <a:r>
              <a:rPr lang="en-US" b="0" i="1" dirty="0">
                <a:solidFill>
                  <a:srgbClr val="222222"/>
                </a:solidFill>
                <a:effectLst/>
                <a:latin typeface="Arial" panose="020B0604020202020204" pitchFamily="34" charset="0"/>
              </a:rPr>
              <a:t>30</a:t>
            </a:r>
            <a:r>
              <a:rPr lang="en-US" b="0" i="0" dirty="0">
                <a:solidFill>
                  <a:srgbClr val="222222"/>
                </a:solidFill>
                <a:effectLst/>
                <a:latin typeface="Arial" panose="020B0604020202020204" pitchFamily="34" charset="0"/>
              </a:rPr>
              <a:t>(4), pp.410-429.</a:t>
            </a:r>
            <a:endParaRPr lang="en-US" dirty="0"/>
          </a:p>
        </p:txBody>
      </p:sp>
    </p:spTree>
    <p:extLst>
      <p:ext uri="{BB962C8B-B14F-4D97-AF65-F5344CB8AC3E}">
        <p14:creationId xmlns:p14="http://schemas.microsoft.com/office/powerpoint/2010/main" val="50060066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915B51-1B31-4E9B-BE11-6768AE0797D9}"/>
              </a:ext>
            </a:extLst>
          </p:cNvPr>
          <p:cNvSpPr>
            <a:spLocks noGrp="1"/>
          </p:cNvSpPr>
          <p:nvPr>
            <p:ph type="title"/>
          </p:nvPr>
        </p:nvSpPr>
        <p:spPr/>
        <p:txBody>
          <a:bodyPr/>
          <a:lstStyle/>
          <a:p>
            <a:pPr algn="ctr"/>
            <a:r>
              <a:rPr lang="en-US" b="1" dirty="0"/>
              <a:t>References</a:t>
            </a:r>
          </a:p>
        </p:txBody>
      </p:sp>
      <p:sp>
        <p:nvSpPr>
          <p:cNvPr id="3" name="Content Placeholder 2">
            <a:extLst>
              <a:ext uri="{FF2B5EF4-FFF2-40B4-BE49-F238E27FC236}">
                <a16:creationId xmlns:a16="http://schemas.microsoft.com/office/drawing/2014/main" id="{E8017D6D-490D-4987-9B9A-BEEA4003B836}"/>
              </a:ext>
            </a:extLst>
          </p:cNvPr>
          <p:cNvSpPr>
            <a:spLocks noGrp="1"/>
          </p:cNvSpPr>
          <p:nvPr>
            <p:ph idx="1"/>
          </p:nvPr>
        </p:nvSpPr>
        <p:spPr>
          <a:xfrm>
            <a:off x="1451579" y="2015732"/>
            <a:ext cx="9603275" cy="3712715"/>
          </a:xfrm>
        </p:spPr>
        <p:txBody>
          <a:bodyPr>
            <a:normAutofit fontScale="70000" lnSpcReduction="20000"/>
          </a:bodyPr>
          <a:lstStyle/>
          <a:p>
            <a:r>
              <a:rPr lang="en-US" b="0" i="0" dirty="0">
                <a:solidFill>
                  <a:srgbClr val="222222"/>
                </a:solidFill>
                <a:effectLst/>
                <a:latin typeface="Arial" panose="020B0604020202020204" pitchFamily="34" charset="0"/>
              </a:rPr>
              <a:t>Cetin, G. and </a:t>
            </a:r>
            <a:r>
              <a:rPr lang="en-US" b="0" i="0" dirty="0" err="1">
                <a:solidFill>
                  <a:srgbClr val="222222"/>
                </a:solidFill>
                <a:effectLst/>
                <a:latin typeface="Arial" panose="020B0604020202020204" pitchFamily="34" charset="0"/>
              </a:rPr>
              <a:t>Bilgihan</a:t>
            </a:r>
            <a:r>
              <a:rPr lang="en-US" b="0" i="0" dirty="0">
                <a:solidFill>
                  <a:srgbClr val="222222"/>
                </a:solidFill>
                <a:effectLst/>
                <a:latin typeface="Arial" panose="020B0604020202020204" pitchFamily="34" charset="0"/>
              </a:rPr>
              <a:t>, A., 2016. Components of cultural tourists’ experiences in destinations. </a:t>
            </a:r>
            <a:r>
              <a:rPr lang="en-US" b="0" i="1" dirty="0">
                <a:solidFill>
                  <a:srgbClr val="222222"/>
                </a:solidFill>
                <a:effectLst/>
                <a:latin typeface="Arial" panose="020B0604020202020204" pitchFamily="34" charset="0"/>
              </a:rPr>
              <a:t>Current issues in tourism</a:t>
            </a:r>
            <a:r>
              <a:rPr lang="en-US" b="0" i="0" dirty="0">
                <a:solidFill>
                  <a:srgbClr val="222222"/>
                </a:solidFill>
                <a:effectLst/>
                <a:latin typeface="Arial" panose="020B0604020202020204" pitchFamily="34" charset="0"/>
              </a:rPr>
              <a:t>, </a:t>
            </a:r>
            <a:r>
              <a:rPr lang="en-US" b="0" i="1" dirty="0">
                <a:solidFill>
                  <a:srgbClr val="222222"/>
                </a:solidFill>
                <a:effectLst/>
                <a:latin typeface="Arial" panose="020B0604020202020204" pitchFamily="34" charset="0"/>
              </a:rPr>
              <a:t>19</a:t>
            </a:r>
            <a:r>
              <a:rPr lang="en-US" b="0" i="0" dirty="0">
                <a:solidFill>
                  <a:srgbClr val="222222"/>
                </a:solidFill>
                <a:effectLst/>
                <a:latin typeface="Arial" panose="020B0604020202020204" pitchFamily="34" charset="0"/>
              </a:rPr>
              <a:t>(2), pp.137-154.</a:t>
            </a:r>
          </a:p>
          <a:p>
            <a:r>
              <a:rPr lang="en-US" b="0" i="0" dirty="0">
                <a:solidFill>
                  <a:srgbClr val="222222"/>
                </a:solidFill>
                <a:effectLst/>
                <a:latin typeface="Arial" panose="020B0604020202020204" pitchFamily="34" charset="0"/>
              </a:rPr>
              <a:t>Chang, J., 2006. Segmenting tourists to aboriginal cultural festivals: An example in the </a:t>
            </a:r>
            <a:r>
              <a:rPr lang="en-US" b="0" i="0" dirty="0" err="1">
                <a:solidFill>
                  <a:srgbClr val="222222"/>
                </a:solidFill>
                <a:effectLst/>
                <a:latin typeface="Arial" panose="020B0604020202020204" pitchFamily="34" charset="0"/>
              </a:rPr>
              <a:t>Rukai</a:t>
            </a:r>
            <a:r>
              <a:rPr lang="en-US" b="0" i="0" dirty="0">
                <a:solidFill>
                  <a:srgbClr val="222222"/>
                </a:solidFill>
                <a:effectLst/>
                <a:latin typeface="Arial" panose="020B0604020202020204" pitchFamily="34" charset="0"/>
              </a:rPr>
              <a:t> tribal area, Taiwan. </a:t>
            </a:r>
            <a:r>
              <a:rPr lang="en-US" b="0" i="1" dirty="0">
                <a:solidFill>
                  <a:srgbClr val="222222"/>
                </a:solidFill>
                <a:effectLst/>
                <a:latin typeface="Arial" panose="020B0604020202020204" pitchFamily="34" charset="0"/>
              </a:rPr>
              <a:t>Tourism management</a:t>
            </a:r>
            <a:r>
              <a:rPr lang="en-US" b="0" i="0" dirty="0">
                <a:solidFill>
                  <a:srgbClr val="222222"/>
                </a:solidFill>
                <a:effectLst/>
                <a:latin typeface="Arial" panose="020B0604020202020204" pitchFamily="34" charset="0"/>
              </a:rPr>
              <a:t>, </a:t>
            </a:r>
            <a:r>
              <a:rPr lang="en-US" b="0" i="1" dirty="0">
                <a:solidFill>
                  <a:srgbClr val="222222"/>
                </a:solidFill>
                <a:effectLst/>
                <a:latin typeface="Arial" panose="020B0604020202020204" pitchFamily="34" charset="0"/>
              </a:rPr>
              <a:t>27</a:t>
            </a:r>
            <a:r>
              <a:rPr lang="en-US" b="0" i="0" dirty="0">
                <a:solidFill>
                  <a:srgbClr val="222222"/>
                </a:solidFill>
                <a:effectLst/>
                <a:latin typeface="Arial" panose="020B0604020202020204" pitchFamily="34" charset="0"/>
              </a:rPr>
              <a:t>(6), pp.1224-1234.</a:t>
            </a:r>
          </a:p>
          <a:p>
            <a:r>
              <a:rPr lang="en-US" b="0" i="0" dirty="0" err="1">
                <a:solidFill>
                  <a:srgbClr val="222222"/>
                </a:solidFill>
                <a:effectLst/>
                <a:latin typeface="Arial" panose="020B0604020202020204" pitchFamily="34" charset="0"/>
              </a:rPr>
              <a:t>Hjalager</a:t>
            </a:r>
            <a:r>
              <a:rPr lang="en-US" b="0" i="0" dirty="0">
                <a:solidFill>
                  <a:srgbClr val="222222"/>
                </a:solidFill>
                <a:effectLst/>
                <a:latin typeface="Arial" panose="020B0604020202020204" pitchFamily="34" charset="0"/>
              </a:rPr>
              <a:t>, A.M., 2002. Tourism and gastronomy.</a:t>
            </a:r>
          </a:p>
          <a:p>
            <a:r>
              <a:rPr lang="en-US" b="0" i="0" dirty="0">
                <a:solidFill>
                  <a:srgbClr val="222222"/>
                </a:solidFill>
                <a:effectLst/>
                <a:latin typeface="Arial" panose="020B0604020202020204" pitchFamily="34" charset="0"/>
              </a:rPr>
              <a:t>Lee, I.S., </a:t>
            </a:r>
            <a:r>
              <a:rPr lang="en-US" b="0" i="0" dirty="0" err="1">
                <a:solidFill>
                  <a:srgbClr val="222222"/>
                </a:solidFill>
                <a:effectLst/>
                <a:latin typeface="Arial" panose="020B0604020202020204" pitchFamily="34" charset="0"/>
              </a:rPr>
              <a:t>Arcodia</a:t>
            </a:r>
            <a:r>
              <a:rPr lang="en-US" b="0" i="0" dirty="0">
                <a:solidFill>
                  <a:srgbClr val="222222"/>
                </a:solidFill>
                <a:effectLst/>
                <a:latin typeface="Arial" panose="020B0604020202020204" pitchFamily="34" charset="0"/>
              </a:rPr>
              <a:t>, C. and Lee, T.J., 2012. Key characteristics of multicultural festivals: A critical review of the literature. </a:t>
            </a:r>
            <a:r>
              <a:rPr lang="en-US" b="0" i="1" dirty="0">
                <a:solidFill>
                  <a:srgbClr val="222222"/>
                </a:solidFill>
                <a:effectLst/>
                <a:latin typeface="Arial" panose="020B0604020202020204" pitchFamily="34" charset="0"/>
              </a:rPr>
              <a:t>Event Management</a:t>
            </a:r>
            <a:r>
              <a:rPr lang="en-US" b="0" i="0" dirty="0">
                <a:solidFill>
                  <a:srgbClr val="222222"/>
                </a:solidFill>
                <a:effectLst/>
                <a:latin typeface="Arial" panose="020B0604020202020204" pitchFamily="34" charset="0"/>
              </a:rPr>
              <a:t>, </a:t>
            </a:r>
            <a:r>
              <a:rPr lang="en-US" b="0" i="1" dirty="0">
                <a:solidFill>
                  <a:srgbClr val="222222"/>
                </a:solidFill>
                <a:effectLst/>
                <a:latin typeface="Arial" panose="020B0604020202020204" pitchFamily="34" charset="0"/>
              </a:rPr>
              <a:t>16</a:t>
            </a:r>
            <a:r>
              <a:rPr lang="en-US" b="0" i="0" dirty="0">
                <a:solidFill>
                  <a:srgbClr val="222222"/>
                </a:solidFill>
                <a:effectLst/>
                <a:latin typeface="Arial" panose="020B0604020202020204" pitchFamily="34" charset="0"/>
              </a:rPr>
              <a:t>(1), pp.93-101.</a:t>
            </a:r>
          </a:p>
          <a:p>
            <a:r>
              <a:rPr lang="en-US" b="0" i="0" dirty="0">
                <a:solidFill>
                  <a:srgbClr val="222222"/>
                </a:solidFill>
                <a:effectLst/>
                <a:latin typeface="Arial" panose="020B0604020202020204" pitchFamily="34" charset="0"/>
              </a:rPr>
              <a:t>Park, K.S., Reisinger, Y. and Kang, H.J., 2008. Visitors' motivation for attending the South Beach wine and food festival, Miami Beach, Florida. </a:t>
            </a:r>
            <a:r>
              <a:rPr lang="en-US" b="0" i="1" dirty="0">
                <a:solidFill>
                  <a:srgbClr val="222222"/>
                </a:solidFill>
                <a:effectLst/>
                <a:latin typeface="Arial" panose="020B0604020202020204" pitchFamily="34" charset="0"/>
              </a:rPr>
              <a:t>Journal of Travel &amp; Tourism Marketing</a:t>
            </a:r>
            <a:r>
              <a:rPr lang="en-US" b="0" i="0" dirty="0">
                <a:solidFill>
                  <a:srgbClr val="222222"/>
                </a:solidFill>
                <a:effectLst/>
                <a:latin typeface="Arial" panose="020B0604020202020204" pitchFamily="34" charset="0"/>
              </a:rPr>
              <a:t>, </a:t>
            </a:r>
            <a:r>
              <a:rPr lang="en-US" b="0" i="1" dirty="0">
                <a:solidFill>
                  <a:srgbClr val="222222"/>
                </a:solidFill>
                <a:effectLst/>
                <a:latin typeface="Arial" panose="020B0604020202020204" pitchFamily="34" charset="0"/>
              </a:rPr>
              <a:t>25</a:t>
            </a:r>
            <a:r>
              <a:rPr lang="en-US" b="0" i="0" dirty="0">
                <a:solidFill>
                  <a:srgbClr val="222222"/>
                </a:solidFill>
                <a:effectLst/>
                <a:latin typeface="Arial" panose="020B0604020202020204" pitchFamily="34" charset="0"/>
              </a:rPr>
              <a:t>(2), pp.161-181.</a:t>
            </a:r>
          </a:p>
          <a:p>
            <a:r>
              <a:rPr lang="en-US" b="0" i="0" dirty="0">
                <a:solidFill>
                  <a:srgbClr val="222222"/>
                </a:solidFill>
                <a:effectLst/>
                <a:latin typeface="Arial" panose="020B0604020202020204" pitchFamily="34" charset="0"/>
              </a:rPr>
              <a:t>Smith, S. and Costello, C., 2009. Segmenting visitors to a culinary event: Motivations, travel behavior, and expenditures. </a:t>
            </a:r>
            <a:r>
              <a:rPr lang="en-US" b="0" i="1" dirty="0">
                <a:solidFill>
                  <a:srgbClr val="222222"/>
                </a:solidFill>
                <a:effectLst/>
                <a:latin typeface="Arial" panose="020B0604020202020204" pitchFamily="34" charset="0"/>
              </a:rPr>
              <a:t>Journal of Hospitality Marketing &amp; Management</a:t>
            </a:r>
            <a:r>
              <a:rPr lang="en-US" b="0" i="0" dirty="0">
                <a:solidFill>
                  <a:srgbClr val="222222"/>
                </a:solidFill>
                <a:effectLst/>
                <a:latin typeface="Arial" panose="020B0604020202020204" pitchFamily="34" charset="0"/>
              </a:rPr>
              <a:t>, </a:t>
            </a:r>
            <a:r>
              <a:rPr lang="en-US" b="0" i="1" dirty="0">
                <a:solidFill>
                  <a:srgbClr val="222222"/>
                </a:solidFill>
                <a:effectLst/>
                <a:latin typeface="Arial" panose="020B0604020202020204" pitchFamily="34" charset="0"/>
              </a:rPr>
              <a:t>18</a:t>
            </a:r>
            <a:r>
              <a:rPr lang="en-US" b="0" i="0" dirty="0">
                <a:solidFill>
                  <a:srgbClr val="222222"/>
                </a:solidFill>
                <a:effectLst/>
                <a:latin typeface="Arial" panose="020B0604020202020204" pitchFamily="34" charset="0"/>
              </a:rPr>
              <a:t>(1), pp.44-67.</a:t>
            </a:r>
          </a:p>
          <a:p>
            <a:r>
              <a:rPr lang="en-US" b="0" i="0" dirty="0">
                <a:solidFill>
                  <a:srgbClr val="222222"/>
                </a:solidFill>
                <a:effectLst/>
                <a:latin typeface="Arial" panose="020B0604020202020204" pitchFamily="34" charset="0"/>
              </a:rPr>
              <a:t>Yuan, J.J., Cai, L.A., Morrison, A.M. and Linton, S., 2005. An analysis of wine festival attendees’ motivations: A synergy of wine, travel and special events?. </a:t>
            </a:r>
            <a:r>
              <a:rPr lang="en-US" b="0" i="1" dirty="0">
                <a:solidFill>
                  <a:srgbClr val="222222"/>
                </a:solidFill>
                <a:effectLst/>
                <a:latin typeface="Arial" panose="020B0604020202020204" pitchFamily="34" charset="0"/>
              </a:rPr>
              <a:t>Journal of vacation Marketing</a:t>
            </a:r>
            <a:r>
              <a:rPr lang="en-US" b="0" i="0" dirty="0">
                <a:solidFill>
                  <a:srgbClr val="222222"/>
                </a:solidFill>
                <a:effectLst/>
                <a:latin typeface="Arial" panose="020B0604020202020204" pitchFamily="34" charset="0"/>
              </a:rPr>
              <a:t>, </a:t>
            </a:r>
            <a:r>
              <a:rPr lang="en-US" b="0" i="1" dirty="0">
                <a:solidFill>
                  <a:srgbClr val="222222"/>
                </a:solidFill>
                <a:effectLst/>
                <a:latin typeface="Arial" panose="020B0604020202020204" pitchFamily="34" charset="0"/>
              </a:rPr>
              <a:t>11</a:t>
            </a:r>
            <a:r>
              <a:rPr lang="en-US" b="0" i="0" dirty="0">
                <a:solidFill>
                  <a:srgbClr val="222222"/>
                </a:solidFill>
                <a:effectLst/>
                <a:latin typeface="Arial" panose="020B0604020202020204" pitchFamily="34" charset="0"/>
              </a:rPr>
              <a:t>(1), pp.41-58.</a:t>
            </a:r>
          </a:p>
        </p:txBody>
      </p:sp>
    </p:spTree>
    <p:extLst>
      <p:ext uri="{BB962C8B-B14F-4D97-AF65-F5344CB8AC3E}">
        <p14:creationId xmlns:p14="http://schemas.microsoft.com/office/powerpoint/2010/main" val="106801571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C2FD73-AA7B-4F56-804B-7AA08F931316}"/>
              </a:ext>
            </a:extLst>
          </p:cNvPr>
          <p:cNvSpPr>
            <a:spLocks noGrp="1"/>
          </p:cNvSpPr>
          <p:nvPr>
            <p:ph type="title"/>
          </p:nvPr>
        </p:nvSpPr>
        <p:spPr/>
        <p:txBody>
          <a:bodyPr/>
          <a:lstStyle/>
          <a:p>
            <a:pPr algn="ctr"/>
            <a:r>
              <a:rPr lang="en-US" b="1" dirty="0"/>
              <a:t>References</a:t>
            </a:r>
          </a:p>
        </p:txBody>
      </p:sp>
      <p:sp>
        <p:nvSpPr>
          <p:cNvPr id="3" name="Content Placeholder 2">
            <a:extLst>
              <a:ext uri="{FF2B5EF4-FFF2-40B4-BE49-F238E27FC236}">
                <a16:creationId xmlns:a16="http://schemas.microsoft.com/office/drawing/2014/main" id="{9F18EF2D-C561-400E-998A-B616885A79A6}"/>
              </a:ext>
            </a:extLst>
          </p:cNvPr>
          <p:cNvSpPr>
            <a:spLocks noGrp="1"/>
          </p:cNvSpPr>
          <p:nvPr>
            <p:ph idx="1"/>
          </p:nvPr>
        </p:nvSpPr>
        <p:spPr/>
        <p:txBody>
          <a:bodyPr>
            <a:normAutofit fontScale="85000" lnSpcReduction="20000"/>
          </a:bodyPr>
          <a:lstStyle/>
          <a:p>
            <a:r>
              <a:rPr lang="en-US" b="0" i="0" dirty="0">
                <a:solidFill>
                  <a:srgbClr val="222222"/>
                </a:solidFill>
                <a:effectLst/>
                <a:latin typeface="Arial" panose="020B0604020202020204" pitchFamily="34" charset="0"/>
              </a:rPr>
              <a:t>Sparks, B., 2007. Planning a wine tourism vacation? Factors that help to predict tourist </a:t>
            </a:r>
            <a:r>
              <a:rPr lang="en-US" b="0" i="0" dirty="0" err="1">
                <a:solidFill>
                  <a:srgbClr val="222222"/>
                </a:solidFill>
                <a:effectLst/>
                <a:latin typeface="Arial" panose="020B0604020202020204" pitchFamily="34" charset="0"/>
              </a:rPr>
              <a:t>behavioural</a:t>
            </a:r>
            <a:r>
              <a:rPr lang="en-US" b="0" i="0" dirty="0">
                <a:solidFill>
                  <a:srgbClr val="222222"/>
                </a:solidFill>
                <a:effectLst/>
                <a:latin typeface="Arial" panose="020B0604020202020204" pitchFamily="34" charset="0"/>
              </a:rPr>
              <a:t> intentions. </a:t>
            </a:r>
            <a:r>
              <a:rPr lang="en-US" b="0" i="1" dirty="0">
                <a:solidFill>
                  <a:srgbClr val="222222"/>
                </a:solidFill>
                <a:effectLst/>
                <a:latin typeface="Arial" panose="020B0604020202020204" pitchFamily="34" charset="0"/>
              </a:rPr>
              <a:t>Tourism management</a:t>
            </a:r>
            <a:r>
              <a:rPr lang="en-US" b="0" i="0" dirty="0">
                <a:solidFill>
                  <a:srgbClr val="222222"/>
                </a:solidFill>
                <a:effectLst/>
                <a:latin typeface="Arial" panose="020B0604020202020204" pitchFamily="34" charset="0"/>
              </a:rPr>
              <a:t>, </a:t>
            </a:r>
            <a:r>
              <a:rPr lang="en-US" b="0" i="1" dirty="0">
                <a:solidFill>
                  <a:srgbClr val="222222"/>
                </a:solidFill>
                <a:effectLst/>
                <a:latin typeface="Arial" panose="020B0604020202020204" pitchFamily="34" charset="0"/>
              </a:rPr>
              <a:t>28</a:t>
            </a:r>
            <a:r>
              <a:rPr lang="en-US" b="0" i="0" dirty="0">
                <a:solidFill>
                  <a:srgbClr val="222222"/>
                </a:solidFill>
                <a:effectLst/>
                <a:latin typeface="Arial" panose="020B0604020202020204" pitchFamily="34" charset="0"/>
              </a:rPr>
              <a:t>(5), pp.1180-1192.</a:t>
            </a:r>
          </a:p>
          <a:p>
            <a:r>
              <a:rPr lang="en-US" b="0" i="0" dirty="0" err="1">
                <a:solidFill>
                  <a:srgbClr val="222222"/>
                </a:solidFill>
                <a:effectLst/>
                <a:latin typeface="Arial" panose="020B0604020202020204" pitchFamily="34" charset="0"/>
              </a:rPr>
              <a:t>Tikkanen</a:t>
            </a:r>
            <a:r>
              <a:rPr lang="en-US" b="0" i="0" dirty="0">
                <a:solidFill>
                  <a:srgbClr val="222222"/>
                </a:solidFill>
                <a:effectLst/>
                <a:latin typeface="Arial" panose="020B0604020202020204" pitchFamily="34" charset="0"/>
              </a:rPr>
              <a:t>, I., 2007. Maslow's hierarchy and food tourism in Finland: five cases. </a:t>
            </a:r>
            <a:r>
              <a:rPr lang="en-US" b="0" i="1" dirty="0">
                <a:solidFill>
                  <a:srgbClr val="222222"/>
                </a:solidFill>
                <a:effectLst/>
                <a:latin typeface="Arial" panose="020B0604020202020204" pitchFamily="34" charset="0"/>
              </a:rPr>
              <a:t>British food journal</a:t>
            </a:r>
            <a:r>
              <a:rPr lang="en-US" b="0" i="0" dirty="0">
                <a:solidFill>
                  <a:srgbClr val="222222"/>
                </a:solidFill>
                <a:effectLst/>
                <a:latin typeface="Arial" panose="020B0604020202020204" pitchFamily="34" charset="0"/>
              </a:rPr>
              <a:t>, </a:t>
            </a:r>
            <a:r>
              <a:rPr lang="en-US" b="0" i="1" dirty="0">
                <a:solidFill>
                  <a:srgbClr val="222222"/>
                </a:solidFill>
                <a:effectLst/>
                <a:latin typeface="Arial" panose="020B0604020202020204" pitchFamily="34" charset="0"/>
              </a:rPr>
              <a:t>109</a:t>
            </a:r>
            <a:r>
              <a:rPr lang="en-US" b="0" i="0" dirty="0">
                <a:solidFill>
                  <a:srgbClr val="222222"/>
                </a:solidFill>
                <a:effectLst/>
                <a:latin typeface="Arial" panose="020B0604020202020204" pitchFamily="34" charset="0"/>
              </a:rPr>
              <a:t>(9), pp.721-734.</a:t>
            </a:r>
          </a:p>
          <a:p>
            <a:r>
              <a:rPr lang="en-US" b="0" i="0" dirty="0">
                <a:solidFill>
                  <a:srgbClr val="222222"/>
                </a:solidFill>
                <a:effectLst/>
                <a:latin typeface="Arial" panose="020B0604020202020204" pitchFamily="34" charset="0"/>
              </a:rPr>
              <a:t>Quan, S. and Wang, N., 2004. Towards a structural model of the tourist experience: An illustration from food experiences in tourism. </a:t>
            </a:r>
            <a:r>
              <a:rPr lang="en-US" b="0" i="1" dirty="0">
                <a:solidFill>
                  <a:srgbClr val="222222"/>
                </a:solidFill>
                <a:effectLst/>
                <a:latin typeface="Arial" panose="020B0604020202020204" pitchFamily="34" charset="0"/>
              </a:rPr>
              <a:t>Tourism management</a:t>
            </a:r>
            <a:r>
              <a:rPr lang="en-US" b="0" i="0" dirty="0">
                <a:solidFill>
                  <a:srgbClr val="222222"/>
                </a:solidFill>
                <a:effectLst/>
                <a:latin typeface="Arial" panose="020B0604020202020204" pitchFamily="34" charset="0"/>
              </a:rPr>
              <a:t>, </a:t>
            </a:r>
            <a:r>
              <a:rPr lang="en-US" b="0" i="1" dirty="0">
                <a:solidFill>
                  <a:srgbClr val="222222"/>
                </a:solidFill>
                <a:effectLst/>
                <a:latin typeface="Arial" panose="020B0604020202020204" pitchFamily="34" charset="0"/>
              </a:rPr>
              <a:t>25</a:t>
            </a:r>
            <a:r>
              <a:rPr lang="en-US" b="0" i="0" dirty="0">
                <a:solidFill>
                  <a:srgbClr val="222222"/>
                </a:solidFill>
                <a:effectLst/>
                <a:latin typeface="Arial" panose="020B0604020202020204" pitchFamily="34" charset="0"/>
              </a:rPr>
              <a:t>(3), pp.297-305.</a:t>
            </a:r>
          </a:p>
          <a:p>
            <a:r>
              <a:rPr lang="en-US" b="0" i="0" dirty="0">
                <a:solidFill>
                  <a:srgbClr val="222222"/>
                </a:solidFill>
                <a:effectLst/>
                <a:latin typeface="Arial" panose="020B0604020202020204" pitchFamily="34" charset="0"/>
              </a:rPr>
              <a:t>Wolf, E., 2006. </a:t>
            </a:r>
            <a:r>
              <a:rPr lang="en-US" b="0" i="1" dirty="0">
                <a:solidFill>
                  <a:srgbClr val="222222"/>
                </a:solidFill>
                <a:effectLst/>
                <a:latin typeface="Arial" panose="020B0604020202020204" pitchFamily="34" charset="0"/>
              </a:rPr>
              <a:t>Culinary tourism: The hidden harvest: A dozen hot and fresh reasons how culinary tourism creates economic and community development</a:t>
            </a:r>
            <a:r>
              <a:rPr lang="en-US" b="0" i="0" dirty="0">
                <a:solidFill>
                  <a:srgbClr val="222222"/>
                </a:solidFill>
                <a:effectLst/>
                <a:latin typeface="Arial" panose="020B0604020202020204" pitchFamily="34" charset="0"/>
              </a:rPr>
              <a:t>. Kendall/Hunt publishing Company.</a:t>
            </a:r>
          </a:p>
          <a:p>
            <a:r>
              <a:rPr lang="en-US" b="0" i="0" dirty="0">
                <a:solidFill>
                  <a:srgbClr val="222222"/>
                </a:solidFill>
                <a:effectLst/>
                <a:latin typeface="Arial" panose="020B0604020202020204" pitchFamily="34" charset="0"/>
              </a:rPr>
              <a:t>Yeoman, I., McMahon-Beattie, U. and Fields, K. eds., 2015. </a:t>
            </a:r>
            <a:r>
              <a:rPr lang="en-US" b="0" i="1" dirty="0">
                <a:solidFill>
                  <a:srgbClr val="222222"/>
                </a:solidFill>
                <a:effectLst/>
                <a:latin typeface="Arial" panose="020B0604020202020204" pitchFamily="34" charset="0"/>
              </a:rPr>
              <a:t>The future of food tourism: Foodies, experiences, exclusivity, visions and political capital</a:t>
            </a:r>
            <a:r>
              <a:rPr lang="en-US" b="0" i="0" dirty="0">
                <a:solidFill>
                  <a:srgbClr val="222222"/>
                </a:solidFill>
                <a:effectLst/>
                <a:latin typeface="Arial" panose="020B0604020202020204" pitchFamily="34" charset="0"/>
              </a:rPr>
              <a:t> (Vol. 71). Channel View Publications.</a:t>
            </a:r>
            <a:endParaRPr lang="en-US" dirty="0"/>
          </a:p>
        </p:txBody>
      </p:sp>
    </p:spTree>
    <p:extLst>
      <p:ext uri="{BB962C8B-B14F-4D97-AF65-F5344CB8AC3E}">
        <p14:creationId xmlns:p14="http://schemas.microsoft.com/office/powerpoint/2010/main" val="2813495548"/>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Gallery</Template>
  <TotalTime>568</TotalTime>
  <Words>2593</Words>
  <Application>Microsoft Office PowerPoint</Application>
  <PresentationFormat>Widescreen</PresentationFormat>
  <Paragraphs>123</Paragraphs>
  <Slides>14</Slides>
  <Notes>11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Arial</vt:lpstr>
      <vt:lpstr>Calibri</vt:lpstr>
      <vt:lpstr>Gill Sans MT</vt:lpstr>
      <vt:lpstr>Times New Roman</vt:lpstr>
      <vt:lpstr>Gallery</vt:lpstr>
      <vt:lpstr>An Inclusive Culinary Experience at Marina Bay Sands, Singapore</vt:lpstr>
      <vt:lpstr>Introduction to the Event</vt:lpstr>
      <vt:lpstr>Event objectives</vt:lpstr>
      <vt:lpstr>Market Factors – Target Market</vt:lpstr>
      <vt:lpstr>Market Factors – Demand and Competition</vt:lpstr>
      <vt:lpstr>Operational Factors – Venue</vt:lpstr>
      <vt:lpstr>Operational Factors – Staffing and Skills</vt:lpstr>
      <vt:lpstr>Operational Factors – Resources</vt:lpstr>
      <vt:lpstr>Financial Factors – Costs</vt:lpstr>
      <vt:lpstr>Financial Factors – Revenue</vt:lpstr>
      <vt:lpstr>Strategic Pre-Planning Research</vt:lpstr>
      <vt:lpstr>References</vt:lpstr>
      <vt:lpstr>References</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Taste the World: An Inclusive Culinary Experience</dc:title>
  <cp:lastModifiedBy>Silviu Will</cp:lastModifiedBy>
  <cp:revision>110</cp:revision>
  <dcterms:created xsi:type="dcterms:W3CDTF">2025-01-24T22:51:31Z</dcterms:created>
  <dcterms:modified xsi:type="dcterms:W3CDTF">2025-06-23T10:42:59Z</dcterms:modified>
</cp:coreProperties>
</file>