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62" r:id="rId2"/>
    <p:sldId id="267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7" r:id="rId21"/>
    <p:sldId id="288" r:id="rId22"/>
    <p:sldId id="289" r:id="rId23"/>
    <p:sldId id="291" r:id="rId24"/>
    <p:sldId id="292" r:id="rId25"/>
    <p:sldId id="309" r:id="rId26"/>
    <p:sldId id="294" r:id="rId27"/>
    <p:sldId id="295" r:id="rId28"/>
    <p:sldId id="296" r:id="rId29"/>
    <p:sldId id="297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7768" autoAdjust="0"/>
  </p:normalViewPr>
  <p:slideViewPr>
    <p:cSldViewPr>
      <p:cViewPr>
        <p:scale>
          <a:sx n="75" d="100"/>
          <a:sy n="75" d="100"/>
        </p:scale>
        <p:origin x="-2568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47B110-4925-4836-95A1-F7AA256E65D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C26CC73-0BAD-46F8-8EB2-7C42F4454E11}">
      <dgm:prSet phldrT="[Text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rPr>
            <a:t>Local User Accounts</a:t>
          </a:r>
          <a:endParaRPr lang="en-GB" dirty="0"/>
        </a:p>
      </dgm:t>
    </dgm:pt>
    <dgm:pt modelId="{2EDD071B-573A-4BB2-A871-D99D6929E412}" type="parTrans" cxnId="{12B5B6B8-A3FD-459D-86A0-FCB4F0291DC6}">
      <dgm:prSet/>
      <dgm:spPr/>
      <dgm:t>
        <a:bodyPr/>
        <a:lstStyle/>
        <a:p>
          <a:endParaRPr lang="en-GB"/>
        </a:p>
      </dgm:t>
    </dgm:pt>
    <dgm:pt modelId="{02E9C17A-F10C-4BF7-BAEB-CF90A5C35C21}" type="sibTrans" cxnId="{12B5B6B8-A3FD-459D-86A0-FCB4F0291DC6}">
      <dgm:prSet/>
      <dgm:spPr/>
      <dgm:t>
        <a:bodyPr/>
        <a:lstStyle/>
        <a:p>
          <a:endParaRPr lang="en-GB"/>
        </a:p>
      </dgm:t>
    </dgm:pt>
    <dgm:pt modelId="{402EDA83-D16A-4AA8-9092-64F2065B85D6}">
      <dgm:prSet phldrT="[Text]"/>
      <dgm:spPr/>
      <dgm:t>
        <a:bodyPr/>
        <a:lstStyle/>
        <a:p>
          <a:r>
            <a:rPr lang="en-US" dirty="0" smtClean="0">
              <a:latin typeface="Arial Narrow" pitchFamily="34" charset="0"/>
            </a:rPr>
            <a:t>Enable users to log on and access resources on a specific computer</a:t>
          </a:r>
          <a:endParaRPr lang="en-GB" dirty="0"/>
        </a:p>
      </dgm:t>
    </dgm:pt>
    <dgm:pt modelId="{3D09669B-F54D-4B81-9321-6CEF9028A304}" type="parTrans" cxnId="{DB6D65C3-C48A-4E30-A05E-55D9CCAA143F}">
      <dgm:prSet/>
      <dgm:spPr/>
      <dgm:t>
        <a:bodyPr/>
        <a:lstStyle/>
        <a:p>
          <a:endParaRPr lang="en-GB"/>
        </a:p>
      </dgm:t>
    </dgm:pt>
    <dgm:pt modelId="{8A7B2C73-7600-4E07-9EDC-4E5102A9D762}" type="sibTrans" cxnId="{DB6D65C3-C48A-4E30-A05E-55D9CCAA143F}">
      <dgm:prSet/>
      <dgm:spPr/>
      <dgm:t>
        <a:bodyPr/>
        <a:lstStyle/>
        <a:p>
          <a:endParaRPr lang="en-GB"/>
        </a:p>
      </dgm:t>
    </dgm:pt>
    <dgm:pt modelId="{349014B1-3377-49A4-B224-6048182709EE}">
      <dgm:prSet phldrT="[Text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rPr>
            <a:t>Domain User Accounts</a:t>
          </a:r>
          <a:endParaRPr lang="en-GB" dirty="0"/>
        </a:p>
      </dgm:t>
    </dgm:pt>
    <dgm:pt modelId="{CC79F4AC-459F-49C1-8E2C-005D0C32AB02}" type="parTrans" cxnId="{C9D25AE5-8D92-42EB-AEBB-84E0577C0AED}">
      <dgm:prSet/>
      <dgm:spPr/>
      <dgm:t>
        <a:bodyPr/>
        <a:lstStyle/>
        <a:p>
          <a:endParaRPr lang="en-GB"/>
        </a:p>
      </dgm:t>
    </dgm:pt>
    <dgm:pt modelId="{D354DD2C-135F-4732-B8FB-640AD6284022}" type="sibTrans" cxnId="{C9D25AE5-8D92-42EB-AEBB-84E0577C0AED}">
      <dgm:prSet/>
      <dgm:spPr/>
      <dgm:t>
        <a:bodyPr/>
        <a:lstStyle/>
        <a:p>
          <a:endParaRPr lang="en-GB"/>
        </a:p>
      </dgm:t>
    </dgm:pt>
    <dgm:pt modelId="{8F3715EE-7837-49F7-AFE0-8B131A5CAA7E}">
      <dgm:prSet phldrT="[Text]"/>
      <dgm:spPr/>
      <dgm:t>
        <a:bodyPr/>
        <a:lstStyle/>
        <a:p>
          <a:r>
            <a:rPr lang="en-US" dirty="0" smtClean="0">
              <a:latin typeface="Arial Narrow" pitchFamily="34" charset="0"/>
            </a:rPr>
            <a:t>Enable users to log on to the domain to gain access to network resources</a:t>
          </a:r>
          <a:endParaRPr lang="en-GB" dirty="0"/>
        </a:p>
      </dgm:t>
    </dgm:pt>
    <dgm:pt modelId="{2FF04792-44EE-4D77-8008-172029DD8D98}" type="parTrans" cxnId="{93442E3D-4CD8-4A9B-8572-824492EC1AFF}">
      <dgm:prSet/>
      <dgm:spPr/>
      <dgm:t>
        <a:bodyPr/>
        <a:lstStyle/>
        <a:p>
          <a:endParaRPr lang="en-GB"/>
        </a:p>
      </dgm:t>
    </dgm:pt>
    <dgm:pt modelId="{071C89D6-A979-4D9C-A21A-8552D38390DE}" type="sibTrans" cxnId="{93442E3D-4CD8-4A9B-8572-824492EC1AFF}">
      <dgm:prSet/>
      <dgm:spPr/>
      <dgm:t>
        <a:bodyPr/>
        <a:lstStyle/>
        <a:p>
          <a:endParaRPr lang="en-GB"/>
        </a:p>
      </dgm:t>
    </dgm:pt>
    <dgm:pt modelId="{D7C4C33B-203C-4315-9287-EC305FFC54B1}">
      <dgm:prSet phldrT="[Text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rPr>
            <a:t>Built-in User Accounts</a:t>
          </a:r>
          <a:endParaRPr lang="en-GB" dirty="0"/>
        </a:p>
      </dgm:t>
    </dgm:pt>
    <dgm:pt modelId="{7FA3DAAF-8662-475E-A051-81FB315379F0}" type="parTrans" cxnId="{9FFB3C9D-EA34-46DD-8BC1-09D159B384B5}">
      <dgm:prSet/>
      <dgm:spPr/>
      <dgm:t>
        <a:bodyPr/>
        <a:lstStyle/>
        <a:p>
          <a:endParaRPr lang="en-GB"/>
        </a:p>
      </dgm:t>
    </dgm:pt>
    <dgm:pt modelId="{01E92D21-8701-4E87-A99B-589C9E10617D}" type="sibTrans" cxnId="{9FFB3C9D-EA34-46DD-8BC1-09D159B384B5}">
      <dgm:prSet/>
      <dgm:spPr/>
      <dgm:t>
        <a:bodyPr/>
        <a:lstStyle/>
        <a:p>
          <a:endParaRPr lang="en-GB"/>
        </a:p>
      </dgm:t>
    </dgm:pt>
    <dgm:pt modelId="{90EC1681-07A9-423F-88D9-9C09C82C198C}">
      <dgm:prSet phldrT="[Text]"/>
      <dgm:spPr/>
      <dgm:t>
        <a:bodyPr/>
        <a:lstStyle/>
        <a:p>
          <a:r>
            <a:rPr lang="en-US" dirty="0" smtClean="0">
              <a:latin typeface="Arial Narrow" pitchFamily="34" charset="0"/>
            </a:rPr>
            <a:t>Enable administrative tasks or gain temporary access to network resources </a:t>
          </a:r>
          <a:endParaRPr lang="en-GB" dirty="0"/>
        </a:p>
      </dgm:t>
    </dgm:pt>
    <dgm:pt modelId="{7AC1C946-DEF1-40C1-8683-6BCEE72D4823}" type="parTrans" cxnId="{9CA803D6-0ECA-48F7-B5CE-B664940B27F1}">
      <dgm:prSet/>
      <dgm:spPr/>
      <dgm:t>
        <a:bodyPr/>
        <a:lstStyle/>
        <a:p>
          <a:endParaRPr lang="en-GB"/>
        </a:p>
      </dgm:t>
    </dgm:pt>
    <dgm:pt modelId="{F1F9FBE2-23EF-4000-AA0F-23FA5FE204A2}" type="sibTrans" cxnId="{9CA803D6-0ECA-48F7-B5CE-B664940B27F1}">
      <dgm:prSet/>
      <dgm:spPr/>
      <dgm:t>
        <a:bodyPr/>
        <a:lstStyle/>
        <a:p>
          <a:endParaRPr lang="en-GB"/>
        </a:p>
      </dgm:t>
    </dgm:pt>
    <dgm:pt modelId="{A2A86A85-5515-4A71-847A-D3151E91ED37}">
      <dgm:prSet/>
      <dgm:spPr/>
      <dgm:t>
        <a:bodyPr/>
        <a:lstStyle/>
        <a:p>
          <a:r>
            <a:rPr lang="en-US" dirty="0" smtClean="0">
              <a:latin typeface="Arial Narrow" pitchFamily="34" charset="0"/>
            </a:rPr>
            <a:t>Reside in SAM (</a:t>
          </a:r>
          <a:r>
            <a:rPr lang="en-GB" dirty="0" smtClean="0"/>
            <a:t>Security</a:t>
          </a:r>
          <a:r>
            <a:rPr lang="en-GB" baseline="0" dirty="0" smtClean="0"/>
            <a:t> Accounts Manager)</a:t>
          </a:r>
          <a:endParaRPr lang="en-US" dirty="0">
            <a:latin typeface="Arial Narrow" pitchFamily="34" charset="0"/>
          </a:endParaRPr>
        </a:p>
      </dgm:t>
    </dgm:pt>
    <dgm:pt modelId="{9084B86A-B97A-4D9E-965E-7370310337BB}" type="parTrans" cxnId="{7C59D075-3654-44D8-B095-13C92BD9AD29}">
      <dgm:prSet/>
      <dgm:spPr/>
      <dgm:t>
        <a:bodyPr/>
        <a:lstStyle/>
        <a:p>
          <a:endParaRPr lang="en-GB"/>
        </a:p>
      </dgm:t>
    </dgm:pt>
    <dgm:pt modelId="{9883CC84-0825-4859-A464-492249486A31}" type="sibTrans" cxnId="{7C59D075-3654-44D8-B095-13C92BD9AD29}">
      <dgm:prSet/>
      <dgm:spPr/>
      <dgm:t>
        <a:bodyPr/>
        <a:lstStyle/>
        <a:p>
          <a:endParaRPr lang="en-GB"/>
        </a:p>
      </dgm:t>
    </dgm:pt>
    <dgm:pt modelId="{761993E6-41B2-444F-AA4B-4F1A2ADAFF49}">
      <dgm:prSet/>
      <dgm:spPr/>
      <dgm:t>
        <a:bodyPr/>
        <a:lstStyle/>
        <a:p>
          <a:r>
            <a:rPr lang="en-US" dirty="0" smtClean="0">
              <a:latin typeface="Arial Narrow" pitchFamily="34" charset="0"/>
            </a:rPr>
            <a:t>Reside in Active Directory</a:t>
          </a:r>
          <a:endParaRPr lang="en-US" dirty="0">
            <a:latin typeface="Arial Narrow" pitchFamily="34" charset="0"/>
          </a:endParaRPr>
        </a:p>
      </dgm:t>
    </dgm:pt>
    <dgm:pt modelId="{99BF63D6-F910-4397-97F8-E65A4D1C8D85}" type="parTrans" cxnId="{49261C4B-0DB5-4475-A686-910A4889CBE3}">
      <dgm:prSet/>
      <dgm:spPr/>
      <dgm:t>
        <a:bodyPr/>
        <a:lstStyle/>
        <a:p>
          <a:endParaRPr lang="en-GB"/>
        </a:p>
      </dgm:t>
    </dgm:pt>
    <dgm:pt modelId="{427C4483-6EFA-41E8-944F-06F019CB6808}" type="sibTrans" cxnId="{49261C4B-0DB5-4475-A686-910A4889CBE3}">
      <dgm:prSet/>
      <dgm:spPr/>
      <dgm:t>
        <a:bodyPr/>
        <a:lstStyle/>
        <a:p>
          <a:endParaRPr lang="en-GB"/>
        </a:p>
      </dgm:t>
    </dgm:pt>
    <dgm:pt modelId="{590C4612-957A-498B-B9DE-CDB1F7F578DA}">
      <dgm:prSet/>
      <dgm:spPr/>
      <dgm:t>
        <a:bodyPr/>
        <a:lstStyle/>
        <a:p>
          <a:r>
            <a:rPr lang="en-US" smtClean="0">
              <a:latin typeface="Arial Narrow" pitchFamily="34" charset="0"/>
            </a:rPr>
            <a:t>Reside in SAM (local built-in user accounts)</a:t>
          </a:r>
          <a:endParaRPr lang="en-US" dirty="0">
            <a:latin typeface="Arial Narrow" pitchFamily="34" charset="0"/>
          </a:endParaRPr>
        </a:p>
      </dgm:t>
    </dgm:pt>
    <dgm:pt modelId="{F5BF2362-C06F-4E9D-B3CD-B2D088E0AAE8}" type="parTrans" cxnId="{1027798B-E2C0-421A-BE4E-4F39081FF1F5}">
      <dgm:prSet/>
      <dgm:spPr/>
      <dgm:t>
        <a:bodyPr/>
        <a:lstStyle/>
        <a:p>
          <a:endParaRPr lang="en-GB"/>
        </a:p>
      </dgm:t>
    </dgm:pt>
    <dgm:pt modelId="{9328CE00-FC71-43C9-B741-B1DBE22AD829}" type="sibTrans" cxnId="{1027798B-E2C0-421A-BE4E-4F39081FF1F5}">
      <dgm:prSet/>
      <dgm:spPr/>
      <dgm:t>
        <a:bodyPr/>
        <a:lstStyle/>
        <a:p>
          <a:endParaRPr lang="en-GB"/>
        </a:p>
      </dgm:t>
    </dgm:pt>
    <dgm:pt modelId="{BBE0318E-3DB3-4F8F-BA81-9C0832CCA8BD}">
      <dgm:prSet/>
      <dgm:spPr/>
      <dgm:t>
        <a:bodyPr/>
        <a:lstStyle/>
        <a:p>
          <a:r>
            <a:rPr lang="en-US" dirty="0" smtClean="0">
              <a:latin typeface="Arial Narrow" pitchFamily="34" charset="0"/>
            </a:rPr>
            <a:t>Reside in Active Directory (domain built-in user accounts)</a:t>
          </a:r>
          <a:endParaRPr lang="en-US" dirty="0">
            <a:latin typeface="Arial Narrow" pitchFamily="34" charset="0"/>
          </a:endParaRPr>
        </a:p>
      </dgm:t>
    </dgm:pt>
    <dgm:pt modelId="{04DD2A3F-76E1-438C-8CEB-27FFD48B17E4}" type="parTrans" cxnId="{E537D012-96DC-4610-9FFB-EE8842827069}">
      <dgm:prSet/>
      <dgm:spPr/>
      <dgm:t>
        <a:bodyPr/>
        <a:lstStyle/>
        <a:p>
          <a:endParaRPr lang="en-GB"/>
        </a:p>
      </dgm:t>
    </dgm:pt>
    <dgm:pt modelId="{D34355D8-1585-4EE8-B0D8-45C6A52E02AF}" type="sibTrans" cxnId="{E537D012-96DC-4610-9FFB-EE8842827069}">
      <dgm:prSet/>
      <dgm:spPr/>
      <dgm:t>
        <a:bodyPr/>
        <a:lstStyle/>
        <a:p>
          <a:endParaRPr lang="en-GB"/>
        </a:p>
      </dgm:t>
    </dgm:pt>
    <dgm:pt modelId="{6C4869D4-20CC-4452-BCDD-9511649EBC6B}" type="pres">
      <dgm:prSet presAssocID="{5747B110-4925-4836-95A1-F7AA256E65D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337A1C4-2FBD-4046-8536-CEDD8EA19303}" type="pres">
      <dgm:prSet presAssocID="{1C26CC73-0BAD-46F8-8EB2-7C42F4454E11}" presName="comp" presStyleCnt="0"/>
      <dgm:spPr/>
    </dgm:pt>
    <dgm:pt modelId="{944C70AE-2E62-457F-937D-A73A8C680306}" type="pres">
      <dgm:prSet presAssocID="{1C26CC73-0BAD-46F8-8EB2-7C42F4454E11}" presName="box" presStyleLbl="node1" presStyleIdx="0" presStyleCnt="3"/>
      <dgm:spPr/>
      <dgm:t>
        <a:bodyPr/>
        <a:lstStyle/>
        <a:p>
          <a:endParaRPr lang="en-GB"/>
        </a:p>
      </dgm:t>
    </dgm:pt>
    <dgm:pt modelId="{EE504C79-6358-4311-8F23-FB214A4AFF8B}" type="pres">
      <dgm:prSet presAssocID="{1C26CC73-0BAD-46F8-8EB2-7C42F4454E11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D3BB8B0-2E5C-4843-951F-8BDB5E36923B}" type="pres">
      <dgm:prSet presAssocID="{1C26CC73-0BAD-46F8-8EB2-7C42F4454E11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16732E6-EF59-458C-BAF7-A7C5DE679F94}" type="pres">
      <dgm:prSet presAssocID="{02E9C17A-F10C-4BF7-BAEB-CF90A5C35C21}" presName="spacer" presStyleCnt="0"/>
      <dgm:spPr/>
    </dgm:pt>
    <dgm:pt modelId="{A37D6B6A-F820-4CAE-9B06-F326E823E742}" type="pres">
      <dgm:prSet presAssocID="{349014B1-3377-49A4-B224-6048182709EE}" presName="comp" presStyleCnt="0"/>
      <dgm:spPr/>
    </dgm:pt>
    <dgm:pt modelId="{361B7918-E257-490D-AA1C-2D9436186AE6}" type="pres">
      <dgm:prSet presAssocID="{349014B1-3377-49A4-B224-6048182709EE}" presName="box" presStyleLbl="node1" presStyleIdx="1" presStyleCnt="3"/>
      <dgm:spPr/>
      <dgm:t>
        <a:bodyPr/>
        <a:lstStyle/>
        <a:p>
          <a:endParaRPr lang="en-GB"/>
        </a:p>
      </dgm:t>
    </dgm:pt>
    <dgm:pt modelId="{F95D7787-FCC7-4BE5-8DC7-2403BFE8576D}" type="pres">
      <dgm:prSet presAssocID="{349014B1-3377-49A4-B224-6048182709EE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5064723-130B-49D8-8287-48BC3B1F8A6A}" type="pres">
      <dgm:prSet presAssocID="{349014B1-3377-49A4-B224-6048182709E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8D5B7E0-EE59-4204-BEF4-83719F406497}" type="pres">
      <dgm:prSet presAssocID="{D354DD2C-135F-4732-B8FB-640AD6284022}" presName="spacer" presStyleCnt="0"/>
      <dgm:spPr/>
    </dgm:pt>
    <dgm:pt modelId="{80D077BB-AAE8-49C9-8265-A00FE8C97961}" type="pres">
      <dgm:prSet presAssocID="{D7C4C33B-203C-4315-9287-EC305FFC54B1}" presName="comp" presStyleCnt="0"/>
      <dgm:spPr/>
    </dgm:pt>
    <dgm:pt modelId="{0BFDCBBB-B5D8-4F3A-B1CA-0DDCD4878B8D}" type="pres">
      <dgm:prSet presAssocID="{D7C4C33B-203C-4315-9287-EC305FFC54B1}" presName="box" presStyleLbl="node1" presStyleIdx="2" presStyleCnt="3"/>
      <dgm:spPr/>
      <dgm:t>
        <a:bodyPr/>
        <a:lstStyle/>
        <a:p>
          <a:endParaRPr lang="en-GB"/>
        </a:p>
      </dgm:t>
    </dgm:pt>
    <dgm:pt modelId="{18468E2B-25D5-4D18-A92C-B34DA7719875}" type="pres">
      <dgm:prSet presAssocID="{D7C4C33B-203C-4315-9287-EC305FFC54B1}" presName="img" presStyleLbl="fgImgPlace1" presStyleIdx="2" presStyleCnt="3" custScaleX="69932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19DDFCF8-AB70-4C02-955B-B4DEA6518D89}" type="pres">
      <dgm:prSet presAssocID="{D7C4C33B-203C-4315-9287-EC305FFC54B1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FFB3C9D-EA34-46DD-8BC1-09D159B384B5}" srcId="{5747B110-4925-4836-95A1-F7AA256E65DE}" destId="{D7C4C33B-203C-4315-9287-EC305FFC54B1}" srcOrd="2" destOrd="0" parTransId="{7FA3DAAF-8662-475E-A051-81FB315379F0}" sibTransId="{01E92D21-8701-4E87-A99B-589C9E10617D}"/>
    <dgm:cxn modelId="{E084DC2A-C31F-4119-A076-71813803E353}" type="presOf" srcId="{761993E6-41B2-444F-AA4B-4F1A2ADAFF49}" destId="{F5064723-130B-49D8-8287-48BC3B1F8A6A}" srcOrd="1" destOrd="2" presId="urn:microsoft.com/office/officeart/2005/8/layout/vList4"/>
    <dgm:cxn modelId="{07D6FFD8-3D6B-430C-BFB7-3B1880679864}" type="presOf" srcId="{D7C4C33B-203C-4315-9287-EC305FFC54B1}" destId="{19DDFCF8-AB70-4C02-955B-B4DEA6518D89}" srcOrd="1" destOrd="0" presId="urn:microsoft.com/office/officeart/2005/8/layout/vList4"/>
    <dgm:cxn modelId="{805FB4F2-4EC3-4017-A1CF-F3C9CA9CB92C}" type="presOf" srcId="{8F3715EE-7837-49F7-AFE0-8B131A5CAA7E}" destId="{F5064723-130B-49D8-8287-48BC3B1F8A6A}" srcOrd="1" destOrd="1" presId="urn:microsoft.com/office/officeart/2005/8/layout/vList4"/>
    <dgm:cxn modelId="{F2579CE4-D870-4023-BD29-67400D8C9F8E}" type="presOf" srcId="{90EC1681-07A9-423F-88D9-9C09C82C198C}" destId="{19DDFCF8-AB70-4C02-955B-B4DEA6518D89}" srcOrd="1" destOrd="1" presId="urn:microsoft.com/office/officeart/2005/8/layout/vList4"/>
    <dgm:cxn modelId="{B1FCDCB6-74B1-4262-A38C-427E9C7834AB}" type="presOf" srcId="{402EDA83-D16A-4AA8-9092-64F2065B85D6}" destId="{944C70AE-2E62-457F-937D-A73A8C680306}" srcOrd="0" destOrd="1" presId="urn:microsoft.com/office/officeart/2005/8/layout/vList4"/>
    <dgm:cxn modelId="{9CA803D6-0ECA-48F7-B5CE-B664940B27F1}" srcId="{D7C4C33B-203C-4315-9287-EC305FFC54B1}" destId="{90EC1681-07A9-423F-88D9-9C09C82C198C}" srcOrd="0" destOrd="0" parTransId="{7AC1C946-DEF1-40C1-8683-6BCEE72D4823}" sibTransId="{F1F9FBE2-23EF-4000-AA0F-23FA5FE204A2}"/>
    <dgm:cxn modelId="{EFEC2994-EE40-424B-97FD-E4DD7919A803}" type="presOf" srcId="{402EDA83-D16A-4AA8-9092-64F2065B85D6}" destId="{7D3BB8B0-2E5C-4843-951F-8BDB5E36923B}" srcOrd="1" destOrd="1" presId="urn:microsoft.com/office/officeart/2005/8/layout/vList4"/>
    <dgm:cxn modelId="{342E6FE4-8A15-4056-BC9D-1C9CBC544191}" type="presOf" srcId="{590C4612-957A-498B-B9DE-CDB1F7F578DA}" destId="{0BFDCBBB-B5D8-4F3A-B1CA-0DDCD4878B8D}" srcOrd="0" destOrd="2" presId="urn:microsoft.com/office/officeart/2005/8/layout/vList4"/>
    <dgm:cxn modelId="{1027798B-E2C0-421A-BE4E-4F39081FF1F5}" srcId="{D7C4C33B-203C-4315-9287-EC305FFC54B1}" destId="{590C4612-957A-498B-B9DE-CDB1F7F578DA}" srcOrd="1" destOrd="0" parTransId="{F5BF2362-C06F-4E9D-B3CD-B2D088E0AAE8}" sibTransId="{9328CE00-FC71-43C9-B741-B1DBE22AD829}"/>
    <dgm:cxn modelId="{EF36BD8B-C739-454C-8926-16041C1D4EE0}" type="presOf" srcId="{BBE0318E-3DB3-4F8F-BA81-9C0832CCA8BD}" destId="{19DDFCF8-AB70-4C02-955B-B4DEA6518D89}" srcOrd="1" destOrd="3" presId="urn:microsoft.com/office/officeart/2005/8/layout/vList4"/>
    <dgm:cxn modelId="{7DB77147-9881-4A27-8EC5-BA273E7AC597}" type="presOf" srcId="{90EC1681-07A9-423F-88D9-9C09C82C198C}" destId="{0BFDCBBB-B5D8-4F3A-B1CA-0DDCD4878B8D}" srcOrd="0" destOrd="1" presId="urn:microsoft.com/office/officeart/2005/8/layout/vList4"/>
    <dgm:cxn modelId="{C9D25AE5-8D92-42EB-AEBB-84E0577C0AED}" srcId="{5747B110-4925-4836-95A1-F7AA256E65DE}" destId="{349014B1-3377-49A4-B224-6048182709EE}" srcOrd="1" destOrd="0" parTransId="{CC79F4AC-459F-49C1-8E2C-005D0C32AB02}" sibTransId="{D354DD2C-135F-4732-B8FB-640AD6284022}"/>
    <dgm:cxn modelId="{3252F89F-FD16-40EF-BA55-E3C01CE1D4D2}" type="presOf" srcId="{D7C4C33B-203C-4315-9287-EC305FFC54B1}" destId="{0BFDCBBB-B5D8-4F3A-B1CA-0DDCD4878B8D}" srcOrd="0" destOrd="0" presId="urn:microsoft.com/office/officeart/2005/8/layout/vList4"/>
    <dgm:cxn modelId="{28638EC4-2A4D-42F0-BA71-C14E385B5107}" type="presOf" srcId="{5747B110-4925-4836-95A1-F7AA256E65DE}" destId="{6C4869D4-20CC-4452-BCDD-9511649EBC6B}" srcOrd="0" destOrd="0" presId="urn:microsoft.com/office/officeart/2005/8/layout/vList4"/>
    <dgm:cxn modelId="{7C59D075-3654-44D8-B095-13C92BD9AD29}" srcId="{1C26CC73-0BAD-46F8-8EB2-7C42F4454E11}" destId="{A2A86A85-5515-4A71-847A-D3151E91ED37}" srcOrd="1" destOrd="0" parTransId="{9084B86A-B97A-4D9E-965E-7370310337BB}" sibTransId="{9883CC84-0825-4859-A464-492249486A31}"/>
    <dgm:cxn modelId="{5867719B-B432-475C-97BF-D63AB7437FBC}" type="presOf" srcId="{590C4612-957A-498B-B9DE-CDB1F7F578DA}" destId="{19DDFCF8-AB70-4C02-955B-B4DEA6518D89}" srcOrd="1" destOrd="2" presId="urn:microsoft.com/office/officeart/2005/8/layout/vList4"/>
    <dgm:cxn modelId="{DB6D65C3-C48A-4E30-A05E-55D9CCAA143F}" srcId="{1C26CC73-0BAD-46F8-8EB2-7C42F4454E11}" destId="{402EDA83-D16A-4AA8-9092-64F2065B85D6}" srcOrd="0" destOrd="0" parTransId="{3D09669B-F54D-4B81-9321-6CEF9028A304}" sibTransId="{8A7B2C73-7600-4E07-9EDC-4E5102A9D762}"/>
    <dgm:cxn modelId="{861D432A-DEEA-4BD7-B738-29D9A3242484}" type="presOf" srcId="{1C26CC73-0BAD-46F8-8EB2-7C42F4454E11}" destId="{7D3BB8B0-2E5C-4843-951F-8BDB5E36923B}" srcOrd="1" destOrd="0" presId="urn:microsoft.com/office/officeart/2005/8/layout/vList4"/>
    <dgm:cxn modelId="{E537D012-96DC-4610-9FFB-EE8842827069}" srcId="{D7C4C33B-203C-4315-9287-EC305FFC54B1}" destId="{BBE0318E-3DB3-4F8F-BA81-9C0832CCA8BD}" srcOrd="2" destOrd="0" parTransId="{04DD2A3F-76E1-438C-8CEB-27FFD48B17E4}" sibTransId="{D34355D8-1585-4EE8-B0D8-45C6A52E02AF}"/>
    <dgm:cxn modelId="{D5B1259E-093A-456D-84AC-973D72EBEC74}" type="presOf" srcId="{A2A86A85-5515-4A71-847A-D3151E91ED37}" destId="{944C70AE-2E62-457F-937D-A73A8C680306}" srcOrd="0" destOrd="2" presId="urn:microsoft.com/office/officeart/2005/8/layout/vList4"/>
    <dgm:cxn modelId="{12B5B6B8-A3FD-459D-86A0-FCB4F0291DC6}" srcId="{5747B110-4925-4836-95A1-F7AA256E65DE}" destId="{1C26CC73-0BAD-46F8-8EB2-7C42F4454E11}" srcOrd="0" destOrd="0" parTransId="{2EDD071B-573A-4BB2-A871-D99D6929E412}" sibTransId="{02E9C17A-F10C-4BF7-BAEB-CF90A5C35C21}"/>
    <dgm:cxn modelId="{29C84D86-3E5C-4048-97B5-F374B4A08513}" type="presOf" srcId="{1C26CC73-0BAD-46F8-8EB2-7C42F4454E11}" destId="{944C70AE-2E62-457F-937D-A73A8C680306}" srcOrd="0" destOrd="0" presId="urn:microsoft.com/office/officeart/2005/8/layout/vList4"/>
    <dgm:cxn modelId="{85C06D41-B951-4547-9E46-9A4607CDAF2F}" type="presOf" srcId="{A2A86A85-5515-4A71-847A-D3151E91ED37}" destId="{7D3BB8B0-2E5C-4843-951F-8BDB5E36923B}" srcOrd="1" destOrd="2" presId="urn:microsoft.com/office/officeart/2005/8/layout/vList4"/>
    <dgm:cxn modelId="{0BFAC308-79C7-4E9A-AF9A-6647386FAE9E}" type="presOf" srcId="{761993E6-41B2-444F-AA4B-4F1A2ADAFF49}" destId="{361B7918-E257-490D-AA1C-2D9436186AE6}" srcOrd="0" destOrd="2" presId="urn:microsoft.com/office/officeart/2005/8/layout/vList4"/>
    <dgm:cxn modelId="{49261C4B-0DB5-4475-A686-910A4889CBE3}" srcId="{349014B1-3377-49A4-B224-6048182709EE}" destId="{761993E6-41B2-444F-AA4B-4F1A2ADAFF49}" srcOrd="1" destOrd="0" parTransId="{99BF63D6-F910-4397-97F8-E65A4D1C8D85}" sibTransId="{427C4483-6EFA-41E8-944F-06F019CB6808}"/>
    <dgm:cxn modelId="{E1714E66-DD51-491D-A275-0DE05EF9FA1E}" type="presOf" srcId="{BBE0318E-3DB3-4F8F-BA81-9C0832CCA8BD}" destId="{0BFDCBBB-B5D8-4F3A-B1CA-0DDCD4878B8D}" srcOrd="0" destOrd="3" presId="urn:microsoft.com/office/officeart/2005/8/layout/vList4"/>
    <dgm:cxn modelId="{36E3F2A3-FB50-4C68-94EA-E4C84F5A78DD}" type="presOf" srcId="{8F3715EE-7837-49F7-AFE0-8B131A5CAA7E}" destId="{361B7918-E257-490D-AA1C-2D9436186AE6}" srcOrd="0" destOrd="1" presId="urn:microsoft.com/office/officeart/2005/8/layout/vList4"/>
    <dgm:cxn modelId="{93442E3D-4CD8-4A9B-8572-824492EC1AFF}" srcId="{349014B1-3377-49A4-B224-6048182709EE}" destId="{8F3715EE-7837-49F7-AFE0-8B131A5CAA7E}" srcOrd="0" destOrd="0" parTransId="{2FF04792-44EE-4D77-8008-172029DD8D98}" sibTransId="{071C89D6-A979-4D9C-A21A-8552D38390DE}"/>
    <dgm:cxn modelId="{9A3DFFD0-FDB6-490C-989B-C770945FB7DA}" type="presOf" srcId="{349014B1-3377-49A4-B224-6048182709EE}" destId="{F5064723-130B-49D8-8287-48BC3B1F8A6A}" srcOrd="1" destOrd="0" presId="urn:microsoft.com/office/officeart/2005/8/layout/vList4"/>
    <dgm:cxn modelId="{D4068817-96F9-498C-ABDE-0F136621E09C}" type="presOf" srcId="{349014B1-3377-49A4-B224-6048182709EE}" destId="{361B7918-E257-490D-AA1C-2D9436186AE6}" srcOrd="0" destOrd="0" presId="urn:microsoft.com/office/officeart/2005/8/layout/vList4"/>
    <dgm:cxn modelId="{8AFBC0E0-F3AE-4C43-8AED-5C66187EB7C8}" type="presParOf" srcId="{6C4869D4-20CC-4452-BCDD-9511649EBC6B}" destId="{C337A1C4-2FBD-4046-8536-CEDD8EA19303}" srcOrd="0" destOrd="0" presId="urn:microsoft.com/office/officeart/2005/8/layout/vList4"/>
    <dgm:cxn modelId="{06A3C85C-1A88-461D-B697-89C5A0A1F945}" type="presParOf" srcId="{C337A1C4-2FBD-4046-8536-CEDD8EA19303}" destId="{944C70AE-2E62-457F-937D-A73A8C680306}" srcOrd="0" destOrd="0" presId="urn:microsoft.com/office/officeart/2005/8/layout/vList4"/>
    <dgm:cxn modelId="{344D0287-D7B7-4717-9478-803D3AB0FB37}" type="presParOf" srcId="{C337A1C4-2FBD-4046-8536-CEDD8EA19303}" destId="{EE504C79-6358-4311-8F23-FB214A4AFF8B}" srcOrd="1" destOrd="0" presId="urn:microsoft.com/office/officeart/2005/8/layout/vList4"/>
    <dgm:cxn modelId="{E90417FB-E29D-4972-A5FE-B98DA5941485}" type="presParOf" srcId="{C337A1C4-2FBD-4046-8536-CEDD8EA19303}" destId="{7D3BB8B0-2E5C-4843-951F-8BDB5E36923B}" srcOrd="2" destOrd="0" presId="urn:microsoft.com/office/officeart/2005/8/layout/vList4"/>
    <dgm:cxn modelId="{7B59543E-E059-4C93-A929-5259201D59DE}" type="presParOf" srcId="{6C4869D4-20CC-4452-BCDD-9511649EBC6B}" destId="{C16732E6-EF59-458C-BAF7-A7C5DE679F94}" srcOrd="1" destOrd="0" presId="urn:microsoft.com/office/officeart/2005/8/layout/vList4"/>
    <dgm:cxn modelId="{6811B308-63A5-480E-8089-B20F47770065}" type="presParOf" srcId="{6C4869D4-20CC-4452-BCDD-9511649EBC6B}" destId="{A37D6B6A-F820-4CAE-9B06-F326E823E742}" srcOrd="2" destOrd="0" presId="urn:microsoft.com/office/officeart/2005/8/layout/vList4"/>
    <dgm:cxn modelId="{BD79CA29-47FD-4686-8FE2-F69A46B75BCD}" type="presParOf" srcId="{A37D6B6A-F820-4CAE-9B06-F326E823E742}" destId="{361B7918-E257-490D-AA1C-2D9436186AE6}" srcOrd="0" destOrd="0" presId="urn:microsoft.com/office/officeart/2005/8/layout/vList4"/>
    <dgm:cxn modelId="{3E351E3E-30CE-4568-B996-D5035D82D7EF}" type="presParOf" srcId="{A37D6B6A-F820-4CAE-9B06-F326E823E742}" destId="{F95D7787-FCC7-4BE5-8DC7-2403BFE8576D}" srcOrd="1" destOrd="0" presId="urn:microsoft.com/office/officeart/2005/8/layout/vList4"/>
    <dgm:cxn modelId="{E9688BC4-E0A3-40AD-9C0D-C467F8F23342}" type="presParOf" srcId="{A37D6B6A-F820-4CAE-9B06-F326E823E742}" destId="{F5064723-130B-49D8-8287-48BC3B1F8A6A}" srcOrd="2" destOrd="0" presId="urn:microsoft.com/office/officeart/2005/8/layout/vList4"/>
    <dgm:cxn modelId="{CC37DBFA-BAA6-4654-A503-3A09E8ED2A50}" type="presParOf" srcId="{6C4869D4-20CC-4452-BCDD-9511649EBC6B}" destId="{48D5B7E0-EE59-4204-BEF4-83719F406497}" srcOrd="3" destOrd="0" presId="urn:microsoft.com/office/officeart/2005/8/layout/vList4"/>
    <dgm:cxn modelId="{4162193F-B772-4427-B8B1-BD704C06490F}" type="presParOf" srcId="{6C4869D4-20CC-4452-BCDD-9511649EBC6B}" destId="{80D077BB-AAE8-49C9-8265-A00FE8C97961}" srcOrd="4" destOrd="0" presId="urn:microsoft.com/office/officeart/2005/8/layout/vList4"/>
    <dgm:cxn modelId="{FF647D45-6D03-41B5-9176-BBA69583064E}" type="presParOf" srcId="{80D077BB-AAE8-49C9-8265-A00FE8C97961}" destId="{0BFDCBBB-B5D8-4F3A-B1CA-0DDCD4878B8D}" srcOrd="0" destOrd="0" presId="urn:microsoft.com/office/officeart/2005/8/layout/vList4"/>
    <dgm:cxn modelId="{11BC596B-4DF5-4787-AB5A-3B6B714C97CB}" type="presParOf" srcId="{80D077BB-AAE8-49C9-8265-A00FE8C97961}" destId="{18468E2B-25D5-4D18-A92C-B34DA7719875}" srcOrd="1" destOrd="0" presId="urn:microsoft.com/office/officeart/2005/8/layout/vList4"/>
    <dgm:cxn modelId="{94DB9C51-85C4-4E95-96F0-A8B1E855D37F}" type="presParOf" srcId="{80D077BB-AAE8-49C9-8265-A00FE8C97961}" destId="{19DDFCF8-AB70-4C02-955B-B4DEA6518D89}" srcOrd="2" destOrd="0" presId="urn:microsoft.com/office/officeart/2005/8/layout/vList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4FC46-A908-4BD3-AA7E-443464B67C7A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A2339-854D-4810-9E26-ADF03CA437F7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SAM – Security</a:t>
            </a:r>
            <a:r>
              <a:rPr lang="en-GB" baseline="0" dirty="0" smtClean="0"/>
              <a:t> Accounts Manager</a:t>
            </a:r>
            <a:endParaRPr lang="en-US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A2339-854D-4810-9E26-ADF03CA437F7}" type="slidenum">
              <a:rPr lang="en-GB" smtClean="0"/>
              <a:pPr/>
              <a:t>25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pic>
        <p:nvPicPr>
          <p:cNvPr id="12" name="Picture 2" descr="logoSMU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7272" y="5329308"/>
            <a:ext cx="6169457" cy="1340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868144" y="5949280"/>
            <a:ext cx="3275856" cy="908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125" y="228600"/>
            <a:ext cx="8431213" cy="6413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81000" y="1417638"/>
            <a:ext cx="4130675" cy="49069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64075" y="1417638"/>
            <a:ext cx="4132263" cy="4906962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>
  <p:cSld name="Title, Ch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125" y="228600"/>
            <a:ext cx="8431213" cy="6413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sz="half" idx="1"/>
          </p:nvPr>
        </p:nvSpPr>
        <p:spPr>
          <a:xfrm>
            <a:off x="381000" y="1417638"/>
            <a:ext cx="4130675" cy="4906962"/>
          </a:xfrm>
        </p:spPr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64075" y="1417638"/>
            <a:ext cx="4132263" cy="49069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60D6B34-A169-4C14-88DD-8F0439786FE0}" type="datetimeFigureOut">
              <a:rPr lang="en-GB" smtClean="0"/>
              <a:pPr/>
              <a:t>10/04/2013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E267287-1E51-425F-941D-3CFF4E22B629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2" descr="logoSMU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012160" y="6093296"/>
            <a:ext cx="3059832" cy="664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An Introduction to </a:t>
            </a:r>
            <a:br>
              <a:rPr lang="en-GB" dirty="0" smtClean="0"/>
            </a:br>
            <a:r>
              <a:rPr lang="en-GB" dirty="0" smtClean="0"/>
              <a:t>Active Directory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Dr. Carlene Campbell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Topics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Overview of Microsoft Active Directory</a:t>
            </a:r>
          </a:p>
          <a:p>
            <a:endParaRPr lang="en-GB" dirty="0" smtClean="0"/>
          </a:p>
          <a:p>
            <a:r>
              <a:rPr lang="en-GB" dirty="0" smtClean="0"/>
              <a:t>Managing User Accounts</a:t>
            </a:r>
          </a:p>
          <a:p>
            <a:endParaRPr lang="en-GB" dirty="0" smtClean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Active Directory?</a:t>
            </a:r>
            <a:endParaRPr lang="en-US" dirty="0"/>
          </a:p>
        </p:txBody>
      </p:sp>
      <p:sp>
        <p:nvSpPr>
          <p:cNvPr id="4403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Microsoft‘s Directory Service</a:t>
            </a:r>
          </a:p>
          <a:p>
            <a:pPr lvl="1"/>
            <a:r>
              <a:rPr lang="en-US" dirty="0" smtClean="0"/>
              <a:t>aka AD or ADS</a:t>
            </a:r>
          </a:p>
          <a:p>
            <a:r>
              <a:rPr lang="en-US" dirty="0" smtClean="0"/>
              <a:t>Replaces LAN Manager Domains</a:t>
            </a:r>
          </a:p>
          <a:p>
            <a:r>
              <a:rPr lang="en-US" dirty="0" smtClean="0"/>
              <a:t>Goals</a:t>
            </a:r>
          </a:p>
          <a:p>
            <a:pPr lvl="1"/>
            <a:r>
              <a:rPr lang="en-US" dirty="0" smtClean="0"/>
              <a:t>Open Standards</a:t>
            </a:r>
          </a:p>
          <a:p>
            <a:pPr lvl="1"/>
            <a:r>
              <a:rPr lang="en-US" dirty="0" smtClean="0"/>
              <a:t>High Scalability</a:t>
            </a:r>
          </a:p>
          <a:p>
            <a:pPr lvl="1"/>
            <a:r>
              <a:rPr lang="en-US" dirty="0" smtClean="0"/>
              <a:t>Simplified Administration</a:t>
            </a:r>
          </a:p>
          <a:p>
            <a:pPr lvl="1"/>
            <a:r>
              <a:rPr lang="en-US" dirty="0" smtClean="0"/>
              <a:t>Compatibility to existing Windows NT systems and applications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uiExpand="1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Open Standards</a:t>
            </a:r>
            <a:endParaRPr lang="en-US"/>
          </a:p>
        </p:txBody>
      </p:sp>
      <p:sp>
        <p:nvSpPr>
          <p:cNvPr id="35843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LDAP – Low Level Directory Access Protocol</a:t>
            </a:r>
          </a:p>
          <a:p>
            <a:pPr lvl="1"/>
            <a:r>
              <a:rPr lang="en-US" dirty="0" smtClean="0"/>
              <a:t>Low-Level API to Active Directory</a:t>
            </a:r>
          </a:p>
          <a:p>
            <a:r>
              <a:rPr lang="en-US" dirty="0" smtClean="0"/>
              <a:t>X.500</a:t>
            </a:r>
          </a:p>
          <a:p>
            <a:pPr lvl="1"/>
            <a:r>
              <a:rPr lang="en-US" dirty="0" smtClean="0"/>
              <a:t>Active Directory Structure</a:t>
            </a:r>
          </a:p>
          <a:p>
            <a:pPr lvl="1"/>
            <a:r>
              <a:rPr lang="en-US" dirty="0" smtClean="0"/>
              <a:t>Not fully standard-compliant</a:t>
            </a:r>
          </a:p>
          <a:p>
            <a:r>
              <a:rPr lang="en-US" dirty="0" smtClean="0"/>
              <a:t>DNS</a:t>
            </a:r>
          </a:p>
          <a:p>
            <a:pPr lvl="1"/>
            <a:r>
              <a:rPr lang="en-US" dirty="0" smtClean="0"/>
              <a:t>Resource Location</a:t>
            </a:r>
          </a:p>
          <a:p>
            <a:pPr lvl="1"/>
            <a:r>
              <a:rPr lang="en-US" dirty="0" smtClean="0"/>
              <a:t>Extensions, e.g. dynamic DNS</a:t>
            </a:r>
          </a:p>
          <a:p>
            <a:r>
              <a:rPr lang="en-US" dirty="0" smtClean="0"/>
              <a:t>Kerberos</a:t>
            </a:r>
          </a:p>
          <a:p>
            <a:pPr lvl="1"/>
            <a:r>
              <a:rPr lang="en-US" dirty="0" smtClean="0"/>
              <a:t>Authentication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966086" y="2771636"/>
            <a:ext cx="4070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i="1" dirty="0" smtClean="0">
                <a:solidFill>
                  <a:srgbClr val="FF0000"/>
                </a:solidFill>
              </a:rPr>
              <a:t>API – Application Programming Interface</a:t>
            </a:r>
            <a:endParaRPr lang="en-US" sz="1800" i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050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Active Directory Structure</a:t>
            </a:r>
          </a:p>
        </p:txBody>
      </p:sp>
      <p:sp>
        <p:nvSpPr>
          <p:cNvPr id="43011" name="Rectangle 2051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14282" y="1858962"/>
            <a:ext cx="5191125" cy="2784483"/>
          </a:xfrm>
        </p:spPr>
        <p:txBody>
          <a:bodyPr>
            <a:normAutofit/>
          </a:bodyPr>
          <a:lstStyle/>
          <a:p>
            <a:r>
              <a:rPr lang="en-US" sz="2800" dirty="0"/>
              <a:t>Hierarchical</a:t>
            </a:r>
          </a:p>
          <a:p>
            <a:endParaRPr lang="en-US" sz="2800" dirty="0" smtClean="0"/>
          </a:p>
          <a:p>
            <a:r>
              <a:rPr lang="en-US" sz="2800" dirty="0" smtClean="0"/>
              <a:t>Base </a:t>
            </a:r>
            <a:r>
              <a:rPr lang="en-US" sz="2800" dirty="0"/>
              <a:t>object</a:t>
            </a:r>
            <a:br>
              <a:rPr lang="en-US" sz="2800" dirty="0"/>
            </a:br>
            <a:r>
              <a:rPr lang="en-US" sz="2800" dirty="0"/>
              <a:t>Domain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020750" y="3714752"/>
            <a:ext cx="2051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dirty="0" smtClean="0">
                <a:solidFill>
                  <a:srgbClr val="FF0000"/>
                </a:solidFill>
              </a:rPr>
              <a:t>Organizational Unit</a:t>
            </a:r>
            <a:endParaRPr lang="en-US" sz="1800" dirty="0">
              <a:solidFill>
                <a:srgbClr val="FF0000"/>
              </a:solidFill>
            </a:endParaRPr>
          </a:p>
        </p:txBody>
      </p:sp>
      <p:grpSp>
        <p:nvGrpSpPr>
          <p:cNvPr id="103" name="Group 102"/>
          <p:cNvGrpSpPr/>
          <p:nvPr/>
        </p:nvGrpSpPr>
        <p:grpSpPr>
          <a:xfrm>
            <a:off x="285720" y="1857365"/>
            <a:ext cx="8786842" cy="5000635"/>
            <a:chOff x="285720" y="1857365"/>
            <a:chExt cx="8786842" cy="5000635"/>
          </a:xfrm>
        </p:grpSpPr>
        <p:cxnSp>
          <p:nvCxnSpPr>
            <p:cNvPr id="59" name="Straight Connector 58"/>
            <p:cNvCxnSpPr>
              <a:stCxn id="44" idx="0"/>
              <a:endCxn id="53" idx="0"/>
            </p:cNvCxnSpPr>
            <p:nvPr/>
          </p:nvCxnSpPr>
          <p:spPr>
            <a:xfrm rot="16200000" flipH="1" flipV="1">
              <a:off x="2607455" y="1142985"/>
              <a:ext cx="2286016" cy="3714776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53" idx="2"/>
              <a:endCxn id="54" idx="0"/>
            </p:cNvCxnSpPr>
            <p:nvPr/>
          </p:nvCxnSpPr>
          <p:spPr>
            <a:xfrm rot="5400000">
              <a:off x="946522" y="5161373"/>
              <a:ext cx="285752" cy="10715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53" idx="4"/>
              <a:endCxn id="55" idx="0"/>
            </p:cNvCxnSpPr>
            <p:nvPr/>
          </p:nvCxnSpPr>
          <p:spPr>
            <a:xfrm rot="16200000" flipH="1">
              <a:off x="2553876" y="5161372"/>
              <a:ext cx="285752" cy="10715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>
              <a:stCxn id="44" idx="2"/>
              <a:endCxn id="52" idx="0"/>
            </p:cNvCxnSpPr>
            <p:nvPr/>
          </p:nvCxnSpPr>
          <p:spPr>
            <a:xfrm rot="5400000">
              <a:off x="4196951" y="3268266"/>
              <a:ext cx="714380" cy="35719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>
              <a:stCxn id="44" idx="4"/>
              <a:endCxn id="57" idx="0"/>
            </p:cNvCxnSpPr>
            <p:nvPr/>
          </p:nvCxnSpPr>
          <p:spPr>
            <a:xfrm rot="16200000" flipH="1">
              <a:off x="6250793" y="3321844"/>
              <a:ext cx="1071570" cy="285752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050" name="Text Box 2090"/>
            <p:cNvSpPr txBox="1">
              <a:spLocks noChangeArrowheads="1"/>
            </p:cNvSpPr>
            <p:nvPr/>
          </p:nvSpPr>
          <p:spPr bwMode="auto">
            <a:xfrm>
              <a:off x="2671738" y="3071811"/>
              <a:ext cx="971568" cy="396875"/>
            </a:xfrm>
            <a:prstGeom prst="rect">
              <a:avLst/>
            </a:prstGeom>
            <a:solidFill>
              <a:srgbClr val="FFFF00">
                <a:alpha val="50196"/>
              </a:srgbClr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000" dirty="0"/>
                <a:t>Forest</a:t>
              </a:r>
            </a:p>
          </p:txBody>
        </p:sp>
        <p:sp>
          <p:nvSpPr>
            <p:cNvPr id="44" name="Isosceles Triangle 43"/>
            <p:cNvSpPr/>
            <p:nvPr/>
          </p:nvSpPr>
          <p:spPr>
            <a:xfrm>
              <a:off x="4572000" y="1857365"/>
              <a:ext cx="2071702" cy="107157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57" name="Isosceles Triangle 56"/>
            <p:cNvSpPr/>
            <p:nvPr/>
          </p:nvSpPr>
          <p:spPr>
            <a:xfrm>
              <a:off x="4786346" y="4000505"/>
              <a:ext cx="4286216" cy="2428892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en-GB" sz="2400" dirty="0"/>
            </a:p>
          </p:txBody>
        </p:sp>
        <p:cxnSp>
          <p:nvCxnSpPr>
            <p:cNvPr id="72" name="Straight Connector 71"/>
            <p:cNvCxnSpPr>
              <a:stCxn id="69" idx="5"/>
              <a:endCxn id="70" idx="0"/>
            </p:cNvCxnSpPr>
            <p:nvPr/>
          </p:nvCxnSpPr>
          <p:spPr>
            <a:xfrm rot="16200000" flipH="1">
              <a:off x="7171992" y="4595470"/>
              <a:ext cx="364685" cy="436123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>
              <a:stCxn id="69" idx="3"/>
              <a:endCxn id="71" idx="0"/>
            </p:cNvCxnSpPr>
            <p:nvPr/>
          </p:nvCxnSpPr>
          <p:spPr>
            <a:xfrm rot="5400000">
              <a:off x="6326994" y="4590709"/>
              <a:ext cx="364685" cy="44564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>
              <a:stCxn id="71" idx="3"/>
              <a:endCxn id="82" idx="0"/>
            </p:cNvCxnSpPr>
            <p:nvPr/>
          </p:nvCxnSpPr>
          <p:spPr>
            <a:xfrm rot="5400000">
              <a:off x="5784738" y="5414403"/>
              <a:ext cx="230437" cy="368999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>
              <a:stCxn id="71" idx="5"/>
            </p:cNvCxnSpPr>
            <p:nvPr/>
          </p:nvCxnSpPr>
          <p:spPr>
            <a:xfrm rot="16200000" flipH="1">
              <a:off x="6307593" y="5664659"/>
              <a:ext cx="374209" cy="1225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>
              <a:stCxn id="70" idx="3"/>
            </p:cNvCxnSpPr>
            <p:nvPr/>
          </p:nvCxnSpPr>
          <p:spPr>
            <a:xfrm rot="5400000">
              <a:off x="7141388" y="5700379"/>
              <a:ext cx="445647" cy="1225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>
              <a:stCxn id="70" idx="5"/>
              <a:endCxn id="83" idx="0"/>
            </p:cNvCxnSpPr>
            <p:nvPr/>
          </p:nvCxnSpPr>
          <p:spPr>
            <a:xfrm rot="16200000" flipH="1">
              <a:off x="7826784" y="5431353"/>
              <a:ext cx="317061" cy="421722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84" name="Object 2064"/>
            <p:cNvGraphicFramePr>
              <a:graphicFrameLocks noChangeAspect="1"/>
            </p:cNvGraphicFramePr>
            <p:nvPr/>
          </p:nvGraphicFramePr>
          <p:xfrm>
            <a:off x="6215074" y="5715017"/>
            <a:ext cx="449263" cy="571500"/>
          </p:xfrm>
          <a:graphic>
            <a:graphicData uri="http://schemas.openxmlformats.org/presentationml/2006/ole">
              <p:oleObj spid="_x0000_s1028" name="Bitmap Image" r:id="rId3" imgW="142933" imgH="181096" progId="PBrush">
                <p:embed/>
              </p:oleObj>
            </a:graphicData>
          </a:graphic>
        </p:graphicFrame>
        <p:graphicFrame>
          <p:nvGraphicFramePr>
            <p:cNvPr id="85" name="Object 2065"/>
            <p:cNvGraphicFramePr>
              <a:graphicFrameLocks noChangeAspect="1"/>
            </p:cNvGraphicFramePr>
            <p:nvPr/>
          </p:nvGraphicFramePr>
          <p:xfrm>
            <a:off x="7072330" y="5711846"/>
            <a:ext cx="604838" cy="574675"/>
          </p:xfrm>
          <a:graphic>
            <a:graphicData uri="http://schemas.openxmlformats.org/presentationml/2006/ole">
              <p:oleObj spid="_x0000_s1029" name="Bitmap Image" r:id="rId4" imgW="190426" imgH="181096" progId="PBrush">
                <p:embed/>
              </p:oleObj>
            </a:graphicData>
          </a:graphic>
        </p:graphicFrame>
        <p:sp>
          <p:nvSpPr>
            <p:cNvPr id="82" name="computr2"/>
            <p:cNvSpPr>
              <a:spLocks noEditPoints="1" noChangeArrowheads="1"/>
            </p:cNvSpPr>
            <p:nvPr/>
          </p:nvSpPr>
          <p:spPr bwMode="auto">
            <a:xfrm>
              <a:off x="5429256" y="5714121"/>
              <a:ext cx="572400" cy="572400"/>
            </a:xfrm>
            <a:custGeom>
              <a:avLst/>
              <a:gdLst>
                <a:gd name="T0" fmla="*/ 10800 w 21600"/>
                <a:gd name="T1" fmla="*/ 0 h 21600"/>
                <a:gd name="T2" fmla="*/ 10800 w 21600"/>
                <a:gd name="T3" fmla="*/ 21600 h 21600"/>
                <a:gd name="T4" fmla="*/ 17326 w 21600"/>
                <a:gd name="T5" fmla="*/ 0 h 21600"/>
                <a:gd name="T6" fmla="*/ 4274 w 21600"/>
                <a:gd name="T7" fmla="*/ 0 h 21600"/>
                <a:gd name="T8" fmla="*/ 4274 w 21600"/>
                <a:gd name="T9" fmla="*/ 11631 h 21600"/>
                <a:gd name="T10" fmla="*/ 17326 w 21600"/>
                <a:gd name="T11" fmla="*/ 11631 h 21600"/>
                <a:gd name="T12" fmla="*/ 4274 w 21600"/>
                <a:gd name="T13" fmla="*/ 5816 h 21600"/>
                <a:gd name="T14" fmla="*/ 17326 w 21600"/>
                <a:gd name="T15" fmla="*/ 5816 h 21600"/>
                <a:gd name="T16" fmla="*/ 18828 w 21600"/>
                <a:gd name="T17" fmla="*/ 15785 h 21600"/>
                <a:gd name="T18" fmla="*/ 2772 w 21600"/>
                <a:gd name="T19" fmla="*/ 15785 h 21600"/>
                <a:gd name="T20" fmla="*/ 6194 w 21600"/>
                <a:gd name="T21" fmla="*/ 1913 h 21600"/>
                <a:gd name="T22" fmla="*/ 15565 w 21600"/>
                <a:gd name="T23" fmla="*/ 9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 extrusionOk="0">
                  <a:moveTo>
                    <a:pt x="21022" y="20295"/>
                  </a:moveTo>
                  <a:lnTo>
                    <a:pt x="18828" y="18396"/>
                  </a:lnTo>
                  <a:lnTo>
                    <a:pt x="18828" y="13174"/>
                  </a:lnTo>
                  <a:lnTo>
                    <a:pt x="15478" y="13174"/>
                  </a:lnTo>
                  <a:lnTo>
                    <a:pt x="15478" y="11631"/>
                  </a:lnTo>
                  <a:lnTo>
                    <a:pt x="17326" y="11631"/>
                  </a:lnTo>
                  <a:lnTo>
                    <a:pt x="17326" y="11156"/>
                  </a:lnTo>
                  <a:lnTo>
                    <a:pt x="17326" y="0"/>
                  </a:lnTo>
                  <a:lnTo>
                    <a:pt x="10858" y="0"/>
                  </a:lnTo>
                  <a:lnTo>
                    <a:pt x="4274" y="0"/>
                  </a:lnTo>
                  <a:lnTo>
                    <a:pt x="4274" y="11037"/>
                  </a:lnTo>
                  <a:lnTo>
                    <a:pt x="4274" y="11631"/>
                  </a:lnTo>
                  <a:lnTo>
                    <a:pt x="6122" y="11631"/>
                  </a:lnTo>
                  <a:lnTo>
                    <a:pt x="6122" y="13174"/>
                  </a:lnTo>
                  <a:lnTo>
                    <a:pt x="2772" y="13174"/>
                  </a:lnTo>
                  <a:lnTo>
                    <a:pt x="2772" y="18514"/>
                  </a:lnTo>
                  <a:lnTo>
                    <a:pt x="693" y="20295"/>
                  </a:lnTo>
                  <a:lnTo>
                    <a:pt x="462" y="20413"/>
                  </a:lnTo>
                  <a:lnTo>
                    <a:pt x="231" y="20651"/>
                  </a:lnTo>
                  <a:lnTo>
                    <a:pt x="116" y="20888"/>
                  </a:lnTo>
                  <a:lnTo>
                    <a:pt x="0" y="21125"/>
                  </a:lnTo>
                  <a:lnTo>
                    <a:pt x="0" y="21244"/>
                  </a:lnTo>
                  <a:lnTo>
                    <a:pt x="116" y="21363"/>
                  </a:lnTo>
                  <a:lnTo>
                    <a:pt x="116" y="21481"/>
                  </a:lnTo>
                  <a:lnTo>
                    <a:pt x="231" y="21481"/>
                  </a:lnTo>
                  <a:lnTo>
                    <a:pt x="347" y="21600"/>
                  </a:lnTo>
                  <a:lnTo>
                    <a:pt x="578" y="21600"/>
                  </a:lnTo>
                  <a:lnTo>
                    <a:pt x="693" y="21600"/>
                  </a:lnTo>
                  <a:lnTo>
                    <a:pt x="10858" y="21600"/>
                  </a:lnTo>
                  <a:lnTo>
                    <a:pt x="20907" y="21600"/>
                  </a:lnTo>
                  <a:lnTo>
                    <a:pt x="21138" y="21600"/>
                  </a:lnTo>
                  <a:lnTo>
                    <a:pt x="21253" y="21600"/>
                  </a:lnTo>
                  <a:lnTo>
                    <a:pt x="21369" y="21481"/>
                  </a:lnTo>
                  <a:lnTo>
                    <a:pt x="21484" y="21481"/>
                  </a:lnTo>
                  <a:lnTo>
                    <a:pt x="21600" y="21363"/>
                  </a:lnTo>
                  <a:lnTo>
                    <a:pt x="21600" y="21244"/>
                  </a:lnTo>
                  <a:lnTo>
                    <a:pt x="21600" y="21125"/>
                  </a:lnTo>
                  <a:lnTo>
                    <a:pt x="21484" y="20888"/>
                  </a:lnTo>
                  <a:lnTo>
                    <a:pt x="21369" y="20651"/>
                  </a:lnTo>
                  <a:lnTo>
                    <a:pt x="21253" y="20413"/>
                  </a:lnTo>
                  <a:lnTo>
                    <a:pt x="21022" y="20295"/>
                  </a:lnTo>
                  <a:close/>
                </a:path>
                <a:path w="21600" h="21600" extrusionOk="0">
                  <a:moveTo>
                    <a:pt x="18019" y="18514"/>
                  </a:moveTo>
                  <a:lnTo>
                    <a:pt x="17326" y="17921"/>
                  </a:lnTo>
                  <a:lnTo>
                    <a:pt x="4389" y="17921"/>
                  </a:lnTo>
                  <a:lnTo>
                    <a:pt x="3696" y="18514"/>
                  </a:lnTo>
                  <a:lnTo>
                    <a:pt x="18019" y="18514"/>
                  </a:lnTo>
                  <a:close/>
                </a:path>
                <a:path w="21600" h="21600" extrusionOk="0">
                  <a:moveTo>
                    <a:pt x="19174" y="19701"/>
                  </a:moveTo>
                  <a:lnTo>
                    <a:pt x="18481" y="19108"/>
                  </a:lnTo>
                  <a:lnTo>
                    <a:pt x="3119" y="19108"/>
                  </a:lnTo>
                  <a:lnTo>
                    <a:pt x="2426" y="19701"/>
                  </a:lnTo>
                  <a:lnTo>
                    <a:pt x="19174" y="19701"/>
                  </a:lnTo>
                  <a:close/>
                </a:path>
                <a:path w="21600" h="21600" extrusionOk="0">
                  <a:moveTo>
                    <a:pt x="20560" y="20769"/>
                  </a:moveTo>
                  <a:lnTo>
                    <a:pt x="19867" y="20176"/>
                  </a:lnTo>
                  <a:lnTo>
                    <a:pt x="1848" y="20176"/>
                  </a:lnTo>
                  <a:lnTo>
                    <a:pt x="1155" y="20769"/>
                  </a:lnTo>
                  <a:lnTo>
                    <a:pt x="20560" y="20769"/>
                  </a:lnTo>
                  <a:close/>
                </a:path>
                <a:path w="21600" h="21600" extrusionOk="0">
                  <a:moveTo>
                    <a:pt x="18828" y="18396"/>
                  </a:moveTo>
                  <a:lnTo>
                    <a:pt x="17442" y="17209"/>
                  </a:lnTo>
                  <a:lnTo>
                    <a:pt x="4158" y="17209"/>
                  </a:lnTo>
                  <a:lnTo>
                    <a:pt x="2772" y="18514"/>
                  </a:lnTo>
                  <a:moveTo>
                    <a:pt x="13168" y="14123"/>
                  </a:moveTo>
                  <a:lnTo>
                    <a:pt x="13168" y="14716"/>
                  </a:lnTo>
                  <a:lnTo>
                    <a:pt x="17788" y="14716"/>
                  </a:lnTo>
                  <a:lnTo>
                    <a:pt x="17788" y="14123"/>
                  </a:lnTo>
                  <a:lnTo>
                    <a:pt x="13168" y="14123"/>
                  </a:lnTo>
                  <a:close/>
                </a:path>
                <a:path w="21600" h="21600" extrusionOk="0">
                  <a:moveTo>
                    <a:pt x="6122" y="1899"/>
                  </a:moveTo>
                  <a:lnTo>
                    <a:pt x="6122" y="9732"/>
                  </a:lnTo>
                  <a:lnTo>
                    <a:pt x="15478" y="9732"/>
                  </a:lnTo>
                  <a:lnTo>
                    <a:pt x="15478" y="1899"/>
                  </a:lnTo>
                  <a:lnTo>
                    <a:pt x="6122" y="1899"/>
                  </a:lnTo>
                  <a:moveTo>
                    <a:pt x="6122" y="11631"/>
                  </a:moveTo>
                  <a:lnTo>
                    <a:pt x="15478" y="11631"/>
                  </a:lnTo>
                  <a:lnTo>
                    <a:pt x="15478" y="13174"/>
                  </a:lnTo>
                  <a:lnTo>
                    <a:pt x="6122" y="13174"/>
                  </a:lnTo>
                  <a:lnTo>
                    <a:pt x="6122" y="11631"/>
                  </a:lnTo>
                  <a:close/>
                </a:path>
              </a:pathLst>
            </a:cu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printer2"/>
            <p:cNvSpPr>
              <a:spLocks noEditPoints="1" noChangeArrowheads="1"/>
            </p:cNvSpPr>
            <p:nvPr/>
          </p:nvSpPr>
          <p:spPr bwMode="auto">
            <a:xfrm>
              <a:off x="7786710" y="5800745"/>
              <a:ext cx="828675" cy="414338"/>
            </a:xfrm>
            <a:custGeom>
              <a:avLst/>
              <a:gdLst>
                <a:gd name="T0" fmla="*/ 10673 w 21600"/>
                <a:gd name="T1" fmla="*/ 0 h 21600"/>
                <a:gd name="T2" fmla="*/ 19186 w 21600"/>
                <a:gd name="T3" fmla="*/ 0 h 21600"/>
                <a:gd name="T4" fmla="*/ 21600 w 21600"/>
                <a:gd name="T5" fmla="*/ 4703 h 21600"/>
                <a:gd name="T6" fmla="*/ 21600 w 21600"/>
                <a:gd name="T7" fmla="*/ 10800 h 21600"/>
                <a:gd name="T8" fmla="*/ 21600 w 21600"/>
                <a:gd name="T9" fmla="*/ 16548 h 21600"/>
                <a:gd name="T10" fmla="*/ 18042 w 21600"/>
                <a:gd name="T11" fmla="*/ 21600 h 21600"/>
                <a:gd name="T12" fmla="*/ 10673 w 21600"/>
                <a:gd name="T13" fmla="*/ 21600 h 21600"/>
                <a:gd name="T14" fmla="*/ 3176 w 21600"/>
                <a:gd name="T15" fmla="*/ 21600 h 21600"/>
                <a:gd name="T16" fmla="*/ 0 w 21600"/>
                <a:gd name="T17" fmla="*/ 16548 h 21600"/>
                <a:gd name="T18" fmla="*/ 0 w 21600"/>
                <a:gd name="T19" fmla="*/ 10800 h 21600"/>
                <a:gd name="T20" fmla="*/ 0 w 21600"/>
                <a:gd name="T21" fmla="*/ 4703 h 21600"/>
                <a:gd name="T22" fmla="*/ 2414 w 21600"/>
                <a:gd name="T23" fmla="*/ 0 h 21600"/>
                <a:gd name="T24" fmla="*/ 1397 w 21600"/>
                <a:gd name="T25" fmla="*/ 23298 h 21600"/>
                <a:gd name="T26" fmla="*/ 20266 w 21600"/>
                <a:gd name="T27" fmla="*/ 311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21600" h="21600" extrusionOk="0">
                  <a:moveTo>
                    <a:pt x="10673" y="0"/>
                  </a:moveTo>
                  <a:lnTo>
                    <a:pt x="19186" y="0"/>
                  </a:lnTo>
                  <a:lnTo>
                    <a:pt x="21600" y="4703"/>
                  </a:lnTo>
                  <a:lnTo>
                    <a:pt x="21600" y="10800"/>
                  </a:lnTo>
                  <a:lnTo>
                    <a:pt x="21600" y="16548"/>
                  </a:lnTo>
                  <a:lnTo>
                    <a:pt x="18042" y="16548"/>
                  </a:lnTo>
                  <a:lnTo>
                    <a:pt x="18042" y="21600"/>
                  </a:lnTo>
                  <a:lnTo>
                    <a:pt x="10673" y="21600"/>
                  </a:lnTo>
                  <a:lnTo>
                    <a:pt x="3176" y="21600"/>
                  </a:lnTo>
                  <a:lnTo>
                    <a:pt x="3176" y="16548"/>
                  </a:lnTo>
                  <a:lnTo>
                    <a:pt x="0" y="16548"/>
                  </a:lnTo>
                  <a:lnTo>
                    <a:pt x="0" y="10800"/>
                  </a:lnTo>
                  <a:lnTo>
                    <a:pt x="0" y="4703"/>
                  </a:lnTo>
                  <a:lnTo>
                    <a:pt x="2414" y="0"/>
                  </a:lnTo>
                  <a:lnTo>
                    <a:pt x="10673" y="0"/>
                  </a:lnTo>
                  <a:close/>
                </a:path>
                <a:path w="21600" h="21600" extrusionOk="0">
                  <a:moveTo>
                    <a:pt x="0" y="4703"/>
                  </a:moveTo>
                  <a:lnTo>
                    <a:pt x="3558" y="4703"/>
                  </a:lnTo>
                  <a:lnTo>
                    <a:pt x="17026" y="4703"/>
                  </a:lnTo>
                  <a:lnTo>
                    <a:pt x="21600" y="4703"/>
                  </a:lnTo>
                  <a:lnTo>
                    <a:pt x="0" y="4703"/>
                  </a:lnTo>
                  <a:moveTo>
                    <a:pt x="16518" y="4703"/>
                  </a:moveTo>
                  <a:lnTo>
                    <a:pt x="16518" y="10452"/>
                  </a:lnTo>
                  <a:lnTo>
                    <a:pt x="0" y="10452"/>
                  </a:lnTo>
                  <a:moveTo>
                    <a:pt x="4320" y="16548"/>
                  </a:moveTo>
                  <a:lnTo>
                    <a:pt x="4320" y="17419"/>
                  </a:lnTo>
                  <a:lnTo>
                    <a:pt x="4320" y="20555"/>
                  </a:lnTo>
                  <a:lnTo>
                    <a:pt x="4320" y="21600"/>
                  </a:lnTo>
                  <a:lnTo>
                    <a:pt x="4320" y="16548"/>
                  </a:lnTo>
                  <a:moveTo>
                    <a:pt x="16899" y="16548"/>
                  </a:moveTo>
                  <a:lnTo>
                    <a:pt x="16899" y="17419"/>
                  </a:lnTo>
                  <a:lnTo>
                    <a:pt x="16899" y="20555"/>
                  </a:lnTo>
                  <a:lnTo>
                    <a:pt x="16899" y="21600"/>
                  </a:lnTo>
                  <a:lnTo>
                    <a:pt x="16899" y="16548"/>
                  </a:lnTo>
                  <a:moveTo>
                    <a:pt x="15247" y="14981"/>
                  </a:moveTo>
                  <a:lnTo>
                    <a:pt x="15247" y="10452"/>
                  </a:lnTo>
                  <a:lnTo>
                    <a:pt x="16899" y="16548"/>
                  </a:lnTo>
                  <a:lnTo>
                    <a:pt x="18042" y="16548"/>
                  </a:lnTo>
                  <a:lnTo>
                    <a:pt x="16518" y="10452"/>
                  </a:lnTo>
                  <a:moveTo>
                    <a:pt x="15247" y="14981"/>
                  </a:moveTo>
                  <a:lnTo>
                    <a:pt x="15247" y="14981"/>
                  </a:lnTo>
                  <a:lnTo>
                    <a:pt x="16772" y="17942"/>
                  </a:lnTo>
                  <a:lnTo>
                    <a:pt x="4447" y="17942"/>
                  </a:lnTo>
                  <a:lnTo>
                    <a:pt x="5972" y="14981"/>
                  </a:lnTo>
                  <a:lnTo>
                    <a:pt x="5972" y="10452"/>
                  </a:lnTo>
                  <a:lnTo>
                    <a:pt x="4320" y="16548"/>
                  </a:lnTo>
                  <a:lnTo>
                    <a:pt x="3176" y="16548"/>
                  </a:lnTo>
                  <a:lnTo>
                    <a:pt x="4701" y="10452"/>
                  </a:lnTo>
                  <a:moveTo>
                    <a:pt x="20202" y="5574"/>
                  </a:moveTo>
                  <a:lnTo>
                    <a:pt x="20711" y="5574"/>
                  </a:lnTo>
                  <a:lnTo>
                    <a:pt x="20711" y="7839"/>
                  </a:lnTo>
                  <a:lnTo>
                    <a:pt x="20202" y="7839"/>
                  </a:lnTo>
                  <a:lnTo>
                    <a:pt x="20202" y="5574"/>
                  </a:lnTo>
                  <a:moveTo>
                    <a:pt x="5972" y="14981"/>
                  </a:moveTo>
                  <a:lnTo>
                    <a:pt x="7496" y="14981"/>
                  </a:lnTo>
                  <a:lnTo>
                    <a:pt x="13341" y="14981"/>
                  </a:lnTo>
                  <a:lnTo>
                    <a:pt x="15247" y="14981"/>
                  </a:lnTo>
                </a:path>
              </a:pathLst>
            </a:cu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Isosceles Triangle 51"/>
            <p:cNvSpPr/>
            <p:nvPr/>
          </p:nvSpPr>
          <p:spPr>
            <a:xfrm>
              <a:off x="3500430" y="3643315"/>
              <a:ext cx="2071702" cy="107157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53" name="Isosceles Triangle 52"/>
            <p:cNvSpPr/>
            <p:nvPr/>
          </p:nvSpPr>
          <p:spPr>
            <a:xfrm>
              <a:off x="1142976" y="4143381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54" name="Isosceles Triangle 53"/>
            <p:cNvSpPr/>
            <p:nvPr/>
          </p:nvSpPr>
          <p:spPr>
            <a:xfrm>
              <a:off x="285720" y="5357827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55" name="Isosceles Triangle 54"/>
            <p:cNvSpPr/>
            <p:nvPr/>
          </p:nvSpPr>
          <p:spPr>
            <a:xfrm>
              <a:off x="2000232" y="5357827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69" name="Oval 68"/>
            <p:cNvSpPr/>
            <p:nvPr/>
          </p:nvSpPr>
          <p:spPr>
            <a:xfrm>
              <a:off x="6648464" y="4143381"/>
              <a:ext cx="571504" cy="571504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dirty="0" smtClean="0"/>
                <a:t>OU</a:t>
              </a:r>
              <a:endParaRPr lang="en-GB" sz="2000" dirty="0"/>
            </a:p>
          </p:txBody>
        </p:sp>
        <p:sp>
          <p:nvSpPr>
            <p:cNvPr id="70" name="Oval 69"/>
            <p:cNvSpPr/>
            <p:nvPr/>
          </p:nvSpPr>
          <p:spPr>
            <a:xfrm>
              <a:off x="7286644" y="4995875"/>
              <a:ext cx="571504" cy="571504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dirty="0" smtClean="0"/>
                <a:t>OU</a:t>
              </a:r>
              <a:endParaRPr lang="en-GB" sz="2000" dirty="0"/>
            </a:p>
          </p:txBody>
        </p:sp>
        <p:sp>
          <p:nvSpPr>
            <p:cNvPr id="71" name="Oval 70"/>
            <p:cNvSpPr/>
            <p:nvPr/>
          </p:nvSpPr>
          <p:spPr>
            <a:xfrm>
              <a:off x="6000760" y="4995875"/>
              <a:ext cx="571504" cy="571504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dirty="0" smtClean="0"/>
                <a:t>OU</a:t>
              </a:r>
              <a:endParaRPr lang="en-GB" sz="2000" dirty="0"/>
            </a:p>
          </p:txBody>
        </p:sp>
        <p:sp>
          <p:nvSpPr>
            <p:cNvPr id="101" name="Text Box 2090"/>
            <p:cNvSpPr txBox="1">
              <a:spLocks noChangeArrowheads="1"/>
            </p:cNvSpPr>
            <p:nvPr/>
          </p:nvSpPr>
          <p:spPr bwMode="auto">
            <a:xfrm>
              <a:off x="4143372" y="3071811"/>
              <a:ext cx="785818" cy="400110"/>
            </a:xfrm>
            <a:prstGeom prst="rect">
              <a:avLst/>
            </a:prstGeom>
            <a:solidFill>
              <a:srgbClr val="FFFF00">
                <a:alpha val="50196"/>
              </a:srgbClr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000" dirty="0" smtClean="0"/>
                <a:t>Tree</a:t>
              </a:r>
              <a:endParaRPr lang="en-US" sz="2000" dirty="0"/>
            </a:p>
          </p:txBody>
        </p:sp>
        <p:sp>
          <p:nvSpPr>
            <p:cNvPr id="102" name="Text Box 2090"/>
            <p:cNvSpPr txBox="1">
              <a:spLocks noChangeArrowheads="1"/>
            </p:cNvSpPr>
            <p:nvPr/>
          </p:nvSpPr>
          <p:spPr bwMode="auto">
            <a:xfrm>
              <a:off x="6215074" y="6457890"/>
              <a:ext cx="1428760" cy="400110"/>
            </a:xfrm>
            <a:prstGeom prst="rect">
              <a:avLst/>
            </a:prstGeom>
            <a:solidFill>
              <a:srgbClr val="FFFF00">
                <a:alpha val="50196"/>
              </a:srgbClr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000" dirty="0" smtClean="0"/>
                <a:t>Objects</a:t>
              </a:r>
              <a:endParaRPr lang="en-US" sz="2000" dirty="0"/>
            </a:p>
          </p:txBody>
        </p:sp>
      </p:grpSp>
      <p:sp>
        <p:nvSpPr>
          <p:cNvPr id="104" name="Rectangle 10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uiExpand="1" build="p"/>
      <p:bldP spid="43" grpId="0"/>
      <p:bldP spid="10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Active Directory Objects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Common elements</a:t>
            </a:r>
          </a:p>
          <a:p>
            <a:pPr lvl="1"/>
            <a:r>
              <a:rPr lang="en-US" dirty="0" smtClean="0"/>
              <a:t>User</a:t>
            </a:r>
          </a:p>
          <a:p>
            <a:pPr lvl="1"/>
            <a:r>
              <a:rPr lang="en-US" dirty="0" smtClean="0"/>
              <a:t>Group</a:t>
            </a:r>
          </a:p>
          <a:p>
            <a:pPr lvl="1"/>
            <a:r>
              <a:rPr lang="en-US" dirty="0" smtClean="0"/>
              <a:t>Computer</a:t>
            </a:r>
          </a:p>
          <a:p>
            <a:r>
              <a:rPr lang="en-US" dirty="0" smtClean="0"/>
              <a:t>New Elements</a:t>
            </a:r>
          </a:p>
          <a:p>
            <a:pPr lvl="1"/>
            <a:r>
              <a:rPr lang="en-US" dirty="0" smtClean="0"/>
              <a:t>Distribution Lists</a:t>
            </a:r>
          </a:p>
          <a:p>
            <a:pPr lvl="1"/>
            <a:r>
              <a:rPr lang="en-US" dirty="0" smtClean="0"/>
              <a:t>System Policies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Schema?</a:t>
            </a: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Definition of all AD</a:t>
            </a:r>
          </a:p>
          <a:p>
            <a:pPr lvl="1"/>
            <a:r>
              <a:rPr lang="en-US" dirty="0" smtClean="0"/>
              <a:t>Object-Types (Classes)</a:t>
            </a:r>
          </a:p>
          <a:p>
            <a:pPr lvl="1"/>
            <a:r>
              <a:rPr lang="en-US" dirty="0" smtClean="0"/>
              <a:t>Attributes</a:t>
            </a:r>
          </a:p>
          <a:p>
            <a:pPr lvl="1"/>
            <a:r>
              <a:rPr lang="en-US" dirty="0" smtClean="0"/>
              <a:t>Data-Types (Syntaxes)</a:t>
            </a:r>
          </a:p>
          <a:p>
            <a:r>
              <a:rPr lang="en-US" dirty="0" smtClean="0"/>
              <a:t>Can be compared to a Database System</a:t>
            </a:r>
          </a:p>
          <a:p>
            <a:r>
              <a:rPr lang="en-US" dirty="0" smtClean="0"/>
              <a:t>ONE consistent system inside a single Forest</a:t>
            </a:r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 Domain?</a:t>
            </a: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AD Base Element (Building Block)</a:t>
            </a:r>
          </a:p>
          <a:p>
            <a:r>
              <a:rPr lang="en-US" dirty="0" smtClean="0"/>
              <a:t>Physically Implemented on Domain Controllers (DC)</a:t>
            </a:r>
          </a:p>
          <a:p>
            <a:r>
              <a:rPr lang="en-US" dirty="0" smtClean="0"/>
              <a:t>Border for</a:t>
            </a:r>
          </a:p>
          <a:p>
            <a:pPr lvl="1"/>
            <a:r>
              <a:rPr lang="en-US" dirty="0" smtClean="0"/>
              <a:t>Replication Traffic</a:t>
            </a:r>
          </a:p>
          <a:p>
            <a:pPr lvl="1"/>
            <a:r>
              <a:rPr lang="en-US" dirty="0" smtClean="0"/>
              <a:t>System Policies</a:t>
            </a:r>
          </a:p>
          <a:p>
            <a:pPr lvl="1"/>
            <a:r>
              <a:rPr lang="en-US" dirty="0" smtClean="0"/>
              <a:t>Administration</a:t>
            </a:r>
            <a:endParaRPr lang="en-US" dirty="0"/>
          </a:p>
        </p:txBody>
      </p:sp>
      <p:sp>
        <p:nvSpPr>
          <p:cNvPr id="6" name="Isosceles Triangle 5"/>
          <p:cNvSpPr/>
          <p:nvPr/>
        </p:nvSpPr>
        <p:spPr>
          <a:xfrm>
            <a:off x="6215074" y="3143248"/>
            <a:ext cx="2071702" cy="107157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400" dirty="0" smtClean="0"/>
              <a:t>Domain</a:t>
            </a:r>
            <a:endParaRPr lang="en-GB" sz="2400" dirty="0"/>
          </a:p>
        </p:txBody>
      </p:sp>
      <p:sp>
        <p:nvSpPr>
          <p:cNvPr id="7" name="Rectangle 6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an Organizational Unit (OU)?</a:t>
            </a:r>
            <a:endParaRPr lang="en-US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Implements a Structure inside a Domain</a:t>
            </a:r>
          </a:p>
          <a:p>
            <a:r>
              <a:rPr lang="en-US" dirty="0" smtClean="0"/>
              <a:t>Can be nested as needed</a:t>
            </a:r>
          </a:p>
          <a:p>
            <a:r>
              <a:rPr lang="en-US" dirty="0" smtClean="0"/>
              <a:t>Can not be assigned any rights</a:t>
            </a:r>
          </a:p>
          <a:p>
            <a:r>
              <a:rPr lang="en-US" dirty="0" smtClean="0"/>
              <a:t>Typically used for Administrative Reasons</a:t>
            </a:r>
          </a:p>
          <a:p>
            <a:pPr lvl="1"/>
            <a:r>
              <a:rPr lang="en-US" dirty="0" smtClean="0"/>
              <a:t>e.g. System Policies, Permissions</a:t>
            </a:r>
            <a:endParaRPr lang="en-US" dirty="0"/>
          </a:p>
        </p:txBody>
      </p:sp>
      <p:grpSp>
        <p:nvGrpSpPr>
          <p:cNvPr id="24" name="Group 23"/>
          <p:cNvGrpSpPr/>
          <p:nvPr/>
        </p:nvGrpSpPr>
        <p:grpSpPr>
          <a:xfrm>
            <a:off x="642910" y="4643446"/>
            <a:ext cx="5000660" cy="2114446"/>
            <a:chOff x="642910" y="4643446"/>
            <a:chExt cx="5000660" cy="2114446"/>
          </a:xfrm>
        </p:grpSpPr>
        <p:cxnSp>
          <p:nvCxnSpPr>
            <p:cNvPr id="14" name="Straight Connector 13"/>
            <p:cNvCxnSpPr>
              <a:stCxn id="16" idx="5"/>
              <a:endCxn id="17" idx="0"/>
            </p:cNvCxnSpPr>
            <p:nvPr/>
          </p:nvCxnSpPr>
          <p:spPr>
            <a:xfrm rot="16200000" flipH="1">
              <a:off x="4777117" y="5441439"/>
              <a:ext cx="441486" cy="391420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16" idx="3"/>
              <a:endCxn id="18" idx="0"/>
            </p:cNvCxnSpPr>
            <p:nvPr/>
          </p:nvCxnSpPr>
          <p:spPr>
            <a:xfrm rot="5400000">
              <a:off x="3744539" y="5436677"/>
              <a:ext cx="441486" cy="400944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/>
            <p:cNvSpPr/>
            <p:nvPr/>
          </p:nvSpPr>
          <p:spPr>
            <a:xfrm>
              <a:off x="4033952" y="4648208"/>
              <a:ext cx="900000" cy="9000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Swansea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4743570" y="5857892"/>
              <a:ext cx="900000" cy="9000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Sales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3314810" y="5857892"/>
              <a:ext cx="900000" cy="9000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Admin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19" name="Straight Connector 18"/>
            <p:cNvCxnSpPr>
              <a:stCxn id="21" idx="5"/>
              <a:endCxn id="22" idx="0"/>
            </p:cNvCxnSpPr>
            <p:nvPr/>
          </p:nvCxnSpPr>
          <p:spPr>
            <a:xfrm rot="16200000" flipH="1">
              <a:off x="2105217" y="5436677"/>
              <a:ext cx="441486" cy="391420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21" idx="3"/>
              <a:endCxn id="23" idx="0"/>
            </p:cNvCxnSpPr>
            <p:nvPr/>
          </p:nvCxnSpPr>
          <p:spPr>
            <a:xfrm rot="5400000">
              <a:off x="1072639" y="5431915"/>
              <a:ext cx="441486" cy="400944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1362052" y="4643446"/>
              <a:ext cx="900000" cy="9000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Cardiff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2071670" y="5853130"/>
              <a:ext cx="900000" cy="9000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Payroll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642910" y="5853130"/>
              <a:ext cx="900000" cy="9000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HR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</p:grpSp>
      <p:sp>
        <p:nvSpPr>
          <p:cNvPr id="25" name="Rectangle 24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 Tree?</a:t>
            </a: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Hierarchical Domain Structure inside a single Namespace</a:t>
            </a:r>
          </a:p>
          <a:p>
            <a:pPr lvl="1"/>
            <a:r>
              <a:rPr lang="en-US" dirty="0" smtClean="0"/>
              <a:t>bbc.com</a:t>
            </a:r>
          </a:p>
          <a:p>
            <a:pPr lvl="1"/>
            <a:r>
              <a:rPr lang="en-US" dirty="0" smtClean="0"/>
              <a:t>sales.bbc.com</a:t>
            </a:r>
          </a:p>
          <a:p>
            <a:pPr lvl="1"/>
            <a:r>
              <a:rPr lang="en-US" dirty="0" smtClean="0"/>
              <a:t>hr.bbc.com</a:t>
            </a:r>
          </a:p>
          <a:p>
            <a:r>
              <a:rPr lang="en-US" dirty="0" smtClean="0"/>
              <a:t>Transitive Trusts created automatically</a:t>
            </a:r>
          </a:p>
          <a:p>
            <a:r>
              <a:rPr lang="en-US" dirty="0" smtClean="0"/>
              <a:t>Sub-Domain must be added to Root-Domain – otherwise there will be no tree!</a:t>
            </a:r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5357818" y="2285992"/>
            <a:ext cx="3357586" cy="2071702"/>
            <a:chOff x="5357818" y="2285992"/>
            <a:chExt cx="3357586" cy="2071702"/>
          </a:xfrm>
        </p:grpSpPr>
        <p:cxnSp>
          <p:nvCxnSpPr>
            <p:cNvPr id="14" name="Straight Connector 13"/>
            <p:cNvCxnSpPr>
              <a:stCxn id="16" idx="2"/>
              <a:endCxn id="17" idx="0"/>
            </p:cNvCxnSpPr>
            <p:nvPr/>
          </p:nvCxnSpPr>
          <p:spPr>
            <a:xfrm rot="5400000">
              <a:off x="6090058" y="3232546"/>
              <a:ext cx="214314" cy="178595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16" idx="4"/>
              <a:endCxn id="18" idx="0"/>
            </p:cNvCxnSpPr>
            <p:nvPr/>
          </p:nvCxnSpPr>
          <p:spPr>
            <a:xfrm rot="16200000" flipH="1">
              <a:off x="7768850" y="3232545"/>
              <a:ext cx="214314" cy="178595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Isosceles Triangle 15"/>
            <p:cNvSpPr/>
            <p:nvPr/>
          </p:nvSpPr>
          <p:spPr>
            <a:xfrm>
              <a:off x="6286512" y="2285992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bbc.com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>
              <a:off x="5357818" y="3429000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sales.bbc.com</a:t>
              </a: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7215206" y="3429000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hr.bbc.com</a:t>
              </a:r>
            </a:p>
          </p:txBody>
        </p:sp>
      </p:grpSp>
      <p:sp>
        <p:nvSpPr>
          <p:cNvPr id="20" name="Rectangle 19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a Forest?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Combination of Trees</a:t>
            </a:r>
          </a:p>
          <a:p>
            <a:r>
              <a:rPr lang="en-US" dirty="0" smtClean="0"/>
              <a:t>Similar but different Namespaces</a:t>
            </a:r>
          </a:p>
          <a:p>
            <a:pPr lvl="1"/>
            <a:r>
              <a:rPr lang="en-US" dirty="0" smtClean="0"/>
              <a:t>bbc.de</a:t>
            </a:r>
          </a:p>
          <a:p>
            <a:pPr lvl="1"/>
            <a:r>
              <a:rPr lang="en-US" dirty="0" smtClean="0"/>
              <a:t>bbc.com</a:t>
            </a:r>
          </a:p>
          <a:p>
            <a:r>
              <a:rPr lang="en-US" dirty="0" smtClean="0"/>
              <a:t>Transitive Trusts created automatically</a:t>
            </a:r>
          </a:p>
          <a:p>
            <a:r>
              <a:rPr lang="en-US" dirty="0" smtClean="0"/>
              <a:t>There is one single tree-root!</a:t>
            </a:r>
          </a:p>
          <a:p>
            <a:r>
              <a:rPr lang="en-US" dirty="0" smtClean="0"/>
              <a:t>Sub-Tree must be added to Root-Tree, otherwise no Forest will be created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Tree-Root</a:t>
            </a:r>
            <a:endParaRPr lang="en-US" dirty="0"/>
          </a:p>
        </p:txBody>
      </p:sp>
      <p:sp>
        <p:nvSpPr>
          <p:cNvPr id="45" name="Content Placeholder 44"/>
          <p:cNvSpPr>
            <a:spLocks noGrp="1"/>
          </p:cNvSpPr>
          <p:nvPr>
            <p:ph idx="4294967295"/>
          </p:nvPr>
        </p:nvSpPr>
        <p:spPr>
          <a:xfrm>
            <a:off x="0" y="1500174"/>
            <a:ext cx="8229600" cy="4625975"/>
          </a:xfrm>
        </p:spPr>
        <p:txBody>
          <a:bodyPr/>
          <a:lstStyle/>
          <a:p>
            <a:r>
              <a:rPr lang="en-US" dirty="0" smtClean="0"/>
              <a:t>First Domain installed</a:t>
            </a:r>
          </a:p>
          <a:p>
            <a:r>
              <a:rPr lang="en-US" dirty="0" smtClean="0"/>
              <a:t>Single Schema</a:t>
            </a:r>
          </a:p>
          <a:p>
            <a:r>
              <a:rPr lang="en-US" dirty="0" smtClean="0"/>
              <a:t>Absolutely vital!</a:t>
            </a:r>
          </a:p>
          <a:p>
            <a:endParaRPr lang="en-GB" dirty="0"/>
          </a:p>
        </p:txBody>
      </p:sp>
      <p:sp>
        <p:nvSpPr>
          <p:cNvPr id="54276" name="Rectangle 1028"/>
          <p:cNvSpPr>
            <a:spLocks noChangeArrowheads="1"/>
          </p:cNvSpPr>
          <p:nvPr/>
        </p:nvSpPr>
        <p:spPr bwMode="auto">
          <a:xfrm>
            <a:off x="152400" y="1431923"/>
            <a:ext cx="8610600" cy="17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 marL="476250" indent="-476250" algn="l">
              <a:lnSpc>
                <a:spcPct val="90000"/>
              </a:lnSpc>
              <a:spcBef>
                <a:spcPct val="3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</a:pPr>
            <a:endParaRPr lang="en-US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357190" y="1857365"/>
            <a:ext cx="8786842" cy="5000635"/>
            <a:chOff x="285720" y="1857365"/>
            <a:chExt cx="8786842" cy="5000635"/>
          </a:xfrm>
        </p:grpSpPr>
        <p:cxnSp>
          <p:nvCxnSpPr>
            <p:cNvPr id="51" name="Straight Connector 50"/>
            <p:cNvCxnSpPr>
              <a:stCxn id="57" idx="0"/>
              <a:endCxn id="70" idx="0"/>
            </p:cNvCxnSpPr>
            <p:nvPr/>
          </p:nvCxnSpPr>
          <p:spPr>
            <a:xfrm rot="16200000" flipH="1" flipV="1">
              <a:off x="2607455" y="1142985"/>
              <a:ext cx="2286016" cy="3714776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70" idx="2"/>
              <a:endCxn id="71" idx="0"/>
            </p:cNvCxnSpPr>
            <p:nvPr/>
          </p:nvCxnSpPr>
          <p:spPr>
            <a:xfrm rot="5400000">
              <a:off x="946522" y="5161373"/>
              <a:ext cx="285752" cy="10715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>
              <a:stCxn id="70" idx="4"/>
              <a:endCxn id="72" idx="0"/>
            </p:cNvCxnSpPr>
            <p:nvPr/>
          </p:nvCxnSpPr>
          <p:spPr>
            <a:xfrm rot="16200000" flipH="1">
              <a:off x="2553876" y="5161372"/>
              <a:ext cx="285752" cy="10715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57" idx="2"/>
              <a:endCxn id="69" idx="0"/>
            </p:cNvCxnSpPr>
            <p:nvPr/>
          </p:nvCxnSpPr>
          <p:spPr>
            <a:xfrm rot="5400000">
              <a:off x="4196951" y="3268266"/>
              <a:ext cx="714380" cy="35719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>
              <a:stCxn id="57" idx="4"/>
              <a:endCxn id="58" idx="0"/>
            </p:cNvCxnSpPr>
            <p:nvPr/>
          </p:nvCxnSpPr>
          <p:spPr>
            <a:xfrm rot="16200000" flipH="1">
              <a:off x="6250793" y="3321844"/>
              <a:ext cx="1071570" cy="285752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 Box 2090"/>
            <p:cNvSpPr txBox="1">
              <a:spLocks noChangeArrowheads="1"/>
            </p:cNvSpPr>
            <p:nvPr/>
          </p:nvSpPr>
          <p:spPr bwMode="auto">
            <a:xfrm>
              <a:off x="2671738" y="3071811"/>
              <a:ext cx="971568" cy="396875"/>
            </a:xfrm>
            <a:prstGeom prst="rect">
              <a:avLst/>
            </a:prstGeom>
            <a:solidFill>
              <a:srgbClr val="FFFF00">
                <a:alpha val="50196"/>
              </a:srgbClr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000" dirty="0"/>
                <a:t>Forest</a:t>
              </a:r>
            </a:p>
          </p:txBody>
        </p:sp>
        <p:sp>
          <p:nvSpPr>
            <p:cNvPr id="57" name="Isosceles Triangle 56"/>
            <p:cNvSpPr/>
            <p:nvPr/>
          </p:nvSpPr>
          <p:spPr>
            <a:xfrm>
              <a:off x="4572000" y="1857365"/>
              <a:ext cx="2071702" cy="107157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58" name="Isosceles Triangle 57"/>
            <p:cNvSpPr/>
            <p:nvPr/>
          </p:nvSpPr>
          <p:spPr>
            <a:xfrm>
              <a:off x="4786346" y="4000505"/>
              <a:ext cx="4286216" cy="2428892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en-GB" sz="2400" dirty="0"/>
            </a:p>
          </p:txBody>
        </p:sp>
        <p:cxnSp>
          <p:nvCxnSpPr>
            <p:cNvPr id="59" name="Straight Connector 58"/>
            <p:cNvCxnSpPr>
              <a:stCxn id="73" idx="5"/>
              <a:endCxn id="74" idx="0"/>
            </p:cNvCxnSpPr>
            <p:nvPr/>
          </p:nvCxnSpPr>
          <p:spPr>
            <a:xfrm rot="16200000" flipH="1">
              <a:off x="7171992" y="4595470"/>
              <a:ext cx="364685" cy="436123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73" idx="3"/>
              <a:endCxn id="75" idx="0"/>
            </p:cNvCxnSpPr>
            <p:nvPr/>
          </p:nvCxnSpPr>
          <p:spPr>
            <a:xfrm rot="5400000">
              <a:off x="6326994" y="4590709"/>
              <a:ext cx="364685" cy="44564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>
              <a:stCxn id="75" idx="3"/>
              <a:endCxn id="67" idx="0"/>
            </p:cNvCxnSpPr>
            <p:nvPr/>
          </p:nvCxnSpPr>
          <p:spPr>
            <a:xfrm rot="5400000">
              <a:off x="5784738" y="5414403"/>
              <a:ext cx="230437" cy="368999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>
              <a:stCxn id="75" idx="5"/>
            </p:cNvCxnSpPr>
            <p:nvPr/>
          </p:nvCxnSpPr>
          <p:spPr>
            <a:xfrm rot="16200000" flipH="1">
              <a:off x="6307593" y="5664659"/>
              <a:ext cx="374209" cy="1225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>
              <a:stCxn id="74" idx="3"/>
            </p:cNvCxnSpPr>
            <p:nvPr/>
          </p:nvCxnSpPr>
          <p:spPr>
            <a:xfrm rot="5400000">
              <a:off x="7141388" y="5700379"/>
              <a:ext cx="445647" cy="12257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>
              <a:stCxn id="74" idx="5"/>
              <a:endCxn id="68" idx="0"/>
            </p:cNvCxnSpPr>
            <p:nvPr/>
          </p:nvCxnSpPr>
          <p:spPr>
            <a:xfrm rot="16200000" flipH="1">
              <a:off x="7826784" y="5431353"/>
              <a:ext cx="317061" cy="421722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65" name="Object 2064"/>
            <p:cNvGraphicFramePr>
              <a:graphicFrameLocks noChangeAspect="1"/>
            </p:cNvGraphicFramePr>
            <p:nvPr/>
          </p:nvGraphicFramePr>
          <p:xfrm>
            <a:off x="6215074" y="5715017"/>
            <a:ext cx="449263" cy="571500"/>
          </p:xfrm>
          <a:graphic>
            <a:graphicData uri="http://schemas.openxmlformats.org/presentationml/2006/ole">
              <p:oleObj spid="_x0000_s2052" name="Bitmap Image" r:id="rId3" imgW="142933" imgH="181096" progId="PBrush">
                <p:embed/>
              </p:oleObj>
            </a:graphicData>
          </a:graphic>
        </p:graphicFrame>
        <p:graphicFrame>
          <p:nvGraphicFramePr>
            <p:cNvPr id="66" name="Object 2065"/>
            <p:cNvGraphicFramePr>
              <a:graphicFrameLocks noChangeAspect="1"/>
            </p:cNvGraphicFramePr>
            <p:nvPr/>
          </p:nvGraphicFramePr>
          <p:xfrm>
            <a:off x="7072330" y="5711846"/>
            <a:ext cx="604838" cy="574675"/>
          </p:xfrm>
          <a:graphic>
            <a:graphicData uri="http://schemas.openxmlformats.org/presentationml/2006/ole">
              <p:oleObj spid="_x0000_s2053" name="Bitmap Image" r:id="rId4" imgW="190426" imgH="181096" progId="PBrush">
                <p:embed/>
              </p:oleObj>
            </a:graphicData>
          </a:graphic>
        </p:graphicFrame>
        <p:sp>
          <p:nvSpPr>
            <p:cNvPr id="67" name="computr2"/>
            <p:cNvSpPr>
              <a:spLocks noEditPoints="1" noChangeArrowheads="1"/>
            </p:cNvSpPr>
            <p:nvPr/>
          </p:nvSpPr>
          <p:spPr bwMode="auto">
            <a:xfrm>
              <a:off x="5429256" y="5714121"/>
              <a:ext cx="572400" cy="572400"/>
            </a:xfrm>
            <a:custGeom>
              <a:avLst/>
              <a:gdLst>
                <a:gd name="T0" fmla="*/ 10800 w 21600"/>
                <a:gd name="T1" fmla="*/ 0 h 21600"/>
                <a:gd name="T2" fmla="*/ 10800 w 21600"/>
                <a:gd name="T3" fmla="*/ 21600 h 21600"/>
                <a:gd name="T4" fmla="*/ 17326 w 21600"/>
                <a:gd name="T5" fmla="*/ 0 h 21600"/>
                <a:gd name="T6" fmla="*/ 4274 w 21600"/>
                <a:gd name="T7" fmla="*/ 0 h 21600"/>
                <a:gd name="T8" fmla="*/ 4274 w 21600"/>
                <a:gd name="T9" fmla="*/ 11631 h 21600"/>
                <a:gd name="T10" fmla="*/ 17326 w 21600"/>
                <a:gd name="T11" fmla="*/ 11631 h 21600"/>
                <a:gd name="T12" fmla="*/ 4274 w 21600"/>
                <a:gd name="T13" fmla="*/ 5816 h 21600"/>
                <a:gd name="T14" fmla="*/ 17326 w 21600"/>
                <a:gd name="T15" fmla="*/ 5816 h 21600"/>
                <a:gd name="T16" fmla="*/ 18828 w 21600"/>
                <a:gd name="T17" fmla="*/ 15785 h 21600"/>
                <a:gd name="T18" fmla="*/ 2772 w 21600"/>
                <a:gd name="T19" fmla="*/ 15785 h 21600"/>
                <a:gd name="T20" fmla="*/ 6194 w 21600"/>
                <a:gd name="T21" fmla="*/ 1913 h 21600"/>
                <a:gd name="T22" fmla="*/ 15565 w 21600"/>
                <a:gd name="T23" fmla="*/ 9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 extrusionOk="0">
                  <a:moveTo>
                    <a:pt x="21022" y="20295"/>
                  </a:moveTo>
                  <a:lnTo>
                    <a:pt x="18828" y="18396"/>
                  </a:lnTo>
                  <a:lnTo>
                    <a:pt x="18828" y="13174"/>
                  </a:lnTo>
                  <a:lnTo>
                    <a:pt x="15478" y="13174"/>
                  </a:lnTo>
                  <a:lnTo>
                    <a:pt x="15478" y="11631"/>
                  </a:lnTo>
                  <a:lnTo>
                    <a:pt x="17326" y="11631"/>
                  </a:lnTo>
                  <a:lnTo>
                    <a:pt x="17326" y="11156"/>
                  </a:lnTo>
                  <a:lnTo>
                    <a:pt x="17326" y="0"/>
                  </a:lnTo>
                  <a:lnTo>
                    <a:pt x="10858" y="0"/>
                  </a:lnTo>
                  <a:lnTo>
                    <a:pt x="4274" y="0"/>
                  </a:lnTo>
                  <a:lnTo>
                    <a:pt x="4274" y="11037"/>
                  </a:lnTo>
                  <a:lnTo>
                    <a:pt x="4274" y="11631"/>
                  </a:lnTo>
                  <a:lnTo>
                    <a:pt x="6122" y="11631"/>
                  </a:lnTo>
                  <a:lnTo>
                    <a:pt x="6122" y="13174"/>
                  </a:lnTo>
                  <a:lnTo>
                    <a:pt x="2772" y="13174"/>
                  </a:lnTo>
                  <a:lnTo>
                    <a:pt x="2772" y="18514"/>
                  </a:lnTo>
                  <a:lnTo>
                    <a:pt x="693" y="20295"/>
                  </a:lnTo>
                  <a:lnTo>
                    <a:pt x="462" y="20413"/>
                  </a:lnTo>
                  <a:lnTo>
                    <a:pt x="231" y="20651"/>
                  </a:lnTo>
                  <a:lnTo>
                    <a:pt x="116" y="20888"/>
                  </a:lnTo>
                  <a:lnTo>
                    <a:pt x="0" y="21125"/>
                  </a:lnTo>
                  <a:lnTo>
                    <a:pt x="0" y="21244"/>
                  </a:lnTo>
                  <a:lnTo>
                    <a:pt x="116" y="21363"/>
                  </a:lnTo>
                  <a:lnTo>
                    <a:pt x="116" y="21481"/>
                  </a:lnTo>
                  <a:lnTo>
                    <a:pt x="231" y="21481"/>
                  </a:lnTo>
                  <a:lnTo>
                    <a:pt x="347" y="21600"/>
                  </a:lnTo>
                  <a:lnTo>
                    <a:pt x="578" y="21600"/>
                  </a:lnTo>
                  <a:lnTo>
                    <a:pt x="693" y="21600"/>
                  </a:lnTo>
                  <a:lnTo>
                    <a:pt x="10858" y="21600"/>
                  </a:lnTo>
                  <a:lnTo>
                    <a:pt x="20907" y="21600"/>
                  </a:lnTo>
                  <a:lnTo>
                    <a:pt x="21138" y="21600"/>
                  </a:lnTo>
                  <a:lnTo>
                    <a:pt x="21253" y="21600"/>
                  </a:lnTo>
                  <a:lnTo>
                    <a:pt x="21369" y="21481"/>
                  </a:lnTo>
                  <a:lnTo>
                    <a:pt x="21484" y="21481"/>
                  </a:lnTo>
                  <a:lnTo>
                    <a:pt x="21600" y="21363"/>
                  </a:lnTo>
                  <a:lnTo>
                    <a:pt x="21600" y="21244"/>
                  </a:lnTo>
                  <a:lnTo>
                    <a:pt x="21600" y="21125"/>
                  </a:lnTo>
                  <a:lnTo>
                    <a:pt x="21484" y="20888"/>
                  </a:lnTo>
                  <a:lnTo>
                    <a:pt x="21369" y="20651"/>
                  </a:lnTo>
                  <a:lnTo>
                    <a:pt x="21253" y="20413"/>
                  </a:lnTo>
                  <a:lnTo>
                    <a:pt x="21022" y="20295"/>
                  </a:lnTo>
                  <a:close/>
                </a:path>
                <a:path w="21600" h="21600" extrusionOk="0">
                  <a:moveTo>
                    <a:pt x="18019" y="18514"/>
                  </a:moveTo>
                  <a:lnTo>
                    <a:pt x="17326" y="17921"/>
                  </a:lnTo>
                  <a:lnTo>
                    <a:pt x="4389" y="17921"/>
                  </a:lnTo>
                  <a:lnTo>
                    <a:pt x="3696" y="18514"/>
                  </a:lnTo>
                  <a:lnTo>
                    <a:pt x="18019" y="18514"/>
                  </a:lnTo>
                  <a:close/>
                </a:path>
                <a:path w="21600" h="21600" extrusionOk="0">
                  <a:moveTo>
                    <a:pt x="19174" y="19701"/>
                  </a:moveTo>
                  <a:lnTo>
                    <a:pt x="18481" y="19108"/>
                  </a:lnTo>
                  <a:lnTo>
                    <a:pt x="3119" y="19108"/>
                  </a:lnTo>
                  <a:lnTo>
                    <a:pt x="2426" y="19701"/>
                  </a:lnTo>
                  <a:lnTo>
                    <a:pt x="19174" y="19701"/>
                  </a:lnTo>
                  <a:close/>
                </a:path>
                <a:path w="21600" h="21600" extrusionOk="0">
                  <a:moveTo>
                    <a:pt x="20560" y="20769"/>
                  </a:moveTo>
                  <a:lnTo>
                    <a:pt x="19867" y="20176"/>
                  </a:lnTo>
                  <a:lnTo>
                    <a:pt x="1848" y="20176"/>
                  </a:lnTo>
                  <a:lnTo>
                    <a:pt x="1155" y="20769"/>
                  </a:lnTo>
                  <a:lnTo>
                    <a:pt x="20560" y="20769"/>
                  </a:lnTo>
                  <a:close/>
                </a:path>
                <a:path w="21600" h="21600" extrusionOk="0">
                  <a:moveTo>
                    <a:pt x="18828" y="18396"/>
                  </a:moveTo>
                  <a:lnTo>
                    <a:pt x="17442" y="17209"/>
                  </a:lnTo>
                  <a:lnTo>
                    <a:pt x="4158" y="17209"/>
                  </a:lnTo>
                  <a:lnTo>
                    <a:pt x="2772" y="18514"/>
                  </a:lnTo>
                  <a:moveTo>
                    <a:pt x="13168" y="14123"/>
                  </a:moveTo>
                  <a:lnTo>
                    <a:pt x="13168" y="14716"/>
                  </a:lnTo>
                  <a:lnTo>
                    <a:pt x="17788" y="14716"/>
                  </a:lnTo>
                  <a:lnTo>
                    <a:pt x="17788" y="14123"/>
                  </a:lnTo>
                  <a:lnTo>
                    <a:pt x="13168" y="14123"/>
                  </a:lnTo>
                  <a:close/>
                </a:path>
                <a:path w="21600" h="21600" extrusionOk="0">
                  <a:moveTo>
                    <a:pt x="6122" y="1899"/>
                  </a:moveTo>
                  <a:lnTo>
                    <a:pt x="6122" y="9732"/>
                  </a:lnTo>
                  <a:lnTo>
                    <a:pt x="15478" y="9732"/>
                  </a:lnTo>
                  <a:lnTo>
                    <a:pt x="15478" y="1899"/>
                  </a:lnTo>
                  <a:lnTo>
                    <a:pt x="6122" y="1899"/>
                  </a:lnTo>
                  <a:moveTo>
                    <a:pt x="6122" y="11631"/>
                  </a:moveTo>
                  <a:lnTo>
                    <a:pt x="15478" y="11631"/>
                  </a:lnTo>
                  <a:lnTo>
                    <a:pt x="15478" y="13174"/>
                  </a:lnTo>
                  <a:lnTo>
                    <a:pt x="6122" y="13174"/>
                  </a:lnTo>
                  <a:lnTo>
                    <a:pt x="6122" y="11631"/>
                  </a:lnTo>
                  <a:close/>
                </a:path>
              </a:pathLst>
            </a:cu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printer2"/>
            <p:cNvSpPr>
              <a:spLocks noEditPoints="1" noChangeArrowheads="1"/>
            </p:cNvSpPr>
            <p:nvPr/>
          </p:nvSpPr>
          <p:spPr bwMode="auto">
            <a:xfrm>
              <a:off x="7786710" y="5800745"/>
              <a:ext cx="828675" cy="414338"/>
            </a:xfrm>
            <a:custGeom>
              <a:avLst/>
              <a:gdLst>
                <a:gd name="T0" fmla="*/ 10673 w 21600"/>
                <a:gd name="T1" fmla="*/ 0 h 21600"/>
                <a:gd name="T2" fmla="*/ 19186 w 21600"/>
                <a:gd name="T3" fmla="*/ 0 h 21600"/>
                <a:gd name="T4" fmla="*/ 21600 w 21600"/>
                <a:gd name="T5" fmla="*/ 4703 h 21600"/>
                <a:gd name="T6" fmla="*/ 21600 w 21600"/>
                <a:gd name="T7" fmla="*/ 10800 h 21600"/>
                <a:gd name="T8" fmla="*/ 21600 w 21600"/>
                <a:gd name="T9" fmla="*/ 16548 h 21600"/>
                <a:gd name="T10" fmla="*/ 18042 w 21600"/>
                <a:gd name="T11" fmla="*/ 21600 h 21600"/>
                <a:gd name="T12" fmla="*/ 10673 w 21600"/>
                <a:gd name="T13" fmla="*/ 21600 h 21600"/>
                <a:gd name="T14" fmla="*/ 3176 w 21600"/>
                <a:gd name="T15" fmla="*/ 21600 h 21600"/>
                <a:gd name="T16" fmla="*/ 0 w 21600"/>
                <a:gd name="T17" fmla="*/ 16548 h 21600"/>
                <a:gd name="T18" fmla="*/ 0 w 21600"/>
                <a:gd name="T19" fmla="*/ 10800 h 21600"/>
                <a:gd name="T20" fmla="*/ 0 w 21600"/>
                <a:gd name="T21" fmla="*/ 4703 h 21600"/>
                <a:gd name="T22" fmla="*/ 2414 w 21600"/>
                <a:gd name="T23" fmla="*/ 0 h 21600"/>
                <a:gd name="T24" fmla="*/ 1397 w 21600"/>
                <a:gd name="T25" fmla="*/ 23298 h 21600"/>
                <a:gd name="T26" fmla="*/ 20266 w 21600"/>
                <a:gd name="T27" fmla="*/ 311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21600" h="21600" extrusionOk="0">
                  <a:moveTo>
                    <a:pt x="10673" y="0"/>
                  </a:moveTo>
                  <a:lnTo>
                    <a:pt x="19186" y="0"/>
                  </a:lnTo>
                  <a:lnTo>
                    <a:pt x="21600" y="4703"/>
                  </a:lnTo>
                  <a:lnTo>
                    <a:pt x="21600" y="10800"/>
                  </a:lnTo>
                  <a:lnTo>
                    <a:pt x="21600" y="16548"/>
                  </a:lnTo>
                  <a:lnTo>
                    <a:pt x="18042" y="16548"/>
                  </a:lnTo>
                  <a:lnTo>
                    <a:pt x="18042" y="21600"/>
                  </a:lnTo>
                  <a:lnTo>
                    <a:pt x="10673" y="21600"/>
                  </a:lnTo>
                  <a:lnTo>
                    <a:pt x="3176" y="21600"/>
                  </a:lnTo>
                  <a:lnTo>
                    <a:pt x="3176" y="16548"/>
                  </a:lnTo>
                  <a:lnTo>
                    <a:pt x="0" y="16548"/>
                  </a:lnTo>
                  <a:lnTo>
                    <a:pt x="0" y="10800"/>
                  </a:lnTo>
                  <a:lnTo>
                    <a:pt x="0" y="4703"/>
                  </a:lnTo>
                  <a:lnTo>
                    <a:pt x="2414" y="0"/>
                  </a:lnTo>
                  <a:lnTo>
                    <a:pt x="10673" y="0"/>
                  </a:lnTo>
                  <a:close/>
                </a:path>
                <a:path w="21600" h="21600" extrusionOk="0">
                  <a:moveTo>
                    <a:pt x="0" y="4703"/>
                  </a:moveTo>
                  <a:lnTo>
                    <a:pt x="3558" y="4703"/>
                  </a:lnTo>
                  <a:lnTo>
                    <a:pt x="17026" y="4703"/>
                  </a:lnTo>
                  <a:lnTo>
                    <a:pt x="21600" y="4703"/>
                  </a:lnTo>
                  <a:lnTo>
                    <a:pt x="0" y="4703"/>
                  </a:lnTo>
                  <a:moveTo>
                    <a:pt x="16518" y="4703"/>
                  </a:moveTo>
                  <a:lnTo>
                    <a:pt x="16518" y="10452"/>
                  </a:lnTo>
                  <a:lnTo>
                    <a:pt x="0" y="10452"/>
                  </a:lnTo>
                  <a:moveTo>
                    <a:pt x="4320" y="16548"/>
                  </a:moveTo>
                  <a:lnTo>
                    <a:pt x="4320" y="17419"/>
                  </a:lnTo>
                  <a:lnTo>
                    <a:pt x="4320" y="20555"/>
                  </a:lnTo>
                  <a:lnTo>
                    <a:pt x="4320" y="21600"/>
                  </a:lnTo>
                  <a:lnTo>
                    <a:pt x="4320" y="16548"/>
                  </a:lnTo>
                  <a:moveTo>
                    <a:pt x="16899" y="16548"/>
                  </a:moveTo>
                  <a:lnTo>
                    <a:pt x="16899" y="17419"/>
                  </a:lnTo>
                  <a:lnTo>
                    <a:pt x="16899" y="20555"/>
                  </a:lnTo>
                  <a:lnTo>
                    <a:pt x="16899" y="21600"/>
                  </a:lnTo>
                  <a:lnTo>
                    <a:pt x="16899" y="16548"/>
                  </a:lnTo>
                  <a:moveTo>
                    <a:pt x="15247" y="14981"/>
                  </a:moveTo>
                  <a:lnTo>
                    <a:pt x="15247" y="10452"/>
                  </a:lnTo>
                  <a:lnTo>
                    <a:pt x="16899" y="16548"/>
                  </a:lnTo>
                  <a:lnTo>
                    <a:pt x="18042" y="16548"/>
                  </a:lnTo>
                  <a:lnTo>
                    <a:pt x="16518" y="10452"/>
                  </a:lnTo>
                  <a:moveTo>
                    <a:pt x="15247" y="14981"/>
                  </a:moveTo>
                  <a:lnTo>
                    <a:pt x="15247" y="14981"/>
                  </a:lnTo>
                  <a:lnTo>
                    <a:pt x="16772" y="17942"/>
                  </a:lnTo>
                  <a:lnTo>
                    <a:pt x="4447" y="17942"/>
                  </a:lnTo>
                  <a:lnTo>
                    <a:pt x="5972" y="14981"/>
                  </a:lnTo>
                  <a:lnTo>
                    <a:pt x="5972" y="10452"/>
                  </a:lnTo>
                  <a:lnTo>
                    <a:pt x="4320" y="16548"/>
                  </a:lnTo>
                  <a:lnTo>
                    <a:pt x="3176" y="16548"/>
                  </a:lnTo>
                  <a:lnTo>
                    <a:pt x="4701" y="10452"/>
                  </a:lnTo>
                  <a:moveTo>
                    <a:pt x="20202" y="5574"/>
                  </a:moveTo>
                  <a:lnTo>
                    <a:pt x="20711" y="5574"/>
                  </a:lnTo>
                  <a:lnTo>
                    <a:pt x="20711" y="7839"/>
                  </a:lnTo>
                  <a:lnTo>
                    <a:pt x="20202" y="7839"/>
                  </a:lnTo>
                  <a:lnTo>
                    <a:pt x="20202" y="5574"/>
                  </a:lnTo>
                  <a:moveTo>
                    <a:pt x="5972" y="14981"/>
                  </a:moveTo>
                  <a:lnTo>
                    <a:pt x="7496" y="14981"/>
                  </a:lnTo>
                  <a:lnTo>
                    <a:pt x="13341" y="14981"/>
                  </a:lnTo>
                  <a:lnTo>
                    <a:pt x="15247" y="14981"/>
                  </a:lnTo>
                </a:path>
              </a:pathLst>
            </a:cu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Isosceles Triangle 68"/>
            <p:cNvSpPr/>
            <p:nvPr/>
          </p:nvSpPr>
          <p:spPr>
            <a:xfrm>
              <a:off x="3500430" y="3643315"/>
              <a:ext cx="2071702" cy="107157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70" name="Isosceles Triangle 69"/>
            <p:cNvSpPr/>
            <p:nvPr/>
          </p:nvSpPr>
          <p:spPr>
            <a:xfrm>
              <a:off x="1142976" y="4143381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71" name="Isosceles Triangle 70"/>
            <p:cNvSpPr/>
            <p:nvPr/>
          </p:nvSpPr>
          <p:spPr>
            <a:xfrm>
              <a:off x="285720" y="5357827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72" name="Isosceles Triangle 71"/>
            <p:cNvSpPr/>
            <p:nvPr/>
          </p:nvSpPr>
          <p:spPr>
            <a:xfrm>
              <a:off x="2000232" y="5357827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400" dirty="0" smtClean="0"/>
                <a:t>Domain</a:t>
              </a:r>
              <a:endParaRPr lang="en-GB" sz="2400" dirty="0"/>
            </a:p>
          </p:txBody>
        </p:sp>
        <p:sp>
          <p:nvSpPr>
            <p:cNvPr id="73" name="Oval 72"/>
            <p:cNvSpPr/>
            <p:nvPr/>
          </p:nvSpPr>
          <p:spPr>
            <a:xfrm>
              <a:off x="6648464" y="4143381"/>
              <a:ext cx="571504" cy="571504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dirty="0" smtClean="0"/>
                <a:t>OU</a:t>
              </a:r>
              <a:endParaRPr lang="en-GB" sz="2000" dirty="0"/>
            </a:p>
          </p:txBody>
        </p:sp>
        <p:sp>
          <p:nvSpPr>
            <p:cNvPr id="74" name="Oval 73"/>
            <p:cNvSpPr/>
            <p:nvPr/>
          </p:nvSpPr>
          <p:spPr>
            <a:xfrm>
              <a:off x="7286644" y="4995875"/>
              <a:ext cx="571504" cy="571504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dirty="0" smtClean="0"/>
                <a:t>OU</a:t>
              </a:r>
              <a:endParaRPr lang="en-GB" sz="2000" dirty="0"/>
            </a:p>
          </p:txBody>
        </p:sp>
        <p:sp>
          <p:nvSpPr>
            <p:cNvPr id="75" name="Oval 74"/>
            <p:cNvSpPr/>
            <p:nvPr/>
          </p:nvSpPr>
          <p:spPr>
            <a:xfrm>
              <a:off x="6000760" y="4995875"/>
              <a:ext cx="571504" cy="571504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2000" dirty="0" smtClean="0"/>
                <a:t>OU</a:t>
              </a:r>
              <a:endParaRPr lang="en-GB" sz="2000" dirty="0"/>
            </a:p>
          </p:txBody>
        </p:sp>
        <p:sp>
          <p:nvSpPr>
            <p:cNvPr id="76" name="Text Box 2090"/>
            <p:cNvSpPr txBox="1">
              <a:spLocks noChangeArrowheads="1"/>
            </p:cNvSpPr>
            <p:nvPr/>
          </p:nvSpPr>
          <p:spPr bwMode="auto">
            <a:xfrm>
              <a:off x="4143372" y="3071811"/>
              <a:ext cx="785818" cy="400110"/>
            </a:xfrm>
            <a:prstGeom prst="rect">
              <a:avLst/>
            </a:prstGeom>
            <a:solidFill>
              <a:srgbClr val="FFFF00">
                <a:alpha val="50196"/>
              </a:srgbClr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000" dirty="0" smtClean="0"/>
                <a:t>Tree</a:t>
              </a:r>
              <a:endParaRPr lang="en-US" sz="2000" dirty="0"/>
            </a:p>
          </p:txBody>
        </p:sp>
        <p:sp>
          <p:nvSpPr>
            <p:cNvPr id="77" name="Text Box 2090"/>
            <p:cNvSpPr txBox="1">
              <a:spLocks noChangeArrowheads="1"/>
            </p:cNvSpPr>
            <p:nvPr/>
          </p:nvSpPr>
          <p:spPr bwMode="auto">
            <a:xfrm>
              <a:off x="6215074" y="6457890"/>
              <a:ext cx="1428760" cy="400110"/>
            </a:xfrm>
            <a:prstGeom prst="rect">
              <a:avLst/>
            </a:prstGeom>
            <a:solidFill>
              <a:srgbClr val="FFFF00">
                <a:alpha val="50196"/>
              </a:srgbClr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000" dirty="0" smtClean="0"/>
                <a:t>Objects</a:t>
              </a:r>
              <a:endParaRPr lang="en-US" sz="2000" dirty="0"/>
            </a:p>
          </p:txBody>
        </p:sp>
      </p:grpSp>
      <p:sp>
        <p:nvSpPr>
          <p:cNvPr id="54317" name="Line 1069"/>
          <p:cNvSpPr>
            <a:spLocks noChangeShapeType="1"/>
          </p:cNvSpPr>
          <p:nvPr/>
        </p:nvSpPr>
        <p:spPr bwMode="auto">
          <a:xfrm flipH="1">
            <a:off x="5834066" y="1857364"/>
            <a:ext cx="1738330" cy="419096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 type="none" w="sm" len="sm"/>
            <a:tailEnd type="triangle" w="lg" len="lg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8" name="Rectangle 77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uiExpand="1" build="p"/>
      <p:bldP spid="5431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Modeling the Physical Structure</a:t>
            </a:r>
            <a:endParaRPr lang="en-US" dirty="0"/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Modeled via “Sites”</a:t>
            </a:r>
          </a:p>
          <a:p>
            <a:r>
              <a:rPr lang="en-US" dirty="0" smtClean="0"/>
              <a:t>A site is well connected via fast Network Links</a:t>
            </a:r>
          </a:p>
          <a:p>
            <a:r>
              <a:rPr lang="en-US" dirty="0" smtClean="0"/>
              <a:t>One Site can home multiple Domains</a:t>
            </a:r>
          </a:p>
          <a:p>
            <a:r>
              <a:rPr lang="en-US" dirty="0" smtClean="0"/>
              <a:t>One Domain can spread across many Sites</a:t>
            </a:r>
          </a:p>
          <a:p>
            <a:r>
              <a:rPr lang="en-US" dirty="0" smtClean="0"/>
              <a:t>Domain Database is stored on Domain Controllers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/>
          <p:cNvSpPr/>
          <p:nvPr/>
        </p:nvSpPr>
        <p:spPr>
          <a:xfrm>
            <a:off x="3428992" y="4000504"/>
            <a:ext cx="2643206" cy="2643206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ctr"/>
            <a:r>
              <a:rPr lang="en-GB" sz="2800" dirty="0" smtClean="0"/>
              <a:t>Cardiff</a:t>
            </a:r>
            <a:endParaRPr lang="en-GB" sz="2800" dirty="0"/>
          </a:p>
        </p:txBody>
      </p:sp>
      <p:sp>
        <p:nvSpPr>
          <p:cNvPr id="20" name="Oval 19"/>
          <p:cNvSpPr/>
          <p:nvPr/>
        </p:nvSpPr>
        <p:spPr>
          <a:xfrm>
            <a:off x="142844" y="4000504"/>
            <a:ext cx="2643206" cy="2643206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ctr"/>
            <a:r>
              <a:rPr lang="en-GB" sz="2800" dirty="0" smtClean="0"/>
              <a:t>Swansea</a:t>
            </a:r>
            <a:endParaRPr lang="en-GB" sz="2800" dirty="0"/>
          </a:p>
        </p:txBody>
      </p:sp>
      <p:sp>
        <p:nvSpPr>
          <p:cNvPr id="7577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Sample Site Structure</a:t>
            </a:r>
            <a:endParaRPr lang="en-US"/>
          </a:p>
        </p:txBody>
      </p:sp>
      <p:sp>
        <p:nvSpPr>
          <p:cNvPr id="75780" name="Rectangle 1028"/>
          <p:cNvSpPr>
            <a:spLocks noGrp="1" noChangeArrowheads="1"/>
          </p:cNvSpPr>
          <p:nvPr>
            <p:ph idx="1"/>
          </p:nvPr>
        </p:nvSpPr>
        <p:spPr>
          <a:xfrm>
            <a:off x="4386290" y="1775191"/>
            <a:ext cx="4614866" cy="2296751"/>
          </a:xfrm>
        </p:spPr>
        <p:txBody>
          <a:bodyPr>
            <a:normAutofit/>
          </a:bodyPr>
          <a:lstStyle/>
          <a:p>
            <a:r>
              <a:rPr lang="en-US" dirty="0" smtClean="0"/>
              <a:t>Logical and physical Structure are totally independent of each other!</a:t>
            </a:r>
            <a:endParaRPr lang="en-US" dirty="0"/>
          </a:p>
        </p:txBody>
      </p:sp>
      <p:grpSp>
        <p:nvGrpSpPr>
          <p:cNvPr id="27" name="Group 26"/>
          <p:cNvGrpSpPr/>
          <p:nvPr/>
        </p:nvGrpSpPr>
        <p:grpSpPr>
          <a:xfrm>
            <a:off x="714348" y="2357430"/>
            <a:ext cx="4786346" cy="3143272"/>
            <a:chOff x="10715668" y="714356"/>
            <a:chExt cx="4786346" cy="3143272"/>
          </a:xfrm>
        </p:grpSpPr>
        <p:cxnSp>
          <p:nvCxnSpPr>
            <p:cNvPr id="15" name="Straight Connector 14"/>
            <p:cNvCxnSpPr>
              <a:stCxn id="17" idx="2"/>
              <a:endCxn id="18" idx="0"/>
            </p:cNvCxnSpPr>
            <p:nvPr/>
          </p:nvCxnSpPr>
          <p:spPr>
            <a:xfrm rot="5400000">
              <a:off x="11269313" y="1839505"/>
              <a:ext cx="1285884" cy="892975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7" idx="4"/>
              <a:endCxn id="19" idx="0"/>
            </p:cNvCxnSpPr>
            <p:nvPr/>
          </p:nvCxnSpPr>
          <p:spPr>
            <a:xfrm rot="16200000" flipH="1">
              <a:off x="13662485" y="1839504"/>
              <a:ext cx="1285884" cy="892975"/>
            </a:xfrm>
            <a:prstGeom prst="line">
              <a:avLst/>
            </a:prstGeom>
            <a:ln w="762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Isosceles Triangle 16"/>
            <p:cNvSpPr/>
            <p:nvPr/>
          </p:nvSpPr>
          <p:spPr>
            <a:xfrm>
              <a:off x="12358742" y="714356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bbc.com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10715668" y="2928934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sales.bbc.com</a:t>
              </a:r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14001816" y="2928934"/>
              <a:ext cx="1500198" cy="928694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r>
                <a:rPr lang="en-GB" sz="2000" dirty="0" smtClean="0">
                  <a:solidFill>
                    <a:schemeClr val="tx1"/>
                  </a:solidFill>
                </a:rPr>
                <a:t>hr.bbc.com</a:t>
              </a:r>
            </a:p>
          </p:txBody>
        </p:sp>
      </p:grpSp>
      <p:sp>
        <p:nvSpPr>
          <p:cNvPr id="29" name="Rectangle 28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0" grpId="0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Which Role can a Server have?</a:t>
            </a:r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Member Server</a:t>
            </a:r>
          </a:p>
          <a:p>
            <a:r>
              <a:rPr lang="en-US" dirty="0" smtClean="0"/>
              <a:t>Domain Controller</a:t>
            </a:r>
          </a:p>
          <a:p>
            <a:r>
              <a:rPr lang="en-US" dirty="0" smtClean="0"/>
              <a:t>Global Catalog</a:t>
            </a:r>
          </a:p>
          <a:p>
            <a:r>
              <a:rPr lang="en-US" dirty="0" err="1" smtClean="0"/>
              <a:t>FSMO</a:t>
            </a:r>
            <a:r>
              <a:rPr lang="en-US" dirty="0" smtClean="0"/>
              <a:t> – Flexible Single Master Operation</a:t>
            </a:r>
          </a:p>
          <a:p>
            <a:pPr lvl="1"/>
            <a:r>
              <a:rPr lang="en-US" dirty="0" smtClean="0"/>
              <a:t>Special Roles carried out by only a limited set of Servers</a:t>
            </a:r>
          </a:p>
          <a:p>
            <a:pPr lvl="1"/>
            <a:r>
              <a:rPr lang="en-US" dirty="0" smtClean="0"/>
              <a:t>e.g. Schema Master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a Domain-Controller?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dirty="0"/>
              <a:t>Stores a physical Copy of the Active Directory Database</a:t>
            </a:r>
          </a:p>
          <a:p>
            <a:pPr lvl="1">
              <a:lnSpc>
                <a:spcPct val="80000"/>
              </a:lnSpc>
            </a:pPr>
            <a:r>
              <a:rPr lang="en-US" dirty="0"/>
              <a:t>Currently a single Domain per DC supported!</a:t>
            </a:r>
          </a:p>
          <a:p>
            <a:pPr lvl="1">
              <a:lnSpc>
                <a:spcPct val="80000"/>
              </a:lnSpc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dirty="0" smtClean="0"/>
              <a:t>Logon </a:t>
            </a:r>
            <a:r>
              <a:rPr lang="en-US" dirty="0"/>
              <a:t>Services</a:t>
            </a:r>
          </a:p>
          <a:p>
            <a:pPr lvl="1">
              <a:lnSpc>
                <a:spcPct val="80000"/>
              </a:lnSpc>
            </a:pPr>
            <a:r>
              <a:rPr lang="en-US" dirty="0" smtClean="0"/>
              <a:t>LAN </a:t>
            </a:r>
            <a:r>
              <a:rPr lang="en-US" dirty="0"/>
              <a:t>Manager </a:t>
            </a:r>
            <a:r>
              <a:rPr lang="en-US" dirty="0" smtClean="0"/>
              <a:t>Authentication</a:t>
            </a:r>
          </a:p>
          <a:p>
            <a:pPr lvl="1">
              <a:lnSpc>
                <a:spcPct val="80000"/>
              </a:lnSpc>
            </a:pPr>
            <a:endParaRPr lang="en-US" dirty="0"/>
          </a:p>
          <a:p>
            <a:pPr>
              <a:lnSpc>
                <a:spcPct val="80000"/>
              </a:lnSpc>
            </a:pPr>
            <a:r>
              <a:rPr lang="en-US" dirty="0"/>
              <a:t>Recommendation: </a:t>
            </a:r>
            <a:r>
              <a:rPr lang="en-US" dirty="0" smtClean="0"/>
              <a:t>2x </a:t>
            </a:r>
            <a:r>
              <a:rPr lang="en-US" dirty="0"/>
              <a:t>Domain Controllers!</a:t>
            </a:r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Global Catalog Server?</a:t>
            </a:r>
            <a:endParaRPr lang="en-US" dirty="0"/>
          </a:p>
        </p:txBody>
      </p:sp>
      <p:sp>
        <p:nvSpPr>
          <p:cNvPr id="29699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Answers AD Search Queries</a:t>
            </a:r>
          </a:p>
          <a:p>
            <a:r>
              <a:rPr lang="en-US" dirty="0" smtClean="0"/>
              <a:t>Must be present to successfully logon </a:t>
            </a:r>
          </a:p>
          <a:p>
            <a:r>
              <a:rPr lang="en-US" dirty="0" smtClean="0"/>
              <a:t>Holds a copy of all Objects of the whole Forest…</a:t>
            </a:r>
          </a:p>
          <a:p>
            <a:r>
              <a:rPr lang="en-US" dirty="0" smtClean="0"/>
              <a:t>...but holds only a subset of the Attributes</a:t>
            </a:r>
          </a:p>
          <a:p>
            <a:pPr lvl="1"/>
            <a:r>
              <a:rPr lang="en-US" dirty="0" smtClean="0"/>
              <a:t>User definable </a:t>
            </a:r>
          </a:p>
          <a:p>
            <a:r>
              <a:rPr lang="en-US" dirty="0" smtClean="0"/>
              <a:t>Recommendation: at least one GC per (larger) Site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 Master Replication</a:t>
            </a:r>
            <a:endParaRPr lang="en-US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Updates can be applied to ANY Domain Controller</a:t>
            </a:r>
          </a:p>
          <a:p>
            <a:r>
              <a:rPr lang="en-US" dirty="0" smtClean="0"/>
              <a:t>Will be Replicated to each other Domain Controls (inside that Domain) within 15 Minutes</a:t>
            </a:r>
          </a:p>
          <a:p>
            <a:r>
              <a:rPr lang="en-US" dirty="0" smtClean="0"/>
              <a:t>Optimized Algorithm reduces Replication Traffic</a:t>
            </a:r>
          </a:p>
          <a:p>
            <a:r>
              <a:rPr lang="en-US" dirty="0" smtClean="0"/>
              <a:t>Not time based (triggered on demand, only)!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Intra-Sites Replication</a:t>
            </a:r>
            <a:endParaRPr lang="en-US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All Domain Databases involved</a:t>
            </a:r>
          </a:p>
          <a:p>
            <a:r>
              <a:rPr lang="en-US" dirty="0" smtClean="0"/>
              <a:t>Changes are transmitted compressed via IP or SMTP</a:t>
            </a:r>
          </a:p>
          <a:p>
            <a:pPr lvl="1"/>
            <a:r>
              <a:rPr lang="en-US" dirty="0" smtClean="0"/>
              <a:t>SMTP when not within a single domain!</a:t>
            </a:r>
          </a:p>
          <a:p>
            <a:r>
              <a:rPr lang="en-US" dirty="0" smtClean="0"/>
              <a:t>Time Replication occurs can be configured</a:t>
            </a:r>
          </a:p>
          <a:p>
            <a:r>
              <a:rPr lang="en-US" dirty="0" smtClean="0"/>
              <a:t>Volume of Replication Traffic can not be restricted!</a:t>
            </a:r>
          </a:p>
          <a:p>
            <a:r>
              <a:rPr lang="en-US" dirty="0" smtClean="0"/>
              <a:t>Monitors Global Catalogs!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What are Directory-Enabled Applications?</a:t>
            </a:r>
            <a:endParaRPr lang="en-US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Applications directly using and accessing the Active Directory</a:t>
            </a:r>
          </a:p>
          <a:p>
            <a:pPr lvl="1"/>
            <a:r>
              <a:rPr lang="en-US" dirty="0" smtClean="0"/>
              <a:t>e.g. Exchange 2000</a:t>
            </a:r>
          </a:p>
          <a:p>
            <a:pPr lvl="1"/>
            <a:r>
              <a:rPr lang="en-US" dirty="0" smtClean="0"/>
              <a:t>Many more expected!</a:t>
            </a:r>
          </a:p>
          <a:p>
            <a:r>
              <a:rPr lang="en-US" dirty="0" smtClean="0"/>
              <a:t>May dramatically change usage pattern for Active Directory Resources</a:t>
            </a:r>
          </a:p>
          <a:p>
            <a:pPr lvl="1"/>
            <a:r>
              <a:rPr lang="en-US" dirty="0" smtClean="0"/>
              <a:t>Replication Traffic</a:t>
            </a:r>
            <a:br>
              <a:rPr lang="en-US" dirty="0" smtClean="0"/>
            </a:br>
            <a:r>
              <a:rPr lang="en-US" dirty="0" smtClean="0"/>
              <a:t>(new Objects, Attributes)</a:t>
            </a:r>
          </a:p>
          <a:p>
            <a:pPr lvl="1"/>
            <a:r>
              <a:rPr lang="en-US" dirty="0" smtClean="0"/>
              <a:t>AD Queries (GCs!)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Delegation of Administration</a:t>
            </a:r>
            <a:endParaRPr lang="en-US"/>
          </a:p>
        </p:txBody>
      </p:sp>
      <p:sp>
        <p:nvSpPr>
          <p:cNvPr id="24579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Admin rights can be delegated to Users or Groups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Delegation via Wizards</a:t>
            </a:r>
          </a:p>
          <a:p>
            <a:endParaRPr lang="en-US" dirty="0" smtClean="0"/>
          </a:p>
          <a:p>
            <a:r>
              <a:rPr lang="en-US" dirty="0" smtClean="0"/>
              <a:t>Currently “Admin Nightmare” – very hard to detect who has rights</a:t>
            </a:r>
          </a:p>
          <a:p>
            <a:pPr lvl="1"/>
            <a:r>
              <a:rPr lang="en-US" dirty="0" smtClean="0"/>
              <a:t>All objects must be viewed separately and manually</a:t>
            </a:r>
          </a:p>
          <a:p>
            <a:pPr lvl="1"/>
            <a:r>
              <a:rPr lang="en-US" dirty="0" smtClean="0"/>
              <a:t>Currently no good tools – but expected to be available in the future</a:t>
            </a:r>
          </a:p>
          <a:p>
            <a:pPr lvl="1"/>
            <a:r>
              <a:rPr lang="en-US" dirty="0" smtClean="0"/>
              <a:t>Microsoft itself also plans to provide additional tools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Inheritance in Active Directory</a:t>
            </a:r>
            <a:endParaRPr 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From Top to Bottom</a:t>
            </a:r>
          </a:p>
          <a:p>
            <a:endParaRPr lang="en-US" dirty="0" smtClean="0"/>
          </a:p>
          <a:p>
            <a:r>
              <a:rPr lang="en-US" dirty="0" smtClean="0"/>
              <a:t>Inheritance can only be blocked completely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Managing User Accounts 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Overview</a:t>
            </a:r>
            <a:endParaRPr lang="en-US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Introduction to User Accounts</a:t>
            </a:r>
          </a:p>
          <a:p>
            <a:r>
              <a:rPr lang="en-US" dirty="0" smtClean="0"/>
              <a:t>Guidelines for New User Accounts</a:t>
            </a:r>
          </a:p>
          <a:p>
            <a:r>
              <a:rPr lang="en-US" dirty="0" smtClean="0"/>
              <a:t>Creating Local User Accounts</a:t>
            </a:r>
          </a:p>
          <a:p>
            <a:r>
              <a:rPr lang="en-US" dirty="0" smtClean="0"/>
              <a:t>Creating and Configuring Domain User Accounts</a:t>
            </a:r>
          </a:p>
          <a:p>
            <a:r>
              <a:rPr lang="en-US" dirty="0" smtClean="0"/>
              <a:t>Setting Properties for Domain User Accounts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Introduction to User Accounts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</p:nvPr>
        </p:nvGraphicFramePr>
        <p:xfrm>
          <a:off x="457200" y="1774825"/>
          <a:ext cx="8229600" cy="4625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504C79-6358-4311-8F23-FB214A4AFF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4C70AE-2E62-457F-937D-A73A8C6803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5D7787-FCC7-4BE5-8DC7-2403BFE857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1B7918-E257-490D-AA1C-2D9436186A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468E2B-25D5-4D18-A92C-B34DA77198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FDCBBB-B5D8-4F3A-B1CA-0DDCD4878B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Guidelines for New User Accounts</a:t>
            </a:r>
            <a:endParaRPr lang="en-US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Naming Conventions</a:t>
            </a:r>
          </a:p>
          <a:p>
            <a:endParaRPr lang="en-US" dirty="0" smtClean="0"/>
          </a:p>
          <a:p>
            <a:r>
              <a:rPr lang="en-US" dirty="0" smtClean="0"/>
              <a:t>Password Guidelines</a:t>
            </a:r>
          </a:p>
          <a:p>
            <a:endParaRPr lang="en-US" dirty="0" smtClean="0"/>
          </a:p>
          <a:p>
            <a:r>
              <a:rPr lang="en-US" dirty="0" smtClean="0"/>
              <a:t>Account Options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Naming Conventions</a:t>
            </a:r>
            <a:endParaRPr lang="en-US" dirty="0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User Logon Names and Full Names Must Be Unique</a:t>
            </a:r>
          </a:p>
          <a:p>
            <a:r>
              <a:rPr lang="en-US" dirty="0" smtClean="0"/>
              <a:t>User Logon Names:</a:t>
            </a:r>
          </a:p>
          <a:p>
            <a:pPr lvl="1"/>
            <a:r>
              <a:rPr lang="en-US" dirty="0" smtClean="0"/>
              <a:t>Can contain up to 20 characters</a:t>
            </a:r>
          </a:p>
          <a:p>
            <a:pPr lvl="1"/>
            <a:r>
              <a:rPr lang="en-US" dirty="0" smtClean="0"/>
              <a:t>Can include a combination of special alphanumeric characters</a:t>
            </a:r>
          </a:p>
          <a:p>
            <a:r>
              <a:rPr lang="en-US" dirty="0" smtClean="0"/>
              <a:t>A Naming Convention Should:</a:t>
            </a:r>
          </a:p>
          <a:p>
            <a:pPr lvl="1"/>
            <a:r>
              <a:rPr lang="en-US" dirty="0" smtClean="0"/>
              <a:t>Accommodates duplicate employee names</a:t>
            </a:r>
          </a:p>
          <a:p>
            <a:pPr lvl="1"/>
            <a:r>
              <a:rPr lang="en-US" dirty="0" smtClean="0"/>
              <a:t>Identifies temporary employees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Password Guidelines</a:t>
            </a:r>
            <a:endParaRPr lang="en-US" dirty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Assign a Password for the Administrator Account</a:t>
            </a:r>
          </a:p>
          <a:p>
            <a:endParaRPr lang="en-US" dirty="0" smtClean="0"/>
          </a:p>
          <a:p>
            <a:r>
              <a:rPr lang="en-US" dirty="0" smtClean="0"/>
              <a:t>Determine Who Has Control over Passwords</a:t>
            </a:r>
          </a:p>
          <a:p>
            <a:endParaRPr lang="en-US" dirty="0" smtClean="0"/>
          </a:p>
          <a:p>
            <a:r>
              <a:rPr lang="en-US" dirty="0" smtClean="0"/>
              <a:t>Educate Users on How to Use Password</a:t>
            </a:r>
          </a:p>
          <a:p>
            <a:pPr lvl="1"/>
            <a:r>
              <a:rPr lang="en-US" dirty="0" smtClean="0"/>
              <a:t>Use long passwords</a:t>
            </a:r>
          </a:p>
          <a:p>
            <a:pPr lvl="1"/>
            <a:r>
              <a:rPr lang="en-US" dirty="0" smtClean="0"/>
              <a:t>Use a combination of uppercase and lowercase characters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Account Options</a:t>
            </a:r>
            <a:endParaRPr lang="en-US" dirty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Set Logon Hours to Match Users’ Work Hours</a:t>
            </a:r>
          </a:p>
          <a:p>
            <a:r>
              <a:rPr lang="en-US" dirty="0" smtClean="0"/>
              <a:t>Specify the Computers from Which a User Can Log On</a:t>
            </a:r>
          </a:p>
          <a:p>
            <a:pPr lvl="1"/>
            <a:r>
              <a:rPr lang="en-US" dirty="0" smtClean="0"/>
              <a:t>Domain users can log on at any computer in the domain, by default</a:t>
            </a:r>
          </a:p>
          <a:p>
            <a:pPr lvl="1"/>
            <a:r>
              <a:rPr lang="en-US" dirty="0" smtClean="0"/>
              <a:t>Domain users can be restricted to specific computers to increase security</a:t>
            </a:r>
          </a:p>
          <a:p>
            <a:r>
              <a:rPr lang="en-US" dirty="0" smtClean="0"/>
              <a:t>Specify When a User Account Expires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858280" y="0"/>
            <a:ext cx="285720" cy="21429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owerpoint New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New</Template>
  <TotalTime>135</TotalTime>
  <Words>925</Words>
  <Application>Microsoft Office PowerPoint</Application>
  <PresentationFormat>On-screen Show (4:3)</PresentationFormat>
  <Paragraphs>226</Paragraphs>
  <Slides>29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Powerpoint New</vt:lpstr>
      <vt:lpstr>Bitmap Image</vt:lpstr>
      <vt:lpstr>An Introduction to  Active Directory</vt:lpstr>
      <vt:lpstr>Topics</vt:lpstr>
      <vt:lpstr>What is Active Directory?</vt:lpstr>
      <vt:lpstr>Open Standards</vt:lpstr>
      <vt:lpstr>Active Directory Structure</vt:lpstr>
      <vt:lpstr>Active Directory Objects</vt:lpstr>
      <vt:lpstr>What is the Schema?</vt:lpstr>
      <vt:lpstr>What is a Domain?</vt:lpstr>
      <vt:lpstr>What is an Organizational Unit (OU)?</vt:lpstr>
      <vt:lpstr>What is a Tree?</vt:lpstr>
      <vt:lpstr>What is a Forest?</vt:lpstr>
      <vt:lpstr>The Tree-Root</vt:lpstr>
      <vt:lpstr>Modeling the Physical Structure</vt:lpstr>
      <vt:lpstr>Sample Site Structure</vt:lpstr>
      <vt:lpstr>Which Role can a Server have?</vt:lpstr>
      <vt:lpstr>What is a Domain-Controller?</vt:lpstr>
      <vt:lpstr>What is a Global Catalog Server?</vt:lpstr>
      <vt:lpstr>Multi Master Replication</vt:lpstr>
      <vt:lpstr>Intra-Sites Replication</vt:lpstr>
      <vt:lpstr>What are Directory-Enabled Applications?</vt:lpstr>
      <vt:lpstr>Delegation of Administration</vt:lpstr>
      <vt:lpstr>Inheritance in Active Directory</vt:lpstr>
      <vt:lpstr>Managing User Accounts </vt:lpstr>
      <vt:lpstr>Overview</vt:lpstr>
      <vt:lpstr>Introduction to User Accounts</vt:lpstr>
      <vt:lpstr>Guidelines for New User Accounts</vt:lpstr>
      <vt:lpstr>Naming Conventions</vt:lpstr>
      <vt:lpstr>Password Guidelines</vt:lpstr>
      <vt:lpstr>Account Options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Graham Rees-Evans</dc:creator>
  <cp:lastModifiedBy>sc-cc</cp:lastModifiedBy>
  <cp:revision>18</cp:revision>
  <dcterms:created xsi:type="dcterms:W3CDTF">2012-03-21T23:48:43Z</dcterms:created>
  <dcterms:modified xsi:type="dcterms:W3CDTF">2013-04-10T12:32:18Z</dcterms:modified>
</cp:coreProperties>
</file>