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omments/comment1.xml" ContentType="application/vnd.openxmlformats-officedocument.presentationml.comments+xml"/>
  <Override PartName="/ppt/comments/comment2.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13"/>
  </p:notesMasterIdLst>
  <p:handoutMasterIdLst>
    <p:handoutMasterId r:id="rId14"/>
  </p:handoutMasterIdLst>
  <p:sldIdLst>
    <p:sldId id="256" r:id="rId5"/>
    <p:sldId id="258" r:id="rId6"/>
    <p:sldId id="263" r:id="rId7"/>
    <p:sldId id="259" r:id="rId8"/>
    <p:sldId id="264" r:id="rId9"/>
    <p:sldId id="260" r:id="rId10"/>
    <p:sldId id="261" r:id="rId11"/>
    <p:sldId id="262" r:id="rId12"/>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pollo Mergulhao (2112266)" initials="AM(" lastIdx="1" clrIdx="0">
    <p:extLst>
      <p:ext uri="{19B8F6BF-5375-455C-9EA6-DF929625EA0E}">
        <p15:presenceInfo xmlns:p15="http://schemas.microsoft.com/office/powerpoint/2012/main" userId="Apollo Mergulhao (2112266)" providerId="None"/>
      </p:ext>
    </p:extLst>
  </p:cmAuthor>
  <p:cmAuthor id="2" name="apollomergulhao@gmail.com" initials="a" lastIdx="3" clrIdx="1">
    <p:extLst>
      <p:ext uri="{19B8F6BF-5375-455C-9EA6-DF929625EA0E}">
        <p15:presenceInfo xmlns:p15="http://schemas.microsoft.com/office/powerpoint/2012/main" userId="4708e3e82e31ee13"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5" autoAdjust="0"/>
    <p:restoredTop sz="94249" autoAdjust="0"/>
  </p:normalViewPr>
  <p:slideViewPr>
    <p:cSldViewPr snapToGrid="0">
      <p:cViewPr varScale="1">
        <p:scale>
          <a:sx n="72" d="100"/>
          <a:sy n="72" d="100"/>
        </p:scale>
        <p:origin x="534" y="66"/>
      </p:cViewPr>
      <p:guideLst>
        <p:guide orient="horz" pos="2160"/>
        <p:guide pos="3840"/>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notesMaster" Target="notesMasters/notesMaster1.xml" /><Relationship Id="rId18" Type="http://schemas.openxmlformats.org/officeDocument/2006/relationships/theme" Target="theme/theme1.xml" /><Relationship Id="rId3" Type="http://schemas.openxmlformats.org/officeDocument/2006/relationships/customXml" Target="../customXml/item3.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viewProps" Target="viewProps.xml" /><Relationship Id="rId2" Type="http://schemas.openxmlformats.org/officeDocument/2006/relationships/customXml" Target="../customXml/item2.xml" /><Relationship Id="rId16" Type="http://schemas.openxmlformats.org/officeDocument/2006/relationships/presProps" Target="presProps.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5" Type="http://schemas.openxmlformats.org/officeDocument/2006/relationships/slide" Target="slides/slide1.xml" /><Relationship Id="rId15" Type="http://schemas.openxmlformats.org/officeDocument/2006/relationships/commentAuthors" Target="commentAuthors.xml" /><Relationship Id="rId10" Type="http://schemas.openxmlformats.org/officeDocument/2006/relationships/slide" Target="slides/slide6.xml" /><Relationship Id="rId19" Type="http://schemas.openxmlformats.org/officeDocument/2006/relationships/tableStyles" Target="tableStyles.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handoutMaster" Target="handoutMasters/handoutMaster1.xml" /></Relationships>
</file>

<file path=ppt/comments/comment1.xml><?xml version="1.0" encoding="utf-8"?>
<p:cmLst xmlns:a="http://schemas.openxmlformats.org/drawingml/2006/main" xmlns:r="http://schemas.openxmlformats.org/officeDocument/2006/relationships" xmlns:p="http://schemas.openxmlformats.org/presentationml/2006/main">
  <p:cm authorId="2" dt="2022-04-03T23:19:16.322" idx="1">
    <p:pos x="6585" y="689"/>
    <p:text>Forbes. com article May 23rd, 2018</p:text>
    <p:extLst>
      <p:ext uri="{C676402C-5697-4E1C-873F-D02D1690AC5C}">
        <p15:threadingInfo xmlns:p15="http://schemas.microsoft.com/office/powerpoint/2012/main" timeZoneBias="-60"/>
      </p:ext>
    </p:extLst>
  </p:cm>
  <p:cm authorId="2" dt="2022-04-03T23:23:32.831" idx="2">
    <p:pos x="6585" y="785"/>
    <p:text>According to leftronic.com Feb 6th 2021</p:text>
    <p:extLst>
      <p:ext uri="{C676402C-5697-4E1C-873F-D02D1690AC5C}">
        <p15:threadingInfo xmlns:p15="http://schemas.microsoft.com/office/powerpoint/2012/main" timeZoneBias="-60">
          <p15:parentCm authorId="2" idx="1"/>
        </p15:threadingInfo>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2" dt="2022-04-03T23:55:03.852" idx="3">
    <p:pos x="3398" y="2167"/>
    <p:text>circuitdigest.com/article1stsept2021</p:text>
    <p:extLst>
      <p:ext uri="{C676402C-5697-4E1C-873F-D02D1690AC5C}">
        <p15:threadingInfo xmlns:p15="http://schemas.microsoft.com/office/powerpoint/2012/main" timeZoneBias="-60"/>
      </p:ext>
    </p:extLst>
  </p:cm>
</p: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3.xml" /></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CC06296-350F-41A3-B635-86930044B5B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525D47FE-EAAB-4252-B888-893E08A95D7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A4864392-7AE3-4B42-B385-CB31D23C310F}" type="datetime1">
              <a:rPr lang="en-GB" smtClean="0"/>
              <a:t>11/04/2022</a:t>
            </a:fld>
            <a:endParaRPr lang="en-GB" dirty="0"/>
          </a:p>
        </p:txBody>
      </p:sp>
      <p:sp>
        <p:nvSpPr>
          <p:cNvPr id="4" name="Footer Placeholder 3">
            <a:extLst>
              <a:ext uri="{FF2B5EF4-FFF2-40B4-BE49-F238E27FC236}">
                <a16:creationId xmlns:a16="http://schemas.microsoft.com/office/drawing/2014/main" id="{8D3FE9A3-70A3-47BC-A785-61BC82F5B5C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29CF08E1-ADDE-4D52-8B64-0B8271C44FC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2F181D9-CE39-4F33-A733-A2CFDEE4CA7C}" type="slidenum">
              <a:rPr lang="en-GB" smtClean="0"/>
              <a:t>‹#›</a:t>
            </a:fld>
            <a:endParaRPr lang="en-GB"/>
          </a:p>
        </p:txBody>
      </p:sp>
    </p:spTree>
    <p:extLst>
      <p:ext uri="{BB962C8B-B14F-4D97-AF65-F5344CB8AC3E}">
        <p14:creationId xmlns:p14="http://schemas.microsoft.com/office/powerpoint/2010/main" val="90813459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1612B8-74A5-4CD7-B01D-1A870619231F}" type="datetime1">
              <a:rPr lang="en-GB" smtClean="0"/>
              <a:pPr/>
              <a:t>11/04/2022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24C352-C60C-421E-857A-17D2004F1C62}" type="slidenum">
              <a:rPr lang="en-GB" noProof="0" smtClean="0"/>
              <a:t>‹#›</a:t>
            </a:fld>
            <a:endParaRPr lang="en-GB" noProof="0"/>
          </a:p>
        </p:txBody>
      </p:sp>
    </p:spTree>
    <p:extLst>
      <p:ext uri="{BB962C8B-B14F-4D97-AF65-F5344CB8AC3E}">
        <p14:creationId xmlns:p14="http://schemas.microsoft.com/office/powerpoint/2010/main" val="235398725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724C352-C60C-421E-857A-17D2004F1C62}" type="slidenum">
              <a:rPr lang="en-GB" smtClean="0"/>
              <a:t>1</a:t>
            </a:fld>
            <a:endParaRPr lang="en-GB"/>
          </a:p>
        </p:txBody>
      </p:sp>
    </p:spTree>
    <p:extLst>
      <p:ext uri="{BB962C8B-B14F-4D97-AF65-F5344CB8AC3E}">
        <p14:creationId xmlns:p14="http://schemas.microsoft.com/office/powerpoint/2010/main" val="173894340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rtlCol="0" anchor="b">
            <a:noAutofit/>
          </a:bodyPr>
          <a:lstStyle>
            <a:lvl1pPr algn="r">
              <a:defRPr sz="5400"/>
            </a:lvl1pPr>
          </a:lstStyle>
          <a:p>
            <a:pPr rtl="0"/>
            <a:r>
              <a:rPr lang="en-GB" noProof="0"/>
              <a:t>Click to edit Master title style</a:t>
            </a:r>
          </a:p>
        </p:txBody>
      </p:sp>
      <p:sp>
        <p:nvSpPr>
          <p:cNvPr id="3" name="Subtitle 2"/>
          <p:cNvSpPr>
            <a:spLocks noGrp="1"/>
          </p:cNvSpPr>
          <p:nvPr>
            <p:ph type="subTitle" idx="1"/>
          </p:nvPr>
        </p:nvSpPr>
        <p:spPr>
          <a:xfrm>
            <a:off x="680322" y="4394039"/>
            <a:ext cx="8144134" cy="1117687"/>
          </a:xfrm>
        </p:spPr>
        <p:txBody>
          <a:bodyPr rtlCol="0">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4" name="Date Placeholder 3"/>
          <p:cNvSpPr>
            <a:spLocks noGrp="1"/>
          </p:cNvSpPr>
          <p:nvPr>
            <p:ph type="dt" sz="half" idx="10"/>
          </p:nvPr>
        </p:nvSpPr>
        <p:spPr/>
        <p:txBody>
          <a:bodyPr rtlCol="0"/>
          <a:lstStyle/>
          <a:p>
            <a:pPr rtl="0"/>
            <a:fld id="{0BC49D1B-5AAC-4DC3-8B4E-267FA90C717D}" type="datetime1">
              <a:rPr lang="en-GB" noProof="0" smtClean="0"/>
              <a:t>11/04/2022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a:xfrm>
            <a:off x="9255346" y="2750337"/>
            <a:ext cx="1171888" cy="1356442"/>
          </a:xfrm>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hasCustomPrompt="1"/>
          </p:nvPr>
        </p:nvSpPr>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86167F19-5076-49BD-AB3D-6B128DFAF7B2}" type="datetime1">
              <a:rPr lang="en-GB" noProof="0" smtClean="0"/>
              <a:t>11/04/2022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rtlCol="0" anchor="ctr">
            <a:normAutofit/>
          </a:bodyPr>
          <a:lstStyle>
            <a:lvl1pPr algn="r">
              <a:defRPr sz="3600"/>
            </a:lvl1pPr>
          </a:lstStyle>
          <a:p>
            <a:pPr rtl="0"/>
            <a:r>
              <a:rPr lang="en-GB" noProof="0"/>
              <a:t>Click to edit Master title style</a:t>
            </a:r>
          </a:p>
        </p:txBody>
      </p:sp>
      <p:sp>
        <p:nvSpPr>
          <p:cNvPr id="3" name="Text Placeholder 2"/>
          <p:cNvSpPr>
            <a:spLocks noGrp="1"/>
          </p:cNvSpPr>
          <p:nvPr>
            <p:ph type="body" idx="1" hasCustomPrompt="1"/>
          </p:nvPr>
        </p:nvSpPr>
        <p:spPr>
          <a:xfrm>
            <a:off x="680322" y="4232171"/>
            <a:ext cx="9613860" cy="1704017"/>
          </a:xfrm>
        </p:spPr>
        <p:txBody>
          <a:bodyPr rtlCol="0">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4" name="Date Placeholder 3"/>
          <p:cNvSpPr>
            <a:spLocks noGrp="1"/>
          </p:cNvSpPr>
          <p:nvPr>
            <p:ph type="dt" sz="half" idx="10"/>
          </p:nvPr>
        </p:nvSpPr>
        <p:spPr/>
        <p:txBody>
          <a:bodyPr rtlCol="0"/>
          <a:lstStyle/>
          <a:p>
            <a:pPr rtl="0"/>
            <a:fld id="{A6C3FA1F-FD87-4255-BCA6-545FAC9A9300}" type="datetime1">
              <a:rPr lang="en-GB" noProof="0" smtClean="0"/>
              <a:t>11/04/2022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a:xfrm>
            <a:off x="10729455" y="2869895"/>
            <a:ext cx="1154151" cy="1090789"/>
          </a:xfrm>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sz="half" idx="1" hasCustomPrompt="1"/>
          </p:nvPr>
        </p:nvSpPr>
        <p:spPr>
          <a:xfrm>
            <a:off x="680320" y="2336873"/>
            <a:ext cx="4698358" cy="3599316"/>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hasCustomPrompt="1"/>
          </p:nvPr>
        </p:nvSpPr>
        <p:spPr>
          <a:xfrm>
            <a:off x="5594123" y="2336873"/>
            <a:ext cx="4700058" cy="3599316"/>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3A9EFA0A-133E-486A-9A8B-A9EA11CE30FA}" type="datetime1">
              <a:rPr lang="en-GB" noProof="0" smtClean="0"/>
              <a:t>11/04/2022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rtlCol="0"/>
          <a:lstStyle/>
          <a:p>
            <a:pPr rtl="0"/>
            <a:r>
              <a:rPr lang="en-GB" noProof="0"/>
              <a:t>Click to edit Master title style</a:t>
            </a:r>
          </a:p>
        </p:txBody>
      </p:sp>
      <p:sp>
        <p:nvSpPr>
          <p:cNvPr id="3" name="Text Placeholder 2"/>
          <p:cNvSpPr>
            <a:spLocks noGrp="1"/>
          </p:cNvSpPr>
          <p:nvPr>
            <p:ph type="body" idx="1" hasCustomPrompt="1"/>
          </p:nvPr>
        </p:nvSpPr>
        <p:spPr>
          <a:xfrm>
            <a:off x="906350" y="2336873"/>
            <a:ext cx="4472327" cy="693135"/>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4" name="Content Placeholder 3"/>
          <p:cNvSpPr>
            <a:spLocks noGrp="1"/>
          </p:cNvSpPr>
          <p:nvPr>
            <p:ph sz="half" idx="2" hasCustomPrompt="1"/>
          </p:nvPr>
        </p:nvSpPr>
        <p:spPr>
          <a:xfrm>
            <a:off x="680322" y="3030008"/>
            <a:ext cx="4698355" cy="2906179"/>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hasCustomPrompt="1"/>
          </p:nvPr>
        </p:nvSpPr>
        <p:spPr>
          <a:xfrm>
            <a:off x="5820154" y="2336873"/>
            <a:ext cx="4474028" cy="692076"/>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6" name="Content Placeholder 5"/>
          <p:cNvSpPr>
            <a:spLocks noGrp="1"/>
          </p:cNvSpPr>
          <p:nvPr>
            <p:ph sz="quarter" idx="4" hasCustomPrompt="1"/>
          </p:nvPr>
        </p:nvSpPr>
        <p:spPr>
          <a:xfrm>
            <a:off x="5594123" y="3030008"/>
            <a:ext cx="4700059" cy="2906179"/>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CA8E3D01-C823-43BE-989D-D92F36BAA385}" type="datetime1">
              <a:rPr lang="en-GB" noProof="0" smtClean="0"/>
              <a:t>11/04/2022</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D5ABFD7C-AFAA-4962-8D66-AFB6356F4F3D}" type="datetime1">
              <a:rPr lang="en-GB" noProof="0" smtClean="0"/>
              <a:t>11/04/2022</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rtlCol="0"/>
          <a:lstStyle/>
          <a:p>
            <a:pPr rtl="0"/>
            <a:fld id="{7B7F8CA2-B077-45F9-89A3-F0CDC27436F1}" type="datetime1">
              <a:rPr lang="en-GB" noProof="0" smtClean="0"/>
              <a:t>11/04/2022</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rtlCol="0" anchor="ctr">
            <a:normAutofit/>
          </a:bodyPr>
          <a:lstStyle>
            <a:lvl1pPr>
              <a:defRPr sz="3600"/>
            </a:lvl1pPr>
          </a:lstStyle>
          <a:p>
            <a:pPr rtl="0"/>
            <a:r>
              <a:rPr lang="en-GB" noProof="0"/>
              <a:t>Click to edit Master title style</a:t>
            </a:r>
          </a:p>
        </p:txBody>
      </p:sp>
      <p:sp>
        <p:nvSpPr>
          <p:cNvPr id="3" name="Content Placeholder 2"/>
          <p:cNvSpPr>
            <a:spLocks noGrp="1"/>
          </p:cNvSpPr>
          <p:nvPr>
            <p:ph idx="1" hasCustomPrompt="1"/>
          </p:nvPr>
        </p:nvSpPr>
        <p:spPr>
          <a:xfrm>
            <a:off x="4685846" y="2336873"/>
            <a:ext cx="5608336" cy="3599313"/>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hasCustomPrompt="1"/>
          </p:nvPr>
        </p:nvSpPr>
        <p:spPr>
          <a:xfrm>
            <a:off x="680322" y="2336872"/>
            <a:ext cx="3790078" cy="3599317"/>
          </a:xfrm>
        </p:spPr>
        <p:txBody>
          <a:bodyPr rtlCol="0"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1726A474-256E-4F89-934C-FE7B2ED5F992}" type="datetime1">
              <a:rPr lang="en-GB" noProof="0" smtClean="0"/>
              <a:t>11/04/2022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rtlCol="0" anchor="ctr">
            <a:normAutofit/>
          </a:bodyPr>
          <a:lstStyle>
            <a:lvl1pPr>
              <a:defRPr sz="3600"/>
            </a:lvl1pPr>
          </a:lstStyle>
          <a:p>
            <a:pPr rtl="0"/>
            <a:r>
              <a:rPr lang="en-GB" noProof="0"/>
              <a:t>Click to edit Master title style</a:t>
            </a:r>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p:cNvSpPr>
            <a:spLocks noGrp="1"/>
          </p:cNvSpPr>
          <p:nvPr>
            <p:ph type="body" sz="half" idx="2" hasCustomPrompt="1"/>
          </p:nvPr>
        </p:nvSpPr>
        <p:spPr>
          <a:xfrm>
            <a:off x="680323" y="2336873"/>
            <a:ext cx="3876256" cy="3599315"/>
          </a:xfrm>
        </p:spPr>
        <p:txBody>
          <a:bodyPr rtlCol="0"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52F3DEA2-A3DB-4E9B-9795-3D9A14C807DC}" type="datetime1">
              <a:rPr lang="en-GB" noProof="0" smtClean="0"/>
              <a:t>11/04/2022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rtlCol="0" anchor="b">
            <a:normAutofit/>
          </a:bodyPr>
          <a:lstStyle>
            <a:lvl1pPr>
              <a:defRPr sz="2400"/>
            </a:lvl1pPr>
          </a:lstStyle>
          <a:p>
            <a:pPr rtl="0"/>
            <a:r>
              <a:rPr lang="en-GB" noProof="0"/>
              <a:t>Click to edit Master title style</a:t>
            </a:r>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p:cNvSpPr>
            <a:spLocks noGrp="1"/>
          </p:cNvSpPr>
          <p:nvPr>
            <p:ph type="body" sz="half" idx="2" hasCustomPrompt="1"/>
          </p:nvPr>
        </p:nvSpPr>
        <p:spPr>
          <a:xfrm>
            <a:off x="680319" y="5169583"/>
            <a:ext cx="9613862" cy="622971"/>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52F3AFED-6C5B-4190-AD6D-79BBDB7451E7}" type="datetime1">
              <a:rPr lang="en-GB" noProof="0" smtClean="0"/>
              <a:t>11/04/2022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a:xfrm>
            <a:off x="10729455" y="4711309"/>
            <a:ext cx="1154151" cy="1090789"/>
          </a:xfrm>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rtlCol="0" anchor="ctr"/>
          <a:lstStyle>
            <a:lvl1pPr>
              <a:defRPr sz="3200"/>
            </a:lvl1pPr>
          </a:lstStyle>
          <a:p>
            <a:pPr rtl="0"/>
            <a:r>
              <a:rPr lang="en-GB" noProof="0"/>
              <a:t>Click to edit Master title style</a:t>
            </a:r>
          </a:p>
        </p:txBody>
      </p:sp>
      <p:sp>
        <p:nvSpPr>
          <p:cNvPr id="4" name="Text Placeholder 3"/>
          <p:cNvSpPr>
            <a:spLocks noGrp="1"/>
          </p:cNvSpPr>
          <p:nvPr>
            <p:ph type="body" sz="half" idx="2" hasCustomPrompt="1"/>
          </p:nvPr>
        </p:nvSpPr>
        <p:spPr>
          <a:xfrm>
            <a:off x="680322" y="4711615"/>
            <a:ext cx="9613859" cy="1090789"/>
          </a:xfrm>
        </p:spPr>
        <p:txBody>
          <a:bodyPr rtlCol="0"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8ECD5951-A553-44A3-BDDA-45C2174D900E}" type="datetime1">
              <a:rPr lang="en-GB" noProof="0" smtClean="0"/>
              <a:t>11/04/2022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a:xfrm>
            <a:off x="10729455" y="4711615"/>
            <a:ext cx="1154151" cy="1090789"/>
          </a:xfrm>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rtlCol="0" anchor="ctr"/>
          <a:lstStyle>
            <a:lvl1pPr>
              <a:defRPr sz="3200"/>
            </a:lvl1pPr>
          </a:lstStyle>
          <a:p>
            <a:pPr rtl="0"/>
            <a:r>
              <a:rPr lang="en-GB" noProof="0"/>
              <a:t>Click to edit Master title style</a:t>
            </a:r>
          </a:p>
        </p:txBody>
      </p:sp>
      <p:sp>
        <p:nvSpPr>
          <p:cNvPr id="12" name="Text Placeholder 3"/>
          <p:cNvSpPr>
            <a:spLocks noGrp="1"/>
          </p:cNvSpPr>
          <p:nvPr>
            <p:ph type="body" sz="half" idx="13" hasCustomPrompt="1"/>
          </p:nvPr>
        </p:nvSpPr>
        <p:spPr>
          <a:xfrm>
            <a:off x="1402288" y="3653379"/>
            <a:ext cx="8156579" cy="548968"/>
          </a:xfrm>
        </p:spPr>
        <p:txBody>
          <a:bodyPr rtlCol="0"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4" name="Text Placeholder 3"/>
          <p:cNvSpPr>
            <a:spLocks noGrp="1"/>
          </p:cNvSpPr>
          <p:nvPr>
            <p:ph type="body" sz="half" idx="2" hasCustomPrompt="1"/>
          </p:nvPr>
        </p:nvSpPr>
        <p:spPr>
          <a:xfrm>
            <a:off x="680322" y="4711615"/>
            <a:ext cx="9613859" cy="1090789"/>
          </a:xfrm>
        </p:spPr>
        <p:txBody>
          <a:bodyPr rtlCol="0"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4EE13C22-AD56-4ED9-A1BD-54884F7BC294}" type="datetime1">
              <a:rPr lang="en-GB" noProof="0" smtClean="0"/>
              <a:t>11/04/2022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a:xfrm>
            <a:off x="10729455" y="4709925"/>
            <a:ext cx="1154151" cy="1090789"/>
          </a:xfrm>
        </p:spPr>
        <p:txBody>
          <a:bodyPr rtlCol="0"/>
          <a:lstStyle/>
          <a:p>
            <a:pPr rtl="0"/>
            <a:fld id="{6D22F896-40B5-4ADD-8801-0D06FADFA095}" type="slidenum">
              <a:rPr lang="en-GB" noProof="0" smtClean="0"/>
              <a:t>‹#›</a:t>
            </a:fld>
            <a:endParaRPr lang="en-GB" noProof="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rtl="0"/>
            <a:r>
              <a:rPr lang="en-GB" sz="7200" noProof="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7200" noProof="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rtlCol="0" anchor="b"/>
          <a:lstStyle>
            <a:lvl1pPr>
              <a:defRPr sz="3200"/>
            </a:lvl1pPr>
          </a:lstStyle>
          <a:p>
            <a:pPr rtl="0"/>
            <a:r>
              <a:rPr lang="en-GB" noProof="0"/>
              <a:t>Click to edit Master title style</a:t>
            </a:r>
          </a:p>
        </p:txBody>
      </p:sp>
      <p:sp>
        <p:nvSpPr>
          <p:cNvPr id="4" name="Text Placeholder 3"/>
          <p:cNvSpPr>
            <a:spLocks noGrp="1"/>
          </p:cNvSpPr>
          <p:nvPr>
            <p:ph type="body" sz="half" idx="2" hasCustomPrompt="1"/>
          </p:nvPr>
        </p:nvSpPr>
        <p:spPr>
          <a:xfrm>
            <a:off x="680320" y="5300149"/>
            <a:ext cx="9613862" cy="502255"/>
          </a:xfrm>
        </p:spPr>
        <p:txBody>
          <a:bodyPr rtlCol="0"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CB35ABEE-10BE-43C3-8DAC-0E6058B9CB2D}" type="datetime1">
              <a:rPr lang="en-GB" noProof="0" smtClean="0"/>
              <a:t>11/04/2022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a:xfrm>
            <a:off x="10729455" y="4709925"/>
            <a:ext cx="1154151" cy="1090789"/>
          </a:xfrm>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rtlCol="0"/>
          <a:lstStyle/>
          <a:p>
            <a:pPr rtl="0"/>
            <a:r>
              <a:rPr lang="en-GB" noProof="0"/>
              <a:t>Click to edit Master title style</a:t>
            </a:r>
          </a:p>
        </p:txBody>
      </p:sp>
      <p:sp>
        <p:nvSpPr>
          <p:cNvPr id="7" name="Text Placeholder 2"/>
          <p:cNvSpPr>
            <a:spLocks noGrp="1"/>
          </p:cNvSpPr>
          <p:nvPr>
            <p:ph type="body" idx="1" hasCustomPrompt="1"/>
          </p:nvPr>
        </p:nvSpPr>
        <p:spPr>
          <a:xfrm>
            <a:off x="660946" y="2336873"/>
            <a:ext cx="3070034" cy="576262"/>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8" name="Text Placeholder 3"/>
          <p:cNvSpPr>
            <a:spLocks noGrp="1"/>
          </p:cNvSpPr>
          <p:nvPr>
            <p:ph type="body" sz="half" idx="15" hasCustomPrompt="1"/>
          </p:nvPr>
        </p:nvSpPr>
        <p:spPr>
          <a:xfrm>
            <a:off x="680322" y="3022673"/>
            <a:ext cx="3049702" cy="2913513"/>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9" name="Text Placeholder 4"/>
          <p:cNvSpPr>
            <a:spLocks noGrp="1"/>
          </p:cNvSpPr>
          <p:nvPr>
            <p:ph type="body" sz="quarter" idx="3" hasCustomPrompt="1"/>
          </p:nvPr>
        </p:nvSpPr>
        <p:spPr>
          <a:xfrm>
            <a:off x="3956025" y="2336873"/>
            <a:ext cx="3063240" cy="576262"/>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10" name="Text Placeholder 3"/>
          <p:cNvSpPr>
            <a:spLocks noGrp="1"/>
          </p:cNvSpPr>
          <p:nvPr>
            <p:ph type="body" sz="half" idx="16" hasCustomPrompt="1"/>
          </p:nvPr>
        </p:nvSpPr>
        <p:spPr>
          <a:xfrm>
            <a:off x="3945470" y="3022673"/>
            <a:ext cx="3063240" cy="2913513"/>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11" name="Text Placeholder 4"/>
          <p:cNvSpPr>
            <a:spLocks noGrp="1"/>
          </p:cNvSpPr>
          <p:nvPr>
            <p:ph type="body" sz="quarter" idx="13" hasCustomPrompt="1"/>
          </p:nvPr>
        </p:nvSpPr>
        <p:spPr>
          <a:xfrm>
            <a:off x="7224156" y="2336873"/>
            <a:ext cx="3070025" cy="576262"/>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12" name="Text Placeholder 3"/>
          <p:cNvSpPr>
            <a:spLocks noGrp="1"/>
          </p:cNvSpPr>
          <p:nvPr>
            <p:ph type="body" sz="half" idx="17" hasCustomPrompt="1"/>
          </p:nvPr>
        </p:nvSpPr>
        <p:spPr>
          <a:xfrm>
            <a:off x="7224156" y="3022673"/>
            <a:ext cx="3070025" cy="2913513"/>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3" name="Date Placeholder 2"/>
          <p:cNvSpPr>
            <a:spLocks noGrp="1"/>
          </p:cNvSpPr>
          <p:nvPr>
            <p:ph type="dt" sz="half" idx="10"/>
          </p:nvPr>
        </p:nvSpPr>
        <p:spPr/>
        <p:txBody>
          <a:bodyPr rtlCol="0"/>
          <a:lstStyle/>
          <a:p>
            <a:pPr rtl="0"/>
            <a:fld id="{32148A7B-F02E-49AD-9ABE-1B7CA9E15D0E}" type="datetime1">
              <a:rPr lang="en-GB" noProof="0" smtClean="0"/>
              <a:t>11/04/2022</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rtlCol="0"/>
          <a:lstStyle/>
          <a:p>
            <a:pPr rtl="0"/>
            <a:r>
              <a:rPr lang="en-GB" noProof="0"/>
              <a:t>Click to edit Master title style</a:t>
            </a:r>
          </a:p>
        </p:txBody>
      </p:sp>
      <p:sp>
        <p:nvSpPr>
          <p:cNvPr id="19" name="Text Placeholder 2"/>
          <p:cNvSpPr>
            <a:spLocks noGrp="1"/>
          </p:cNvSpPr>
          <p:nvPr>
            <p:ph type="body" idx="1" hasCustomPrompt="1"/>
          </p:nvPr>
        </p:nvSpPr>
        <p:spPr>
          <a:xfrm>
            <a:off x="680318" y="4297503"/>
            <a:ext cx="3049705" cy="576262"/>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1" name="Text Placeholder 3"/>
          <p:cNvSpPr>
            <a:spLocks noGrp="1"/>
          </p:cNvSpPr>
          <p:nvPr>
            <p:ph type="body" sz="half" idx="18" hasCustomPrompt="1"/>
          </p:nvPr>
        </p:nvSpPr>
        <p:spPr>
          <a:xfrm>
            <a:off x="680318" y="4873765"/>
            <a:ext cx="3049705" cy="106242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22" name="Text Placeholder 4"/>
          <p:cNvSpPr>
            <a:spLocks noGrp="1"/>
          </p:cNvSpPr>
          <p:nvPr>
            <p:ph type="body" sz="quarter" idx="3" hasCustomPrompt="1"/>
          </p:nvPr>
        </p:nvSpPr>
        <p:spPr>
          <a:xfrm>
            <a:off x="3945471" y="4297503"/>
            <a:ext cx="3063240" cy="576262"/>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4" name="Text Placeholder 3"/>
          <p:cNvSpPr>
            <a:spLocks noGrp="1"/>
          </p:cNvSpPr>
          <p:nvPr>
            <p:ph type="body" sz="half" idx="19" hasCustomPrompt="1"/>
          </p:nvPr>
        </p:nvSpPr>
        <p:spPr>
          <a:xfrm>
            <a:off x="3944117" y="4873764"/>
            <a:ext cx="3067297" cy="106242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25" name="Text Placeholder 4"/>
          <p:cNvSpPr>
            <a:spLocks noGrp="1"/>
          </p:cNvSpPr>
          <p:nvPr>
            <p:ph type="body" sz="quarter" idx="13" hasCustomPrompt="1"/>
          </p:nvPr>
        </p:nvSpPr>
        <p:spPr>
          <a:xfrm>
            <a:off x="7230678" y="4297503"/>
            <a:ext cx="3063505" cy="576262"/>
          </a:xfrm>
        </p:spPr>
        <p:txBody>
          <a:bodyPr rtlCol="0"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27" name="Text Placeholder 3"/>
          <p:cNvSpPr>
            <a:spLocks noGrp="1"/>
          </p:cNvSpPr>
          <p:nvPr>
            <p:ph type="body" sz="half" idx="20" hasCustomPrompt="1"/>
          </p:nvPr>
        </p:nvSpPr>
        <p:spPr>
          <a:xfrm>
            <a:off x="7230553" y="4873762"/>
            <a:ext cx="3067563" cy="106242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3" name="Date Placeholder 2"/>
          <p:cNvSpPr>
            <a:spLocks noGrp="1"/>
          </p:cNvSpPr>
          <p:nvPr>
            <p:ph type="dt" sz="half" idx="10"/>
          </p:nvPr>
        </p:nvSpPr>
        <p:spPr/>
        <p:txBody>
          <a:bodyPr rtlCol="0"/>
          <a:lstStyle/>
          <a:p>
            <a:pPr rtl="0"/>
            <a:fld id="{3A58F047-B9F1-418B-96EE-088BDF9E1117}" type="datetime1">
              <a:rPr lang="en-GB" noProof="0" smtClean="0"/>
              <a:t>11/04/2022</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rtlCol="0"/>
          <a:lstStyle>
            <a:lvl1pPr algn="r">
              <a:defRPr/>
            </a:lvl1pPr>
          </a:lstStyle>
          <a:p>
            <a:pPr rtl="0"/>
            <a:r>
              <a:rPr lang="en-GB" noProof="0"/>
              <a:t>Click to edit Master title style</a:t>
            </a:r>
          </a:p>
        </p:txBody>
      </p:sp>
      <p:sp>
        <p:nvSpPr>
          <p:cNvPr id="3" name="Vertical Text Placeholder 2"/>
          <p:cNvSpPr>
            <a:spLocks noGrp="1"/>
          </p:cNvSpPr>
          <p:nvPr>
            <p:ph type="body" orient="vert" idx="1" hasCustomPrompt="1"/>
          </p:nvPr>
        </p:nvSpPr>
        <p:spPr/>
        <p:txBody>
          <a:bodyPr vert="eaVert"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E3931655-8C82-450C-AF5A-F8CAB9E610F4}" type="datetime1">
              <a:rPr lang="en-GB" noProof="0" smtClean="0"/>
              <a:t>11/04/2022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rtlCol="0"/>
          <a:lstStyle/>
          <a:p>
            <a:pPr rtl="0"/>
            <a:r>
              <a:rPr lang="en-GB" noProof="0"/>
              <a:t>Click to edit Master title style</a:t>
            </a:r>
          </a:p>
        </p:txBody>
      </p:sp>
      <p:sp>
        <p:nvSpPr>
          <p:cNvPr id="3" name="Vertical Text Placeholder 2"/>
          <p:cNvSpPr>
            <a:spLocks noGrp="1"/>
          </p:cNvSpPr>
          <p:nvPr>
            <p:ph type="body" orient="vert" idx="1" hasCustomPrompt="1"/>
          </p:nvPr>
        </p:nvSpPr>
        <p:spPr>
          <a:xfrm>
            <a:off x="680322" y="609597"/>
            <a:ext cx="8870004" cy="5326589"/>
          </a:xfrm>
        </p:spPr>
        <p:txBody>
          <a:bodyPr vert="eaVert"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a:xfrm>
            <a:off x="6807126" y="5936187"/>
            <a:ext cx="2743200" cy="365125"/>
          </a:xfrm>
        </p:spPr>
        <p:txBody>
          <a:bodyPr rtlCol="0"/>
          <a:lstStyle/>
          <a:p>
            <a:pPr rtl="0"/>
            <a:fld id="{65C21DCF-FF7F-431D-A249-D0DAFDAF8236}" type="datetime1">
              <a:rPr lang="en-GB" noProof="0" smtClean="0"/>
              <a:t>11/04/2022</a:t>
            </a:fld>
            <a:endParaRPr lang="en-GB" noProof="0"/>
          </a:p>
        </p:txBody>
      </p:sp>
      <p:sp>
        <p:nvSpPr>
          <p:cNvPr id="5" name="Footer Placeholder 4"/>
          <p:cNvSpPr>
            <a:spLocks noGrp="1"/>
          </p:cNvSpPr>
          <p:nvPr>
            <p:ph type="ftr" sz="quarter" idx="11"/>
          </p:nvPr>
        </p:nvSpPr>
        <p:spPr>
          <a:xfrm>
            <a:off x="680321" y="5936188"/>
            <a:ext cx="6126805" cy="365125"/>
          </a:xfrm>
        </p:spPr>
        <p:txBody>
          <a:bodyPr rtlCol="0"/>
          <a:lstStyle/>
          <a:p>
            <a:pPr rtl="0"/>
            <a:endParaRPr lang="en-GB" noProof="0"/>
          </a:p>
        </p:txBody>
      </p:sp>
      <p:sp>
        <p:nvSpPr>
          <p:cNvPr id="6" name="Slide Number Placeholder 5"/>
          <p:cNvSpPr>
            <a:spLocks noGrp="1"/>
          </p:cNvSpPr>
          <p:nvPr>
            <p:ph type="sldNum" sz="quarter" idx="12"/>
          </p:nvPr>
        </p:nvSpPr>
        <p:spPr>
          <a:xfrm>
            <a:off x="10097550" y="5398633"/>
            <a:ext cx="1154151" cy="1090789"/>
          </a:xfrm>
        </p:spPr>
        <p:txBody>
          <a:bodyPr rtlCol="0" anchor="t"/>
          <a:lstStyle>
            <a:lvl1pPr algn="ctr">
              <a:defRPr/>
            </a:lvl1pPr>
          </a:lstStyle>
          <a:p>
            <a:pPr rtl="0"/>
            <a:fld id="{6D22F896-40B5-4ADD-8801-0D06FADFA095}" type="slidenum">
              <a:rPr lang="en-GB" noProof="0" smtClean="0"/>
              <a:pPr/>
              <a:t>‹#›</a:t>
            </a:fld>
            <a:endParaRPr lang="en-GB" noProof="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1.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pPr rtl="0"/>
            <a:r>
              <a:rPr lang="en-GB" noProof="0"/>
              <a:t>Click to edit Master title style</a:t>
            </a:r>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rtl="0"/>
            <a:fld id="{BE9670BE-ACA1-4916-9E70-1442474B0D33}" type="datetime1">
              <a:rPr lang="en-GB" noProof="0" smtClean="0"/>
              <a:t>11/04/2022</a:t>
            </a:fld>
            <a:endParaRPr lang="en-GB" noProof="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pPr rtl="0"/>
            <a:endParaRPr lang="en-GB" noProof="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pPr rtl="0"/>
            <a:fld id="{6D22F896-40B5-4ADD-8801-0D06FADFA095}" type="slidenum">
              <a:rPr lang="en-GB" noProof="0" smtClean="0"/>
              <a:pPr/>
              <a:t>‹#›</a:t>
            </a:fld>
            <a:endParaRPr lang="en-GB" noProof="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5.jpe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5.xml.rels><?xml version="1.0" encoding="UTF-8" standalone="yes"?>
<Relationships xmlns="http://schemas.openxmlformats.org/package/2006/relationships"><Relationship Id="rId2" Type="http://schemas.openxmlformats.org/officeDocument/2006/relationships/comments" Target="../comments/comment1.xml" /><Relationship Id="rId1" Type="http://schemas.openxmlformats.org/officeDocument/2006/relationships/slideLayout" Target="../slideLayouts/slideLayout7.xml" /></Relationships>
</file>

<file path=ppt/slides/_rels/slide6.xml.rels><?xml version="1.0" encoding="UTF-8" standalone="yes"?>
<Relationships xmlns="http://schemas.openxmlformats.org/package/2006/relationships"><Relationship Id="rId2" Type="http://schemas.openxmlformats.org/officeDocument/2006/relationships/image" Target="../media/image6.jp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comments" Target="../comments/comment2.xml" /><Relationship Id="rId2" Type="http://schemas.openxmlformats.org/officeDocument/2006/relationships/image" Target="../media/image7.jpg"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0851" y="2618690"/>
            <a:ext cx="6907682" cy="1200542"/>
          </a:xfrm>
        </p:spPr>
        <p:txBody>
          <a:bodyPr rtlCol="0"/>
          <a:lstStyle/>
          <a:p>
            <a:pPr algn="l"/>
            <a:br>
              <a:rPr lang="en-GB" sz="4800" dirty="0"/>
            </a:br>
            <a:r>
              <a:rPr lang="en-GB" sz="4000" dirty="0">
                <a:ea typeface="+mj-lt"/>
                <a:cs typeface="+mj-lt"/>
              </a:rPr>
              <a:t>Academic and Employability Skills - 2022</a:t>
            </a:r>
          </a:p>
        </p:txBody>
      </p:sp>
      <p:sp>
        <p:nvSpPr>
          <p:cNvPr id="3" name="Subtitle 2"/>
          <p:cNvSpPr>
            <a:spLocks noGrp="1"/>
          </p:cNvSpPr>
          <p:nvPr>
            <p:ph type="subTitle" idx="1"/>
          </p:nvPr>
        </p:nvSpPr>
        <p:spPr>
          <a:xfrm>
            <a:off x="4587" y="5012265"/>
            <a:ext cx="8819869" cy="1779045"/>
          </a:xfrm>
        </p:spPr>
        <p:txBody>
          <a:bodyPr vert="horz" lIns="91440" tIns="45720" rIns="91440" bIns="45720" rtlCol="0" anchor="t">
            <a:normAutofit fontScale="77500" lnSpcReduction="20000"/>
          </a:bodyPr>
          <a:lstStyle/>
          <a:p>
            <a:pPr algn="l"/>
            <a:r>
              <a:rPr lang="en-GB" dirty="0"/>
              <a:t>Module name: BMSW4001 (Individual Presentation)</a:t>
            </a:r>
            <a:endParaRPr lang="en-US" dirty="0"/>
          </a:p>
          <a:p>
            <a:pPr algn="l"/>
            <a:r>
              <a:rPr lang="en-GB" dirty="0"/>
              <a:t>Student Name: Apollo Silvester </a:t>
            </a:r>
            <a:r>
              <a:rPr lang="en-GB" dirty="0" err="1"/>
              <a:t>Mergulhao</a:t>
            </a:r>
            <a:endParaRPr lang="en-GB" dirty="0"/>
          </a:p>
          <a:p>
            <a:pPr algn="l"/>
            <a:r>
              <a:rPr lang="en-GB" dirty="0"/>
              <a:t>Student ID: 2112266</a:t>
            </a:r>
          </a:p>
          <a:p>
            <a:pPr algn="l"/>
            <a:r>
              <a:rPr lang="en-GB" dirty="0"/>
              <a:t>Topic: Reflective Report</a:t>
            </a:r>
          </a:p>
          <a:p>
            <a:pPr algn="l"/>
            <a:r>
              <a:rPr lang="en-GB" dirty="0"/>
              <a:t>Lecturer: Syed Jaffery</a:t>
            </a:r>
          </a:p>
          <a:p>
            <a:pPr algn="l"/>
            <a:r>
              <a:rPr lang="en-GB" dirty="0"/>
              <a:t>University of Wales Trinity St. David</a:t>
            </a:r>
          </a:p>
          <a:p>
            <a:pPr algn="l"/>
            <a:endParaRPr lang="en-GB" dirty="0"/>
          </a:p>
          <a:p>
            <a:pPr algn="l"/>
            <a:endParaRPr lang="en-GB" dirty="0"/>
          </a:p>
          <a:p>
            <a:pPr algn="l"/>
            <a:endParaRPr lang="en-GB" dirty="0"/>
          </a:p>
        </p:txBody>
      </p:sp>
      <p:pic>
        <p:nvPicPr>
          <p:cNvPr id="5" name="Picture 4">
            <a:extLst>
              <a:ext uri="{FF2B5EF4-FFF2-40B4-BE49-F238E27FC236}">
                <a16:creationId xmlns:a16="http://schemas.microsoft.com/office/drawing/2014/main" id="{17CB1B71-D2D9-4A8F-A002-78D4EE1C0E49}"/>
              </a:ext>
            </a:extLst>
          </p:cNvPr>
          <p:cNvPicPr>
            <a:picLocks noChangeAspect="1"/>
          </p:cNvPicPr>
          <p:nvPr/>
        </p:nvPicPr>
        <p:blipFill>
          <a:blip r:embed="rId3"/>
          <a:stretch>
            <a:fillRect/>
          </a:stretch>
        </p:blipFill>
        <p:spPr>
          <a:xfrm>
            <a:off x="8715375" y="0"/>
            <a:ext cx="3476625" cy="1314450"/>
          </a:xfrm>
          <a:prstGeom prst="rect">
            <a:avLst/>
          </a:prstGeom>
        </p:spPr>
      </p:pic>
    </p:spTree>
    <p:extLst>
      <p:ext uri="{BB962C8B-B14F-4D97-AF65-F5344CB8AC3E}">
        <p14:creationId xmlns:p14="http://schemas.microsoft.com/office/powerpoint/2010/main" val="41442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A831F-68DA-406A-A3B4-C5F49D48DAB3}"/>
              </a:ext>
            </a:extLst>
          </p:cNvPr>
          <p:cNvSpPr>
            <a:spLocks noGrp="1"/>
          </p:cNvSpPr>
          <p:nvPr>
            <p:ph type="title"/>
          </p:nvPr>
        </p:nvSpPr>
        <p:spPr>
          <a:xfrm>
            <a:off x="680321" y="753228"/>
            <a:ext cx="4136123" cy="1080938"/>
          </a:xfrm>
        </p:spPr>
        <p:txBody>
          <a:bodyPr>
            <a:normAutofit/>
          </a:bodyPr>
          <a:lstStyle/>
          <a:p>
            <a:r>
              <a:rPr lang="en-GB" sz="2800" b="1" dirty="0"/>
              <a:t>Table of Content</a:t>
            </a:r>
          </a:p>
        </p:txBody>
      </p:sp>
      <p:sp>
        <p:nvSpPr>
          <p:cNvPr id="4" name="Text Placeholder 3">
            <a:extLst>
              <a:ext uri="{FF2B5EF4-FFF2-40B4-BE49-F238E27FC236}">
                <a16:creationId xmlns:a16="http://schemas.microsoft.com/office/drawing/2014/main" id="{4FBDCF20-AEF2-4288-9B26-135628A53545}"/>
              </a:ext>
            </a:extLst>
          </p:cNvPr>
          <p:cNvSpPr>
            <a:spLocks noGrp="1"/>
          </p:cNvSpPr>
          <p:nvPr>
            <p:ph idx="1"/>
          </p:nvPr>
        </p:nvSpPr>
        <p:spPr>
          <a:xfrm>
            <a:off x="680321" y="2336873"/>
            <a:ext cx="4136123" cy="3599316"/>
          </a:xfrm>
        </p:spPr>
        <p:txBody>
          <a:bodyPr vert="horz" lIns="91440" tIns="45720" rIns="91440" bIns="45720" rtlCol="0">
            <a:normAutofit/>
          </a:bodyPr>
          <a:lstStyle/>
          <a:p>
            <a:pPr marL="285750" indent="-285750">
              <a:buChar char="•"/>
            </a:pPr>
            <a:r>
              <a:rPr lang="en-GB" sz="1800"/>
              <a:t>Introduction</a:t>
            </a:r>
          </a:p>
          <a:p>
            <a:pPr marL="285750" indent="-285750">
              <a:buChar char="•"/>
            </a:pPr>
            <a:r>
              <a:rPr lang="en-GB" sz="1800"/>
              <a:t>Employability skills</a:t>
            </a:r>
          </a:p>
          <a:p>
            <a:pPr marL="285750" indent="-285750">
              <a:buChar char="•"/>
            </a:pPr>
            <a:r>
              <a:rPr lang="en-GB" sz="1800"/>
              <a:t>Future of Technology</a:t>
            </a:r>
          </a:p>
          <a:p>
            <a:pPr marL="285750" indent="-285750">
              <a:buChar char="•"/>
            </a:pPr>
            <a:r>
              <a:rPr lang="en-GB" sz="1800"/>
              <a:t>What Employers are looking into</a:t>
            </a:r>
          </a:p>
          <a:p>
            <a:pPr marL="285750" indent="-285750">
              <a:buChar char="•"/>
            </a:pPr>
            <a:r>
              <a:rPr lang="en-GB" sz="1800"/>
              <a:t>Current Industry Trend</a:t>
            </a:r>
          </a:p>
          <a:p>
            <a:pPr marL="285750" indent="-285750">
              <a:buChar char="•"/>
            </a:pPr>
            <a:r>
              <a:rPr lang="en-GB" sz="1800"/>
              <a:t>Conclusion</a:t>
            </a:r>
          </a:p>
          <a:p>
            <a:endParaRPr lang="en-GB" sz="1800"/>
          </a:p>
          <a:p>
            <a:pPr marL="285750" indent="-285750">
              <a:buChar char="•"/>
            </a:pPr>
            <a:endParaRPr lang="en-GB" sz="1800"/>
          </a:p>
        </p:txBody>
      </p:sp>
      <p:sp>
        <p:nvSpPr>
          <p:cNvPr id="33" name="Date Placeholder 3">
            <a:extLst>
              <a:ext uri="{FF2B5EF4-FFF2-40B4-BE49-F238E27FC236}">
                <a16:creationId xmlns:a16="http://schemas.microsoft.com/office/drawing/2014/main" id="{0D172B6B-A0C2-4AB8-BC48-AA85034EEC15}"/>
              </a:ext>
            </a:extLst>
          </p:cNvPr>
          <p:cNvSpPr>
            <a:spLocks noGrp="1"/>
          </p:cNvSpPr>
          <p:nvPr>
            <p:ph type="dt" sz="half" idx="10"/>
          </p:nvPr>
        </p:nvSpPr>
        <p:spPr>
          <a:xfrm>
            <a:off x="7767873" y="6310313"/>
            <a:ext cx="2526308" cy="365125"/>
          </a:xfrm>
        </p:spPr>
        <p:txBody>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1050" b="0" i="0" u="none" strike="noStrike" kern="1200" cap="none" spc="0" normalizeH="0" baseline="0" noProof="0" dirty="0">
                <a:ln>
                  <a:noFill/>
                </a:ln>
                <a:solidFill>
                  <a:schemeClr val="tx1"/>
                </a:solidFill>
                <a:uLnTx/>
                <a:uFillTx/>
                <a:latin typeface="Trebuchet MS" panose="020B0603020202020204"/>
                <a:ea typeface="+mn-ea"/>
                <a:cs typeface="+mn-cs"/>
              </a:rPr>
              <a:t>24/04/2022</a:t>
            </a:r>
            <a:endParaRPr kumimoji="0" lang="en-US" sz="1050" b="0" i="0" u="none" strike="noStrike" kern="1200" cap="none" spc="0" normalizeH="0" baseline="0" noProof="0" dirty="0">
              <a:ln>
                <a:noFill/>
              </a:ln>
              <a:solidFill>
                <a:schemeClr val="tx1"/>
              </a:solidFill>
              <a:uLnTx/>
              <a:uFillTx/>
              <a:latin typeface="Trebuchet MS" panose="020B0603020202020204"/>
              <a:ea typeface="+mn-ea"/>
              <a:cs typeface="+mn-cs"/>
            </a:endParaRPr>
          </a:p>
        </p:txBody>
      </p:sp>
      <p:sp>
        <p:nvSpPr>
          <p:cNvPr id="32" name="Footer Placeholder 4">
            <a:extLst>
              <a:ext uri="{FF2B5EF4-FFF2-40B4-BE49-F238E27FC236}">
                <a16:creationId xmlns:a16="http://schemas.microsoft.com/office/drawing/2014/main" id="{E5CC5C64-4C61-FB99-9B16-6521F4043A1B}"/>
              </a:ext>
            </a:extLst>
          </p:cNvPr>
          <p:cNvSpPr>
            <a:spLocks noGrp="1"/>
          </p:cNvSpPr>
          <p:nvPr>
            <p:ph type="ftr" sz="quarter" idx="11"/>
          </p:nvPr>
        </p:nvSpPr>
        <p:spPr>
          <a:xfrm>
            <a:off x="680322" y="6310313"/>
            <a:ext cx="3810198" cy="365125"/>
          </a:xfrm>
        </p:spPr>
        <p:txBody>
          <a:bodyPr/>
          <a:lstStyle/>
          <a:p>
            <a:pPr defTabSz="914400">
              <a:spcAft>
                <a:spcPts val="600"/>
              </a:spcAft>
              <a:defRPr/>
            </a:pPr>
            <a:r>
              <a:rPr lang="en-US" dirty="0">
                <a:solidFill>
                  <a:schemeClr val="tx1"/>
                </a:solidFill>
                <a:latin typeface="Trebuchet MS" panose="020B0603020202020204"/>
              </a:rPr>
              <a:t>The future is here</a:t>
            </a:r>
            <a:endParaRPr kumimoji="0" lang="en-US" sz="1050" b="0" i="0" u="none" strike="noStrike" kern="1200" cap="none" spc="0" normalizeH="0" baseline="0" noProof="0" dirty="0">
              <a:ln>
                <a:noFill/>
              </a:ln>
              <a:solidFill>
                <a:schemeClr val="tx1"/>
              </a:solidFill>
              <a:effectLst/>
              <a:uLnTx/>
              <a:uFillTx/>
              <a:latin typeface="Trebuchet MS" panose="020B0603020202020204"/>
              <a:ea typeface="+mn-ea"/>
              <a:cs typeface="+mn-cs"/>
            </a:endParaRPr>
          </a:p>
        </p:txBody>
      </p:sp>
      <p:sp>
        <p:nvSpPr>
          <p:cNvPr id="34" name="Slide Number Placeholder 5">
            <a:extLst>
              <a:ext uri="{FF2B5EF4-FFF2-40B4-BE49-F238E27FC236}">
                <a16:creationId xmlns:a16="http://schemas.microsoft.com/office/drawing/2014/main" id="{87AEB766-39CC-18AE-B63C-7EB5FC63DF3B}"/>
              </a:ext>
            </a:extLst>
          </p:cNvPr>
          <p:cNvSpPr>
            <a:spLocks noGrp="1"/>
          </p:cNvSpPr>
          <p:nvPr>
            <p:ph type="sldNum" sz="quarter" idx="12"/>
          </p:nvPr>
        </p:nvSpPr>
        <p:spPr>
          <a:xfrm>
            <a:off x="10900372" y="6310314"/>
            <a:ext cx="914400" cy="365122"/>
          </a:xfrm>
        </p:spPr>
        <p:txBody>
          <a:bodyPr/>
          <a:lstStyle/>
          <a:p>
            <a:pPr marL="0" marR="0" lvl="0" indent="0" algn="l" defTabSz="914400" rtl="0" eaLnBrk="1" fontAlgn="auto" latinLnBrk="0" hangingPunct="1">
              <a:lnSpc>
                <a:spcPct val="100000"/>
              </a:lnSpc>
              <a:spcBef>
                <a:spcPts val="0"/>
              </a:spcBef>
              <a:spcAft>
                <a:spcPts val="600"/>
              </a:spcAft>
              <a:buClrTx/>
              <a:buSzTx/>
              <a:buFontTx/>
              <a:buNone/>
              <a:tabLst/>
              <a:defRPr/>
            </a:pPr>
            <a:fld id="{6D22F896-40B5-4ADD-8801-0D06FADFA095}" type="slidenum">
              <a:rPr lang="en-US" sz="1050">
                <a:solidFill>
                  <a:schemeClr val="tx1"/>
                </a:solidFill>
                <a:latin typeface="Trebuchet MS" panose="020B0603020202020204"/>
              </a:rPr>
              <a:pPr marL="0" marR="0" lvl="0" indent="0" algn="l" defTabSz="914400" rtl="0" eaLnBrk="1" fontAlgn="auto" latinLnBrk="0" hangingPunct="1">
                <a:lnSpc>
                  <a:spcPct val="100000"/>
                </a:lnSpc>
                <a:spcBef>
                  <a:spcPts val="0"/>
                </a:spcBef>
                <a:spcAft>
                  <a:spcPts val="600"/>
                </a:spcAft>
                <a:buClrTx/>
                <a:buSzTx/>
                <a:buFontTx/>
                <a:buNone/>
                <a:tabLst/>
                <a:defRPr/>
              </a:pPr>
              <a:t>2</a:t>
            </a:fld>
            <a:endParaRPr lang="en-US" sz="1050" dirty="0">
              <a:solidFill>
                <a:schemeClr val="tx1"/>
              </a:solidFill>
              <a:latin typeface="Trebuchet MS" panose="020B0603020202020204"/>
            </a:endParaRPr>
          </a:p>
        </p:txBody>
      </p:sp>
      <p:pic>
        <p:nvPicPr>
          <p:cNvPr id="5" name="Picture 5" descr="A picture containing diagram&#10;&#10;Description automatically generated">
            <a:extLst>
              <a:ext uri="{FF2B5EF4-FFF2-40B4-BE49-F238E27FC236}">
                <a16:creationId xmlns:a16="http://schemas.microsoft.com/office/drawing/2014/main" id="{06B3D161-4D75-4070-9752-40563D422E96}"/>
              </a:ext>
            </a:extLst>
          </p:cNvPr>
          <p:cNvPicPr>
            <a:picLocks noGrp="1" noChangeAspect="1"/>
          </p:cNvPicPr>
          <p:nvPr>
            <p:ph idx="4294967295"/>
          </p:nvPr>
        </p:nvPicPr>
        <p:blipFill>
          <a:blip r:embed="rId2"/>
          <a:stretch>
            <a:fillRect/>
          </a:stretch>
        </p:blipFill>
        <p:spPr>
          <a:xfrm>
            <a:off x="5889625" y="1939925"/>
            <a:ext cx="6302375" cy="2946400"/>
          </a:xfrm>
          <a:noFill/>
        </p:spPr>
      </p:pic>
    </p:spTree>
    <p:extLst>
      <p:ext uri="{BB962C8B-B14F-4D97-AF65-F5344CB8AC3E}">
        <p14:creationId xmlns:p14="http://schemas.microsoft.com/office/powerpoint/2010/main" val="16387665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8926D-171A-4D32-82E0-846F95183355}"/>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17219290-0E76-42E1-8A22-C4386F85F7A4}"/>
              </a:ext>
            </a:extLst>
          </p:cNvPr>
          <p:cNvSpPr>
            <a:spLocks noGrp="1"/>
          </p:cNvSpPr>
          <p:nvPr>
            <p:ph idx="1"/>
          </p:nvPr>
        </p:nvSpPr>
        <p:spPr/>
        <p:txBody>
          <a:bodyPr/>
          <a:lstStyle/>
          <a:p>
            <a:r>
              <a:rPr lang="en-GB" sz="2000" dirty="0"/>
              <a:t>I am going to do a reflection on SWOT analysis, reflection is a mirror image of ones self, for example if you say that something is a reflection of a particular persons attitude, it could be in sports or studies. </a:t>
            </a:r>
          </a:p>
          <a:p>
            <a:r>
              <a:rPr lang="en-GB" sz="2000" dirty="0"/>
              <a:t>SWOT stands for strength, weakness, opportunities and threats, also we will talk about some of the effective ways to overcome your weaknesses.</a:t>
            </a:r>
          </a:p>
          <a:p>
            <a:r>
              <a:rPr lang="en-GB" sz="2000" dirty="0"/>
              <a:t>Digital technologies are electronic tools, systems, devices and resources that generate, store or process data. (e.g. PC, phones, social media)</a:t>
            </a:r>
          </a:p>
          <a:p>
            <a:r>
              <a:rPr lang="en-GB" sz="2000" dirty="0"/>
              <a:t>Digital marketing is the component of marketing that uses the internet and online based digital technologies to promote products and services (digital media, desktop computers)</a:t>
            </a:r>
          </a:p>
        </p:txBody>
      </p:sp>
    </p:spTree>
    <p:extLst>
      <p:ext uri="{BB962C8B-B14F-4D97-AF65-F5344CB8AC3E}">
        <p14:creationId xmlns:p14="http://schemas.microsoft.com/office/powerpoint/2010/main" val="40796892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9">
            <a:extLst>
              <a:ext uri="{FF2B5EF4-FFF2-40B4-BE49-F238E27FC236}">
                <a16:creationId xmlns:a16="http://schemas.microsoft.com/office/drawing/2014/main" id="{C5E93A5B-BA0B-E938-CB11-F89E1F98B179}"/>
              </a:ext>
            </a:extLst>
          </p:cNvPr>
          <p:cNvSpPr>
            <a:spLocks noGrp="1"/>
          </p:cNvSpPr>
          <p:nvPr>
            <p:ph type="sldNum" sz="quarter" idx="12"/>
          </p:nvPr>
        </p:nvSpPr>
        <p:spPr>
          <a:xfrm>
            <a:off x="10729455" y="4989962"/>
            <a:ext cx="1154151" cy="1090789"/>
          </a:xfrm>
        </p:spPr>
        <p:txBody>
          <a:bodyPr/>
          <a:lstStyle/>
          <a:p>
            <a:pPr>
              <a:spcAft>
                <a:spcPts val="600"/>
              </a:spcAft>
            </a:pPr>
            <a:fld id="{3E59737B-AF67-42EE-B20D-05656D79239C}" type="slidenum">
              <a:rPr lang="en-US" smtClean="0"/>
              <a:pPr>
                <a:spcAft>
                  <a:spcPts val="600"/>
                </a:spcAft>
              </a:pPr>
              <a:t>4</a:t>
            </a:fld>
            <a:endParaRPr lang="en-US"/>
          </a:p>
        </p:txBody>
      </p:sp>
      <p:sp>
        <p:nvSpPr>
          <p:cNvPr id="9" name="Date Placeholder 7">
            <a:extLst>
              <a:ext uri="{FF2B5EF4-FFF2-40B4-BE49-F238E27FC236}">
                <a16:creationId xmlns:a16="http://schemas.microsoft.com/office/drawing/2014/main" id="{9672DAC6-1BF6-E3E4-276F-86341575DBD2}"/>
              </a:ext>
            </a:extLst>
          </p:cNvPr>
          <p:cNvSpPr>
            <a:spLocks noGrp="1"/>
          </p:cNvSpPr>
          <p:nvPr>
            <p:ph type="dt" sz="half" idx="10"/>
          </p:nvPr>
        </p:nvSpPr>
        <p:spPr>
          <a:xfrm>
            <a:off x="7550981" y="6355738"/>
            <a:ext cx="2743200" cy="365125"/>
          </a:xfrm>
        </p:spPr>
        <p:txBody>
          <a:bodyPr/>
          <a:lstStyle/>
          <a:p>
            <a:pPr>
              <a:spcAft>
                <a:spcPts val="600"/>
              </a:spcAft>
            </a:pPr>
            <a:fld id="{C4834CBC-FB27-4E65-8FA7-66FC071C097F}" type="datetime1">
              <a:rPr lang="en-US" smtClean="0"/>
              <a:pPr>
                <a:spcAft>
                  <a:spcPts val="600"/>
                </a:spcAft>
              </a:pPr>
              <a:t>4/11/2022</a:t>
            </a:fld>
            <a:endParaRPr lang="en-US" dirty="0"/>
          </a:p>
        </p:txBody>
      </p:sp>
      <p:sp>
        <p:nvSpPr>
          <p:cNvPr id="11" name="Footer Placeholder 8">
            <a:extLst>
              <a:ext uri="{FF2B5EF4-FFF2-40B4-BE49-F238E27FC236}">
                <a16:creationId xmlns:a16="http://schemas.microsoft.com/office/drawing/2014/main" id="{A882BCF5-A4C1-999D-293C-9678F96F759C}"/>
              </a:ext>
            </a:extLst>
          </p:cNvPr>
          <p:cNvSpPr>
            <a:spLocks noGrp="1"/>
          </p:cNvSpPr>
          <p:nvPr>
            <p:ph type="ftr" sz="quarter" idx="11"/>
          </p:nvPr>
        </p:nvSpPr>
        <p:spPr>
          <a:xfrm>
            <a:off x="680321" y="6355739"/>
            <a:ext cx="6870660" cy="365125"/>
          </a:xfrm>
        </p:spPr>
        <p:txBody>
          <a:bodyPr/>
          <a:lstStyle/>
          <a:p>
            <a:pPr>
              <a:spcAft>
                <a:spcPts val="600"/>
              </a:spcAft>
            </a:pPr>
            <a:r>
              <a:rPr lang="en-US" dirty="0"/>
              <a:t>Sample Footer Text</a:t>
            </a:r>
          </a:p>
        </p:txBody>
      </p:sp>
      <p:graphicFrame>
        <p:nvGraphicFramePr>
          <p:cNvPr id="2" name="Table 2">
            <a:extLst>
              <a:ext uri="{FF2B5EF4-FFF2-40B4-BE49-F238E27FC236}">
                <a16:creationId xmlns:a16="http://schemas.microsoft.com/office/drawing/2014/main" id="{CAC198E9-4FB8-4311-BCE1-9034586B31D6}"/>
              </a:ext>
            </a:extLst>
          </p:cNvPr>
          <p:cNvGraphicFramePr>
            <a:graphicFrameLocks noGrp="1"/>
          </p:cNvGraphicFramePr>
          <p:nvPr>
            <p:extLst>
              <p:ext uri="{D42A27DB-BD31-4B8C-83A1-F6EECF244321}">
                <p14:modId xmlns:p14="http://schemas.microsoft.com/office/powerpoint/2010/main" val="2739467823"/>
              </p:ext>
            </p:extLst>
          </p:nvPr>
        </p:nvGraphicFramePr>
        <p:xfrm>
          <a:off x="308394" y="0"/>
          <a:ext cx="11464508" cy="7091693"/>
        </p:xfrm>
        <a:graphic>
          <a:graphicData uri="http://schemas.openxmlformats.org/drawingml/2006/table">
            <a:tbl>
              <a:tblPr firstRow="1" bandRow="1">
                <a:tableStyleId>{8EC20E35-A176-4012-BC5E-935CFFF8708E}</a:tableStyleId>
              </a:tblPr>
              <a:tblGrid>
                <a:gridCol w="2701720">
                  <a:extLst>
                    <a:ext uri="{9D8B030D-6E8A-4147-A177-3AD203B41FA5}">
                      <a16:colId xmlns:a16="http://schemas.microsoft.com/office/drawing/2014/main" val="2240960306"/>
                    </a:ext>
                  </a:extLst>
                </a:gridCol>
                <a:gridCol w="3275072">
                  <a:extLst>
                    <a:ext uri="{9D8B030D-6E8A-4147-A177-3AD203B41FA5}">
                      <a16:colId xmlns:a16="http://schemas.microsoft.com/office/drawing/2014/main" val="195726034"/>
                    </a:ext>
                  </a:extLst>
                </a:gridCol>
                <a:gridCol w="3285468">
                  <a:extLst>
                    <a:ext uri="{9D8B030D-6E8A-4147-A177-3AD203B41FA5}">
                      <a16:colId xmlns:a16="http://schemas.microsoft.com/office/drawing/2014/main" val="4136828714"/>
                    </a:ext>
                  </a:extLst>
                </a:gridCol>
                <a:gridCol w="2202248">
                  <a:extLst>
                    <a:ext uri="{9D8B030D-6E8A-4147-A177-3AD203B41FA5}">
                      <a16:colId xmlns:a16="http://schemas.microsoft.com/office/drawing/2014/main" val="3408561661"/>
                    </a:ext>
                  </a:extLst>
                </a:gridCol>
              </a:tblGrid>
              <a:tr h="687044">
                <a:tc>
                  <a:txBody>
                    <a:bodyPr/>
                    <a:lstStyle/>
                    <a:p>
                      <a:r>
                        <a:rPr lang="en-GB" sz="2900" b="0" dirty="0">
                          <a:solidFill>
                            <a:srgbClr val="FF0000"/>
                          </a:solidFill>
                        </a:rPr>
                        <a:t>Strengths</a:t>
                      </a:r>
                    </a:p>
                  </a:txBody>
                  <a:tcPr marL="146081" marR="146081" marT="73040" marB="73040"/>
                </a:tc>
                <a:tc>
                  <a:txBody>
                    <a:bodyPr/>
                    <a:lstStyle/>
                    <a:p>
                      <a:r>
                        <a:rPr lang="en-GB" sz="2900" b="0" dirty="0">
                          <a:solidFill>
                            <a:srgbClr val="FF0000"/>
                          </a:solidFill>
                        </a:rPr>
                        <a:t>Weaknesses</a:t>
                      </a:r>
                    </a:p>
                  </a:txBody>
                  <a:tcPr marL="146081" marR="146081" marT="73040" marB="73040"/>
                </a:tc>
                <a:tc>
                  <a:txBody>
                    <a:bodyPr/>
                    <a:lstStyle/>
                    <a:p>
                      <a:r>
                        <a:rPr lang="en-GB" sz="2900" b="0" dirty="0">
                          <a:solidFill>
                            <a:srgbClr val="FF0000"/>
                          </a:solidFill>
                        </a:rPr>
                        <a:t>Opportunities</a:t>
                      </a:r>
                    </a:p>
                  </a:txBody>
                  <a:tcPr marL="146081" marR="146081" marT="73040" marB="73040"/>
                </a:tc>
                <a:tc>
                  <a:txBody>
                    <a:bodyPr/>
                    <a:lstStyle/>
                    <a:p>
                      <a:r>
                        <a:rPr lang="en-GB" sz="2900" b="0" dirty="0">
                          <a:solidFill>
                            <a:srgbClr val="FF0000"/>
                          </a:solidFill>
                        </a:rPr>
                        <a:t>Threats</a:t>
                      </a:r>
                    </a:p>
                  </a:txBody>
                  <a:tcPr marL="146081" marR="146081" marT="73040" marB="73040"/>
                </a:tc>
                <a:extLst>
                  <a:ext uri="{0D108BD9-81ED-4DB2-BD59-A6C34878D82A}">
                    <a16:rowId xmlns:a16="http://schemas.microsoft.com/office/drawing/2014/main" val="1772234084"/>
                  </a:ext>
                </a:extLst>
              </a:tr>
              <a:tr h="3820169">
                <a:tc>
                  <a:txBody>
                    <a:bodyPr/>
                    <a:lstStyle/>
                    <a:p>
                      <a:pPr marL="342900" indent="-342900">
                        <a:buFont typeface="Arial" panose="020B0604020202020204" pitchFamily="34" charset="0"/>
                        <a:buChar char="•"/>
                      </a:pPr>
                      <a:r>
                        <a:rPr lang="en-GB" sz="2000" dirty="0"/>
                        <a:t>Confident </a:t>
                      </a:r>
                    </a:p>
                    <a:p>
                      <a:pPr marL="342900" indent="-342900">
                        <a:buFont typeface="Arial" panose="020B0604020202020204" pitchFamily="34" charset="0"/>
                        <a:buChar char="•"/>
                      </a:pPr>
                      <a:r>
                        <a:rPr lang="en-GB" sz="2000" dirty="0"/>
                        <a:t>Approach</a:t>
                      </a:r>
                    </a:p>
                    <a:p>
                      <a:pPr marL="342900" indent="-342900">
                        <a:buFont typeface="Arial" panose="020B0604020202020204" pitchFamily="34" charset="0"/>
                        <a:buChar char="•"/>
                      </a:pPr>
                      <a:r>
                        <a:rPr lang="en-GB" sz="2000" dirty="0"/>
                        <a:t>Effective Communication </a:t>
                      </a:r>
                    </a:p>
                    <a:p>
                      <a:pPr marL="342900" indent="-342900">
                        <a:buFont typeface="Arial" panose="020B0604020202020204" pitchFamily="34" charset="0"/>
                        <a:buChar char="•"/>
                      </a:pPr>
                      <a:r>
                        <a:rPr lang="en-GB" sz="2000" dirty="0"/>
                        <a:t>IT skills</a:t>
                      </a:r>
                    </a:p>
                    <a:p>
                      <a:pPr marL="342900" indent="-342900">
                        <a:buFont typeface="Arial" panose="020B0604020202020204" pitchFamily="34" charset="0"/>
                        <a:buChar char="•"/>
                      </a:pPr>
                      <a:r>
                        <a:rPr lang="en-GB" sz="2000" dirty="0"/>
                        <a:t>Customer Service </a:t>
                      </a:r>
                    </a:p>
                    <a:p>
                      <a:pPr marL="342900" indent="-342900">
                        <a:buFont typeface="Arial" panose="020B0604020202020204" pitchFamily="34" charset="0"/>
                        <a:buChar char="•"/>
                      </a:pPr>
                      <a:r>
                        <a:rPr lang="en-GB" sz="2000" dirty="0"/>
                        <a:t>Customer Relation</a:t>
                      </a:r>
                    </a:p>
                    <a:p>
                      <a:pPr marL="342900" indent="-342900">
                        <a:buFont typeface="Arial" panose="020B0604020202020204" pitchFamily="34" charset="0"/>
                        <a:buChar char="•"/>
                      </a:pPr>
                      <a:r>
                        <a:rPr lang="en-GB" sz="2000" dirty="0"/>
                        <a:t>Negotiating and Sales.</a:t>
                      </a:r>
                    </a:p>
                    <a:p>
                      <a:pPr marL="0" indent="0">
                        <a:buFont typeface="Arial" panose="020B0604020202020204" pitchFamily="34" charset="0"/>
                        <a:buNone/>
                      </a:pPr>
                      <a:endParaRPr lang="en-GB" sz="2000" dirty="0"/>
                    </a:p>
                    <a:p>
                      <a:pPr marL="0" indent="0">
                        <a:buFont typeface="Arial" panose="020B0604020202020204" pitchFamily="34" charset="0"/>
                        <a:buNone/>
                      </a:pPr>
                      <a:r>
                        <a:rPr lang="en-GB" sz="2000" dirty="0">
                          <a:solidFill>
                            <a:srgbClr val="00B050"/>
                          </a:solidFill>
                        </a:rPr>
                        <a:t>Progression:</a:t>
                      </a:r>
                    </a:p>
                  </a:txBody>
                  <a:tcPr marL="146081" marR="146081" marT="73040" marB="73040"/>
                </a:tc>
                <a:tc>
                  <a:txBody>
                    <a:bodyPr/>
                    <a:lstStyle/>
                    <a:p>
                      <a:pPr marL="285750" indent="-285750">
                        <a:buFont typeface="Arial" panose="020B0604020202020204" pitchFamily="34" charset="0"/>
                        <a:buChar char="•"/>
                      </a:pPr>
                      <a:r>
                        <a:rPr lang="en-GB" sz="1800" dirty="0"/>
                        <a:t>Cannot work long hours</a:t>
                      </a:r>
                    </a:p>
                    <a:p>
                      <a:pPr marL="285750" indent="-285750">
                        <a:buFont typeface="Arial" panose="020B0604020202020204" pitchFamily="34" charset="0"/>
                        <a:buChar char="•"/>
                      </a:pPr>
                      <a:r>
                        <a:rPr lang="en-GB" sz="1800" dirty="0"/>
                        <a:t>Lack Advanced Digital skills </a:t>
                      </a:r>
                    </a:p>
                    <a:p>
                      <a:pPr marL="285750" indent="-285750">
                        <a:buFont typeface="Arial" panose="020B0604020202020204" pitchFamily="34" charset="0"/>
                        <a:buChar char="•"/>
                      </a:pPr>
                      <a:r>
                        <a:rPr lang="en-GB" sz="1800" dirty="0"/>
                        <a:t>Public Speaking</a:t>
                      </a:r>
                    </a:p>
                    <a:p>
                      <a:pPr marL="285750" indent="-285750">
                        <a:buFont typeface="Arial" panose="020B0604020202020204" pitchFamily="34" charset="0"/>
                        <a:buChar char="•"/>
                      </a:pPr>
                      <a:r>
                        <a:rPr lang="en-GB" sz="1800" dirty="0"/>
                        <a:t>Time Management</a:t>
                      </a:r>
                    </a:p>
                    <a:p>
                      <a:pPr marL="285750" indent="-285750">
                        <a:buFont typeface="Arial" panose="020B0604020202020204" pitchFamily="34" charset="0"/>
                        <a:buChar char="•"/>
                      </a:pPr>
                      <a:r>
                        <a:rPr lang="en-GB" sz="1800" dirty="0"/>
                        <a:t>Leadership skills</a:t>
                      </a:r>
                    </a:p>
                    <a:p>
                      <a:pPr marL="0" indent="0">
                        <a:buFont typeface="Arial" panose="020B0604020202020204" pitchFamily="34" charset="0"/>
                        <a:buNone/>
                      </a:pPr>
                      <a:endParaRPr lang="en-GB" sz="1800" dirty="0"/>
                    </a:p>
                    <a:p>
                      <a:pPr marL="285750" indent="-285750">
                        <a:buFont typeface="Arial" panose="020B0604020202020204" pitchFamily="34" charset="0"/>
                        <a:buChar char="•"/>
                      </a:pPr>
                      <a:endParaRPr lang="en-GB" sz="1800" dirty="0"/>
                    </a:p>
                    <a:p>
                      <a:endParaRPr lang="en-GB" sz="2900" dirty="0"/>
                    </a:p>
                  </a:txBody>
                  <a:tcPr marL="146081" marR="146081" marT="73040" marB="73040"/>
                </a:tc>
                <a:tc>
                  <a:txBody>
                    <a:bodyPr/>
                    <a:lstStyle/>
                    <a:p>
                      <a:r>
                        <a:rPr lang="en-GB" sz="1800" dirty="0"/>
                        <a:t>Sales Manager, Digital Marketing, Digital Sales, Invest in Trade.</a:t>
                      </a:r>
                    </a:p>
                    <a:p>
                      <a:r>
                        <a:rPr lang="en-GB" sz="1800" dirty="0"/>
                        <a:t>(digital marketing is now a growth engine around the world, in 2020 sales grew despite the pandemic)</a:t>
                      </a:r>
                    </a:p>
                    <a:p>
                      <a:endParaRPr lang="en-GB" sz="1800" dirty="0"/>
                    </a:p>
                  </a:txBody>
                  <a:tcPr marL="146081" marR="146081" marT="73040" marB="73040"/>
                </a:tc>
                <a:tc>
                  <a:txBody>
                    <a:bodyPr/>
                    <a:lstStyle/>
                    <a:p>
                      <a:pPr marL="0" indent="0">
                        <a:buFont typeface="Arial" panose="020B0604020202020204" pitchFamily="34" charset="0"/>
                        <a:buNone/>
                      </a:pPr>
                      <a:r>
                        <a:rPr lang="en-GB" sz="1800" dirty="0"/>
                        <a:t>Competitive market, Unemployment, Natural calamities, Keeping yourself updated with new technology</a:t>
                      </a:r>
                    </a:p>
                    <a:p>
                      <a:pPr marL="457200" indent="-457200">
                        <a:buFont typeface="Arial" panose="020B0604020202020204" pitchFamily="34" charset="0"/>
                        <a:buChar char="•"/>
                      </a:pPr>
                      <a:endParaRPr lang="en-GB" sz="1800" dirty="0"/>
                    </a:p>
                  </a:txBody>
                  <a:tcPr marL="146081" marR="146081" marT="73040" marB="73040"/>
                </a:tc>
                <a:extLst>
                  <a:ext uri="{0D108BD9-81ED-4DB2-BD59-A6C34878D82A}">
                    <a16:rowId xmlns:a16="http://schemas.microsoft.com/office/drawing/2014/main" val="3978889694"/>
                  </a:ext>
                </a:extLst>
              </a:tr>
              <a:tr h="2350787">
                <a:tc>
                  <a:txBody>
                    <a:bodyPr/>
                    <a:lstStyle/>
                    <a:p>
                      <a:pPr marL="0" indent="0">
                        <a:buFont typeface="Arial" panose="020B0604020202020204" pitchFamily="34" charset="0"/>
                        <a:buNone/>
                      </a:pPr>
                      <a:r>
                        <a:rPr lang="en-GB" sz="1600" dirty="0"/>
                        <a:t>In</a:t>
                      </a:r>
                      <a:r>
                        <a:rPr lang="en-GB" sz="1400" dirty="0"/>
                        <a:t> </a:t>
                      </a:r>
                      <a:r>
                        <a:rPr lang="en-GB" sz="1600" dirty="0"/>
                        <a:t>order to strengthen my weaknesses and develop myself further for employment, I have joined my University where I am being trained to overcome my public speaking fear, and also build necessary skill set in DSR. </a:t>
                      </a:r>
                    </a:p>
                  </a:txBody>
                  <a:tcPr marL="146081" marR="146081" marT="73040" marB="73040"/>
                </a:tc>
                <a:tc>
                  <a:txBody>
                    <a:bodyPr/>
                    <a:lstStyle/>
                    <a:p>
                      <a:pPr marL="285750" indent="-285750">
                        <a:buFont typeface="Arial" panose="020B0604020202020204" pitchFamily="34" charset="0"/>
                        <a:buChar char="•"/>
                      </a:pPr>
                      <a:r>
                        <a:rPr lang="en-GB" sz="1600" dirty="0"/>
                        <a:t>In my class I have learnt the process to organize myself better by managing time and how to stop procrastinating as taught by our lecturer Mr. Syed </a:t>
                      </a:r>
                      <a:r>
                        <a:rPr lang="en-GB" sz="1600" dirty="0" err="1"/>
                        <a:t>Jaffery</a:t>
                      </a:r>
                      <a:r>
                        <a:rPr lang="en-GB" sz="1600" dirty="0"/>
                        <a:t>.</a:t>
                      </a:r>
                    </a:p>
                    <a:p>
                      <a:pPr marL="0" indent="0">
                        <a:buFont typeface="Arial" panose="020B0604020202020204" pitchFamily="34" charset="0"/>
                        <a:buNone/>
                      </a:pPr>
                      <a:endParaRPr lang="en-GB" sz="1600" dirty="0"/>
                    </a:p>
                  </a:txBody>
                  <a:tcPr marL="146081" marR="146081" marT="73040" marB="73040"/>
                </a:tc>
                <a:tc>
                  <a:txBody>
                    <a:bodyPr/>
                    <a:lstStyle/>
                    <a:p>
                      <a:pPr marL="0" indent="0">
                        <a:buFont typeface="Arial" panose="020B0604020202020204" pitchFamily="34" charset="0"/>
                        <a:buNone/>
                      </a:pPr>
                      <a:r>
                        <a:rPr lang="en-GB" sz="1600" b="0" dirty="0">
                          <a:effectLst/>
                        </a:rPr>
                        <a:t>My experience in my university when I first started classes was exciting and I felt very comfortable but my grasping power was slow because everything seemed new as technology had progressed.</a:t>
                      </a:r>
                    </a:p>
                  </a:txBody>
                  <a:tcPr marL="146081" marR="146081" marT="73040" marB="73040"/>
                </a:tc>
                <a:tc>
                  <a:txBody>
                    <a:bodyPr/>
                    <a:lstStyle/>
                    <a:p>
                      <a:r>
                        <a:rPr lang="en-GB" sz="1600" dirty="0"/>
                        <a:t>I liked everything about the class in the first term and I was glad that I am back in school to finish what I had had stopped (studies) when I was in school.</a:t>
                      </a:r>
                    </a:p>
                  </a:txBody>
                  <a:tcPr marL="146081" marR="146081" marT="73040" marB="73040"/>
                </a:tc>
                <a:extLst>
                  <a:ext uri="{0D108BD9-81ED-4DB2-BD59-A6C34878D82A}">
                    <a16:rowId xmlns:a16="http://schemas.microsoft.com/office/drawing/2014/main" val="727912156"/>
                  </a:ext>
                </a:extLst>
              </a:tr>
            </a:tbl>
          </a:graphicData>
        </a:graphic>
      </p:graphicFrame>
    </p:spTree>
    <p:extLst>
      <p:ext uri="{BB962C8B-B14F-4D97-AF65-F5344CB8AC3E}">
        <p14:creationId xmlns:p14="http://schemas.microsoft.com/office/powerpoint/2010/main" val="15083718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8E86B60D-9E53-46F3-A190-45DD17C71591}"/>
              </a:ext>
            </a:extLst>
          </p:cNvPr>
          <p:cNvGraphicFramePr>
            <a:graphicFrameLocks noGrp="1"/>
          </p:cNvGraphicFramePr>
          <p:nvPr>
            <p:extLst>
              <p:ext uri="{D42A27DB-BD31-4B8C-83A1-F6EECF244321}">
                <p14:modId xmlns:p14="http://schemas.microsoft.com/office/powerpoint/2010/main" val="3076669249"/>
              </p:ext>
            </p:extLst>
          </p:nvPr>
        </p:nvGraphicFramePr>
        <p:xfrm>
          <a:off x="3922643" y="357808"/>
          <a:ext cx="2703444" cy="640080"/>
        </p:xfrm>
        <a:graphic>
          <a:graphicData uri="http://schemas.openxmlformats.org/drawingml/2006/table">
            <a:tbl>
              <a:tblPr firstRow="1" bandRow="1">
                <a:tableStyleId>{073A0DAA-6AF3-43AB-8588-CEC1D06C72B9}</a:tableStyleId>
              </a:tblPr>
              <a:tblGrid>
                <a:gridCol w="2703444">
                  <a:extLst>
                    <a:ext uri="{9D8B030D-6E8A-4147-A177-3AD203B41FA5}">
                      <a16:colId xmlns:a16="http://schemas.microsoft.com/office/drawing/2014/main" val="194990072"/>
                    </a:ext>
                  </a:extLst>
                </a:gridCol>
              </a:tblGrid>
              <a:tr h="600324">
                <a:tc>
                  <a:txBody>
                    <a:bodyPr/>
                    <a:lstStyle/>
                    <a:p>
                      <a:pPr algn="ctr"/>
                      <a:r>
                        <a:rPr lang="en-GB" b="0" u="sng" dirty="0">
                          <a:solidFill>
                            <a:schemeClr val="tx1"/>
                          </a:solidFill>
                          <a:effectLst>
                            <a:outerShdw blurRad="38100" dist="38100" dir="2700000" algn="tl">
                              <a:srgbClr val="000000">
                                <a:alpha val="43137"/>
                              </a:srgbClr>
                            </a:outerShdw>
                          </a:effectLst>
                        </a:rPr>
                        <a:t>Future of technology</a:t>
                      </a:r>
                    </a:p>
                    <a:p>
                      <a:pPr algn="ctr"/>
                      <a:endParaRPr lang="en-GB" dirty="0"/>
                    </a:p>
                  </a:txBody>
                  <a:tcPr/>
                </a:tc>
                <a:extLst>
                  <a:ext uri="{0D108BD9-81ED-4DB2-BD59-A6C34878D82A}">
                    <a16:rowId xmlns:a16="http://schemas.microsoft.com/office/drawing/2014/main" val="699283484"/>
                  </a:ext>
                </a:extLst>
              </a:tr>
            </a:tbl>
          </a:graphicData>
        </a:graphic>
      </p:graphicFrame>
      <p:graphicFrame>
        <p:nvGraphicFramePr>
          <p:cNvPr id="3" name="Table 3">
            <a:extLst>
              <a:ext uri="{FF2B5EF4-FFF2-40B4-BE49-F238E27FC236}">
                <a16:creationId xmlns:a16="http://schemas.microsoft.com/office/drawing/2014/main" id="{2F1740A9-E679-4C77-B9EA-AF88569BBDAE}"/>
              </a:ext>
            </a:extLst>
          </p:cNvPr>
          <p:cNvGraphicFramePr>
            <a:graphicFrameLocks noGrp="1"/>
          </p:cNvGraphicFramePr>
          <p:nvPr>
            <p:extLst>
              <p:ext uri="{D42A27DB-BD31-4B8C-83A1-F6EECF244321}">
                <p14:modId xmlns:p14="http://schemas.microsoft.com/office/powerpoint/2010/main" val="1617160706"/>
              </p:ext>
            </p:extLst>
          </p:nvPr>
        </p:nvGraphicFramePr>
        <p:xfrm>
          <a:off x="0" y="821635"/>
          <a:ext cx="12192000" cy="13908156"/>
        </p:xfrm>
        <a:graphic>
          <a:graphicData uri="http://schemas.openxmlformats.org/drawingml/2006/table">
            <a:tbl>
              <a:tblPr firstRow="1" bandRow="1">
                <a:tableStyleId>{5C22544A-7EE6-4342-B048-85BDC9FD1C3A}</a:tableStyleId>
              </a:tblPr>
              <a:tblGrid>
                <a:gridCol w="12192000">
                  <a:extLst>
                    <a:ext uri="{9D8B030D-6E8A-4147-A177-3AD203B41FA5}">
                      <a16:colId xmlns:a16="http://schemas.microsoft.com/office/drawing/2014/main" val="1875408029"/>
                    </a:ext>
                  </a:extLst>
                </a:gridCol>
              </a:tblGrid>
              <a:tr h="4185844">
                <a:tc>
                  <a:txBody>
                    <a:bodyPr/>
                    <a:lstStyle/>
                    <a:p>
                      <a:pPr marL="285750" indent="-285750">
                        <a:buFont typeface="Arial" panose="020B0604020202020204" pitchFamily="34" charset="0"/>
                        <a:buChar char="•"/>
                      </a:pPr>
                      <a:r>
                        <a:rPr lang="en-GB" sz="1800" dirty="0"/>
                        <a:t>An estimated 90% of the world data has be generated within the last 2 years and it is expected that by 2025, more than 38.6 billion smart devices worldwide will be collecting, analysing and sharing data.</a:t>
                      </a:r>
                    </a:p>
                    <a:p>
                      <a:endParaRPr lang="en-GB" sz="1800" dirty="0"/>
                    </a:p>
                    <a:p>
                      <a:pPr marL="285750" indent="-285750">
                        <a:buFont typeface="Arial" panose="020B0604020202020204" pitchFamily="34" charset="0"/>
                        <a:buChar char="•"/>
                      </a:pPr>
                      <a:r>
                        <a:rPr lang="en-GB" sz="1800" dirty="0"/>
                        <a:t>40% of the world population has access to the internet, 5 billion in the world own a mobile phone and mobile banking adoption itself will produce 95 million jobs.</a:t>
                      </a:r>
                    </a:p>
                    <a:p>
                      <a:endParaRPr lang="en-GB" sz="1800" dirty="0"/>
                    </a:p>
                    <a:p>
                      <a:pPr marL="285750" indent="-285750">
                        <a:buFont typeface="Arial" panose="020B0604020202020204" pitchFamily="34" charset="0"/>
                        <a:buChar char="•"/>
                      </a:pPr>
                      <a:r>
                        <a:rPr lang="en-GB" sz="1800" dirty="0"/>
                        <a:t>5g is expected to be hundred times faster then 4G. </a:t>
                      </a:r>
                    </a:p>
                    <a:p>
                      <a:pPr marL="0" indent="0">
                        <a:buFont typeface="Arial" panose="020B0604020202020204" pitchFamily="34" charset="0"/>
                        <a:buNone/>
                      </a:pPr>
                      <a:endParaRPr lang="en-GB" sz="1800" dirty="0"/>
                    </a:p>
                    <a:p>
                      <a:pPr marL="285750" indent="-285750">
                        <a:buFont typeface="Arial" panose="020B0604020202020204" pitchFamily="34" charset="0"/>
                        <a:buChar char="•"/>
                      </a:pPr>
                      <a:r>
                        <a:rPr lang="en-GB" sz="1800" dirty="0"/>
                        <a:t>AI (artificial intelligence software that mimics human behaviour by learning various data patterns and insights).</a:t>
                      </a:r>
                    </a:p>
                    <a:p>
                      <a:pPr marL="0" indent="0">
                        <a:buFont typeface="Arial" panose="020B0604020202020204" pitchFamily="34" charset="0"/>
                        <a:buNone/>
                      </a:pPr>
                      <a:endParaRPr lang="en-GB" sz="1800" dirty="0"/>
                    </a:p>
                    <a:p>
                      <a:pPr marL="0" indent="0">
                        <a:buFont typeface="Arial" panose="020B0604020202020204" pitchFamily="34" charset="0"/>
                        <a:buNone/>
                      </a:pPr>
                      <a:r>
                        <a:rPr lang="en-GB" sz="1800" dirty="0"/>
                        <a:t>Technology is become a necessity in our lives and some of us do not realise how dependent we are on technology and that it would be hard to even live a day without it, how rapidly it has changed the entire world in just a matter of few years by making education easy and today we have all have information whenever we need at our finger tip. </a:t>
                      </a:r>
                    </a:p>
                    <a:p>
                      <a:pPr marL="0" indent="0">
                        <a:buFont typeface="Arial" panose="020B0604020202020204" pitchFamily="34" charset="0"/>
                        <a:buNone/>
                      </a:pPr>
                      <a:endParaRPr lang="en-GB" sz="1800" dirty="0"/>
                    </a:p>
                    <a:p>
                      <a:pPr marL="0" indent="0">
                        <a:buFont typeface="Arial" panose="020B0604020202020204" pitchFamily="34" charset="0"/>
                        <a:buNone/>
                      </a:pPr>
                      <a:r>
                        <a:rPr lang="en-GB" sz="1800" dirty="0"/>
                        <a:t>AI platforms are highly likely to transform industries because they can automate decision-making. That would mean we would see more productivity gains for businesses henceforth creating more jobs in the robotic industry with better pay because companies and institutes will be seeking to recruit IT professionals. Also to note that digital skills strategies need to be updated regularly to respond to emergence of latest technologies and their overall impact on the economy. So people with advanced digital skills will be worthy and in high demand.</a:t>
                      </a:r>
                    </a:p>
                    <a:p>
                      <a:pPr marL="0" indent="0">
                        <a:buFont typeface="Arial" panose="020B0604020202020204" pitchFamily="34" charset="0"/>
                        <a:buNone/>
                      </a:pPr>
                      <a:endParaRPr lang="en-GB" sz="1800" dirty="0"/>
                    </a:p>
                    <a:p>
                      <a:pPr marL="0" indent="0">
                        <a:buFont typeface="Arial" panose="020B0604020202020204" pitchFamily="34" charset="0"/>
                        <a:buNone/>
                      </a:pPr>
                      <a:r>
                        <a:rPr lang="en-GB" sz="1800" dirty="0"/>
                        <a:t>So I have decided to educate myself with digital skills which will take 2-4years and I hope to get a related job in a good company in the future whether it be in sales to an engineer. I would also encourage anyone here who is interested in technology to look ahead and decide and stick to your goal. If you don’t have a goal then you wont work hard and at some point you might give up, so having a goal in life is equally important as education.</a:t>
                      </a:r>
                    </a:p>
                    <a:p>
                      <a:pPr marL="0" indent="0">
                        <a:buFont typeface="Arial" panose="020B0604020202020204" pitchFamily="34" charset="0"/>
                        <a:buNone/>
                      </a:pPr>
                      <a:endParaRPr lang="en-GB" sz="1800" dirty="0"/>
                    </a:p>
                  </a:txBody>
                  <a:tcPr/>
                </a:tc>
                <a:extLst>
                  <a:ext uri="{0D108BD9-81ED-4DB2-BD59-A6C34878D82A}">
                    <a16:rowId xmlns:a16="http://schemas.microsoft.com/office/drawing/2014/main" val="704389771"/>
                  </a:ext>
                </a:extLst>
              </a:tr>
              <a:tr h="6135756">
                <a:tc>
                  <a:txBody>
                    <a:bodyPr/>
                    <a:lstStyle/>
                    <a:p>
                      <a:pPr marL="0" indent="0">
                        <a:buFont typeface="Arial" panose="020B0604020202020204" pitchFamily="34" charset="0"/>
                        <a:buNone/>
                      </a:pPr>
                      <a:endParaRPr lang="en-GB" sz="1800" dirty="0"/>
                    </a:p>
                  </a:txBody>
                  <a:tcPr/>
                </a:tc>
                <a:extLst>
                  <a:ext uri="{0D108BD9-81ED-4DB2-BD59-A6C34878D82A}">
                    <a16:rowId xmlns:a16="http://schemas.microsoft.com/office/drawing/2014/main" val="2301351193"/>
                  </a:ext>
                </a:extLst>
              </a:tr>
            </a:tbl>
          </a:graphicData>
        </a:graphic>
      </p:graphicFrame>
    </p:spTree>
    <p:extLst>
      <p:ext uri="{BB962C8B-B14F-4D97-AF65-F5344CB8AC3E}">
        <p14:creationId xmlns:p14="http://schemas.microsoft.com/office/powerpoint/2010/main" val="22760955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63630-590B-4DC9-A6AE-2F6FA86D59A8}"/>
              </a:ext>
            </a:extLst>
          </p:cNvPr>
          <p:cNvSpPr>
            <a:spLocks noGrp="1"/>
          </p:cNvSpPr>
          <p:nvPr>
            <p:ph type="title"/>
          </p:nvPr>
        </p:nvSpPr>
        <p:spPr>
          <a:xfrm>
            <a:off x="680321" y="753228"/>
            <a:ext cx="9613861" cy="1080938"/>
          </a:xfrm>
        </p:spPr>
        <p:txBody>
          <a:bodyPr>
            <a:normAutofit/>
          </a:bodyPr>
          <a:lstStyle/>
          <a:p>
            <a:r>
              <a:rPr lang="en-GB"/>
              <a:t>What are Employers looking into?</a:t>
            </a:r>
          </a:p>
        </p:txBody>
      </p:sp>
      <p:sp>
        <p:nvSpPr>
          <p:cNvPr id="15" name="Slide Number Placeholder 5">
            <a:extLst>
              <a:ext uri="{FF2B5EF4-FFF2-40B4-BE49-F238E27FC236}">
                <a16:creationId xmlns:a16="http://schemas.microsoft.com/office/drawing/2014/main" id="{E7A57A49-20C6-9880-1D6F-802EF52CB9D2}"/>
              </a:ext>
            </a:extLst>
          </p:cNvPr>
          <p:cNvSpPr>
            <a:spLocks noGrp="1"/>
          </p:cNvSpPr>
          <p:nvPr>
            <p:ph type="sldNum" sz="quarter" idx="12"/>
          </p:nvPr>
        </p:nvSpPr>
        <p:spPr>
          <a:xfrm>
            <a:off x="10729455" y="753227"/>
            <a:ext cx="1154151" cy="1090789"/>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6D22F896-40B5-4ADD-8801-0D06FADFA095}" type="slidenum">
              <a:rPr lang="en-US"/>
              <a:pPr marL="0" marR="0" lvl="0" indent="0" defTabSz="914400" rtl="0" eaLnBrk="1" fontAlgn="auto" latinLnBrk="0" hangingPunct="1">
                <a:spcBef>
                  <a:spcPts val="0"/>
                </a:spcBef>
                <a:spcAft>
                  <a:spcPts val="600"/>
                </a:spcAft>
                <a:buClrTx/>
                <a:buSzTx/>
                <a:buFontTx/>
                <a:buNone/>
                <a:tabLst/>
                <a:defRPr/>
              </a:pPr>
              <a:t>6</a:t>
            </a:fld>
            <a:endParaRPr lang="en-US"/>
          </a:p>
        </p:txBody>
      </p:sp>
      <p:sp>
        <p:nvSpPr>
          <p:cNvPr id="4" name="Text Placeholder 3">
            <a:extLst>
              <a:ext uri="{FF2B5EF4-FFF2-40B4-BE49-F238E27FC236}">
                <a16:creationId xmlns:a16="http://schemas.microsoft.com/office/drawing/2014/main" id="{679CC34E-324C-4EC3-8353-26A98465F725}"/>
              </a:ext>
            </a:extLst>
          </p:cNvPr>
          <p:cNvSpPr>
            <a:spLocks noGrp="1"/>
          </p:cNvSpPr>
          <p:nvPr>
            <p:ph idx="1"/>
          </p:nvPr>
        </p:nvSpPr>
        <p:spPr>
          <a:xfrm>
            <a:off x="3777672" y="2336873"/>
            <a:ext cx="6516509" cy="3320008"/>
          </a:xfrm>
        </p:spPr>
        <p:txBody>
          <a:bodyPr vert="horz" lIns="91440" tIns="45720" rIns="91440" bIns="45720" rtlCol="0" anchor="t">
            <a:normAutofit/>
          </a:bodyPr>
          <a:lstStyle/>
          <a:p>
            <a:pPr marL="285750" indent="-285750">
              <a:buFont typeface="Arial" panose="020B0604020202020204" pitchFamily="34" charset="0"/>
              <a:buChar char="•"/>
            </a:pPr>
            <a:r>
              <a:rPr lang="en-GB" dirty="0"/>
              <a:t>Digital Skills</a:t>
            </a:r>
          </a:p>
          <a:p>
            <a:pPr marL="285750" indent="-285750">
              <a:buFont typeface="Arial" panose="020B0604020202020204" pitchFamily="34" charset="0"/>
              <a:buChar char="•"/>
            </a:pPr>
            <a:r>
              <a:rPr lang="en-GB" dirty="0"/>
              <a:t>Customer Service Skills</a:t>
            </a:r>
          </a:p>
          <a:p>
            <a:pPr marL="285750" indent="-285750">
              <a:buFont typeface="Arial" panose="020B0604020202020204" pitchFamily="34" charset="0"/>
              <a:buChar char="•"/>
            </a:pPr>
            <a:r>
              <a:rPr lang="en-GB" dirty="0"/>
              <a:t>Proficiency in Computer Software Programs</a:t>
            </a:r>
          </a:p>
          <a:p>
            <a:pPr marL="285750" indent="-285750">
              <a:buFont typeface="Arial" panose="020B0604020202020204" pitchFamily="34" charset="0"/>
              <a:buChar char="•"/>
            </a:pPr>
            <a:r>
              <a:rPr lang="en-GB" dirty="0"/>
              <a:t>Teamwork and effective communication</a:t>
            </a:r>
          </a:p>
          <a:p>
            <a:pPr marL="285750" indent="-285750">
              <a:buFont typeface="Arial" panose="020B0604020202020204" pitchFamily="34" charset="0"/>
              <a:buChar char="•"/>
            </a:pPr>
            <a:r>
              <a:rPr lang="en-GB" dirty="0"/>
              <a:t>Leadership Skills</a:t>
            </a:r>
          </a:p>
          <a:p>
            <a:pPr marL="285750" indent="-285750">
              <a:buFont typeface="Arial" panose="020B0604020202020204" pitchFamily="34" charset="0"/>
              <a:buChar char="•"/>
            </a:pPr>
            <a:r>
              <a:rPr lang="en-GB" dirty="0"/>
              <a:t>Professionalism</a:t>
            </a:r>
          </a:p>
          <a:p>
            <a:pPr marL="285750" indent="-285750"/>
            <a:r>
              <a:rPr lang="en-GB" dirty="0"/>
              <a:t>Strong Work Ethic </a:t>
            </a:r>
          </a:p>
        </p:txBody>
      </p:sp>
      <p:sp>
        <p:nvSpPr>
          <p:cNvPr id="13" name="Date Placeholder 3">
            <a:extLst>
              <a:ext uri="{FF2B5EF4-FFF2-40B4-BE49-F238E27FC236}">
                <a16:creationId xmlns:a16="http://schemas.microsoft.com/office/drawing/2014/main" id="{AD6866AA-7BEF-9E75-390B-9E96754AF778}"/>
              </a:ext>
            </a:extLst>
          </p:cNvPr>
          <p:cNvSpPr>
            <a:spLocks noGrp="1"/>
          </p:cNvSpPr>
          <p:nvPr>
            <p:ph type="dt" sz="half" idx="10"/>
          </p:nvPr>
        </p:nvSpPr>
        <p:spPr>
          <a:xfrm>
            <a:off x="7550981" y="5936187"/>
            <a:ext cx="2743200"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r>
              <a:rPr lang="en-GB" dirty="0"/>
              <a:t>24/04/2022</a:t>
            </a:r>
            <a:endParaRPr kumimoji="0" lang="en-US" b="0" i="0" u="none" strike="noStrike" kern="1200" cap="none" spc="0" normalizeH="0" baseline="0" noProof="0" dirty="0">
              <a:ln>
                <a:noFill/>
              </a:ln>
              <a:uLnTx/>
              <a:uFillTx/>
            </a:endParaRPr>
          </a:p>
        </p:txBody>
      </p:sp>
      <p:sp>
        <p:nvSpPr>
          <p:cNvPr id="11" name="Footer Placeholder 4">
            <a:extLst>
              <a:ext uri="{FF2B5EF4-FFF2-40B4-BE49-F238E27FC236}">
                <a16:creationId xmlns:a16="http://schemas.microsoft.com/office/drawing/2014/main" id="{68F4A0C7-982A-54CC-6665-7FED5E5A7600}"/>
              </a:ext>
            </a:extLst>
          </p:cNvPr>
          <p:cNvSpPr>
            <a:spLocks noGrp="1"/>
          </p:cNvSpPr>
          <p:nvPr>
            <p:ph type="ftr" sz="quarter" idx="11"/>
          </p:nvPr>
        </p:nvSpPr>
        <p:spPr>
          <a:xfrm>
            <a:off x="680321" y="5936188"/>
            <a:ext cx="6870660" cy="365125"/>
          </a:xfrm>
        </p:spPr>
        <p:txBody>
          <a:bodyPr>
            <a:normAutofit/>
          </a:bodyPr>
          <a:lstStyle/>
          <a:p>
            <a:pPr marL="0" marR="0" lvl="0" indent="0" defTabSz="914400" rtl="0" eaLnBrk="1" fontAlgn="auto" latinLnBrk="0" hangingPunct="1">
              <a:spcBef>
                <a:spcPts val="0"/>
              </a:spcBef>
              <a:spcAft>
                <a:spcPts val="600"/>
              </a:spcAft>
              <a:buClrTx/>
              <a:buSzTx/>
              <a:buFontTx/>
              <a:buNone/>
              <a:tabLst/>
              <a:defRPr/>
            </a:pPr>
            <a:r>
              <a:rPr lang="en-US" dirty="0"/>
              <a:t>Learn digital, live virtual </a:t>
            </a:r>
            <a:endParaRPr kumimoji="0" lang="en-US" b="0" i="0" u="none" strike="noStrike" kern="1200" cap="none" spc="0" normalizeH="0" baseline="0" noProof="0" dirty="0">
              <a:ln>
                <a:noFill/>
              </a:ln>
              <a:effectLst/>
              <a:uLnTx/>
              <a:uFillTx/>
            </a:endParaRPr>
          </a:p>
        </p:txBody>
      </p:sp>
      <p:pic>
        <p:nvPicPr>
          <p:cNvPr id="6" name="Picture Placeholder 5">
            <a:extLst>
              <a:ext uri="{FF2B5EF4-FFF2-40B4-BE49-F238E27FC236}">
                <a16:creationId xmlns:a16="http://schemas.microsoft.com/office/drawing/2014/main" id="{D8697CBC-8A1A-4D50-85B3-21E658770564}"/>
              </a:ext>
            </a:extLst>
          </p:cNvPr>
          <p:cNvPicPr>
            <a:picLocks noGrp="1" noChangeAspect="1"/>
          </p:cNvPicPr>
          <p:nvPr>
            <p:ph type="pic" idx="4294967295"/>
          </p:nvPr>
        </p:nvPicPr>
        <p:blipFill rotWithShape="1">
          <a:blip r:embed="rId2"/>
          <a:srcRect l="25102" r="25104" b="2"/>
          <a:stretch/>
        </p:blipFill>
        <p:spPr>
          <a:xfrm>
            <a:off x="794325" y="2336872"/>
            <a:ext cx="2692907" cy="3598789"/>
          </a:xfrm>
          <a:noFill/>
        </p:spPr>
      </p:pic>
    </p:spTree>
    <p:extLst>
      <p:ext uri="{BB962C8B-B14F-4D97-AF65-F5344CB8AC3E}">
        <p14:creationId xmlns:p14="http://schemas.microsoft.com/office/powerpoint/2010/main" val="26903994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C6C0F-0727-4329-89FE-144CE911C172}"/>
              </a:ext>
            </a:extLst>
          </p:cNvPr>
          <p:cNvSpPr>
            <a:spLocks noGrp="1"/>
          </p:cNvSpPr>
          <p:nvPr>
            <p:ph type="title"/>
          </p:nvPr>
        </p:nvSpPr>
        <p:spPr>
          <a:xfrm>
            <a:off x="680321" y="753228"/>
            <a:ext cx="9613861" cy="1080938"/>
          </a:xfrm>
        </p:spPr>
        <p:txBody>
          <a:bodyPr vert="horz" lIns="91440" tIns="45720" rIns="91440" bIns="45720" rtlCol="0" anchor="ctr">
            <a:normAutofit/>
          </a:bodyPr>
          <a:lstStyle/>
          <a:p>
            <a:r>
              <a:rPr lang="en-US"/>
              <a:t>Current Industry Trend										</a:t>
            </a:r>
          </a:p>
        </p:txBody>
      </p:sp>
      <p:sp>
        <p:nvSpPr>
          <p:cNvPr id="10" name="Slide Number Placeholder 5">
            <a:extLst>
              <a:ext uri="{FF2B5EF4-FFF2-40B4-BE49-F238E27FC236}">
                <a16:creationId xmlns:a16="http://schemas.microsoft.com/office/drawing/2014/main" id="{82F2BF2C-EC11-1D0F-7F34-73B2DF13C074}"/>
              </a:ext>
            </a:extLst>
          </p:cNvPr>
          <p:cNvSpPr>
            <a:spLocks noGrp="1"/>
          </p:cNvSpPr>
          <p:nvPr>
            <p:ph type="sldNum" sz="quarter" idx="12"/>
          </p:nvPr>
        </p:nvSpPr>
        <p:spPr>
          <a:xfrm>
            <a:off x="10729455" y="753227"/>
            <a:ext cx="1154151" cy="1090789"/>
          </a:xfrm>
        </p:spPr>
        <p:txBody>
          <a:bodyPr vert="horz" lIns="91440" tIns="45720" rIns="91440" bIns="45720" rtlCol="0" anchor="ctr">
            <a:normAutofit/>
          </a:bodyPr>
          <a:lstStyle/>
          <a:p>
            <a:pPr defTabSz="914400">
              <a:spcAft>
                <a:spcPts val="600"/>
              </a:spcAft>
            </a:pPr>
            <a:fld id="{6D22F896-40B5-4ADD-8801-0D06FADFA095}" type="slidenum">
              <a:rPr lang="en-US" smtClean="0">
                <a:solidFill>
                  <a:srgbClr val="FFFFFF"/>
                </a:solidFill>
              </a:rPr>
              <a:pPr defTabSz="914400">
                <a:spcAft>
                  <a:spcPts val="600"/>
                </a:spcAft>
              </a:pPr>
              <a:t>7</a:t>
            </a:fld>
            <a:endParaRPr lang="en-US">
              <a:solidFill>
                <a:srgbClr val="FFFFFF"/>
              </a:solidFill>
            </a:endParaRPr>
          </a:p>
        </p:txBody>
      </p:sp>
      <p:sp>
        <p:nvSpPr>
          <p:cNvPr id="3" name="TextBox 2">
            <a:extLst>
              <a:ext uri="{FF2B5EF4-FFF2-40B4-BE49-F238E27FC236}">
                <a16:creationId xmlns:a16="http://schemas.microsoft.com/office/drawing/2014/main" id="{EF2C6373-77EB-4BCB-B153-4710224AB774}"/>
              </a:ext>
            </a:extLst>
          </p:cNvPr>
          <p:cNvSpPr txBox="1"/>
          <p:nvPr/>
        </p:nvSpPr>
        <p:spPr>
          <a:xfrm>
            <a:off x="680322" y="2336873"/>
            <a:ext cx="4931045" cy="3599316"/>
          </a:xfrm>
        </p:spPr>
        <p:txBody>
          <a:bodyPr rot="0" spcFirstLastPara="0" vertOverflow="overflow" horzOverflow="overflow" vert="horz" lIns="91440" tIns="45720" rIns="91440" bIns="45720" numCol="1" spcCol="0" rtlCol="0" fromWordArt="0" anchorCtr="0" forceAA="0" compatLnSpc="1">
            <a:prstTxWarp prst="textNoShape">
              <a:avLst/>
            </a:prstTxWarp>
            <a:normAutofit fontScale="92500" lnSpcReduction="10000"/>
          </a:bodyPr>
          <a:lstStyle/>
          <a:p>
            <a:pPr defTabSz="914400">
              <a:lnSpc>
                <a:spcPct val="90000"/>
              </a:lnSpc>
              <a:spcAft>
                <a:spcPts val="600"/>
              </a:spcAft>
            </a:pPr>
            <a:r>
              <a:rPr lang="en-US" sz="2000" dirty="0"/>
              <a:t>Electric Vehicles, zero emission future, it uses one or more electric motors unlike the traditional vehicle, with no noise and cheaper maintenance.</a:t>
            </a:r>
          </a:p>
          <a:p>
            <a:pPr defTabSz="914400">
              <a:lnSpc>
                <a:spcPct val="90000"/>
              </a:lnSpc>
              <a:spcAft>
                <a:spcPts val="600"/>
              </a:spcAft>
            </a:pPr>
            <a:r>
              <a:rPr lang="en-US" sz="2000" dirty="0"/>
              <a:t>AI is playing a key role in the EV industry (used for predictive maintenance of equipment, driver </a:t>
            </a:r>
            <a:r>
              <a:rPr lang="en-US" sz="2000" dirty="0" err="1"/>
              <a:t>behaviour</a:t>
            </a:r>
            <a:r>
              <a:rPr lang="en-US" sz="2000" dirty="0"/>
              <a:t> monitoring and vehicle security)</a:t>
            </a:r>
          </a:p>
          <a:p>
            <a:pPr defTabSz="914400">
              <a:lnSpc>
                <a:spcPct val="90000"/>
              </a:lnSpc>
              <a:spcAft>
                <a:spcPts val="600"/>
              </a:spcAft>
            </a:pPr>
            <a:r>
              <a:rPr lang="en-US" sz="2000" dirty="0"/>
              <a:t>Electric car sales are booming in the UK. In 2021, new EV registrations were 76% then the year before about 200,000 new electric cars being purchased. Further 11.6% of all new cars sold in the UK in 2021.</a:t>
            </a:r>
          </a:p>
          <a:p>
            <a:pPr indent="-228600" defTabSz="914400">
              <a:lnSpc>
                <a:spcPct val="90000"/>
              </a:lnSpc>
              <a:spcAft>
                <a:spcPts val="600"/>
              </a:spcAft>
              <a:buFont typeface="Arial" panose="020B0604020202020204" pitchFamily="34" charset="0"/>
              <a:buChar char="•"/>
            </a:pPr>
            <a:endParaRPr lang="en-US" sz="2000" dirty="0"/>
          </a:p>
          <a:p>
            <a:pPr indent="-228600" defTabSz="914400">
              <a:lnSpc>
                <a:spcPct val="90000"/>
              </a:lnSpc>
              <a:spcAft>
                <a:spcPts val="600"/>
              </a:spcAft>
              <a:buFont typeface="Arial" panose="020B0604020202020204" pitchFamily="34" charset="0"/>
              <a:buChar char="•"/>
            </a:pPr>
            <a:endParaRPr lang="en-US" sz="2000" dirty="0"/>
          </a:p>
        </p:txBody>
      </p:sp>
      <p:sp>
        <p:nvSpPr>
          <p:cNvPr id="12" name="Date Placeholder 3">
            <a:extLst>
              <a:ext uri="{FF2B5EF4-FFF2-40B4-BE49-F238E27FC236}">
                <a16:creationId xmlns:a16="http://schemas.microsoft.com/office/drawing/2014/main" id="{85A2767D-AC1B-6C64-303F-61A0E00621E2}"/>
              </a:ext>
            </a:extLst>
          </p:cNvPr>
          <p:cNvSpPr>
            <a:spLocks noGrp="1"/>
          </p:cNvSpPr>
          <p:nvPr>
            <p:ph type="dt" sz="half" idx="10"/>
          </p:nvPr>
        </p:nvSpPr>
        <p:spPr>
          <a:xfrm>
            <a:off x="7550981" y="5936187"/>
            <a:ext cx="2743200" cy="365125"/>
          </a:xfrm>
        </p:spPr>
        <p:txBody>
          <a:bodyPr vert="horz" lIns="91440" tIns="45720" rIns="91440" bIns="45720" rtlCol="0" anchor="ctr">
            <a:normAutofit/>
          </a:bodyPr>
          <a:lstStyle/>
          <a:p>
            <a:pPr defTabSz="914400">
              <a:spcAft>
                <a:spcPts val="600"/>
              </a:spcAft>
            </a:pPr>
            <a:r>
              <a:rPr lang="en-US" dirty="0"/>
              <a:t>24/04/2022</a:t>
            </a:r>
          </a:p>
        </p:txBody>
      </p:sp>
      <p:sp>
        <p:nvSpPr>
          <p:cNvPr id="14" name="Footer Placeholder 4">
            <a:extLst>
              <a:ext uri="{FF2B5EF4-FFF2-40B4-BE49-F238E27FC236}">
                <a16:creationId xmlns:a16="http://schemas.microsoft.com/office/drawing/2014/main" id="{478E35C6-6D40-1B28-400F-48B0CFF07186}"/>
              </a:ext>
            </a:extLst>
          </p:cNvPr>
          <p:cNvSpPr>
            <a:spLocks noGrp="1"/>
          </p:cNvSpPr>
          <p:nvPr>
            <p:ph type="ftr" sz="quarter" idx="11"/>
          </p:nvPr>
        </p:nvSpPr>
        <p:spPr>
          <a:xfrm>
            <a:off x="680321" y="5936188"/>
            <a:ext cx="6870660" cy="365126"/>
          </a:xfrm>
        </p:spPr>
        <p:txBody>
          <a:bodyPr vert="horz" lIns="91440" tIns="45720" rIns="91440" bIns="45720" rtlCol="0" anchor="ctr">
            <a:normAutofit/>
          </a:bodyPr>
          <a:lstStyle/>
          <a:p>
            <a:pPr defTabSz="914400">
              <a:spcAft>
                <a:spcPts val="600"/>
              </a:spcAft>
            </a:pPr>
            <a:r>
              <a:rPr lang="en-US" dirty="0"/>
              <a:t>Supersonic is up to five faster then the speed of sound</a:t>
            </a:r>
            <a:endParaRPr lang="en-US" kern="1200" dirty="0">
              <a:solidFill>
                <a:schemeClr val="tx1">
                  <a:tint val="75000"/>
                </a:schemeClr>
              </a:solidFill>
              <a:latin typeface="+mn-lt"/>
              <a:ea typeface="+mn-ea"/>
              <a:cs typeface="+mn-cs"/>
            </a:endParaRPr>
          </a:p>
        </p:txBody>
      </p:sp>
      <p:pic>
        <p:nvPicPr>
          <p:cNvPr id="5" name="Picture 4" descr="Diagram&#10;&#10;Description automatically generated">
            <a:extLst>
              <a:ext uri="{FF2B5EF4-FFF2-40B4-BE49-F238E27FC236}">
                <a16:creationId xmlns:a16="http://schemas.microsoft.com/office/drawing/2014/main" id="{1B31E00C-81E5-4071-B850-60BCAFD57AFB}"/>
              </a:ext>
            </a:extLst>
          </p:cNvPr>
          <p:cNvPicPr>
            <a:picLocks noChangeAspect="1"/>
          </p:cNvPicPr>
          <p:nvPr/>
        </p:nvPicPr>
        <p:blipFill>
          <a:blip r:embed="rId2"/>
          <a:stretch>
            <a:fillRect/>
          </a:stretch>
        </p:blipFill>
        <p:spPr>
          <a:xfrm>
            <a:off x="6095999" y="2815955"/>
            <a:ext cx="4198182" cy="2640552"/>
          </a:xfrm>
          <a:prstGeom prst="rect">
            <a:avLst/>
          </a:prstGeom>
          <a:noFill/>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128596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8D973-D735-4BD0-A0C9-3B9DEC7B2143}"/>
              </a:ext>
            </a:extLst>
          </p:cNvPr>
          <p:cNvSpPr>
            <a:spLocks noGrp="1"/>
          </p:cNvSpPr>
          <p:nvPr>
            <p:ph type="title"/>
          </p:nvPr>
        </p:nvSpPr>
        <p:spPr>
          <a:xfrm>
            <a:off x="937339" y="1081928"/>
            <a:ext cx="8718877" cy="2805193"/>
          </a:xfrm>
        </p:spPr>
        <p:txBody>
          <a:bodyPr>
            <a:normAutofit/>
          </a:bodyPr>
          <a:lstStyle/>
          <a:p>
            <a:r>
              <a:rPr lang="en-GB" sz="2400" i="1" dirty="0">
                <a:latin typeface="Arial Nova" panose="020B0604020202020204" pitchFamily="34" charset="0"/>
              </a:rPr>
              <a:t>We are entering a digital age, as you can witness today it has made the world a smaller place and have kept us connected to our families, work and education making our lives better each day. We have countries promoted by Government to live and work in a digital way, as we are saving paper, less pollution and machines doing our work, so we have time to be more creative and be organised and further create more opportunities.</a:t>
            </a:r>
            <a:br>
              <a:rPr lang="en-GB" sz="2400" i="1" dirty="0">
                <a:latin typeface="Arial Nova" panose="020B0604020202020204" pitchFamily="34" charset="0"/>
              </a:rPr>
            </a:br>
            <a:endParaRPr lang="en-GB" sz="2400" i="1" dirty="0">
              <a:latin typeface="Arial Nova" panose="020B0604020202020204" pitchFamily="34" charset="0"/>
            </a:endParaRPr>
          </a:p>
        </p:txBody>
      </p:sp>
      <p:sp>
        <p:nvSpPr>
          <p:cNvPr id="3" name="Text Placeholder 2">
            <a:extLst>
              <a:ext uri="{FF2B5EF4-FFF2-40B4-BE49-F238E27FC236}">
                <a16:creationId xmlns:a16="http://schemas.microsoft.com/office/drawing/2014/main" id="{336C5C2D-B073-4218-9B57-7B6FB2A3A67B}"/>
              </a:ext>
            </a:extLst>
          </p:cNvPr>
          <p:cNvSpPr>
            <a:spLocks noGrp="1"/>
          </p:cNvSpPr>
          <p:nvPr>
            <p:ph type="body" sz="half" idx="13"/>
          </p:nvPr>
        </p:nvSpPr>
        <p:spPr>
          <a:xfrm>
            <a:off x="4166152" y="283766"/>
            <a:ext cx="1929848" cy="407177"/>
          </a:xfrm>
        </p:spPr>
        <p:txBody>
          <a:bodyPr>
            <a:noAutofit/>
          </a:bodyPr>
          <a:lstStyle/>
          <a:p>
            <a:r>
              <a:rPr lang="en-GB" sz="2800" dirty="0"/>
              <a:t>Conclusion</a:t>
            </a:r>
          </a:p>
        </p:txBody>
      </p:sp>
      <p:sp>
        <p:nvSpPr>
          <p:cNvPr id="4" name="Text Placeholder 3">
            <a:extLst>
              <a:ext uri="{FF2B5EF4-FFF2-40B4-BE49-F238E27FC236}">
                <a16:creationId xmlns:a16="http://schemas.microsoft.com/office/drawing/2014/main" id="{11DB667B-FD68-4008-9849-7E87E82C0D7F}"/>
              </a:ext>
            </a:extLst>
          </p:cNvPr>
          <p:cNvSpPr>
            <a:spLocks noGrp="1"/>
          </p:cNvSpPr>
          <p:nvPr>
            <p:ph type="body" sz="half" idx="2"/>
          </p:nvPr>
        </p:nvSpPr>
        <p:spPr>
          <a:xfrm>
            <a:off x="352323" y="4685283"/>
            <a:ext cx="9613859" cy="1090789"/>
          </a:xfrm>
        </p:spPr>
        <p:txBody>
          <a:bodyPr/>
          <a:lstStyle/>
          <a:p>
            <a:r>
              <a:rPr lang="en-GB" i="1" dirty="0">
                <a:latin typeface="Amasis MT Pro Light"/>
              </a:rPr>
              <a:t>The day you stop learning is the day you will start forgetting</a:t>
            </a:r>
          </a:p>
        </p:txBody>
      </p:sp>
    </p:spTree>
    <p:extLst>
      <p:ext uri="{BB962C8B-B14F-4D97-AF65-F5344CB8AC3E}">
        <p14:creationId xmlns:p14="http://schemas.microsoft.com/office/powerpoint/2010/main" val="1528904653"/>
      </p:ext>
    </p:extLst>
  </p:cSld>
  <p:clrMapOvr>
    <a:masterClrMapping/>
  </p:clrMapOvr>
</p:sld>
</file>

<file path=ppt/theme/theme1.xml><?xml version="1.0" encoding="utf-8"?>
<a:theme xmlns:a="http://schemas.openxmlformats.org/drawingml/2006/main" name="TM04033917[[fn=Berlin]]_novariants">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TM04033917[[fn=Berlin]]_novariants" id="{309C13C0-3BE0-4E8F-8916-1D5516B3B5DD}" vid="{18E1BE87-7240-45DF-8788-3CAEB7F17AB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A3C566BAC5B13499E9DCD0476CF4E5C" ma:contentTypeVersion="5" ma:contentTypeDescription="Create a new document." ma:contentTypeScope="" ma:versionID="9a1eefc8799c0c95b8e4f5f1b5cadd78">
  <xsd:schema xmlns:xsd="http://www.w3.org/2001/XMLSchema" xmlns:xs="http://www.w3.org/2001/XMLSchema" xmlns:p="http://schemas.microsoft.com/office/2006/metadata/properties" xmlns:ns3="9c3d0223-1bd4-4bbc-b487-5ec876b00c97" xmlns:ns4="64e1de47-bec6-45b9-b12d-0281c4c7cc00" targetNamespace="http://schemas.microsoft.com/office/2006/metadata/properties" ma:root="true" ma:fieldsID="f7710674cefc0f380b56289fc976d88c" ns3:_="" ns4:_="">
    <xsd:import namespace="9c3d0223-1bd4-4bbc-b487-5ec876b00c97"/>
    <xsd:import namespace="64e1de47-bec6-45b9-b12d-0281c4c7cc00"/>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c3d0223-1bd4-4bbc-b487-5ec876b00c9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64e1de47-bec6-45b9-b12d-0281c4c7cc00"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53FECB3-B642-46A4-A776-91BA58B0859F}">
  <ds:schemaRefs>
    <ds:schemaRef ds:uri="http://schemas.microsoft.com/office/2006/metadata/contentType"/>
    <ds:schemaRef ds:uri="http://schemas.microsoft.com/office/2006/metadata/properties/metaAttributes"/>
    <ds:schemaRef ds:uri="http://www.w3.org/2000/xmlns/"/>
    <ds:schemaRef ds:uri="http://www.w3.org/2001/XMLSchema"/>
    <ds:schemaRef ds:uri="9c3d0223-1bd4-4bbc-b487-5ec876b00c97"/>
    <ds:schemaRef ds:uri="64e1de47-bec6-45b9-b12d-0281c4c7cc00"/>
  </ds:schemaRefs>
</ds:datastoreItem>
</file>

<file path=customXml/itemProps2.xml><?xml version="1.0" encoding="utf-8"?>
<ds:datastoreItem xmlns:ds="http://schemas.openxmlformats.org/officeDocument/2006/customXml" ds:itemID="{255443D2-3713-4927-A29D-45E92AB1B84C}">
  <ds:schemaRefs>
    <ds:schemaRef ds:uri="http://schemas.microsoft.com/office/2006/metadata/properties"/>
    <ds:schemaRef ds:uri="http://www.w3.org/2000/xmlns/"/>
  </ds:schemaRefs>
</ds:datastoreItem>
</file>

<file path=customXml/itemProps3.xml><?xml version="1.0" encoding="utf-8"?>
<ds:datastoreItem xmlns:ds="http://schemas.openxmlformats.org/officeDocument/2006/customXml" ds:itemID="{ED372146-1343-48F7-B3B5-B69738185FA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1024</Words>
  <Application>Microsoft Office PowerPoint</Application>
  <PresentationFormat>Widescreen</PresentationFormat>
  <Paragraphs>88</Paragraphs>
  <Slides>8</Slides>
  <Notes>1</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TM04033917[[fn=Berlin]]_novariants</vt:lpstr>
      <vt:lpstr> Academic and Employability Skills - 2022</vt:lpstr>
      <vt:lpstr>Table of Content</vt:lpstr>
      <vt:lpstr>Introduction</vt:lpstr>
      <vt:lpstr>PowerPoint Presentation</vt:lpstr>
      <vt:lpstr>PowerPoint Presentation</vt:lpstr>
      <vt:lpstr>What are Employers looking into?</vt:lpstr>
      <vt:lpstr>Current Industry Trend          </vt:lpstr>
      <vt:lpstr>We are entering a digital age, as you can witness today it has made the world a smaller place and have kept us connected to our families, work and education making our lives better each day. We have countries promoted by Government to live and work in a digital way, as we are saving paper, less pollution and machines doing our work, so we have time to be more creative and be organised and further create more opportunities.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apollomergulhao@gmail.com</cp:lastModifiedBy>
  <cp:revision>347</cp:revision>
  <dcterms:created xsi:type="dcterms:W3CDTF">2022-03-18T17:20:08Z</dcterms:created>
  <dcterms:modified xsi:type="dcterms:W3CDTF">2022-04-11T00:20:08Z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0x0101009A3C566BAC5B13499E9DCD0476CF4E5C</vt:lpwstr>
  </property>
</Properties>
</file>