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27" autoAdjust="0"/>
  </p:normalViewPr>
  <p:slideViewPr>
    <p:cSldViewPr snapToGrid="0" snapToObjects="1">
      <p:cViewPr>
        <p:scale>
          <a:sx n="83" d="100"/>
          <a:sy n="83" d="100"/>
        </p:scale>
        <p:origin x="658" y="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4358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1427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8549640" y="0"/>
            <a:ext cx="3639312" cy="68580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Oval 3"/>
          <p:cNvSpPr/>
          <p:nvPr/>
        </p:nvSpPr>
        <p:spPr>
          <a:xfrm>
            <a:off x="8915400" y="1051560"/>
            <a:ext cx="2468880" cy="2468880"/>
          </a:xfrm>
          <a:prstGeom prst="ellipse">
            <a:avLst/>
          </a:prstGeom>
          <a:solidFill>
            <a:srgbClr val="DBF2E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Oval 4"/>
          <p:cNvSpPr/>
          <p:nvPr/>
        </p:nvSpPr>
        <p:spPr>
          <a:xfrm>
            <a:off x="9528048" y="1664208"/>
            <a:ext cx="1243584" cy="1243584"/>
          </a:xfrm>
          <a:prstGeom prst="ellipse">
            <a:avLst/>
          </a:prstGeom>
          <a:solidFill>
            <a:srgbClr val="14274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10003536" y="1938528"/>
            <a:ext cx="292608" cy="71323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9784080" y="2148840"/>
            <a:ext cx="731520" cy="292608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713232" y="713232"/>
            <a:ext cx="7132320" cy="4114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DBF2ED"/>
                </a:solidFill>
                <a:latin typeface="Arial"/>
              </a:defRPr>
            </a:pPr>
            <a:r>
              <a:t>HR CONSULTANT PRESENTATION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13232" y="1417320"/>
            <a:ext cx="7315200" cy="14173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3100" b="1">
                <a:solidFill>
                  <a:srgbClr val="FFFFFF"/>
                </a:solidFill>
                <a:latin typeface="Arial"/>
              </a:defRPr>
            </a:pPr>
            <a:r>
              <a:t>Building a skilled,</a:t>
            </a:r>
          </a:p>
          <a:p>
            <a:pPr>
              <a:spcAft>
                <a:spcPts val="500"/>
              </a:spcAft>
              <a:defRPr sz="3100" b="1">
                <a:solidFill>
                  <a:srgbClr val="FFFFFF"/>
                </a:solidFill>
                <a:latin typeface="Arial"/>
              </a:defRPr>
            </a:pPr>
            <a:r>
              <a:t>engaged digital healthcare workforce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66928" y="3694176"/>
            <a:ext cx="7132320" cy="7772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0">
                <a:solidFill>
                  <a:srgbClr val="DCE6F0"/>
                </a:solidFill>
                <a:latin typeface="Arial"/>
              </a:defRPr>
            </a:pPr>
            <a:r>
              <a:rPr dirty="0"/>
              <a:t>Recommendations for attracting, developing, motivating and retaining people at </a:t>
            </a:r>
            <a:r>
              <a:rPr dirty="0" err="1"/>
              <a:t>HealthConnect</a:t>
            </a:r>
            <a:r>
              <a:rPr dirty="0"/>
              <a:t> UK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749808" y="4773168"/>
            <a:ext cx="4728923" cy="77457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FFFFFF"/>
                </a:solidFill>
                <a:latin typeface="Arial"/>
              </a:defRPr>
            </a:pPr>
            <a:r>
              <a:rPr dirty="0"/>
              <a:t>Student name: </a:t>
            </a:r>
            <a:r>
              <a:rPr lang="en-GB" dirty="0"/>
              <a:t>Corey Clarke</a:t>
            </a:r>
            <a:endParaRPr dirty="0"/>
          </a:p>
          <a:p>
            <a:pPr>
              <a:spcAft>
                <a:spcPts val="500"/>
              </a:spcAft>
              <a:defRPr sz="1200" b="0">
                <a:solidFill>
                  <a:srgbClr val="FFFFFF"/>
                </a:solidFill>
                <a:latin typeface="Arial"/>
              </a:defRPr>
            </a:pPr>
            <a:r>
              <a:rPr dirty="0"/>
              <a:t>Student ID: </a:t>
            </a:r>
            <a:r>
              <a:rPr lang="en-GB" dirty="0"/>
              <a:t>2515986</a:t>
            </a:r>
            <a:r>
              <a:rPr dirty="0"/>
              <a:t>   |   Module code/title: </a:t>
            </a:r>
            <a:r>
              <a:rPr lang="en-GB" dirty="0"/>
              <a:t>LCLM5002</a:t>
            </a:r>
            <a:endParaRPr dirty="0"/>
          </a:p>
          <a:p>
            <a:pPr>
              <a:spcAft>
                <a:spcPts val="500"/>
              </a:spcAft>
              <a:defRPr sz="1200" b="0">
                <a:solidFill>
                  <a:srgbClr val="FFFFFF"/>
                </a:solidFill>
                <a:latin typeface="Arial"/>
              </a:defRPr>
            </a:pPr>
            <a:r>
              <a:rPr dirty="0"/>
              <a:t>Lecturer: </a:t>
            </a:r>
            <a:r>
              <a:rPr lang="en-GB" dirty="0"/>
              <a:t>Amer Kareem</a:t>
            </a:r>
            <a:r>
              <a:rPr dirty="0"/>
              <a:t>   |   Assignment: HRM Strategy Presentation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49808" y="6327648"/>
            <a:ext cx="594360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900" b="1">
                <a:solidFill>
                  <a:srgbClr val="DBF2ED"/>
                </a:solidFill>
                <a:latin typeface="Arial"/>
              </a:defRPr>
            </a:pPr>
            <a:r>
              <a:t>Prepared for the Executive Board  •  October 2026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3131627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HealthConnect UK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58368" y="1234440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658368" y="1234440"/>
            <a:ext cx="73152" cy="1874519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59536" y="1380744"/>
            <a:ext cx="1780296" cy="338554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rPr dirty="0"/>
              <a:t>The </a:t>
            </a:r>
            <a:r>
              <a:rPr lang="en-GB" dirty="0"/>
              <a:t>Organisation</a:t>
            </a:r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4480560" y="1234439"/>
            <a:ext cx="352044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13" name="Rectangle 12"/>
          <p:cNvSpPr/>
          <p:nvPr/>
        </p:nvSpPr>
        <p:spPr>
          <a:xfrm>
            <a:off x="4343400" y="1234440"/>
            <a:ext cx="73152" cy="1874519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44568" y="1380744"/>
            <a:ext cx="317296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The people challenge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380430" y="1175005"/>
            <a:ext cx="3493008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28431" y="1234440"/>
            <a:ext cx="73152" cy="1874519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439912" y="1389887"/>
            <a:ext cx="3145536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Why it matters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980293" y="3611880"/>
            <a:ext cx="10109499" cy="41549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2100" b="1">
                <a:solidFill>
                  <a:srgbClr val="142744"/>
                </a:solidFill>
                <a:latin typeface="Arial"/>
              </a:defRPr>
            </a:pPr>
            <a:r>
              <a:rPr dirty="0"/>
              <a:t>HRM should </a:t>
            </a:r>
            <a:r>
              <a:rPr lang="en-GB" dirty="0"/>
              <a:t>recruitment </a:t>
            </a:r>
            <a:r>
              <a:rPr dirty="0"/>
              <a:t>decisions to business goals — not just fill vacancies.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14400" y="4343400"/>
            <a:ext cx="1417320" cy="685800"/>
          </a:xfrm>
          <a:prstGeom prst="roundRect">
            <a:avLst/>
          </a:prstGeom>
          <a:solidFill>
            <a:srgbClr val="DBF2ED"/>
          </a:solidFill>
          <a:ln>
            <a:solidFill>
              <a:srgbClr val="0087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960120" y="4507992"/>
            <a:ext cx="1325880" cy="2560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dirty="0"/>
              <a:t>Attract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2423160" y="4517136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008789"/>
                </a:solidFill>
                <a:latin typeface="Arial"/>
              </a:defRPr>
            </a:pPr>
            <a:r>
              <a:t>→</a:t>
            </a:r>
          </a:p>
        </p:txBody>
      </p:sp>
      <p:sp>
        <p:nvSpPr>
          <p:cNvPr id="24" name="Rounded Rectangle 23"/>
          <p:cNvSpPr/>
          <p:nvPr/>
        </p:nvSpPr>
        <p:spPr>
          <a:xfrm>
            <a:off x="3154680" y="4343400"/>
            <a:ext cx="1417320" cy="685800"/>
          </a:xfrm>
          <a:prstGeom prst="roundRect">
            <a:avLst/>
          </a:prstGeom>
          <a:solidFill>
            <a:srgbClr val="FFFFFF"/>
          </a:solidFill>
          <a:ln>
            <a:solidFill>
              <a:srgbClr val="0087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3200400" y="4507992"/>
            <a:ext cx="1325880" cy="2560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Develop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4663440" y="4517136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008789"/>
                </a:solidFill>
                <a:latin typeface="Arial"/>
              </a:defRPr>
            </a:pPr>
            <a:r>
              <a:t>→</a:t>
            </a:r>
          </a:p>
        </p:txBody>
      </p:sp>
      <p:sp>
        <p:nvSpPr>
          <p:cNvPr id="27" name="Rounded Rectangle 26"/>
          <p:cNvSpPr/>
          <p:nvPr/>
        </p:nvSpPr>
        <p:spPr>
          <a:xfrm>
            <a:off x="5394960" y="4343400"/>
            <a:ext cx="1417320" cy="685800"/>
          </a:xfrm>
          <a:prstGeom prst="roundRect">
            <a:avLst/>
          </a:prstGeom>
          <a:solidFill>
            <a:srgbClr val="DBF2ED"/>
          </a:solidFill>
          <a:ln>
            <a:solidFill>
              <a:srgbClr val="0087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5440680" y="4507992"/>
            <a:ext cx="1325880" cy="2560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Support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03720" y="4517136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008789"/>
                </a:solidFill>
                <a:latin typeface="Arial"/>
              </a:defRPr>
            </a:pPr>
            <a:r>
              <a:t>→</a:t>
            </a:r>
          </a:p>
        </p:txBody>
      </p:sp>
      <p:sp>
        <p:nvSpPr>
          <p:cNvPr id="30" name="Rounded Rectangle 29"/>
          <p:cNvSpPr/>
          <p:nvPr/>
        </p:nvSpPr>
        <p:spPr>
          <a:xfrm>
            <a:off x="7635240" y="4343400"/>
            <a:ext cx="1417320" cy="685800"/>
          </a:xfrm>
          <a:prstGeom prst="roundRect">
            <a:avLst/>
          </a:prstGeom>
          <a:solidFill>
            <a:srgbClr val="FFFFFF"/>
          </a:solidFill>
          <a:ln>
            <a:solidFill>
              <a:srgbClr val="0087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7680960" y="4507992"/>
            <a:ext cx="1325880" cy="2560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Retain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9144000" y="4517136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2000" b="1">
                <a:solidFill>
                  <a:srgbClr val="008789"/>
                </a:solidFill>
                <a:latin typeface="Arial"/>
              </a:defRPr>
            </a:pPr>
            <a:r>
              <a:t>→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9875520" y="4343400"/>
            <a:ext cx="1417320" cy="685800"/>
          </a:xfrm>
          <a:prstGeom prst="roundRect">
            <a:avLst/>
          </a:prstGeom>
          <a:solidFill>
            <a:srgbClr val="DBF2ED"/>
          </a:solidFill>
          <a:ln>
            <a:solidFill>
              <a:srgbClr val="00878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9921240" y="4507992"/>
            <a:ext cx="1325880" cy="2560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Perform</a:t>
            </a:r>
          </a:p>
        </p:txBody>
      </p:sp>
      <p:sp>
        <p:nvSpPr>
          <p:cNvPr id="35" name="TextBox 34"/>
          <p:cNvSpPr txBox="1"/>
          <p:nvPr/>
        </p:nvSpPr>
        <p:spPr>
          <a:xfrm>
            <a:off x="914400" y="5486400"/>
            <a:ext cx="10241280" cy="4572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0">
                <a:solidFill>
                  <a:srgbClr val="636F7D"/>
                </a:solidFill>
                <a:latin typeface="Arial"/>
              </a:defRPr>
            </a:pPr>
            <a:r>
              <a:t>Strategic HRM aligns workforce capability, employee experience and organisational performance (Boxall and Purcell, 2016; CIPD, 2025).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29CA923-1D10-148C-3DC9-48F989163442}"/>
              </a:ext>
            </a:extLst>
          </p:cNvPr>
          <p:cNvSpPr txBox="1"/>
          <p:nvPr/>
        </p:nvSpPr>
        <p:spPr>
          <a:xfrm>
            <a:off x="4663440" y="1801368"/>
            <a:ext cx="3054096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Hard to fill clinical and technology roles, rising turnover, burnout, skills gaps and weaker engagement.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05193B66-AF76-457F-A2C4-11A0AD291CA7}"/>
              </a:ext>
            </a:extLst>
          </p:cNvPr>
          <p:cNvSpPr txBox="1"/>
          <p:nvPr/>
        </p:nvSpPr>
        <p:spPr>
          <a:xfrm>
            <a:off x="822960" y="1801368"/>
            <a:ext cx="317022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 growing UK digital healthcare provider delivering virtual consultations, remote patient monitoring and online care services.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7ED63E9-9342-AF9C-771D-42B968C63D9D}"/>
              </a:ext>
            </a:extLst>
          </p:cNvPr>
          <p:cNvSpPr txBox="1"/>
          <p:nvPr/>
        </p:nvSpPr>
        <p:spPr>
          <a:xfrm>
            <a:off x="8515927" y="1801368"/>
            <a:ext cx="3145536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Staff capability and wellbeing affect overall morale, patient experience, data security and the ability to scale.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05" y="4572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1088136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t>Workforce planning: plan before recruiting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03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85800" y="1115568"/>
            <a:ext cx="5074920" cy="4114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rPr dirty="0"/>
              <a:t>Recommended planning cycle</a:t>
            </a:r>
          </a:p>
        </p:txBody>
      </p:sp>
      <p:sp>
        <p:nvSpPr>
          <p:cNvPr id="9" name="Oval 8"/>
          <p:cNvSpPr/>
          <p:nvPr/>
        </p:nvSpPr>
        <p:spPr>
          <a:xfrm>
            <a:off x="758952" y="1627632"/>
            <a:ext cx="438912" cy="438912"/>
          </a:xfrm>
          <a:prstGeom prst="ellipse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758952" y="1719072"/>
            <a:ext cx="438912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FFFFFF"/>
                </a:solidFill>
                <a:latin typeface="Arial"/>
              </a:defRPr>
            </a:pPr>
            <a:r>
              <a:t>1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1371600" y="1618488"/>
            <a:ext cx="1554480" cy="2743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dirty="0"/>
              <a:t>Forecast demand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325880" y="1967716"/>
            <a:ext cx="4984698" cy="26161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Link growth plans,</a:t>
            </a:r>
            <a:r>
              <a:rPr lang="en-GB" dirty="0"/>
              <a:t> number of patients</a:t>
            </a:r>
            <a:r>
              <a:rPr dirty="0"/>
              <a:t> and service expansion to staffing needs.</a:t>
            </a:r>
          </a:p>
        </p:txBody>
      </p:sp>
      <p:sp>
        <p:nvSpPr>
          <p:cNvPr id="13" name="Oval 12"/>
          <p:cNvSpPr/>
          <p:nvPr/>
        </p:nvSpPr>
        <p:spPr>
          <a:xfrm>
            <a:off x="758952" y="2459736"/>
            <a:ext cx="438912" cy="438912"/>
          </a:xfrm>
          <a:prstGeom prst="ellipse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58952" y="2551176"/>
            <a:ext cx="438912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FFFFFF"/>
                </a:solidFill>
                <a:latin typeface="Arial"/>
              </a:defRPr>
            </a:pPr>
            <a:r>
              <a:t>2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371600" y="2450592"/>
            <a:ext cx="1554480" cy="2743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Map current supply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1325880" y="2800835"/>
            <a:ext cx="3108960" cy="512064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Review headcount, skills, turnover, absence, workload and retirement/exit risks.</a:t>
            </a:r>
          </a:p>
        </p:txBody>
      </p:sp>
      <p:sp>
        <p:nvSpPr>
          <p:cNvPr id="17" name="Oval 16"/>
          <p:cNvSpPr/>
          <p:nvPr/>
        </p:nvSpPr>
        <p:spPr>
          <a:xfrm>
            <a:off x="758952" y="3291840"/>
            <a:ext cx="438912" cy="438912"/>
          </a:xfrm>
          <a:prstGeom prst="ellipse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58952" y="3383280"/>
            <a:ext cx="438912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FFFFFF"/>
                </a:solidFill>
                <a:latin typeface="Arial"/>
              </a:defRPr>
            </a:pPr>
            <a:r>
              <a:t>3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371600" y="3282696"/>
            <a:ext cx="1554480" cy="2743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Identify gaps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1197864" y="3643468"/>
            <a:ext cx="3108960" cy="512064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Compare current capability with future clinical, digital and leadership requirements.</a:t>
            </a:r>
          </a:p>
        </p:txBody>
      </p:sp>
      <p:sp>
        <p:nvSpPr>
          <p:cNvPr id="21" name="Oval 20"/>
          <p:cNvSpPr/>
          <p:nvPr/>
        </p:nvSpPr>
        <p:spPr>
          <a:xfrm>
            <a:off x="758952" y="4123944"/>
            <a:ext cx="438912" cy="438912"/>
          </a:xfrm>
          <a:prstGeom prst="ellipse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58952" y="4215383"/>
            <a:ext cx="438912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FFFFFF"/>
                </a:solidFill>
                <a:latin typeface="Arial"/>
              </a:defRPr>
            </a:pPr>
            <a:r>
              <a:t>4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1371600" y="4114800"/>
            <a:ext cx="1414811" cy="307777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lang="en-GB" dirty="0"/>
              <a:t>Implementation</a:t>
            </a:r>
            <a:endParaRPr dirty="0"/>
          </a:p>
        </p:txBody>
      </p:sp>
      <p:sp>
        <p:nvSpPr>
          <p:cNvPr id="24" name="TextBox 23"/>
          <p:cNvSpPr txBox="1"/>
          <p:nvPr/>
        </p:nvSpPr>
        <p:spPr>
          <a:xfrm>
            <a:off x="1325880" y="4499956"/>
            <a:ext cx="3108960" cy="512064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Build skills, recruit, redesign roles or use short-term specialist support.</a:t>
            </a:r>
          </a:p>
        </p:txBody>
      </p:sp>
      <p:sp>
        <p:nvSpPr>
          <p:cNvPr id="25" name="Oval 24"/>
          <p:cNvSpPr/>
          <p:nvPr/>
        </p:nvSpPr>
        <p:spPr>
          <a:xfrm>
            <a:off x="758952" y="4956048"/>
            <a:ext cx="438912" cy="438912"/>
          </a:xfrm>
          <a:prstGeom prst="ellipse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758952" y="5047488"/>
            <a:ext cx="438912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200" b="1">
                <a:solidFill>
                  <a:srgbClr val="FFFFFF"/>
                </a:solidFill>
                <a:latin typeface="Arial"/>
              </a:defRPr>
            </a:pPr>
            <a:r>
              <a:t>5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71600" y="4946904"/>
            <a:ext cx="1554480" cy="2743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Review outcomes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1325880" y="5327350"/>
            <a:ext cx="3108960" cy="512064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Track time-to-fill, retention, capability and workload every quarter.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519367" y="946083"/>
            <a:ext cx="4983480" cy="1874519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418534" y="973051"/>
            <a:ext cx="73152" cy="1874519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748272" y="1037428"/>
            <a:ext cx="46360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rPr dirty="0"/>
              <a:t>Use a skills matrix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6400800" y="3474720"/>
            <a:ext cx="49834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6400800" y="3474720"/>
            <a:ext cx="73152" cy="16002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6601968" y="3621024"/>
            <a:ext cx="46360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Critical evaluation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3022DA0D-0EA8-80F1-2009-CBC0EAB5CB35}"/>
              </a:ext>
            </a:extLst>
          </p:cNvPr>
          <p:cNvSpPr txBox="1"/>
          <p:nvPr/>
        </p:nvSpPr>
        <p:spPr>
          <a:xfrm>
            <a:off x="6599642" y="1386102"/>
            <a:ext cx="4706389" cy="8027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400" b="0">
                <a:solidFill>
                  <a:srgbClr val="2A3441"/>
                </a:solidFill>
                <a:latin typeface="Arial"/>
              </a:defRPr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Map critical capabilities by role: 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400" b="0">
                <a:solidFill>
                  <a:srgbClr val="2A3441"/>
                </a:solidFill>
                <a:latin typeface="Arial"/>
              </a:defRPr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clinical judgement, digital platforms, cyber/data awareness, remote communication and team leadership.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154CF570-C246-17FA-F60C-0867F419BE5B}"/>
              </a:ext>
            </a:extLst>
          </p:cNvPr>
          <p:cNvSpPr txBox="1"/>
          <p:nvPr/>
        </p:nvSpPr>
        <p:spPr>
          <a:xfrm>
            <a:off x="6601968" y="3899500"/>
            <a:ext cx="4564796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Forecasts can be wrong when technology, demand or funding changes. Use quarterly scenarios and staff input rather than treating the plan as fixed.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6401753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Recruitment: </a:t>
            </a:r>
            <a:r>
              <a:rPr lang="en-GB" dirty="0"/>
              <a:t>U</a:t>
            </a:r>
            <a:r>
              <a:rPr dirty="0"/>
              <a:t>se more than one route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04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115568"/>
            <a:ext cx="8658717" cy="36933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rPr dirty="0"/>
              <a:t>A blended approach is more realistic than relying on one recruitment </a:t>
            </a:r>
            <a:r>
              <a:rPr lang="en-GB" dirty="0"/>
              <a:t>strategy</a:t>
            </a:r>
            <a:r>
              <a:rPr dirty="0"/>
              <a:t>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36676" y="1705356"/>
            <a:ext cx="26517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685800" y="1691640"/>
            <a:ext cx="73152" cy="196596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86968" y="1837944"/>
            <a:ext cx="23042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Internal recruitment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566160" y="1691640"/>
            <a:ext cx="26517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566160" y="1691640"/>
            <a:ext cx="73152" cy="196596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767328" y="1837944"/>
            <a:ext cx="23042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External recruitment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6446520" y="1691640"/>
            <a:ext cx="2651760" cy="196596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6446520" y="1691640"/>
            <a:ext cx="73152" cy="196596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6647688" y="1837944"/>
            <a:ext cx="23042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Online recruitment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9326880" y="1792224"/>
            <a:ext cx="2651760" cy="1865376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9326880" y="1691640"/>
            <a:ext cx="73152" cy="1965960"/>
          </a:xfrm>
          <a:prstGeom prst="rect">
            <a:avLst/>
          </a:prstGeom>
          <a:solidFill>
            <a:srgbClr val="BC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528048" y="1837944"/>
            <a:ext cx="1847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Social media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3048976" y="3152001"/>
            <a:ext cx="135615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.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22960" y="4069080"/>
            <a:ext cx="5303520" cy="3474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142744"/>
                </a:solidFill>
                <a:latin typeface="Arial"/>
              </a:defRPr>
            </a:pPr>
            <a:r>
              <a:t>Selection should be structured and fair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822960" y="4480560"/>
            <a:ext cx="5257800" cy="1325880"/>
          </a:xfrm>
          <a:prstGeom prst="rect">
            <a:avLst/>
          </a:prstGeom>
          <a:noFill/>
        </p:spPr>
        <p:txBody>
          <a:bodyPr wrap="none" lIns="73152" rIns="54864" bIns="27432">
            <a:spAutoFit/>
          </a:bodyPr>
          <a:lstStyle/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Use competency-based interviews and consistent scoring.</a:t>
            </a:r>
          </a:p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Add realistic job previews and role-specific work samples.</a:t>
            </a:r>
          </a:p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Check clinical registration and role-relevant credentials.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400800" y="4069080"/>
            <a:ext cx="4846320" cy="3474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142744"/>
                </a:solidFill>
                <a:latin typeface="Arial"/>
              </a:defRPr>
            </a:pPr>
            <a:r>
              <a:t>Trade-offs to manage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400800" y="4480560"/>
            <a:ext cx="5074920" cy="1325880"/>
          </a:xfrm>
          <a:prstGeom prst="rect">
            <a:avLst/>
          </a:prstGeom>
          <a:noFill/>
        </p:spPr>
        <p:txBody>
          <a:bodyPr wrap="none" lIns="73152" rIns="54864" bIns="27432">
            <a:spAutoFit/>
          </a:bodyPr>
          <a:lstStyle/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Internal hiring is quicker but can leave another vacancy.</a:t>
            </a:r>
          </a:p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Agencies may fill urgent roles but increase cost.</a:t>
            </a:r>
          </a:p>
          <a:p>
            <a:pPr>
              <a:spcAft>
                <a:spcPts val="1000"/>
              </a:spcAft>
              <a:defRPr sz="1300">
                <a:solidFill>
                  <a:srgbClr val="2A3441"/>
                </a:solidFill>
                <a:latin typeface="Arial"/>
              </a:defRPr>
            </a:pPr>
            <a:r>
              <a:t>•  Social media expands reach but does not prove suitability.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645FA353-4102-DD01-61BD-816A0070F357}"/>
              </a:ext>
            </a:extLst>
          </p:cNvPr>
          <p:cNvSpPr txBox="1"/>
          <p:nvPr/>
        </p:nvSpPr>
        <p:spPr>
          <a:xfrm>
            <a:off x="946773" y="2240880"/>
            <a:ext cx="2431565" cy="1143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Promotions, secondments and internal job boards.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Best for: progression, retention and faster onboarding.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AB46F239-4124-865F-B528-A98A72373269}"/>
              </a:ext>
            </a:extLst>
          </p:cNvPr>
          <p:cNvSpPr txBox="1"/>
          <p:nvPr/>
        </p:nvSpPr>
        <p:spPr>
          <a:xfrm>
            <a:off x="3661851" y="2139696"/>
            <a:ext cx="2487168" cy="1143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Professional networks, specialist recruiters and targeted ads.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Best for: scarce clinical or technical expertise.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E6877E7B-6C97-9CDA-6E1D-7F48C2E3ED47}"/>
              </a:ext>
            </a:extLst>
          </p:cNvPr>
          <p:cNvSpPr txBox="1"/>
          <p:nvPr/>
        </p:nvSpPr>
        <p:spPr>
          <a:xfrm>
            <a:off x="6647688" y="2157984"/>
            <a:ext cx="2377440" cy="13807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Clear careers page, job boards and accessible online applications.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Best for: reach and a consistent candidate journey.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3D6DECE2-17B4-7E55-9603-B4FA446D55E0}"/>
              </a:ext>
            </a:extLst>
          </p:cNvPr>
          <p:cNvSpPr txBox="1"/>
          <p:nvPr/>
        </p:nvSpPr>
        <p:spPr>
          <a:xfrm>
            <a:off x="9528048" y="2139696"/>
            <a:ext cx="2221992" cy="11439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LinkedIn and relevant professional communities.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Best for: employer brand and passive candidates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9825767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Learning and development: </a:t>
            </a:r>
            <a:r>
              <a:rPr lang="en-GB" dirty="0"/>
              <a:t>Build</a:t>
            </a:r>
            <a:r>
              <a:rPr dirty="0"/>
              <a:t> the skills you cannot hire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05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2801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280160"/>
            <a:ext cx="73152" cy="16002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426463"/>
            <a:ext cx="30358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Digital capability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407408" y="12801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407408" y="1280160"/>
            <a:ext cx="73152" cy="16002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608576" y="1426463"/>
            <a:ext cx="30358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Clinical and service quality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075434" y="3049524"/>
            <a:ext cx="138821" cy="29238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0">
                <a:solidFill>
                  <a:srgbClr val="2A3441"/>
                </a:solidFill>
                <a:latin typeface="Arial"/>
              </a:defRPr>
            </a:pPr>
            <a:r>
              <a:rPr dirty="0"/>
              <a:t>.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83296" y="1280160"/>
            <a:ext cx="3383280" cy="16002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83296" y="1280160"/>
            <a:ext cx="73152" cy="16002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84464" y="1426463"/>
            <a:ext cx="30358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People leadership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77240" y="3310128"/>
            <a:ext cx="530352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t>Use a practical learning cycle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22960" y="3840480"/>
            <a:ext cx="2331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22960" y="3840480"/>
            <a:ext cx="73152" cy="123444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24128" y="3986784"/>
            <a:ext cx="19842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Diagnose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1024128" y="4407408"/>
            <a:ext cx="1984248" cy="5486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t>Skills audit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3520440" y="3840480"/>
            <a:ext cx="2331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3520440" y="3840480"/>
            <a:ext cx="73152" cy="123444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3721608" y="3986784"/>
            <a:ext cx="19842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Learn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3721608" y="4407408"/>
            <a:ext cx="1984248" cy="5486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t>Short modules + practice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6217920" y="3840480"/>
            <a:ext cx="2331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6217920" y="3840480"/>
            <a:ext cx="73152" cy="123444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6419088" y="3986784"/>
            <a:ext cx="19842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Apply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6419088" y="4407408"/>
            <a:ext cx="1805944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Supported on</a:t>
            </a:r>
            <a:r>
              <a:rPr lang="en-GB" dirty="0"/>
              <a:t> </a:t>
            </a:r>
            <a:r>
              <a:rPr dirty="0"/>
              <a:t>the</a:t>
            </a:r>
            <a:r>
              <a:rPr lang="en-GB" dirty="0"/>
              <a:t> jo</a:t>
            </a:r>
            <a:r>
              <a:rPr dirty="0"/>
              <a:t>b use</a:t>
            </a:r>
          </a:p>
        </p:txBody>
      </p:sp>
      <p:sp>
        <p:nvSpPr>
          <p:cNvPr id="33" name="Rounded Rectangle 32"/>
          <p:cNvSpPr/>
          <p:nvPr/>
        </p:nvSpPr>
        <p:spPr>
          <a:xfrm>
            <a:off x="8915400" y="3840480"/>
            <a:ext cx="2331720" cy="123444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Rectangle 33"/>
          <p:cNvSpPr/>
          <p:nvPr/>
        </p:nvSpPr>
        <p:spPr>
          <a:xfrm>
            <a:off x="8915400" y="3840480"/>
            <a:ext cx="73152" cy="123444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5" name="TextBox 34"/>
          <p:cNvSpPr txBox="1"/>
          <p:nvPr/>
        </p:nvSpPr>
        <p:spPr>
          <a:xfrm>
            <a:off x="9116568" y="3986784"/>
            <a:ext cx="19842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Evaluate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9116568" y="4407408"/>
            <a:ext cx="1984248" cy="5486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Check impact at work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14400" y="5532120"/>
            <a:ext cx="10332720" cy="4114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008789"/>
                </a:solidFill>
                <a:latin typeface="Arial"/>
              </a:defRPr>
            </a:pPr>
            <a:r>
              <a:t>Measure behaviour and service outcomes — not just course attendance (Kirkpatrick and Kirkpatrick, 2006).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F21F08-3305-5095-0A05-E5CAAA092731}"/>
              </a:ext>
            </a:extLst>
          </p:cNvPr>
          <p:cNvSpPr txBox="1"/>
          <p:nvPr/>
        </p:nvSpPr>
        <p:spPr>
          <a:xfrm>
            <a:off x="859536" y="1746503"/>
            <a:ext cx="3108960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Role-based training in remote monitoring tools, digital records, data protection and cyber awareness.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08AD2789-8E2F-1A4F-69D5-870D90F44A58}"/>
              </a:ext>
            </a:extLst>
          </p:cNvPr>
          <p:cNvSpPr txBox="1"/>
          <p:nvPr/>
        </p:nvSpPr>
        <p:spPr>
          <a:xfrm>
            <a:off x="4480560" y="1746503"/>
            <a:ext cx="323088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Simulation, case reviews and supervised practice for virtual consultations and remote escalation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3AE6A1C2-242A-5B20-65BF-EE78C25EDF87}"/>
              </a:ext>
            </a:extLst>
          </p:cNvPr>
          <p:cNvSpPr txBox="1"/>
          <p:nvPr/>
        </p:nvSpPr>
        <p:spPr>
          <a:xfrm>
            <a:off x="8284464" y="1819564"/>
            <a:ext cx="3035808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Coaching, feedback, workload planning and managing multidisciplinary teams.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105156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9896235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Talent management and retention: </a:t>
            </a:r>
            <a:r>
              <a:rPr lang="en-GB" dirty="0"/>
              <a:t>Make staying</a:t>
            </a:r>
            <a:r>
              <a:rPr dirty="0"/>
              <a:t> worthwhile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06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31520" y="1097280"/>
            <a:ext cx="10698480" cy="3474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t>Retention needs a joined-up employee experience, not just a pay rise.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59536" y="1636776"/>
            <a:ext cx="33375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31520" y="1645920"/>
            <a:ext cx="73152" cy="155448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932688" y="17922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Career pathways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434840" y="1645920"/>
            <a:ext cx="33375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434840" y="1645920"/>
            <a:ext cx="73152" cy="155448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636007" y="17922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rPr dirty="0"/>
              <a:t>Stay interviews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8138160" y="1645920"/>
            <a:ext cx="3337560" cy="155448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Rectangle 17"/>
          <p:cNvSpPr/>
          <p:nvPr/>
        </p:nvSpPr>
        <p:spPr>
          <a:xfrm>
            <a:off x="8138160" y="1645920"/>
            <a:ext cx="73152" cy="155448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9" name="TextBox 18"/>
          <p:cNvSpPr txBox="1"/>
          <p:nvPr/>
        </p:nvSpPr>
        <p:spPr>
          <a:xfrm>
            <a:off x="8339328" y="17922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Recognition and reward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22960" y="3657600"/>
            <a:ext cx="502920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142744"/>
                </a:solidFill>
                <a:latin typeface="Arial"/>
              </a:defRPr>
            </a:pPr>
            <a:r>
              <a:t>Apply Herzberg's two-factor theory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822960" y="4114800"/>
            <a:ext cx="498348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822960" y="4114800"/>
            <a:ext cx="73152" cy="1143000"/>
          </a:xfrm>
          <a:prstGeom prst="rect">
            <a:avLst/>
          </a:prstGeom>
          <a:solidFill>
            <a:srgbClr val="BC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1024128" y="4261104"/>
            <a:ext cx="46360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Hygiene factors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6172200" y="4114800"/>
            <a:ext cx="498348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Rectangle 26"/>
          <p:cNvSpPr/>
          <p:nvPr/>
        </p:nvSpPr>
        <p:spPr>
          <a:xfrm>
            <a:off x="6172200" y="4114800"/>
            <a:ext cx="73152" cy="11430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6373368" y="4261104"/>
            <a:ext cx="46360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Motivators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3342132" y="5326380"/>
            <a:ext cx="135615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.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C7AE012D-3228-9556-A259-0C32502E107D}"/>
              </a:ext>
            </a:extLst>
          </p:cNvPr>
          <p:cNvSpPr txBox="1"/>
          <p:nvPr/>
        </p:nvSpPr>
        <p:spPr>
          <a:xfrm>
            <a:off x="969264" y="2112264"/>
            <a:ext cx="30998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Publish progression routes for clinical, digital and team lead roles, offer mentoring and secondments.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CA364E0C-96B7-0FDE-B4ED-02D56C3E2F18}"/>
              </a:ext>
            </a:extLst>
          </p:cNvPr>
          <p:cNvSpPr txBox="1"/>
          <p:nvPr/>
        </p:nvSpPr>
        <p:spPr>
          <a:xfrm>
            <a:off x="4534240" y="2112264"/>
            <a:ext cx="31497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Ask what helps people stay, what frustrates them and what might make them leave. </a:t>
            </a:r>
            <a:r>
              <a:rPr lang="en-GB" sz="1200" dirty="0">
                <a:solidFill>
                  <a:srgbClr val="2A3441"/>
                </a:solidFill>
                <a:latin typeface="Arial"/>
              </a:rPr>
              <a:t>Act</a:t>
            </a: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on patterns.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ECA78F7F-9DA0-9A2E-D214-D36504E70D89}"/>
              </a:ext>
            </a:extLst>
          </p:cNvPr>
          <p:cNvSpPr txBox="1"/>
          <p:nvPr/>
        </p:nvSpPr>
        <p:spPr>
          <a:xfrm>
            <a:off x="8339328" y="2112264"/>
            <a:ext cx="3063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Use fair pay benchmarking, timely recognition and transparent criteria for progression.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DC3F0BEA-F6D2-86B0-CC0A-903F4ED45FA3}"/>
              </a:ext>
            </a:extLst>
          </p:cNvPr>
          <p:cNvSpPr txBox="1"/>
          <p:nvPr/>
        </p:nvSpPr>
        <p:spPr>
          <a:xfrm>
            <a:off x="1025086" y="4581144"/>
            <a:ext cx="46350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Fair pay, manageable workload, good systems and supportive conditions reduce dissatisfaction.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5B57BF30-D311-7FD7-0B31-87BAB9F41267}"/>
              </a:ext>
            </a:extLst>
          </p:cNvPr>
          <p:cNvSpPr txBox="1"/>
          <p:nvPr/>
        </p:nvSpPr>
        <p:spPr>
          <a:xfrm>
            <a:off x="6373368" y="4581144"/>
            <a:ext cx="463600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Meaningful work, responsibility, achievement and development can improve satisfaction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72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9864367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Wellbeing and engagement: </a:t>
            </a:r>
            <a:r>
              <a:rPr lang="en-GB" dirty="0"/>
              <a:t>Address</a:t>
            </a:r>
            <a:r>
              <a:rPr dirty="0"/>
              <a:t> the causes of burnout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07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32588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325880"/>
            <a:ext cx="73152" cy="1828800"/>
          </a:xfrm>
          <a:prstGeom prst="rect">
            <a:avLst/>
          </a:prstGeom>
          <a:solidFill>
            <a:srgbClr val="BC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47218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Fix work design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32588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89120" y="1325880"/>
            <a:ext cx="73152" cy="18288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90288" y="147218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Make support normal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46720" y="132588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46720" y="1325880"/>
            <a:ext cx="73152" cy="18288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47888" y="147218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Listen and respond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611880"/>
            <a:ext cx="512064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142744"/>
                </a:solidFill>
                <a:latin typeface="Arial"/>
              </a:defRPr>
            </a:pPr>
            <a:r>
              <a:rPr dirty="0"/>
              <a:t>Self-Determination Theory (Deci and Ryan)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68680" y="4096512"/>
            <a:ext cx="324612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68680" y="4096512"/>
            <a:ext cx="73152" cy="11430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978408" y="4242816"/>
            <a:ext cx="28986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dirty="0"/>
              <a:t>Autonomy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978408" y="4669905"/>
            <a:ext cx="2940870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Some control over how work is </a:t>
            </a:r>
            <a:r>
              <a:rPr lang="en-GB" dirty="0"/>
              <a:t>organised.</a:t>
            </a:r>
            <a:endParaRPr dirty="0"/>
          </a:p>
        </p:txBody>
      </p:sp>
      <p:sp>
        <p:nvSpPr>
          <p:cNvPr id="25" name="Rounded Rectangle 24"/>
          <p:cNvSpPr/>
          <p:nvPr/>
        </p:nvSpPr>
        <p:spPr>
          <a:xfrm>
            <a:off x="4535424" y="4114800"/>
            <a:ext cx="324612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4480560" y="4096512"/>
            <a:ext cx="73152" cy="11430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4572000" y="4247388"/>
            <a:ext cx="28986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dirty="0"/>
              <a:t>Competence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4517136" y="4653280"/>
            <a:ext cx="2898648" cy="4572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Training, tools and feedback to do the job well.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092440" y="4096512"/>
            <a:ext cx="324612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8092440" y="4096512"/>
            <a:ext cx="73152" cy="11430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165592" y="4242816"/>
            <a:ext cx="289864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rPr dirty="0"/>
              <a:t>Relatedness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8165592" y="4686300"/>
            <a:ext cx="2898648" cy="4572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Belonging across clinical and technical teams.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A207D77-3656-055E-1F64-EEA1EDC766FC}"/>
              </a:ext>
            </a:extLst>
          </p:cNvPr>
          <p:cNvSpPr txBox="1"/>
          <p:nvPr/>
        </p:nvSpPr>
        <p:spPr>
          <a:xfrm>
            <a:off x="932688" y="1792224"/>
            <a:ext cx="308152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Review caseloads, rota patterns, back to back virtual appointments and time for documentation. Add recovery breaks.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ED6A7768-41D1-ADB9-BE29-8A8680C4B81E}"/>
              </a:ext>
            </a:extLst>
          </p:cNvPr>
          <p:cNvSpPr txBox="1"/>
          <p:nvPr/>
        </p:nvSpPr>
        <p:spPr>
          <a:xfrm>
            <a:off x="4590288" y="1792224"/>
            <a:ext cx="313639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Train managers to spot pressure early,  offer confidential support and regular check-ins without stigma.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C48C874-8DCD-7B8F-F041-9775D8C6CA27}"/>
              </a:ext>
            </a:extLst>
          </p:cNvPr>
          <p:cNvSpPr txBox="1"/>
          <p:nvPr/>
        </p:nvSpPr>
        <p:spPr>
          <a:xfrm>
            <a:off x="8165592" y="1792224"/>
            <a:ext cx="3246120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Short pulse surveys, team discussions and clear follow-up on the issues staff raise.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-30664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1088136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t>Performance management and multidisciplinary teamwork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08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097280"/>
            <a:ext cx="5212080" cy="36576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t>Set balanced objectives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96487" y="1531620"/>
            <a:ext cx="6383607" cy="1320361"/>
          </a:xfrm>
          <a:prstGeom prst="rect">
            <a:avLst/>
          </a:prstGeom>
          <a:noFill/>
        </p:spPr>
        <p:txBody>
          <a:bodyPr wrap="none" lIns="73152" rIns="54864" bIns="27432">
            <a:spAutoFit/>
          </a:bodyPr>
          <a:lstStyle/>
          <a:p>
            <a:pPr>
              <a:spcAft>
                <a:spcPts val="1000"/>
              </a:spcAft>
              <a:defRPr sz="1400">
                <a:solidFill>
                  <a:srgbClr val="2A3441"/>
                </a:solidFill>
                <a:latin typeface="Arial"/>
              </a:defRPr>
            </a:pPr>
            <a:r>
              <a:rPr dirty="0"/>
              <a:t>•  Agree role</a:t>
            </a:r>
            <a:r>
              <a:rPr lang="en-GB" dirty="0"/>
              <a:t> </a:t>
            </a:r>
            <a:r>
              <a:rPr dirty="0"/>
              <a:t>specific goals linked to safe, reliable patient services.</a:t>
            </a:r>
          </a:p>
          <a:p>
            <a:pPr>
              <a:spcAft>
                <a:spcPts val="1000"/>
              </a:spcAft>
              <a:defRPr sz="1400">
                <a:solidFill>
                  <a:srgbClr val="2A3441"/>
                </a:solidFill>
                <a:latin typeface="Arial"/>
              </a:defRPr>
            </a:pPr>
            <a:r>
              <a:rPr dirty="0"/>
              <a:t>•  Use regular one</a:t>
            </a:r>
            <a:r>
              <a:rPr lang="en-GB" dirty="0"/>
              <a:t> </a:t>
            </a:r>
            <a:r>
              <a:rPr dirty="0"/>
              <a:t>to</a:t>
            </a:r>
            <a:r>
              <a:rPr lang="en-GB" dirty="0"/>
              <a:t> </a:t>
            </a:r>
            <a:r>
              <a:rPr dirty="0"/>
              <a:t>ones and coaching, not only annual appraisals.</a:t>
            </a:r>
          </a:p>
          <a:p>
            <a:pPr>
              <a:spcAft>
                <a:spcPts val="1000"/>
              </a:spcAft>
              <a:defRPr sz="1400">
                <a:solidFill>
                  <a:srgbClr val="2A3441"/>
                </a:solidFill>
                <a:latin typeface="Arial"/>
              </a:defRPr>
            </a:pPr>
            <a:r>
              <a:rPr dirty="0"/>
              <a:t>•  Balance output measures with quality, patient experience and staff wellbeing.</a:t>
            </a:r>
          </a:p>
          <a:p>
            <a:pPr>
              <a:spcAft>
                <a:spcPts val="1000"/>
              </a:spcAft>
              <a:defRPr sz="1400">
                <a:solidFill>
                  <a:srgbClr val="2A3441"/>
                </a:solidFill>
                <a:latin typeface="Arial"/>
              </a:defRPr>
            </a:pPr>
            <a:r>
              <a:rPr dirty="0"/>
              <a:t>•  Use clear improvement plans and support before formal escalation.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400800" y="1097280"/>
            <a:ext cx="4937760" cy="36576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t>Example balanced scorecard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6683435" y="1554480"/>
            <a:ext cx="47548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Rectangle 11"/>
          <p:cNvSpPr/>
          <p:nvPr/>
        </p:nvSpPr>
        <p:spPr>
          <a:xfrm flipH="1">
            <a:off x="6683435" y="1554479"/>
            <a:ext cx="91440" cy="658368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TextBox 12"/>
          <p:cNvSpPr txBox="1"/>
          <p:nvPr/>
        </p:nvSpPr>
        <p:spPr>
          <a:xfrm>
            <a:off x="6798564" y="1581912"/>
            <a:ext cx="44074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142744"/>
                </a:solidFill>
                <a:latin typeface="Arial"/>
              </a:defRPr>
            </a:pPr>
            <a:r>
              <a:rPr dirty="0"/>
              <a:t>Service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6798564" y="1891238"/>
            <a:ext cx="4407408" cy="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Response times; appointment reliability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710775" y="2386908"/>
            <a:ext cx="47548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701723" y="2404872"/>
            <a:ext cx="73152" cy="658368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6798564" y="2414016"/>
            <a:ext cx="44074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142744"/>
                </a:solidFill>
                <a:latin typeface="Arial"/>
              </a:defRPr>
            </a:pPr>
            <a:r>
              <a:rPr dirty="0"/>
              <a:t>Quality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6798564" y="2714567"/>
            <a:ext cx="4407408" cy="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Clinical safety; appropriate escalation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710775" y="3244133"/>
            <a:ext cx="47548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715395" y="3242977"/>
            <a:ext cx="73152" cy="658368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902891" y="3272210"/>
            <a:ext cx="44074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142744"/>
                </a:solidFill>
                <a:latin typeface="Arial"/>
              </a:defRPr>
            </a:pPr>
            <a:r>
              <a:rPr dirty="0"/>
              <a:t>People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6857171" y="3592250"/>
            <a:ext cx="4407408" cy="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Engagement; absence; turnover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6710775" y="4084040"/>
            <a:ext cx="4754880" cy="6583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4" name="Rectangle 23"/>
          <p:cNvSpPr/>
          <p:nvPr/>
        </p:nvSpPr>
        <p:spPr>
          <a:xfrm>
            <a:off x="6706159" y="4099046"/>
            <a:ext cx="73152" cy="658368"/>
          </a:xfrm>
          <a:prstGeom prst="rect">
            <a:avLst/>
          </a:prstGeom>
          <a:solidFill>
            <a:srgbClr val="BC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6884511" y="4158394"/>
            <a:ext cx="44074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300" b="1">
                <a:solidFill>
                  <a:srgbClr val="142744"/>
                </a:solidFill>
                <a:latin typeface="Arial"/>
              </a:defRPr>
            </a:pPr>
            <a:r>
              <a:rPr dirty="0"/>
              <a:t>Capability</a:t>
            </a:r>
          </a:p>
        </p:txBody>
      </p:sp>
      <p:sp>
        <p:nvSpPr>
          <p:cNvPr id="26" name="TextBox 25"/>
          <p:cNvSpPr txBox="1"/>
          <p:nvPr/>
        </p:nvSpPr>
        <p:spPr>
          <a:xfrm>
            <a:off x="6884511" y="4475479"/>
            <a:ext cx="4407408" cy="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0">
                <a:solidFill>
                  <a:srgbClr val="2A3441"/>
                </a:solidFill>
                <a:latin typeface="Arial"/>
              </a:defRPr>
            </a:pPr>
            <a:r>
              <a:rPr dirty="0"/>
              <a:t>Training completion; skill progression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296487" y="3238316"/>
            <a:ext cx="512064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rPr dirty="0"/>
              <a:t>Lead across professional boundaries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580912" y="5086460"/>
            <a:ext cx="466344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ctr">
              <a:spcAft>
                <a:spcPts val="500"/>
              </a:spcAft>
              <a:defRPr sz="1300" b="1">
                <a:solidFill>
                  <a:srgbClr val="BC4C4C"/>
                </a:solidFill>
                <a:latin typeface="Arial"/>
              </a:defRPr>
            </a:pPr>
            <a:r>
              <a:rPr dirty="0"/>
              <a:t>Avoid targets that reward speed while undermining care quality.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59DF1DF7-214F-C1CE-301B-87879567825F}"/>
              </a:ext>
            </a:extLst>
          </p:cNvPr>
          <p:cNvSpPr txBox="1"/>
          <p:nvPr/>
        </p:nvSpPr>
        <p:spPr>
          <a:xfrm>
            <a:off x="242102" y="3753282"/>
            <a:ext cx="534693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Use shared team goals, clear handovers and short cross functional reviews involving clinical, product, technology and operations staff.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-14196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1088136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t>Leadership: develop managers, not just specialists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09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37160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371600"/>
            <a:ext cx="73152" cy="18288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51790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Transformational behaviours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389120" y="137160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389120" y="1371600"/>
            <a:ext cx="73152" cy="18288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590288" y="151790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Coaching leadership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046720" y="137160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046720" y="1371600"/>
            <a:ext cx="73152" cy="18288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247888" y="151790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Situational judgement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31520" y="3675888"/>
            <a:ext cx="1042416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800" b="1">
                <a:solidFill>
                  <a:srgbClr val="142744"/>
                </a:solidFill>
                <a:latin typeface="Arial"/>
              </a:defRPr>
            </a:pPr>
            <a:r>
              <a:t>Practical leadership development plan</a:t>
            </a:r>
          </a:p>
        </p:txBody>
      </p:sp>
      <p:sp>
        <p:nvSpPr>
          <p:cNvPr id="21" name="Rounded Rectangle 20"/>
          <p:cNvSpPr/>
          <p:nvPr/>
        </p:nvSpPr>
        <p:spPr>
          <a:xfrm>
            <a:off x="868680" y="4160520"/>
            <a:ext cx="333756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Rectangle 21"/>
          <p:cNvSpPr/>
          <p:nvPr/>
        </p:nvSpPr>
        <p:spPr>
          <a:xfrm>
            <a:off x="868680" y="4160520"/>
            <a:ext cx="73152" cy="11430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1069848" y="43068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First 30 days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4663440" y="4160520"/>
            <a:ext cx="333756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Rectangle 25"/>
          <p:cNvSpPr/>
          <p:nvPr/>
        </p:nvSpPr>
        <p:spPr>
          <a:xfrm>
            <a:off x="4663440" y="4160520"/>
            <a:ext cx="73152" cy="11430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4864608" y="43068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Days 31–60</a:t>
            </a:r>
          </a:p>
        </p:txBody>
      </p:sp>
      <p:sp>
        <p:nvSpPr>
          <p:cNvPr id="29" name="Rounded Rectangle 28"/>
          <p:cNvSpPr/>
          <p:nvPr/>
        </p:nvSpPr>
        <p:spPr>
          <a:xfrm>
            <a:off x="8458200" y="4160520"/>
            <a:ext cx="3337560" cy="11430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Rectangle 29"/>
          <p:cNvSpPr/>
          <p:nvPr/>
        </p:nvSpPr>
        <p:spPr>
          <a:xfrm>
            <a:off x="8458200" y="4160520"/>
            <a:ext cx="73152" cy="11430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1" name="TextBox 30"/>
          <p:cNvSpPr txBox="1"/>
          <p:nvPr/>
        </p:nvSpPr>
        <p:spPr>
          <a:xfrm>
            <a:off x="8659368" y="4306824"/>
            <a:ext cx="29900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400" b="1">
                <a:solidFill>
                  <a:srgbClr val="142744"/>
                </a:solidFill>
                <a:latin typeface="Arial"/>
              </a:defRPr>
            </a:pPr>
            <a:r>
              <a:t>Days 61–90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E10B49C9-5454-DF8A-EFC7-713A94949352}"/>
              </a:ext>
            </a:extLst>
          </p:cNvPr>
          <p:cNvSpPr txBox="1"/>
          <p:nvPr/>
        </p:nvSpPr>
        <p:spPr>
          <a:xfrm>
            <a:off x="868680" y="1938528"/>
            <a:ext cx="3145536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Communicate a clear purpose, encourage improvement and recognise contributions. Useful during growth and change.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AA59CC4-0D4F-80B0-F788-53B4C5A7B4BC}"/>
              </a:ext>
            </a:extLst>
          </p:cNvPr>
          <p:cNvSpPr txBox="1"/>
          <p:nvPr/>
        </p:nvSpPr>
        <p:spPr>
          <a:xfrm>
            <a:off x="4590288" y="1837944"/>
            <a:ext cx="3139442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Ask questions, listen, give specific feedback and support people to solve problems independently.</a:t>
            </a:r>
            <a:endParaRPr kumimoji="0" lang="en-GB" sz="13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3FD71EE8-9A65-E028-895C-22DA469A2196}"/>
              </a:ext>
            </a:extLst>
          </p:cNvPr>
          <p:cNvSpPr txBox="1"/>
          <p:nvPr/>
        </p:nvSpPr>
        <p:spPr>
          <a:xfrm>
            <a:off x="8119872" y="1837944"/>
            <a:ext cx="33284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Adapt direction and support to the employee, task, urgency and level of risk.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66B1705C-1852-7247-D051-51BB69C864F5}"/>
              </a:ext>
            </a:extLst>
          </p:cNvPr>
          <p:cNvSpPr txBox="1"/>
          <p:nvPr/>
        </p:nvSpPr>
        <p:spPr>
          <a:xfrm>
            <a:off x="1069848" y="4626864"/>
            <a:ext cx="309067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100" b="0">
                <a:solidFill>
                  <a:srgbClr val="2A3441"/>
                </a:solidFill>
                <a:latin typeface="Arial"/>
              </a:defRPr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Assess all round feedback, staff pulse and manager self-review.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426B877B-DB11-182F-E8EB-C8746917FAB2}"/>
              </a:ext>
            </a:extLst>
          </p:cNvPr>
          <p:cNvSpPr txBox="1"/>
          <p:nvPr/>
        </p:nvSpPr>
        <p:spPr>
          <a:xfrm>
            <a:off x="4864608" y="4544291"/>
            <a:ext cx="3063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100" b="0">
                <a:solidFill>
                  <a:srgbClr val="2A3441"/>
                </a:solidFill>
                <a:latin typeface="Arial"/>
              </a:defRPr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Practise - Coaching, difficult conversations and team simulations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C30012F-B5BE-D042-5B64-F746838885BD}"/>
              </a:ext>
            </a:extLst>
          </p:cNvPr>
          <p:cNvSpPr txBox="1"/>
          <p:nvPr/>
        </p:nvSpPr>
        <p:spPr>
          <a:xfrm>
            <a:off x="8659368" y="4626864"/>
            <a:ext cx="306324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100" b="0">
                <a:solidFill>
                  <a:srgbClr val="2A3441"/>
                </a:solidFill>
                <a:latin typeface="Arial"/>
              </a:defRPr>
            </a:pPr>
            <a:r>
              <a:rPr lang="en-GB" sz="1100" dirty="0">
                <a:solidFill>
                  <a:srgbClr val="2A3441"/>
                </a:solidFill>
                <a:latin typeface="Arial"/>
              </a:rPr>
              <a:t>Observe and review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behaviour, gather team feedback and agree next goals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1088136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t>Implementation: a realistic 12-month roadmap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10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417320"/>
            <a:ext cx="5166360" cy="15727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417320"/>
            <a:ext cx="73152" cy="1572768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563624"/>
            <a:ext cx="48188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0–3 months  |  Diagnose &amp; stabilise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62585" y="2889504"/>
            <a:ext cx="92398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endParaRPr dirty="0"/>
          </a:p>
        </p:txBody>
      </p:sp>
      <p:sp>
        <p:nvSpPr>
          <p:cNvPr id="12" name="Rounded Rectangle 11"/>
          <p:cNvSpPr/>
          <p:nvPr/>
        </p:nvSpPr>
        <p:spPr>
          <a:xfrm>
            <a:off x="6309359" y="1417320"/>
            <a:ext cx="5166360" cy="15727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6309359" y="1417320"/>
            <a:ext cx="73152" cy="1572768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6510527" y="1563624"/>
            <a:ext cx="48188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3–6 months  |  Build capability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6510527" y="1984248"/>
            <a:ext cx="92398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endParaRPr lang="en-GB" dirty="0"/>
          </a:p>
        </p:txBody>
      </p:sp>
      <p:sp>
        <p:nvSpPr>
          <p:cNvPr id="16" name="Rounded Rectangle 15"/>
          <p:cNvSpPr/>
          <p:nvPr/>
        </p:nvSpPr>
        <p:spPr>
          <a:xfrm>
            <a:off x="731520" y="3383280"/>
            <a:ext cx="5166360" cy="15727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31520" y="3383280"/>
            <a:ext cx="73152" cy="1572768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32688" y="3529584"/>
            <a:ext cx="48188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6–9 months  |  Embed retention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32688" y="3950208"/>
            <a:ext cx="4999125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dirty="0"/>
              <a:t>Stay interviews</a:t>
            </a:r>
            <a:r>
              <a:rPr lang="en-GB" dirty="0"/>
              <a:t>,</a:t>
            </a:r>
            <a:r>
              <a:rPr dirty="0"/>
              <a:t> recognition framework</a:t>
            </a:r>
            <a:r>
              <a:rPr lang="en-GB" dirty="0"/>
              <a:t> and </a:t>
            </a:r>
            <a:r>
              <a:rPr dirty="0"/>
              <a:t> cross-team ways of working.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6309359" y="3383280"/>
            <a:ext cx="5166360" cy="1572768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1" name="Rectangle 20"/>
          <p:cNvSpPr/>
          <p:nvPr/>
        </p:nvSpPr>
        <p:spPr>
          <a:xfrm>
            <a:off x="6309359" y="3383280"/>
            <a:ext cx="73152" cy="1572768"/>
          </a:xfrm>
          <a:prstGeom prst="rect">
            <a:avLst/>
          </a:prstGeom>
          <a:solidFill>
            <a:srgbClr val="BC4C4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6510527" y="3529584"/>
            <a:ext cx="481888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t>9–12 months  |  Evaluate &amp; adapt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30FF74BB-0AF0-8BAD-7C4A-E0D095D7988E}"/>
              </a:ext>
            </a:extLst>
          </p:cNvPr>
          <p:cNvSpPr txBox="1"/>
          <p:nvPr/>
        </p:nvSpPr>
        <p:spPr>
          <a:xfrm>
            <a:off x="932688" y="1883664"/>
            <a:ext cx="4818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Skills audit. Turnover and exit analysis, workload review and structured hiring toolkit.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013A9E56-C0DC-04EA-5FF8-9B50B8BB7271}"/>
              </a:ext>
            </a:extLst>
          </p:cNvPr>
          <p:cNvSpPr txBox="1"/>
          <p:nvPr/>
        </p:nvSpPr>
        <p:spPr>
          <a:xfrm>
            <a:off x="6382511" y="1883664"/>
            <a:ext cx="50657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Launch digital training pathways, manager coaching and career conversations.</a:t>
            </a: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FD3D2A8A-18E9-8337-559B-ED2E805F3EEF}"/>
              </a:ext>
            </a:extLst>
          </p:cNvPr>
          <p:cNvSpPr txBox="1"/>
          <p:nvPr/>
        </p:nvSpPr>
        <p:spPr>
          <a:xfrm>
            <a:off x="6510527" y="3874270"/>
            <a:ext cx="4818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Review metrics, compare with baseline, scale what works and revise what does not.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10881360" cy="50292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t>How the Board will know it is working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11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77240" y="1097280"/>
            <a:ext cx="10698480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700" b="1">
                <a:solidFill>
                  <a:srgbClr val="142744"/>
                </a:solidFill>
                <a:latin typeface="Arial"/>
              </a:defRPr>
            </a:pPr>
            <a:r>
              <a:t>Agree baseline values in month one; set final targets after the data is validated.</a:t>
            </a:r>
          </a:p>
        </p:txBody>
      </p:sp>
      <p:sp>
        <p:nvSpPr>
          <p:cNvPr id="9" name="Rectangle 8"/>
          <p:cNvSpPr/>
          <p:nvPr/>
        </p:nvSpPr>
        <p:spPr>
          <a:xfrm>
            <a:off x="731520" y="1691640"/>
            <a:ext cx="1920240" cy="438912"/>
          </a:xfrm>
          <a:prstGeom prst="rect">
            <a:avLst/>
          </a:prstGeom>
          <a:solidFill>
            <a:srgbClr val="14274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804672" y="1783080"/>
            <a:ext cx="1773936" cy="20116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1">
                <a:solidFill>
                  <a:srgbClr val="FFFFFF"/>
                </a:solidFill>
                <a:latin typeface="Arial"/>
              </a:defRPr>
            </a:pPr>
            <a:r>
              <a:t>Area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743200" y="1691640"/>
            <a:ext cx="4206240" cy="438912"/>
          </a:xfrm>
          <a:prstGeom prst="rect">
            <a:avLst/>
          </a:prstGeom>
          <a:solidFill>
            <a:srgbClr val="14274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2816352" y="1783080"/>
            <a:ext cx="4059935" cy="20116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1">
                <a:solidFill>
                  <a:srgbClr val="FFFFFF"/>
                </a:solidFill>
                <a:latin typeface="Arial"/>
              </a:defRPr>
            </a:pPr>
            <a:r>
              <a:t>Measures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7040880" y="1691640"/>
            <a:ext cx="1645920" cy="438912"/>
          </a:xfrm>
          <a:prstGeom prst="rect">
            <a:avLst/>
          </a:prstGeom>
          <a:solidFill>
            <a:srgbClr val="14274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114032" y="1783080"/>
            <a:ext cx="1499616" cy="20116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1">
                <a:solidFill>
                  <a:srgbClr val="FFFFFF"/>
                </a:solidFill>
                <a:latin typeface="Arial"/>
              </a:defRPr>
            </a:pPr>
            <a:r>
              <a:t>Review</a:t>
            </a:r>
          </a:p>
        </p:txBody>
      </p:sp>
      <p:sp>
        <p:nvSpPr>
          <p:cNvPr id="15" name="Rectangle 14"/>
          <p:cNvSpPr/>
          <p:nvPr/>
        </p:nvSpPr>
        <p:spPr>
          <a:xfrm>
            <a:off x="8686800" y="1691640"/>
            <a:ext cx="2651760" cy="438912"/>
          </a:xfrm>
          <a:prstGeom prst="rect">
            <a:avLst/>
          </a:prstGeom>
          <a:solidFill>
            <a:srgbClr val="142744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TextBox 15"/>
          <p:cNvSpPr txBox="1"/>
          <p:nvPr/>
        </p:nvSpPr>
        <p:spPr>
          <a:xfrm>
            <a:off x="8759952" y="1783080"/>
            <a:ext cx="2505456" cy="201168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100" b="1">
                <a:solidFill>
                  <a:srgbClr val="FFFFFF"/>
                </a:solidFill>
                <a:latin typeface="Arial"/>
              </a:defRPr>
            </a:pPr>
            <a:r>
              <a:t>Expected direction</a:t>
            </a:r>
          </a:p>
        </p:txBody>
      </p:sp>
      <p:sp>
        <p:nvSpPr>
          <p:cNvPr id="17" name="Rectangle 16"/>
          <p:cNvSpPr/>
          <p:nvPr/>
        </p:nvSpPr>
        <p:spPr>
          <a:xfrm>
            <a:off x="731520" y="2130552"/>
            <a:ext cx="1920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04672" y="2203704"/>
            <a:ext cx="177393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1">
                <a:solidFill>
                  <a:srgbClr val="142744"/>
                </a:solidFill>
                <a:latin typeface="Arial"/>
              </a:defRPr>
            </a:pPr>
            <a:r>
              <a:t>Recruitment</a:t>
            </a:r>
          </a:p>
        </p:txBody>
      </p:sp>
      <p:sp>
        <p:nvSpPr>
          <p:cNvPr id="19" name="Rectangle 18"/>
          <p:cNvSpPr/>
          <p:nvPr/>
        </p:nvSpPr>
        <p:spPr>
          <a:xfrm>
            <a:off x="2743200" y="2130552"/>
            <a:ext cx="4206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TextBox 19"/>
          <p:cNvSpPr txBox="1"/>
          <p:nvPr/>
        </p:nvSpPr>
        <p:spPr>
          <a:xfrm>
            <a:off x="2816352" y="2203704"/>
            <a:ext cx="3041858" cy="24622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rPr dirty="0"/>
              <a:t>Time-to-fill</a:t>
            </a:r>
            <a:r>
              <a:rPr lang="en-GB" dirty="0"/>
              <a:t>, </a:t>
            </a:r>
            <a:r>
              <a:rPr dirty="0"/>
              <a:t>offer acceptance</a:t>
            </a:r>
            <a:r>
              <a:rPr lang="en-GB" dirty="0"/>
              <a:t> and</a:t>
            </a:r>
            <a:r>
              <a:rPr dirty="0"/>
              <a:t> candidate diversity</a:t>
            </a:r>
          </a:p>
        </p:txBody>
      </p:sp>
      <p:sp>
        <p:nvSpPr>
          <p:cNvPr id="21" name="Rectangle 20"/>
          <p:cNvSpPr/>
          <p:nvPr/>
        </p:nvSpPr>
        <p:spPr>
          <a:xfrm>
            <a:off x="7040880" y="2130552"/>
            <a:ext cx="164592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2" name="TextBox 21"/>
          <p:cNvSpPr txBox="1"/>
          <p:nvPr/>
        </p:nvSpPr>
        <p:spPr>
          <a:xfrm>
            <a:off x="7114032" y="2203704"/>
            <a:ext cx="149961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Quarterly</a:t>
            </a:r>
          </a:p>
        </p:txBody>
      </p:sp>
      <p:sp>
        <p:nvSpPr>
          <p:cNvPr id="23" name="Rectangle 22"/>
          <p:cNvSpPr/>
          <p:nvPr/>
        </p:nvSpPr>
        <p:spPr>
          <a:xfrm>
            <a:off x="8686800" y="2130552"/>
            <a:ext cx="265176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8759952" y="2203704"/>
            <a:ext cx="250545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Faster hiring without reducing quality</a:t>
            </a:r>
          </a:p>
        </p:txBody>
      </p:sp>
      <p:sp>
        <p:nvSpPr>
          <p:cNvPr id="25" name="Rectangle 24"/>
          <p:cNvSpPr/>
          <p:nvPr/>
        </p:nvSpPr>
        <p:spPr>
          <a:xfrm>
            <a:off x="731520" y="2852928"/>
            <a:ext cx="192024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804672" y="2926080"/>
            <a:ext cx="177393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1">
                <a:solidFill>
                  <a:srgbClr val="142744"/>
                </a:solidFill>
                <a:latin typeface="Arial"/>
              </a:defRPr>
            </a:pPr>
            <a:r>
              <a:t>Retention</a:t>
            </a:r>
          </a:p>
        </p:txBody>
      </p:sp>
      <p:sp>
        <p:nvSpPr>
          <p:cNvPr id="27" name="Rectangle 26"/>
          <p:cNvSpPr/>
          <p:nvPr/>
        </p:nvSpPr>
        <p:spPr>
          <a:xfrm>
            <a:off x="2743200" y="2852928"/>
            <a:ext cx="420624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8" name="TextBox 27"/>
          <p:cNvSpPr txBox="1"/>
          <p:nvPr/>
        </p:nvSpPr>
        <p:spPr>
          <a:xfrm>
            <a:off x="2816352" y="2926080"/>
            <a:ext cx="2902398" cy="24622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rPr dirty="0"/>
              <a:t>Voluntary turnover; first</a:t>
            </a:r>
            <a:r>
              <a:rPr lang="en-GB" dirty="0"/>
              <a:t> y</a:t>
            </a:r>
            <a:r>
              <a:rPr dirty="0"/>
              <a:t>ear exits</a:t>
            </a:r>
            <a:r>
              <a:rPr lang="en-GB" dirty="0"/>
              <a:t>, </a:t>
            </a:r>
            <a:r>
              <a:rPr dirty="0"/>
              <a:t>stay interview</a:t>
            </a:r>
            <a:r>
              <a:rPr lang="en-GB" dirty="0"/>
              <a:t>s</a:t>
            </a:r>
            <a:endParaRPr dirty="0"/>
          </a:p>
        </p:txBody>
      </p:sp>
      <p:sp>
        <p:nvSpPr>
          <p:cNvPr id="29" name="Rectangle 28"/>
          <p:cNvSpPr/>
          <p:nvPr/>
        </p:nvSpPr>
        <p:spPr>
          <a:xfrm>
            <a:off x="7040880" y="2852928"/>
            <a:ext cx="164592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0" name="TextBox 29"/>
          <p:cNvSpPr txBox="1"/>
          <p:nvPr/>
        </p:nvSpPr>
        <p:spPr>
          <a:xfrm>
            <a:off x="7114032" y="2926080"/>
            <a:ext cx="149961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Monthly</a:t>
            </a:r>
          </a:p>
        </p:txBody>
      </p:sp>
      <p:sp>
        <p:nvSpPr>
          <p:cNvPr id="31" name="Rectangle 30"/>
          <p:cNvSpPr/>
          <p:nvPr/>
        </p:nvSpPr>
        <p:spPr>
          <a:xfrm>
            <a:off x="8686800" y="2852928"/>
            <a:ext cx="265176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2" name="TextBox 31"/>
          <p:cNvSpPr txBox="1"/>
          <p:nvPr/>
        </p:nvSpPr>
        <p:spPr>
          <a:xfrm>
            <a:off x="8759952" y="2926080"/>
            <a:ext cx="250545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Fewer avoidable exits</a:t>
            </a:r>
          </a:p>
        </p:txBody>
      </p:sp>
      <p:sp>
        <p:nvSpPr>
          <p:cNvPr id="33" name="Rectangle 32"/>
          <p:cNvSpPr/>
          <p:nvPr/>
        </p:nvSpPr>
        <p:spPr>
          <a:xfrm>
            <a:off x="731520" y="3575304"/>
            <a:ext cx="1920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4" name="TextBox 33"/>
          <p:cNvSpPr txBox="1"/>
          <p:nvPr/>
        </p:nvSpPr>
        <p:spPr>
          <a:xfrm>
            <a:off x="804672" y="3648456"/>
            <a:ext cx="177393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1">
                <a:solidFill>
                  <a:srgbClr val="142744"/>
                </a:solidFill>
                <a:latin typeface="Arial"/>
              </a:defRPr>
            </a:pPr>
            <a:r>
              <a:t>Capability</a:t>
            </a:r>
          </a:p>
        </p:txBody>
      </p:sp>
      <p:sp>
        <p:nvSpPr>
          <p:cNvPr id="35" name="Rectangle 34"/>
          <p:cNvSpPr/>
          <p:nvPr/>
        </p:nvSpPr>
        <p:spPr>
          <a:xfrm>
            <a:off x="2743200" y="3575304"/>
            <a:ext cx="4206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2816352" y="3648456"/>
            <a:ext cx="2780569" cy="24622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rPr dirty="0"/>
              <a:t>Priority skills </a:t>
            </a:r>
            <a:r>
              <a:rPr lang="en-GB" dirty="0"/>
              <a:t>needs and </a:t>
            </a:r>
            <a:r>
              <a:rPr dirty="0"/>
              <a:t>training applied at work</a:t>
            </a:r>
          </a:p>
        </p:txBody>
      </p:sp>
      <p:sp>
        <p:nvSpPr>
          <p:cNvPr id="37" name="Rectangle 36"/>
          <p:cNvSpPr/>
          <p:nvPr/>
        </p:nvSpPr>
        <p:spPr>
          <a:xfrm>
            <a:off x="7040880" y="3575304"/>
            <a:ext cx="164592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8" name="TextBox 37"/>
          <p:cNvSpPr txBox="1"/>
          <p:nvPr/>
        </p:nvSpPr>
        <p:spPr>
          <a:xfrm>
            <a:off x="7114032" y="3648456"/>
            <a:ext cx="149961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Quarterly</a:t>
            </a:r>
          </a:p>
        </p:txBody>
      </p:sp>
      <p:sp>
        <p:nvSpPr>
          <p:cNvPr id="39" name="Rectangle 38"/>
          <p:cNvSpPr/>
          <p:nvPr/>
        </p:nvSpPr>
        <p:spPr>
          <a:xfrm>
            <a:off x="8686800" y="3575304"/>
            <a:ext cx="265176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0" name="TextBox 39"/>
          <p:cNvSpPr txBox="1"/>
          <p:nvPr/>
        </p:nvSpPr>
        <p:spPr>
          <a:xfrm>
            <a:off x="8759952" y="3648456"/>
            <a:ext cx="250545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Smaller digital skills gaps</a:t>
            </a:r>
          </a:p>
        </p:txBody>
      </p:sp>
      <p:sp>
        <p:nvSpPr>
          <p:cNvPr id="41" name="Rectangle 40"/>
          <p:cNvSpPr/>
          <p:nvPr/>
        </p:nvSpPr>
        <p:spPr>
          <a:xfrm>
            <a:off x="731520" y="4297680"/>
            <a:ext cx="192024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2" name="TextBox 41"/>
          <p:cNvSpPr txBox="1"/>
          <p:nvPr/>
        </p:nvSpPr>
        <p:spPr>
          <a:xfrm>
            <a:off x="804672" y="4370832"/>
            <a:ext cx="177393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1">
                <a:solidFill>
                  <a:srgbClr val="142744"/>
                </a:solidFill>
                <a:latin typeface="Arial"/>
              </a:defRPr>
            </a:pPr>
            <a:r>
              <a:t>Wellbeing</a:t>
            </a:r>
          </a:p>
        </p:txBody>
      </p:sp>
      <p:sp>
        <p:nvSpPr>
          <p:cNvPr id="43" name="Rectangle 42"/>
          <p:cNvSpPr/>
          <p:nvPr/>
        </p:nvSpPr>
        <p:spPr>
          <a:xfrm>
            <a:off x="2743200" y="4297680"/>
            <a:ext cx="420624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4" name="TextBox 43"/>
          <p:cNvSpPr txBox="1"/>
          <p:nvPr/>
        </p:nvSpPr>
        <p:spPr>
          <a:xfrm>
            <a:off x="2816352" y="4370832"/>
            <a:ext cx="3006592" cy="24622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rPr dirty="0"/>
              <a:t>Pulse score</a:t>
            </a:r>
            <a:r>
              <a:rPr lang="en-GB" dirty="0"/>
              <a:t>,</a:t>
            </a:r>
            <a:r>
              <a:rPr dirty="0"/>
              <a:t> sickness absence</a:t>
            </a:r>
            <a:r>
              <a:rPr lang="en-GB" dirty="0"/>
              <a:t>,</a:t>
            </a:r>
            <a:r>
              <a:rPr dirty="0"/>
              <a:t> workload concerns</a:t>
            </a:r>
          </a:p>
        </p:txBody>
      </p:sp>
      <p:sp>
        <p:nvSpPr>
          <p:cNvPr id="45" name="Rectangle 44"/>
          <p:cNvSpPr/>
          <p:nvPr/>
        </p:nvSpPr>
        <p:spPr>
          <a:xfrm>
            <a:off x="7040880" y="4297680"/>
            <a:ext cx="164592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6" name="TextBox 45"/>
          <p:cNvSpPr txBox="1"/>
          <p:nvPr/>
        </p:nvSpPr>
        <p:spPr>
          <a:xfrm>
            <a:off x="7114032" y="4370832"/>
            <a:ext cx="149961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Monthly</a:t>
            </a:r>
          </a:p>
        </p:txBody>
      </p:sp>
      <p:sp>
        <p:nvSpPr>
          <p:cNvPr id="47" name="Rectangle 46"/>
          <p:cNvSpPr/>
          <p:nvPr/>
        </p:nvSpPr>
        <p:spPr>
          <a:xfrm>
            <a:off x="8686800" y="4297680"/>
            <a:ext cx="2651760" cy="722376"/>
          </a:xfrm>
          <a:prstGeom prst="rect">
            <a:avLst/>
          </a:prstGeom>
          <a:solidFill>
            <a:srgbClr val="EBF1F6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9" name="Rectangle 48"/>
          <p:cNvSpPr/>
          <p:nvPr/>
        </p:nvSpPr>
        <p:spPr>
          <a:xfrm>
            <a:off x="731520" y="5020056"/>
            <a:ext cx="1920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0" name="TextBox 49"/>
          <p:cNvSpPr txBox="1"/>
          <p:nvPr/>
        </p:nvSpPr>
        <p:spPr>
          <a:xfrm>
            <a:off x="804672" y="5093208"/>
            <a:ext cx="177393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1">
                <a:solidFill>
                  <a:srgbClr val="142744"/>
                </a:solidFill>
                <a:latin typeface="Arial"/>
              </a:defRPr>
            </a:pPr>
            <a:r>
              <a:t>Performance</a:t>
            </a:r>
          </a:p>
        </p:txBody>
      </p:sp>
      <p:sp>
        <p:nvSpPr>
          <p:cNvPr id="51" name="Rectangle 50"/>
          <p:cNvSpPr/>
          <p:nvPr/>
        </p:nvSpPr>
        <p:spPr>
          <a:xfrm>
            <a:off x="2743200" y="5020056"/>
            <a:ext cx="420624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2" name="TextBox 51"/>
          <p:cNvSpPr txBox="1"/>
          <p:nvPr/>
        </p:nvSpPr>
        <p:spPr>
          <a:xfrm>
            <a:off x="2816352" y="5093208"/>
            <a:ext cx="2870338" cy="24622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rPr dirty="0"/>
              <a:t>Service reliability</a:t>
            </a:r>
            <a:r>
              <a:rPr lang="en-GB" dirty="0"/>
              <a:t>,</a:t>
            </a:r>
            <a:r>
              <a:rPr dirty="0"/>
              <a:t> quality/safety</a:t>
            </a:r>
            <a:r>
              <a:rPr lang="en-GB" dirty="0"/>
              <a:t>, </a:t>
            </a:r>
            <a:r>
              <a:rPr dirty="0"/>
              <a:t>patient feedback</a:t>
            </a:r>
          </a:p>
        </p:txBody>
      </p:sp>
      <p:sp>
        <p:nvSpPr>
          <p:cNvPr id="53" name="Rectangle 52"/>
          <p:cNvSpPr/>
          <p:nvPr/>
        </p:nvSpPr>
        <p:spPr>
          <a:xfrm>
            <a:off x="7040880" y="5020056"/>
            <a:ext cx="164592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4" name="TextBox 53"/>
          <p:cNvSpPr txBox="1"/>
          <p:nvPr/>
        </p:nvSpPr>
        <p:spPr>
          <a:xfrm>
            <a:off x="7114032" y="5093208"/>
            <a:ext cx="149961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Quarterly</a:t>
            </a:r>
          </a:p>
        </p:txBody>
      </p:sp>
      <p:sp>
        <p:nvSpPr>
          <p:cNvPr id="55" name="Rectangle 54"/>
          <p:cNvSpPr/>
          <p:nvPr/>
        </p:nvSpPr>
        <p:spPr>
          <a:xfrm>
            <a:off x="8686800" y="5020056"/>
            <a:ext cx="2651760" cy="722376"/>
          </a:xfrm>
          <a:prstGeom prst="rect">
            <a:avLst/>
          </a:prstGeom>
          <a:solidFill>
            <a:srgbClr val="FFFFFF"/>
          </a:solidFill>
          <a:ln>
            <a:solidFill>
              <a:srgbClr val="DCE4E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6" name="TextBox 55"/>
          <p:cNvSpPr txBox="1"/>
          <p:nvPr/>
        </p:nvSpPr>
        <p:spPr>
          <a:xfrm>
            <a:off x="8759952" y="5093208"/>
            <a:ext cx="2505456" cy="576072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000" b="0">
                <a:solidFill>
                  <a:srgbClr val="2A3441"/>
                </a:solidFill>
                <a:latin typeface="Arial"/>
              </a:defRPr>
            </a:pPr>
            <a:r>
              <a:t>Reliable services and stronger experience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E6F7B99-2FDD-74FE-FDAE-87B04F98FE37}"/>
              </a:ext>
            </a:extLst>
          </p:cNvPr>
          <p:cNvSpPr txBox="1"/>
          <p:nvPr/>
        </p:nvSpPr>
        <p:spPr>
          <a:xfrm>
            <a:off x="8758691" y="4390233"/>
            <a:ext cx="20042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000" b="0">
                <a:solidFill>
                  <a:srgbClr val="2A3441"/>
                </a:solidFill>
                <a:latin typeface="Arial"/>
              </a:defRPr>
            </a:pPr>
            <a:r>
              <a:rPr kumimoji="0" lang="en-GB" sz="1000" b="0" i="0" u="none" strike="noStrike" kern="1200" cap="none" spc="0" normalizeH="0" baseline="0" noProof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Improved wellbeing and sustainable workload</a:t>
            </a:r>
            <a:endParaRPr kumimoji="0" lang="en-GB" sz="1000" b="0" i="0" u="none" strike="noStrike" kern="1200" cap="none" spc="0" normalizeH="0" baseline="0" noProof="0" dirty="0">
              <a:ln>
                <a:noFill/>
              </a:ln>
              <a:solidFill>
                <a:srgbClr val="2A3441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2191695" cy="6858000"/>
          </a:xfrm>
          <a:prstGeom prst="rect">
            <a:avLst/>
          </a:prstGeom>
          <a:solidFill>
            <a:srgbClr val="F5F8F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566928" y="256032"/>
            <a:ext cx="4458913" cy="507831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2700" b="1">
                <a:solidFill>
                  <a:srgbClr val="142744"/>
                </a:solidFill>
                <a:latin typeface="Arial"/>
              </a:defRPr>
            </a:pPr>
            <a:r>
              <a:rPr dirty="0"/>
              <a:t>Conclusion and </a:t>
            </a:r>
            <a:r>
              <a:rPr lang="en-GB" dirty="0"/>
              <a:t>Reference</a:t>
            </a: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594360" y="841248"/>
            <a:ext cx="749808" cy="50292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510528"/>
            <a:ext cx="7772400" cy="18288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800" b="1">
                <a:solidFill>
                  <a:srgbClr val="636F7D"/>
                </a:solidFill>
                <a:latin typeface="Arial"/>
              </a:defRPr>
            </a:pPr>
            <a:r>
              <a:t>HEALTHCONNECT UK  |  HRM STRATEGY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0972800" y="6473952"/>
            <a:ext cx="594360" cy="22860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 algn="r">
              <a:spcAft>
                <a:spcPts val="500"/>
              </a:spcAft>
              <a:defRPr sz="1000" b="1">
                <a:solidFill>
                  <a:srgbClr val="636F7D"/>
                </a:solidFill>
                <a:latin typeface="Arial"/>
              </a:defRPr>
            </a:pPr>
            <a:r>
              <a:t>12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31520" y="1143000"/>
            <a:ext cx="3749039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731520" y="1143000"/>
            <a:ext cx="73152" cy="1828800"/>
          </a:xfrm>
          <a:prstGeom prst="rect">
            <a:avLst/>
          </a:prstGeom>
          <a:solidFill>
            <a:srgbClr val="00878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TextBox 9"/>
          <p:cNvSpPr txBox="1"/>
          <p:nvPr/>
        </p:nvSpPr>
        <p:spPr>
          <a:xfrm>
            <a:off x="932688" y="1289304"/>
            <a:ext cx="340156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What I recommend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2688" y="1709928"/>
            <a:ext cx="135615" cy="276999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200" b="0">
                <a:solidFill>
                  <a:srgbClr val="2A3441"/>
                </a:solidFill>
                <a:latin typeface="Arial"/>
              </a:defRPr>
            </a:pPr>
            <a:r>
              <a:rPr lang="en-GB" dirty="0"/>
              <a:t>.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4754880" y="1143000"/>
            <a:ext cx="292608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4754880" y="1143000"/>
            <a:ext cx="73152" cy="1828800"/>
          </a:xfrm>
          <a:prstGeom prst="rect">
            <a:avLst/>
          </a:prstGeom>
          <a:solidFill>
            <a:srgbClr val="4673A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4956048" y="1289304"/>
            <a:ext cx="257860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Expected benefits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955279" y="1143000"/>
            <a:ext cx="3429000" cy="1828800"/>
          </a:xfrm>
          <a:prstGeom prst="roundRect">
            <a:avLst/>
          </a:prstGeom>
          <a:solidFill>
            <a:srgbClr val="FFFFFF"/>
          </a:solidFill>
          <a:ln>
            <a:solidFill>
              <a:srgbClr val="E1E8E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955279" y="1143000"/>
            <a:ext cx="73152" cy="1828800"/>
          </a:xfrm>
          <a:prstGeom prst="rect">
            <a:avLst/>
          </a:prstGeom>
          <a:solidFill>
            <a:srgbClr val="EFB14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156448" y="1289304"/>
            <a:ext cx="3081528" cy="320040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600" b="1">
                <a:solidFill>
                  <a:srgbClr val="142744"/>
                </a:solidFill>
                <a:latin typeface="Arial"/>
              </a:defRPr>
            </a:pPr>
            <a:r>
              <a:t>Board decision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22960" y="3246120"/>
            <a:ext cx="1196802" cy="323165"/>
          </a:xfrm>
          <a:prstGeom prst="rect">
            <a:avLst/>
          </a:prstGeom>
          <a:noFill/>
        </p:spPr>
        <p:txBody>
          <a:bodyPr wrap="none" lIns="45720" rIns="45720" anchor="t">
            <a:spAutoFit/>
          </a:bodyPr>
          <a:lstStyle/>
          <a:p>
            <a:pPr>
              <a:spcAft>
                <a:spcPts val="500"/>
              </a:spcAft>
              <a:defRPr sz="1500" b="1">
                <a:solidFill>
                  <a:srgbClr val="142744"/>
                </a:solidFill>
                <a:latin typeface="Arial"/>
              </a:defRPr>
            </a:pPr>
            <a:r>
              <a:rPr lang="en-GB" dirty="0"/>
              <a:t>References:</a:t>
            </a:r>
            <a:endParaRPr dirty="0"/>
          </a:p>
        </p:txBody>
      </p:sp>
      <p:sp>
        <p:nvSpPr>
          <p:cNvPr id="21" name="TextBox 20"/>
          <p:cNvSpPr txBox="1"/>
          <p:nvPr/>
        </p:nvSpPr>
        <p:spPr>
          <a:xfrm>
            <a:off x="822960" y="3611880"/>
            <a:ext cx="8068940" cy="1012585"/>
          </a:xfrm>
          <a:prstGeom prst="rect">
            <a:avLst/>
          </a:prstGeom>
          <a:noFill/>
        </p:spPr>
        <p:txBody>
          <a:bodyPr wrap="none" lIns="73152" rIns="54864" bIns="27432">
            <a:spAutoFit/>
          </a:bodyPr>
          <a:lstStyle/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Armstrong, M. and Taylor, S. (2023) Armstrong’s Handbook of Human Resource Management Practice. 16th </a:t>
            </a:r>
            <a:r>
              <a:rPr dirty="0" err="1"/>
              <a:t>edn</a:t>
            </a:r>
            <a:r>
              <a:rPr dirty="0"/>
              <a:t>. London: Kogan Page.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Boxall, P. and Purcell, J. (2016) Strategy and Human Resource Management. 4th </a:t>
            </a:r>
            <a:r>
              <a:rPr dirty="0" err="1"/>
              <a:t>edn</a:t>
            </a:r>
            <a:r>
              <a:rPr dirty="0"/>
              <a:t>. London: Palgrave Macmillan.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CIPD (2025) Workforce planning. Available at: https://www.cipd.org/uk/knowledge/factsheets/workforce-planning-factsheet/ (Accessed: </a:t>
            </a:r>
            <a:r>
              <a:rPr lang="en-GB" dirty="0"/>
              <a:t>09</a:t>
            </a:r>
            <a:r>
              <a:rPr dirty="0"/>
              <a:t> October 2026).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CIPD (n.d.) Recruitment, selection and onboarding. Available at: https://www.cipd.org/uk/knowledge/ (Accessed: 1</a:t>
            </a:r>
            <a:r>
              <a:rPr lang="en-GB" dirty="0"/>
              <a:t>0</a:t>
            </a:r>
            <a:r>
              <a:rPr dirty="0"/>
              <a:t> October 2026).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22960" y="4626864"/>
            <a:ext cx="5074920" cy="2423160"/>
          </a:xfrm>
          <a:prstGeom prst="rect">
            <a:avLst/>
          </a:prstGeom>
          <a:noFill/>
        </p:spPr>
        <p:txBody>
          <a:bodyPr wrap="none" lIns="73152" rIns="54864" bIns="27432">
            <a:spAutoFit/>
          </a:bodyPr>
          <a:lstStyle/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Deci, E.L. and Ryan, R.M. (2000) ‘The “what” and “why” of goal pursuits’, Psychological Inquiry, 11(4), pp. 227–268.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Herzberg, F., Mausner, B. and Snyderman, B.B. (1959) The Motivation to Work. 2nd </a:t>
            </a:r>
            <a:r>
              <a:rPr dirty="0" err="1"/>
              <a:t>edn</a:t>
            </a:r>
            <a:r>
              <a:rPr dirty="0"/>
              <a:t>. New York: Wiley.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Kirkpatrick, D.L. and Kirkpatrick, J.D. (2006) Evaluating Training Programs: The Four Levels. 3rd </a:t>
            </a:r>
            <a:r>
              <a:rPr dirty="0" err="1"/>
              <a:t>edn</a:t>
            </a:r>
            <a:r>
              <a:rPr dirty="0"/>
              <a:t>. San Francisco: Berrett-Koehler.</a:t>
            </a:r>
          </a:p>
          <a:p>
            <a:pPr>
              <a:spcAft>
                <a:spcPts val="1000"/>
              </a:spcAft>
              <a:defRPr sz="900">
                <a:solidFill>
                  <a:srgbClr val="2A3441"/>
                </a:solidFill>
                <a:latin typeface="Arial"/>
              </a:defRPr>
            </a:pPr>
            <a:r>
              <a:rPr dirty="0"/>
              <a:t>•  Veenstra, G.L. et al. (2022) ‘Health care professionals’ motivation, their behaviors, and the quality of hospital care: a mixed-methods systematic review’, Health Care Management Review, 47(2), pp. 155–167.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20309EB-3AE9-F37F-E654-C15020E522A8}"/>
              </a:ext>
            </a:extLst>
          </p:cNvPr>
          <p:cNvSpPr txBox="1"/>
          <p:nvPr/>
        </p:nvSpPr>
        <p:spPr>
          <a:xfrm>
            <a:off x="886968" y="1609344"/>
            <a:ext cx="3493008" cy="13926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1. Plan workforce needs using skills and demand data.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2. Recruit through a blended, fair process.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3. Build digital and leadership skills internally.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200" b="0">
                <a:solidFill>
                  <a:srgbClr val="2A3441"/>
                </a:solidFill>
                <a:latin typeface="Arial"/>
              </a:defRPr>
            </a:pPr>
            <a:r>
              <a:rPr kumimoji="0" lang="en-GB" sz="12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4. Treat wellbeing and retention as operational priorities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EC99BA1-1479-4D07-DE3A-E3819BF9EB70}"/>
              </a:ext>
            </a:extLst>
          </p:cNvPr>
          <p:cNvSpPr txBox="1"/>
          <p:nvPr/>
        </p:nvSpPr>
        <p:spPr>
          <a:xfrm>
            <a:off x="4828032" y="1609344"/>
            <a:ext cx="277977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500"/>
              </a:spcAft>
              <a:buClrTx/>
              <a:buSzTx/>
              <a:buFontTx/>
              <a:buNone/>
              <a:tabLst/>
              <a:defRPr sz="1300" b="0">
                <a:solidFill>
                  <a:srgbClr val="2A3441"/>
                </a:solidFill>
                <a:latin typeface="Arial"/>
              </a:defRPr>
            </a:pPr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srgbClr val="2A3441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More capable teams, stronger engagement, fewer avoidable exits and more reliable digital care.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7F17D22-3D8E-72FD-DDBA-CF6BF30B941E}"/>
              </a:ext>
            </a:extLst>
          </p:cNvPr>
          <p:cNvSpPr txBox="1"/>
          <p:nvPr/>
        </p:nvSpPr>
        <p:spPr>
          <a:xfrm>
            <a:off x="8156448" y="1609344"/>
            <a:ext cx="3148584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GB" sz="1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Sponsor a 12 month people plan, name accountable leads and review a balanced dashboard quarterly.</a:t>
            </a:r>
            <a:endParaRPr lang="en-GB" sz="1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1638</Words>
  <Application>Microsoft Office PowerPoint</Application>
  <PresentationFormat>Widescreen</PresentationFormat>
  <Paragraphs>230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clarkey clarke</dc:creator>
  <cp:keywords/>
  <dc:description>generated using python-pptx</dc:description>
  <cp:lastModifiedBy>clarkey clarke</cp:lastModifiedBy>
  <cp:revision>3</cp:revision>
  <dcterms:created xsi:type="dcterms:W3CDTF">2013-01-27T09:14:16Z</dcterms:created>
  <dcterms:modified xsi:type="dcterms:W3CDTF">2026-10-11T17:18:27Z</dcterms:modified>
  <cp:category/>
</cp:coreProperties>
</file>