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4137" autoAdjust="0"/>
  </p:normalViewPr>
  <p:slideViewPr>
    <p:cSldViewPr snapToGrid="0">
      <p:cViewPr varScale="1">
        <p:scale>
          <a:sx n="54" d="100"/>
          <a:sy n="54" d="100"/>
        </p:scale>
        <p:origin x="110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1301B-62B5-4B1F-8381-12B78858DAB9}"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065DE89B-09F3-4817-B199-5115780A3D90}">
      <dgm:prSet/>
      <dgm:spPr/>
      <dgm:t>
        <a:bodyPr/>
        <a:lstStyle/>
        <a:p>
          <a:r>
            <a:rPr lang="en-US" b="1">
              <a:latin typeface="Arial"/>
              <a:cs typeface="Arial"/>
            </a:rPr>
            <a:t>Common Comorbidities</a:t>
          </a:r>
          <a:endParaRPr lang="en-US">
            <a:latin typeface="Arial"/>
            <a:cs typeface="Arial"/>
          </a:endParaRPr>
        </a:p>
      </dgm:t>
    </dgm:pt>
    <dgm:pt modelId="{0538E2D0-5BA4-4B30-A3BF-01C9550C9FF2}" type="parTrans" cxnId="{EB920B90-8D58-4BF2-AE51-5290C57DC40A}">
      <dgm:prSet/>
      <dgm:spPr/>
      <dgm:t>
        <a:bodyPr/>
        <a:lstStyle/>
        <a:p>
          <a:endParaRPr lang="en-US"/>
        </a:p>
      </dgm:t>
    </dgm:pt>
    <dgm:pt modelId="{BA9EC607-FD1B-4497-B869-E36BB2BDB565}" type="sibTrans" cxnId="{EB920B90-8D58-4BF2-AE51-5290C57DC40A}">
      <dgm:prSet/>
      <dgm:spPr/>
      <dgm:t>
        <a:bodyPr/>
        <a:lstStyle/>
        <a:p>
          <a:endParaRPr lang="en-US"/>
        </a:p>
      </dgm:t>
    </dgm:pt>
    <dgm:pt modelId="{98A03D48-E38C-4515-9454-62FCD17033BC}">
      <dgm:prSet/>
      <dgm:spPr/>
      <dgm:t>
        <a:bodyPr/>
        <a:lstStyle/>
        <a:p>
          <a:r>
            <a:rPr lang="en-US">
              <a:latin typeface="Arial"/>
              <a:cs typeface="Arial"/>
            </a:rPr>
            <a:t>Dementia. </a:t>
          </a:r>
        </a:p>
      </dgm:t>
    </dgm:pt>
    <dgm:pt modelId="{A7FF2506-CFE8-4DBC-BC18-4401E204CDB3}" type="parTrans" cxnId="{EF4B915B-A7D0-41D1-9420-F995F9F48C98}">
      <dgm:prSet/>
      <dgm:spPr/>
      <dgm:t>
        <a:bodyPr/>
        <a:lstStyle/>
        <a:p>
          <a:endParaRPr lang="en-US"/>
        </a:p>
      </dgm:t>
    </dgm:pt>
    <dgm:pt modelId="{B9288264-D22B-4D68-BB0C-47035620BD53}" type="sibTrans" cxnId="{EF4B915B-A7D0-41D1-9420-F995F9F48C98}">
      <dgm:prSet/>
      <dgm:spPr/>
      <dgm:t>
        <a:bodyPr/>
        <a:lstStyle/>
        <a:p>
          <a:endParaRPr lang="en-US"/>
        </a:p>
      </dgm:t>
    </dgm:pt>
    <dgm:pt modelId="{E7E42E1D-815E-4817-9826-96E2A187EA19}">
      <dgm:prSet/>
      <dgm:spPr/>
      <dgm:t>
        <a:bodyPr/>
        <a:lstStyle/>
        <a:p>
          <a:r>
            <a:rPr lang="en-US">
              <a:latin typeface="Arial"/>
              <a:cs typeface="Arial"/>
            </a:rPr>
            <a:t>Depression and anxiety (NHS Inform, 2023). </a:t>
          </a:r>
        </a:p>
      </dgm:t>
    </dgm:pt>
    <dgm:pt modelId="{4ECFA763-68D1-4115-8FA9-2B5FE2973A4E}" type="parTrans" cxnId="{74D1FCAF-4CEC-4BD8-905E-683CF5D2D478}">
      <dgm:prSet/>
      <dgm:spPr/>
      <dgm:t>
        <a:bodyPr/>
        <a:lstStyle/>
        <a:p>
          <a:endParaRPr lang="en-US"/>
        </a:p>
      </dgm:t>
    </dgm:pt>
    <dgm:pt modelId="{AAD75BDB-ECCD-434E-832A-1DD939B2678A}" type="sibTrans" cxnId="{74D1FCAF-4CEC-4BD8-905E-683CF5D2D478}">
      <dgm:prSet/>
      <dgm:spPr/>
      <dgm:t>
        <a:bodyPr/>
        <a:lstStyle/>
        <a:p>
          <a:endParaRPr lang="en-US"/>
        </a:p>
      </dgm:t>
    </dgm:pt>
    <dgm:pt modelId="{AB3096E8-97B5-4131-A5E5-9816B318DEB7}">
      <dgm:prSet/>
      <dgm:spPr/>
      <dgm:t>
        <a:bodyPr/>
        <a:lstStyle/>
        <a:p>
          <a:r>
            <a:rPr lang="en-US">
              <a:latin typeface="Arial"/>
              <a:cs typeface="Arial"/>
            </a:rPr>
            <a:t>Sleep disorders. </a:t>
          </a:r>
        </a:p>
      </dgm:t>
    </dgm:pt>
    <dgm:pt modelId="{14A2A5A5-D23A-4419-ADFC-66484932618C}" type="parTrans" cxnId="{92D38F2D-4F24-43E7-8FE0-AB8F897736D1}">
      <dgm:prSet/>
      <dgm:spPr/>
      <dgm:t>
        <a:bodyPr/>
        <a:lstStyle/>
        <a:p>
          <a:endParaRPr lang="en-US"/>
        </a:p>
      </dgm:t>
    </dgm:pt>
    <dgm:pt modelId="{15FE6167-CEB4-4536-A35F-8FA1B4B977C6}" type="sibTrans" cxnId="{92D38F2D-4F24-43E7-8FE0-AB8F897736D1}">
      <dgm:prSet/>
      <dgm:spPr/>
      <dgm:t>
        <a:bodyPr/>
        <a:lstStyle/>
        <a:p>
          <a:endParaRPr lang="en-US"/>
        </a:p>
      </dgm:t>
    </dgm:pt>
    <dgm:pt modelId="{44AF0583-5289-432B-8701-90EB005AD229}">
      <dgm:prSet/>
      <dgm:spPr/>
      <dgm:t>
        <a:bodyPr/>
        <a:lstStyle/>
        <a:p>
          <a:r>
            <a:rPr lang="en-US">
              <a:latin typeface="Arial"/>
              <a:cs typeface="Arial"/>
            </a:rPr>
            <a:t>Constipation. </a:t>
          </a:r>
        </a:p>
      </dgm:t>
    </dgm:pt>
    <dgm:pt modelId="{8D3FAF72-FBA1-4770-8780-19FF2292B745}" type="parTrans" cxnId="{0C89712D-F29C-4244-9270-D80DC1498AC3}">
      <dgm:prSet/>
      <dgm:spPr/>
      <dgm:t>
        <a:bodyPr/>
        <a:lstStyle/>
        <a:p>
          <a:endParaRPr lang="en-US"/>
        </a:p>
      </dgm:t>
    </dgm:pt>
    <dgm:pt modelId="{7AE8A894-7484-43B4-802D-75F94B91A606}" type="sibTrans" cxnId="{0C89712D-F29C-4244-9270-D80DC1498AC3}">
      <dgm:prSet/>
      <dgm:spPr/>
      <dgm:t>
        <a:bodyPr/>
        <a:lstStyle/>
        <a:p>
          <a:endParaRPr lang="en-US"/>
        </a:p>
      </dgm:t>
    </dgm:pt>
    <dgm:pt modelId="{F0F90EAF-ECE4-45ED-BD09-A4AABC8F70AD}">
      <dgm:prSet/>
      <dgm:spPr/>
      <dgm:t>
        <a:bodyPr/>
        <a:lstStyle/>
        <a:p>
          <a:r>
            <a:rPr lang="en-US">
              <a:latin typeface="Arial"/>
              <a:cs typeface="Arial"/>
            </a:rPr>
            <a:t>Orthostatic hypotension. </a:t>
          </a:r>
        </a:p>
      </dgm:t>
    </dgm:pt>
    <dgm:pt modelId="{DFB47320-D97F-4F92-A6C6-B65F23AB0F3A}" type="parTrans" cxnId="{4656CA95-F134-4CB1-960E-989222B197D8}">
      <dgm:prSet/>
      <dgm:spPr/>
      <dgm:t>
        <a:bodyPr/>
        <a:lstStyle/>
        <a:p>
          <a:endParaRPr lang="en-US"/>
        </a:p>
      </dgm:t>
    </dgm:pt>
    <dgm:pt modelId="{EE3F1353-69A0-4342-A8EB-2A09E51585D7}" type="sibTrans" cxnId="{4656CA95-F134-4CB1-960E-989222B197D8}">
      <dgm:prSet/>
      <dgm:spPr/>
      <dgm:t>
        <a:bodyPr/>
        <a:lstStyle/>
        <a:p>
          <a:endParaRPr lang="en-US"/>
        </a:p>
      </dgm:t>
    </dgm:pt>
    <dgm:pt modelId="{6A007D6F-3FBA-4C6A-B311-BEA687A0A8C7}">
      <dgm:prSet/>
      <dgm:spPr/>
      <dgm:t>
        <a:bodyPr/>
        <a:lstStyle/>
        <a:p>
          <a:r>
            <a:rPr lang="en-US">
              <a:latin typeface="Arial"/>
              <a:cs typeface="Arial"/>
            </a:rPr>
            <a:t>Osteoporosis and falls (Weintraub et al., 2022). </a:t>
          </a:r>
        </a:p>
      </dgm:t>
    </dgm:pt>
    <dgm:pt modelId="{31319CB1-0241-418B-BCDC-CFF840503D3C}" type="parTrans" cxnId="{21F46F73-EDC7-4E6C-A43A-E33FA4E55F8B}">
      <dgm:prSet/>
      <dgm:spPr/>
      <dgm:t>
        <a:bodyPr/>
        <a:lstStyle/>
        <a:p>
          <a:endParaRPr lang="en-US"/>
        </a:p>
      </dgm:t>
    </dgm:pt>
    <dgm:pt modelId="{D08CAFA7-094B-4545-93F6-FDD6759126AA}" type="sibTrans" cxnId="{21F46F73-EDC7-4E6C-A43A-E33FA4E55F8B}">
      <dgm:prSet/>
      <dgm:spPr/>
      <dgm:t>
        <a:bodyPr/>
        <a:lstStyle/>
        <a:p>
          <a:endParaRPr lang="en-US"/>
        </a:p>
      </dgm:t>
    </dgm:pt>
    <dgm:pt modelId="{DE86A4EE-2437-4757-948F-391552B37BD3}">
      <dgm:prSet/>
      <dgm:spPr/>
      <dgm:t>
        <a:bodyPr/>
        <a:lstStyle/>
        <a:p>
          <a:r>
            <a:rPr lang="en-US" b="1">
              <a:latin typeface="Arial"/>
              <a:cs typeface="Arial"/>
            </a:rPr>
            <a:t>Prevention</a:t>
          </a:r>
          <a:endParaRPr lang="en-US">
            <a:latin typeface="Arial"/>
            <a:cs typeface="Arial"/>
          </a:endParaRPr>
        </a:p>
      </dgm:t>
    </dgm:pt>
    <dgm:pt modelId="{F0180AFF-A894-4BDB-9380-3F572343EDBD}" type="parTrans" cxnId="{3F7F243F-C953-46F4-9D8B-2627683C64ED}">
      <dgm:prSet/>
      <dgm:spPr/>
      <dgm:t>
        <a:bodyPr/>
        <a:lstStyle/>
        <a:p>
          <a:endParaRPr lang="en-US"/>
        </a:p>
      </dgm:t>
    </dgm:pt>
    <dgm:pt modelId="{D68CB16A-B3B0-4AAC-855A-7CFA064D0BAB}" type="sibTrans" cxnId="{3F7F243F-C953-46F4-9D8B-2627683C64ED}">
      <dgm:prSet/>
      <dgm:spPr/>
      <dgm:t>
        <a:bodyPr/>
        <a:lstStyle/>
        <a:p>
          <a:endParaRPr lang="en-US"/>
        </a:p>
      </dgm:t>
    </dgm:pt>
    <dgm:pt modelId="{D6293BF9-7BAE-4B21-9676-10520D9CC54B}">
      <dgm:prSet/>
      <dgm:spPr/>
      <dgm:t>
        <a:bodyPr/>
        <a:lstStyle/>
        <a:p>
          <a:r>
            <a:rPr lang="en-US">
              <a:latin typeface="Arial"/>
              <a:cs typeface="Arial"/>
            </a:rPr>
            <a:t>No proven strategy prevents Parkinson's disease. </a:t>
          </a:r>
        </a:p>
      </dgm:t>
    </dgm:pt>
    <dgm:pt modelId="{871F88DE-0CA9-4359-BBD4-67A9A8FF4A9C}" type="parTrans" cxnId="{32B80F6C-6F5A-4CD4-BEDD-D756563A90F3}">
      <dgm:prSet/>
      <dgm:spPr/>
      <dgm:t>
        <a:bodyPr/>
        <a:lstStyle/>
        <a:p>
          <a:endParaRPr lang="en-US"/>
        </a:p>
      </dgm:t>
    </dgm:pt>
    <dgm:pt modelId="{45FA72F7-ABD8-48B8-8049-FDF49B5C110F}" type="sibTrans" cxnId="{32B80F6C-6F5A-4CD4-BEDD-D756563A90F3}">
      <dgm:prSet/>
      <dgm:spPr/>
      <dgm:t>
        <a:bodyPr/>
        <a:lstStyle/>
        <a:p>
          <a:endParaRPr lang="en-US"/>
        </a:p>
      </dgm:t>
    </dgm:pt>
    <dgm:pt modelId="{4C065DF8-63CF-4877-9ACE-FF0AA275C01D}">
      <dgm:prSet/>
      <dgm:spPr/>
      <dgm:t>
        <a:bodyPr/>
        <a:lstStyle/>
        <a:p>
          <a:r>
            <a:rPr lang="en-US">
              <a:latin typeface="Arial"/>
              <a:cs typeface="Arial"/>
            </a:rPr>
            <a:t>Regular physical activity may reduce disease risk and improve function after diagnosis (Xu et al., 2019). </a:t>
          </a:r>
        </a:p>
      </dgm:t>
    </dgm:pt>
    <dgm:pt modelId="{6CBF3CD5-1C9C-41FC-877F-46ABA9BEBE6E}" type="parTrans" cxnId="{4743025C-9901-42A4-A38D-4CAA9B40FCD9}">
      <dgm:prSet/>
      <dgm:spPr/>
      <dgm:t>
        <a:bodyPr/>
        <a:lstStyle/>
        <a:p>
          <a:endParaRPr lang="en-US"/>
        </a:p>
      </dgm:t>
    </dgm:pt>
    <dgm:pt modelId="{E51E106D-D8FE-4371-9106-F21AF33666DF}" type="sibTrans" cxnId="{4743025C-9901-42A4-A38D-4CAA9B40FCD9}">
      <dgm:prSet/>
      <dgm:spPr/>
      <dgm:t>
        <a:bodyPr/>
        <a:lstStyle/>
        <a:p>
          <a:endParaRPr lang="en-US"/>
        </a:p>
      </dgm:t>
    </dgm:pt>
    <dgm:pt modelId="{CE8CCBA7-61CD-40A1-B950-909DF94BB6F5}">
      <dgm:prSet/>
      <dgm:spPr/>
      <dgm:t>
        <a:bodyPr/>
        <a:lstStyle/>
        <a:p>
          <a:r>
            <a:rPr lang="en-US">
              <a:latin typeface="Arial"/>
              <a:cs typeface="Arial"/>
            </a:rPr>
            <a:t>According to Ball et al. (2019), reducing environmental toxin exposure may contribute to risk reduction. </a:t>
          </a:r>
        </a:p>
      </dgm:t>
    </dgm:pt>
    <dgm:pt modelId="{34E0E335-F542-488B-8990-0684F7962313}" type="parTrans" cxnId="{0C864EAE-5E46-4FC8-A696-A6046ED1F914}">
      <dgm:prSet/>
      <dgm:spPr/>
      <dgm:t>
        <a:bodyPr/>
        <a:lstStyle/>
        <a:p>
          <a:endParaRPr lang="en-US"/>
        </a:p>
      </dgm:t>
    </dgm:pt>
    <dgm:pt modelId="{270BF416-7C34-4150-8657-3D2D0B6B640E}" type="sibTrans" cxnId="{0C864EAE-5E46-4FC8-A696-A6046ED1F914}">
      <dgm:prSet/>
      <dgm:spPr/>
      <dgm:t>
        <a:bodyPr/>
        <a:lstStyle/>
        <a:p>
          <a:endParaRPr lang="en-US"/>
        </a:p>
      </dgm:t>
    </dgm:pt>
    <dgm:pt modelId="{94948AED-32C0-413D-8FEF-3E36182FA6DA}" type="pres">
      <dgm:prSet presAssocID="{7011301B-62B5-4B1F-8381-12B78858DAB9}" presName="Name0" presStyleCnt="0">
        <dgm:presLayoutVars>
          <dgm:dir/>
          <dgm:resizeHandles val="exact"/>
        </dgm:presLayoutVars>
      </dgm:prSet>
      <dgm:spPr/>
    </dgm:pt>
    <dgm:pt modelId="{5812CC22-2C1F-4E43-AFA6-04A1E959EB59}" type="pres">
      <dgm:prSet presAssocID="{065DE89B-09F3-4817-B199-5115780A3D90}" presName="node" presStyleLbl="node1" presStyleIdx="0" presStyleCnt="2">
        <dgm:presLayoutVars>
          <dgm:bulletEnabled val="1"/>
        </dgm:presLayoutVars>
      </dgm:prSet>
      <dgm:spPr/>
    </dgm:pt>
    <dgm:pt modelId="{6BDC5C1F-CBC1-49D8-B405-6CBD3F75A6C9}" type="pres">
      <dgm:prSet presAssocID="{BA9EC607-FD1B-4497-B869-E36BB2BDB565}" presName="sibTrans" presStyleLbl="sibTrans1D1" presStyleIdx="0" presStyleCnt="1"/>
      <dgm:spPr/>
    </dgm:pt>
    <dgm:pt modelId="{A694DCB8-181E-4E24-B6FF-7D886B313F24}" type="pres">
      <dgm:prSet presAssocID="{BA9EC607-FD1B-4497-B869-E36BB2BDB565}" presName="connectorText" presStyleLbl="sibTrans1D1" presStyleIdx="0" presStyleCnt="1"/>
      <dgm:spPr/>
    </dgm:pt>
    <dgm:pt modelId="{C1930BAE-1FEA-4B9C-9161-4B8DEE4E48B3}" type="pres">
      <dgm:prSet presAssocID="{DE86A4EE-2437-4757-948F-391552B37BD3}" presName="node" presStyleLbl="node1" presStyleIdx="1" presStyleCnt="2">
        <dgm:presLayoutVars>
          <dgm:bulletEnabled val="1"/>
        </dgm:presLayoutVars>
      </dgm:prSet>
      <dgm:spPr/>
    </dgm:pt>
  </dgm:ptLst>
  <dgm:cxnLst>
    <dgm:cxn modelId="{262A970D-58DE-466F-883E-97E7CF612D2B}" type="presOf" srcId="{AB3096E8-97B5-4131-A5E5-9816B318DEB7}" destId="{5812CC22-2C1F-4E43-AFA6-04A1E959EB59}" srcOrd="0" destOrd="3" presId="urn:microsoft.com/office/officeart/2016/7/layout/RepeatingBendingProcessNew"/>
    <dgm:cxn modelId="{0ADC6C15-0D5A-4A7B-969A-0416FFE15E6A}" type="presOf" srcId="{F0F90EAF-ECE4-45ED-BD09-A4AABC8F70AD}" destId="{5812CC22-2C1F-4E43-AFA6-04A1E959EB59}" srcOrd="0" destOrd="5" presId="urn:microsoft.com/office/officeart/2016/7/layout/RepeatingBendingProcessNew"/>
    <dgm:cxn modelId="{71913F1C-0269-443D-AE0D-855F6B946BFB}" type="presOf" srcId="{4C065DF8-63CF-4877-9ACE-FF0AA275C01D}" destId="{C1930BAE-1FEA-4B9C-9161-4B8DEE4E48B3}" srcOrd="0" destOrd="2" presId="urn:microsoft.com/office/officeart/2016/7/layout/RepeatingBendingProcessNew"/>
    <dgm:cxn modelId="{0C89712D-F29C-4244-9270-D80DC1498AC3}" srcId="{065DE89B-09F3-4817-B199-5115780A3D90}" destId="{44AF0583-5289-432B-8701-90EB005AD229}" srcOrd="3" destOrd="0" parTransId="{8D3FAF72-FBA1-4770-8780-19FF2292B745}" sibTransId="{7AE8A894-7484-43B4-802D-75F94B91A606}"/>
    <dgm:cxn modelId="{92D38F2D-4F24-43E7-8FE0-AB8F897736D1}" srcId="{065DE89B-09F3-4817-B199-5115780A3D90}" destId="{AB3096E8-97B5-4131-A5E5-9816B318DEB7}" srcOrd="2" destOrd="0" parTransId="{14A2A5A5-D23A-4419-ADFC-66484932618C}" sibTransId="{15FE6167-CEB4-4536-A35F-8FA1B4B977C6}"/>
    <dgm:cxn modelId="{FEFAE72D-0207-4E75-8103-8DC382F69A3E}" type="presOf" srcId="{DE86A4EE-2437-4757-948F-391552B37BD3}" destId="{C1930BAE-1FEA-4B9C-9161-4B8DEE4E48B3}" srcOrd="0" destOrd="0" presId="urn:microsoft.com/office/officeart/2016/7/layout/RepeatingBendingProcessNew"/>
    <dgm:cxn modelId="{3F7F243F-C953-46F4-9D8B-2627683C64ED}" srcId="{7011301B-62B5-4B1F-8381-12B78858DAB9}" destId="{DE86A4EE-2437-4757-948F-391552B37BD3}" srcOrd="1" destOrd="0" parTransId="{F0180AFF-A894-4BDB-9380-3F572343EDBD}" sibTransId="{D68CB16A-B3B0-4AAC-855A-7CFA064D0BAB}"/>
    <dgm:cxn modelId="{EF4B915B-A7D0-41D1-9420-F995F9F48C98}" srcId="{065DE89B-09F3-4817-B199-5115780A3D90}" destId="{98A03D48-E38C-4515-9454-62FCD17033BC}" srcOrd="0" destOrd="0" parTransId="{A7FF2506-CFE8-4DBC-BC18-4401E204CDB3}" sibTransId="{B9288264-D22B-4D68-BB0C-47035620BD53}"/>
    <dgm:cxn modelId="{9002FD5B-12F1-42FB-AD72-FB59CAAFBF61}" type="presOf" srcId="{D6293BF9-7BAE-4B21-9676-10520D9CC54B}" destId="{C1930BAE-1FEA-4B9C-9161-4B8DEE4E48B3}" srcOrd="0" destOrd="1" presId="urn:microsoft.com/office/officeart/2016/7/layout/RepeatingBendingProcessNew"/>
    <dgm:cxn modelId="{4743025C-9901-42A4-A38D-4CAA9B40FCD9}" srcId="{DE86A4EE-2437-4757-948F-391552B37BD3}" destId="{4C065DF8-63CF-4877-9ACE-FF0AA275C01D}" srcOrd="1" destOrd="0" parTransId="{6CBF3CD5-1C9C-41FC-877F-46ABA9BEBE6E}" sibTransId="{E51E106D-D8FE-4371-9106-F21AF33666DF}"/>
    <dgm:cxn modelId="{32B80F6C-6F5A-4CD4-BEDD-D756563A90F3}" srcId="{DE86A4EE-2437-4757-948F-391552B37BD3}" destId="{D6293BF9-7BAE-4B21-9676-10520D9CC54B}" srcOrd="0" destOrd="0" parTransId="{871F88DE-0CA9-4359-BBD4-67A9A8FF4A9C}" sibTransId="{45FA72F7-ABD8-48B8-8049-FDF49B5C110F}"/>
    <dgm:cxn modelId="{655B686F-A608-4D97-B100-67D2D3A2B8B8}" type="presOf" srcId="{CE8CCBA7-61CD-40A1-B950-909DF94BB6F5}" destId="{C1930BAE-1FEA-4B9C-9161-4B8DEE4E48B3}" srcOrd="0" destOrd="3" presId="urn:microsoft.com/office/officeart/2016/7/layout/RepeatingBendingProcessNew"/>
    <dgm:cxn modelId="{07F5CA72-FD0D-471F-8FB8-3A204549CF2D}" type="presOf" srcId="{6A007D6F-3FBA-4C6A-B311-BEA687A0A8C7}" destId="{5812CC22-2C1F-4E43-AFA6-04A1E959EB59}" srcOrd="0" destOrd="6" presId="urn:microsoft.com/office/officeart/2016/7/layout/RepeatingBendingProcessNew"/>
    <dgm:cxn modelId="{21F46F73-EDC7-4E6C-A43A-E33FA4E55F8B}" srcId="{065DE89B-09F3-4817-B199-5115780A3D90}" destId="{6A007D6F-3FBA-4C6A-B311-BEA687A0A8C7}" srcOrd="5" destOrd="0" parTransId="{31319CB1-0241-418B-BCDC-CFF840503D3C}" sibTransId="{D08CAFA7-094B-4545-93F6-FDD6759126AA}"/>
    <dgm:cxn modelId="{FD33A353-F8B5-4835-B1AD-4A29AB1C4081}" type="presOf" srcId="{065DE89B-09F3-4817-B199-5115780A3D90}" destId="{5812CC22-2C1F-4E43-AFA6-04A1E959EB59}" srcOrd="0" destOrd="0" presId="urn:microsoft.com/office/officeart/2016/7/layout/RepeatingBendingProcessNew"/>
    <dgm:cxn modelId="{0F0C8B7B-E714-4B43-B228-ADE864E3D3A3}" type="presOf" srcId="{98A03D48-E38C-4515-9454-62FCD17033BC}" destId="{5812CC22-2C1F-4E43-AFA6-04A1E959EB59}" srcOrd="0" destOrd="1" presId="urn:microsoft.com/office/officeart/2016/7/layout/RepeatingBendingProcessNew"/>
    <dgm:cxn modelId="{58A6B07D-8865-417E-A628-9B7FEDF9D46C}" type="presOf" srcId="{E7E42E1D-815E-4817-9826-96E2A187EA19}" destId="{5812CC22-2C1F-4E43-AFA6-04A1E959EB59}" srcOrd="0" destOrd="2" presId="urn:microsoft.com/office/officeart/2016/7/layout/RepeatingBendingProcessNew"/>
    <dgm:cxn modelId="{0AD0B07D-4EB3-414A-868A-74335BCE5F9E}" type="presOf" srcId="{7011301B-62B5-4B1F-8381-12B78858DAB9}" destId="{94948AED-32C0-413D-8FEF-3E36182FA6DA}" srcOrd="0" destOrd="0" presId="urn:microsoft.com/office/officeart/2016/7/layout/RepeatingBendingProcessNew"/>
    <dgm:cxn modelId="{4507E87D-3438-4BAC-81D0-14ECD9A75A92}" type="presOf" srcId="{BA9EC607-FD1B-4497-B869-E36BB2BDB565}" destId="{6BDC5C1F-CBC1-49D8-B405-6CBD3F75A6C9}" srcOrd="0" destOrd="0" presId="urn:microsoft.com/office/officeart/2016/7/layout/RepeatingBendingProcessNew"/>
    <dgm:cxn modelId="{EB920B90-8D58-4BF2-AE51-5290C57DC40A}" srcId="{7011301B-62B5-4B1F-8381-12B78858DAB9}" destId="{065DE89B-09F3-4817-B199-5115780A3D90}" srcOrd="0" destOrd="0" parTransId="{0538E2D0-5BA4-4B30-A3BF-01C9550C9FF2}" sibTransId="{BA9EC607-FD1B-4497-B869-E36BB2BDB565}"/>
    <dgm:cxn modelId="{4656CA95-F134-4CB1-960E-989222B197D8}" srcId="{065DE89B-09F3-4817-B199-5115780A3D90}" destId="{F0F90EAF-ECE4-45ED-BD09-A4AABC8F70AD}" srcOrd="4" destOrd="0" parTransId="{DFB47320-D97F-4F92-A6C6-B65F23AB0F3A}" sibTransId="{EE3F1353-69A0-4342-A8EB-2A09E51585D7}"/>
    <dgm:cxn modelId="{7597A39D-5590-4D28-A45B-B966CE113F82}" type="presOf" srcId="{44AF0583-5289-432B-8701-90EB005AD229}" destId="{5812CC22-2C1F-4E43-AFA6-04A1E959EB59}" srcOrd="0" destOrd="4" presId="urn:microsoft.com/office/officeart/2016/7/layout/RepeatingBendingProcessNew"/>
    <dgm:cxn modelId="{0C864EAE-5E46-4FC8-A696-A6046ED1F914}" srcId="{DE86A4EE-2437-4757-948F-391552B37BD3}" destId="{CE8CCBA7-61CD-40A1-B950-909DF94BB6F5}" srcOrd="2" destOrd="0" parTransId="{34E0E335-F542-488B-8990-0684F7962313}" sibTransId="{270BF416-7C34-4150-8657-3D2D0B6B640E}"/>
    <dgm:cxn modelId="{74D1FCAF-4CEC-4BD8-905E-683CF5D2D478}" srcId="{065DE89B-09F3-4817-B199-5115780A3D90}" destId="{E7E42E1D-815E-4817-9826-96E2A187EA19}" srcOrd="1" destOrd="0" parTransId="{4ECFA763-68D1-4115-8FA9-2B5FE2973A4E}" sibTransId="{AAD75BDB-ECCD-434E-832A-1DD939B2678A}"/>
    <dgm:cxn modelId="{2C51CAE3-0732-4D37-91AF-3C653C1156C4}" type="presOf" srcId="{BA9EC607-FD1B-4497-B869-E36BB2BDB565}" destId="{A694DCB8-181E-4E24-B6FF-7D886B313F24}" srcOrd="1" destOrd="0" presId="urn:microsoft.com/office/officeart/2016/7/layout/RepeatingBendingProcessNew"/>
    <dgm:cxn modelId="{876F0B5E-DB7E-4DE8-A86F-9B263D5DEA36}" type="presParOf" srcId="{94948AED-32C0-413D-8FEF-3E36182FA6DA}" destId="{5812CC22-2C1F-4E43-AFA6-04A1E959EB59}" srcOrd="0" destOrd="0" presId="urn:microsoft.com/office/officeart/2016/7/layout/RepeatingBendingProcessNew"/>
    <dgm:cxn modelId="{9DE50DBC-CE0F-4C8F-8EFD-EA8B259BDA47}" type="presParOf" srcId="{94948AED-32C0-413D-8FEF-3E36182FA6DA}" destId="{6BDC5C1F-CBC1-49D8-B405-6CBD3F75A6C9}" srcOrd="1" destOrd="0" presId="urn:microsoft.com/office/officeart/2016/7/layout/RepeatingBendingProcessNew"/>
    <dgm:cxn modelId="{B7EF99E6-E345-4B09-ABE7-E1843D17CA47}" type="presParOf" srcId="{6BDC5C1F-CBC1-49D8-B405-6CBD3F75A6C9}" destId="{A694DCB8-181E-4E24-B6FF-7D886B313F24}" srcOrd="0" destOrd="0" presId="urn:microsoft.com/office/officeart/2016/7/layout/RepeatingBendingProcessNew"/>
    <dgm:cxn modelId="{8A9BBB37-475D-4F4F-8D86-B38B7E26F5BC}" type="presParOf" srcId="{94948AED-32C0-413D-8FEF-3E36182FA6DA}" destId="{C1930BAE-1FEA-4B9C-9161-4B8DEE4E48B3}" srcOrd="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DC5C1F-CBC1-49D8-B405-6CBD3F75A6C9}">
      <dsp:nvSpPr>
        <dsp:cNvPr id="0" name=""/>
        <dsp:cNvSpPr/>
      </dsp:nvSpPr>
      <dsp:spPr>
        <a:xfrm>
          <a:off x="4713943" y="2129949"/>
          <a:ext cx="1053513" cy="91440"/>
        </a:xfrm>
        <a:custGeom>
          <a:avLst/>
          <a:gdLst/>
          <a:ahLst/>
          <a:cxnLst/>
          <a:rect l="0" t="0" r="0" b="0"/>
          <a:pathLst>
            <a:path>
              <a:moveTo>
                <a:pt x="0" y="45720"/>
              </a:moveTo>
              <a:lnTo>
                <a:pt x="105351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3597" y="2170248"/>
        <a:ext cx="54205" cy="10841"/>
      </dsp:txXfrm>
    </dsp:sp>
    <dsp:sp modelId="{5812CC22-2C1F-4E43-AFA6-04A1E959EB59}">
      <dsp:nvSpPr>
        <dsp:cNvPr id="0" name=""/>
        <dsp:cNvSpPr/>
      </dsp:nvSpPr>
      <dsp:spPr>
        <a:xfrm>
          <a:off x="2207" y="761608"/>
          <a:ext cx="4713535" cy="28281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0967" tIns="242441" rIns="230967" bIns="242441" numCol="1" spcCol="1270" anchor="t" anchorCtr="0">
          <a:noAutofit/>
        </a:bodyPr>
        <a:lstStyle/>
        <a:p>
          <a:pPr marL="0" lvl="0" indent="0" algn="l" defTabSz="933450">
            <a:lnSpc>
              <a:spcPct val="90000"/>
            </a:lnSpc>
            <a:spcBef>
              <a:spcPct val="0"/>
            </a:spcBef>
            <a:spcAft>
              <a:spcPct val="35000"/>
            </a:spcAft>
            <a:buNone/>
          </a:pPr>
          <a:r>
            <a:rPr lang="en-US" sz="2100" b="1" kern="1200">
              <a:latin typeface="Arial"/>
              <a:cs typeface="Arial"/>
            </a:rPr>
            <a:t>Common Comorbidities</a:t>
          </a:r>
          <a:endParaRPr lang="en-US" sz="2100" kern="1200">
            <a:latin typeface="Arial"/>
            <a:cs typeface="Arial"/>
          </a:endParaRPr>
        </a:p>
        <a:p>
          <a:pPr marL="171450" lvl="1" indent="-171450" algn="l" defTabSz="711200">
            <a:lnSpc>
              <a:spcPct val="90000"/>
            </a:lnSpc>
            <a:spcBef>
              <a:spcPct val="0"/>
            </a:spcBef>
            <a:spcAft>
              <a:spcPct val="15000"/>
            </a:spcAft>
            <a:buChar char="•"/>
          </a:pPr>
          <a:r>
            <a:rPr lang="en-US" sz="1600" kern="1200">
              <a:latin typeface="Arial"/>
              <a:cs typeface="Arial"/>
            </a:rPr>
            <a:t>Dementia. </a:t>
          </a:r>
        </a:p>
        <a:p>
          <a:pPr marL="171450" lvl="1" indent="-171450" algn="l" defTabSz="711200">
            <a:lnSpc>
              <a:spcPct val="90000"/>
            </a:lnSpc>
            <a:spcBef>
              <a:spcPct val="0"/>
            </a:spcBef>
            <a:spcAft>
              <a:spcPct val="15000"/>
            </a:spcAft>
            <a:buChar char="•"/>
          </a:pPr>
          <a:r>
            <a:rPr lang="en-US" sz="1600" kern="1200">
              <a:latin typeface="Arial"/>
              <a:cs typeface="Arial"/>
            </a:rPr>
            <a:t>Depression and anxiety (NHS Inform, 2023). </a:t>
          </a:r>
        </a:p>
        <a:p>
          <a:pPr marL="171450" lvl="1" indent="-171450" algn="l" defTabSz="711200">
            <a:lnSpc>
              <a:spcPct val="90000"/>
            </a:lnSpc>
            <a:spcBef>
              <a:spcPct val="0"/>
            </a:spcBef>
            <a:spcAft>
              <a:spcPct val="15000"/>
            </a:spcAft>
            <a:buChar char="•"/>
          </a:pPr>
          <a:r>
            <a:rPr lang="en-US" sz="1600" kern="1200">
              <a:latin typeface="Arial"/>
              <a:cs typeface="Arial"/>
            </a:rPr>
            <a:t>Sleep disorders. </a:t>
          </a:r>
        </a:p>
        <a:p>
          <a:pPr marL="171450" lvl="1" indent="-171450" algn="l" defTabSz="711200">
            <a:lnSpc>
              <a:spcPct val="90000"/>
            </a:lnSpc>
            <a:spcBef>
              <a:spcPct val="0"/>
            </a:spcBef>
            <a:spcAft>
              <a:spcPct val="15000"/>
            </a:spcAft>
            <a:buChar char="•"/>
          </a:pPr>
          <a:r>
            <a:rPr lang="en-US" sz="1600" kern="1200">
              <a:latin typeface="Arial"/>
              <a:cs typeface="Arial"/>
            </a:rPr>
            <a:t>Constipation. </a:t>
          </a:r>
        </a:p>
        <a:p>
          <a:pPr marL="171450" lvl="1" indent="-171450" algn="l" defTabSz="711200">
            <a:lnSpc>
              <a:spcPct val="90000"/>
            </a:lnSpc>
            <a:spcBef>
              <a:spcPct val="0"/>
            </a:spcBef>
            <a:spcAft>
              <a:spcPct val="15000"/>
            </a:spcAft>
            <a:buChar char="•"/>
          </a:pPr>
          <a:r>
            <a:rPr lang="en-US" sz="1600" kern="1200">
              <a:latin typeface="Arial"/>
              <a:cs typeface="Arial"/>
            </a:rPr>
            <a:t>Orthostatic hypotension. </a:t>
          </a:r>
        </a:p>
        <a:p>
          <a:pPr marL="171450" lvl="1" indent="-171450" algn="l" defTabSz="711200">
            <a:lnSpc>
              <a:spcPct val="90000"/>
            </a:lnSpc>
            <a:spcBef>
              <a:spcPct val="0"/>
            </a:spcBef>
            <a:spcAft>
              <a:spcPct val="15000"/>
            </a:spcAft>
            <a:buChar char="•"/>
          </a:pPr>
          <a:r>
            <a:rPr lang="en-US" sz="1600" kern="1200">
              <a:latin typeface="Arial"/>
              <a:cs typeface="Arial"/>
            </a:rPr>
            <a:t>Osteoporosis and falls (Weintraub et al., 2022). </a:t>
          </a:r>
        </a:p>
      </dsp:txBody>
      <dsp:txXfrm>
        <a:off x="2207" y="761608"/>
        <a:ext cx="4713535" cy="2828121"/>
      </dsp:txXfrm>
    </dsp:sp>
    <dsp:sp modelId="{C1930BAE-1FEA-4B9C-9161-4B8DEE4E48B3}">
      <dsp:nvSpPr>
        <dsp:cNvPr id="0" name=""/>
        <dsp:cNvSpPr/>
      </dsp:nvSpPr>
      <dsp:spPr>
        <a:xfrm>
          <a:off x="5799856" y="761608"/>
          <a:ext cx="4713535" cy="2828121"/>
        </a:xfrm>
        <a:prstGeom prst="rect">
          <a:avLst/>
        </a:prstGeom>
        <a:gradFill rotWithShape="0">
          <a:gsLst>
            <a:gs pos="0">
              <a:schemeClr val="accent2">
                <a:hueOff val="-1041329"/>
                <a:satOff val="-21631"/>
                <a:lumOff val="-5882"/>
                <a:alphaOff val="0"/>
                <a:satMod val="103000"/>
                <a:lumMod val="102000"/>
                <a:tint val="94000"/>
              </a:schemeClr>
            </a:gs>
            <a:gs pos="50000">
              <a:schemeClr val="accent2">
                <a:hueOff val="-1041329"/>
                <a:satOff val="-21631"/>
                <a:lumOff val="-5882"/>
                <a:alphaOff val="0"/>
                <a:satMod val="110000"/>
                <a:lumMod val="100000"/>
                <a:shade val="100000"/>
              </a:schemeClr>
            </a:gs>
            <a:gs pos="100000">
              <a:schemeClr val="accent2">
                <a:hueOff val="-1041329"/>
                <a:satOff val="-21631"/>
                <a:lumOff val="-588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0967" tIns="242441" rIns="230967" bIns="242441" numCol="1" spcCol="1270" anchor="t" anchorCtr="0">
          <a:noAutofit/>
        </a:bodyPr>
        <a:lstStyle/>
        <a:p>
          <a:pPr marL="0" lvl="0" indent="0" algn="l" defTabSz="933450">
            <a:lnSpc>
              <a:spcPct val="90000"/>
            </a:lnSpc>
            <a:spcBef>
              <a:spcPct val="0"/>
            </a:spcBef>
            <a:spcAft>
              <a:spcPct val="35000"/>
            </a:spcAft>
            <a:buNone/>
          </a:pPr>
          <a:r>
            <a:rPr lang="en-US" sz="2100" b="1" kern="1200">
              <a:latin typeface="Arial"/>
              <a:cs typeface="Arial"/>
            </a:rPr>
            <a:t>Prevention</a:t>
          </a:r>
          <a:endParaRPr lang="en-US" sz="2100" kern="1200">
            <a:latin typeface="Arial"/>
            <a:cs typeface="Arial"/>
          </a:endParaRPr>
        </a:p>
        <a:p>
          <a:pPr marL="171450" lvl="1" indent="-171450" algn="l" defTabSz="711200">
            <a:lnSpc>
              <a:spcPct val="90000"/>
            </a:lnSpc>
            <a:spcBef>
              <a:spcPct val="0"/>
            </a:spcBef>
            <a:spcAft>
              <a:spcPct val="15000"/>
            </a:spcAft>
            <a:buChar char="•"/>
          </a:pPr>
          <a:r>
            <a:rPr lang="en-US" sz="1600" kern="1200">
              <a:latin typeface="Arial"/>
              <a:cs typeface="Arial"/>
            </a:rPr>
            <a:t>No proven strategy prevents Parkinson's disease. </a:t>
          </a:r>
        </a:p>
        <a:p>
          <a:pPr marL="171450" lvl="1" indent="-171450" algn="l" defTabSz="711200">
            <a:lnSpc>
              <a:spcPct val="90000"/>
            </a:lnSpc>
            <a:spcBef>
              <a:spcPct val="0"/>
            </a:spcBef>
            <a:spcAft>
              <a:spcPct val="15000"/>
            </a:spcAft>
            <a:buChar char="•"/>
          </a:pPr>
          <a:r>
            <a:rPr lang="en-US" sz="1600" kern="1200">
              <a:latin typeface="Arial"/>
              <a:cs typeface="Arial"/>
            </a:rPr>
            <a:t>Regular physical activity may reduce disease risk and improve function after diagnosis (Xu et al., 2019). </a:t>
          </a:r>
        </a:p>
        <a:p>
          <a:pPr marL="171450" lvl="1" indent="-171450" algn="l" defTabSz="711200">
            <a:lnSpc>
              <a:spcPct val="90000"/>
            </a:lnSpc>
            <a:spcBef>
              <a:spcPct val="0"/>
            </a:spcBef>
            <a:spcAft>
              <a:spcPct val="15000"/>
            </a:spcAft>
            <a:buChar char="•"/>
          </a:pPr>
          <a:r>
            <a:rPr lang="en-US" sz="1600" kern="1200">
              <a:latin typeface="Arial"/>
              <a:cs typeface="Arial"/>
            </a:rPr>
            <a:t>According to Ball et al. (2019), reducing environmental toxin exposure may contribute to risk reduction. </a:t>
          </a:r>
        </a:p>
      </dsp:txBody>
      <dsp:txXfrm>
        <a:off x="5799856" y="761608"/>
        <a:ext cx="4713535" cy="282812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090CF6-0264-42AF-BFAC-719D4ED89738}" type="datetimeFigureOut">
              <a:rPr lang="en-US" smtClean="0"/>
              <a:t>8/2/2026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0F3E9D-282F-4757-AE89-73148C02A02F}" type="slidenum">
              <a:rPr lang="en-US" smtClean="0"/>
              <a:t>‹#›</a:t>
            </a:fld>
            <a:endParaRPr lang="en-US"/>
          </a:p>
        </p:txBody>
      </p:sp>
    </p:spTree>
    <p:extLst>
      <p:ext uri="{BB962C8B-B14F-4D97-AF65-F5344CB8AC3E}">
        <p14:creationId xmlns:p14="http://schemas.microsoft.com/office/powerpoint/2010/main" val="2616271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Parkinson's disease is a progressive condition of the nerves and is one of the most complicated chronic conditions of the nervous system that is treated in the community. Although Parkinson's disease is often considered a movement disorder, it also has a multisystem nature because it also impacts cognitive, psychological and autonomic function (Bloem et al., 2021). According to Armstrong and Okun (2020) the disease progresses with the progressive loss of dopamine-producing neurons in the substantia nigra, which decreases dopamine levels in the basal ganglia and makes it more difficult to control movement. A characteristic feature of Parkinson's disease is the buildup of α-synuclein, which aggregates into Lewy bodies and causes neuronal dysfunction. As Morris et al (2024) state, individual disease progression is very variable and there is a need to continually monitor and manage the disease as an individual. Patients typically manifest bradykinesia, resting tremor, muscular rigidity and postural instability, and non-motor symptoms such as depression, cognitive deficit, sleep disorders and autonomic dysfunction also frequently contribute to the patient's quality of life. Both motor and non-motor signs are important for comprehensive care, as highlighted by Jankovic and Tan (2020).</a:t>
            </a:r>
          </a:p>
        </p:txBody>
      </p:sp>
      <p:sp>
        <p:nvSpPr>
          <p:cNvPr id="4" name="Slide Number Placeholder 3"/>
          <p:cNvSpPr>
            <a:spLocks noGrp="1"/>
          </p:cNvSpPr>
          <p:nvPr>
            <p:ph type="sldNum" sz="quarter" idx="5"/>
          </p:nvPr>
        </p:nvSpPr>
        <p:spPr/>
        <p:txBody>
          <a:bodyPr/>
          <a:lstStyle/>
          <a:p>
            <a:fld id="{1C0F3E9D-282F-4757-AE89-73148C02A02F}" type="slidenum">
              <a:rPr lang="en-US" smtClean="0"/>
              <a:t>2</a:t>
            </a:fld>
            <a:endParaRPr lang="en-US"/>
          </a:p>
        </p:txBody>
      </p:sp>
    </p:spTree>
    <p:extLst>
      <p:ext uri="{BB962C8B-B14F-4D97-AF65-F5344CB8AC3E}">
        <p14:creationId xmlns:p14="http://schemas.microsoft.com/office/powerpoint/2010/main" val="3466510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 cause of Parkinson's disease is not yet known, current evidence indicates that it occurs as a result of complex genetic, environmental and age-related interactions. Ball et al. (2019) cite age as the highest risk factor, and genetic predisposition may be worsened by environmental factors like pesticides, industrial chemicals and previous traumatic brain injury. Morris et al. (2024) also describe mutations in the genes LRRK2, SNCA and GBA as causes of inherited PD, a small number of cases. Pathologically, degradation of dopaminergic neurons in the substantia nigra causes a decrease in the production of dopamine and a decrease in motor function. Fanning et al. (2020) describe how Lewy bodies can disrupt neuronal communication and survival, due to abnormal α-synuclein aggregation. Further, the mitochondrial dysfunction, faulty protein clearance, and chronic neuroinflammation contribute to neuronal loss, according to Panicker et al. (2021). All these are linked mechanisms that explain why PD is a progressive disorder and why treatments are aimed at symptom management rather than a cure.</a:t>
            </a:r>
          </a:p>
        </p:txBody>
      </p:sp>
      <p:sp>
        <p:nvSpPr>
          <p:cNvPr id="4" name="Slide Number Placeholder 3"/>
          <p:cNvSpPr>
            <a:spLocks noGrp="1"/>
          </p:cNvSpPr>
          <p:nvPr>
            <p:ph type="sldNum" sz="quarter" idx="5"/>
          </p:nvPr>
        </p:nvSpPr>
        <p:spPr/>
        <p:txBody>
          <a:bodyPr/>
          <a:lstStyle/>
          <a:p>
            <a:fld id="{1C0F3E9D-282F-4757-AE89-73148C02A02F}" type="slidenum">
              <a:rPr lang="en-US" smtClean="0"/>
              <a:t>3</a:t>
            </a:fld>
            <a:endParaRPr lang="en-US"/>
          </a:p>
        </p:txBody>
      </p:sp>
    </p:spTree>
    <p:extLst>
      <p:ext uri="{BB962C8B-B14F-4D97-AF65-F5344CB8AC3E}">
        <p14:creationId xmlns:p14="http://schemas.microsoft.com/office/powerpoint/2010/main" val="2341161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Parkinson's disease is a growing public health problem as the incidence is continuing to rise throughout the world. Parkinson's UK (2025) states that there are around 153,000 people living with Parkinson's disease in the United Kingdom, with the numbers expected to rise in the next few decades. Likewise, the World Health Organization (2023) estimates that over 8.5 million people from around the world are impacted by the disease and that it is the fastest-growing neurological disorder in the world. As indicated by Ben-Shlomo et al. (2024), this prevalence is rising significantly with ageing and better survival rates. In addition, Parkinson's disease is the second most prevalent neurodegenerative disease after dementia and strains healthcare resources, according to Bloem et al. (2021). The rise of these epidemiological patterns is an important consideration for community healthcare professionals, as more and more older adults will need life-long multi-disciplinary management, rehabilitation services and personalized support.  </a:t>
            </a:r>
          </a:p>
          <a:p>
            <a:endParaRPr lang="en-US" dirty="0"/>
          </a:p>
        </p:txBody>
      </p:sp>
      <p:sp>
        <p:nvSpPr>
          <p:cNvPr id="4" name="Slide Number Placeholder 3"/>
          <p:cNvSpPr>
            <a:spLocks noGrp="1"/>
          </p:cNvSpPr>
          <p:nvPr>
            <p:ph type="sldNum" sz="quarter" idx="5"/>
          </p:nvPr>
        </p:nvSpPr>
        <p:spPr/>
        <p:txBody>
          <a:bodyPr/>
          <a:lstStyle/>
          <a:p>
            <a:fld id="{1C0F3E9D-282F-4757-AE89-73148C02A02F}" type="slidenum">
              <a:rPr lang="en-US" smtClean="0"/>
              <a:t>4</a:t>
            </a:fld>
            <a:endParaRPr lang="en-US"/>
          </a:p>
        </p:txBody>
      </p:sp>
    </p:spTree>
    <p:extLst>
      <p:ext uri="{BB962C8B-B14F-4D97-AF65-F5344CB8AC3E}">
        <p14:creationId xmlns:p14="http://schemas.microsoft.com/office/powerpoint/2010/main" val="4103142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the clinical symptoms, Parkinson's disease creates significant economic and social costs to the patient, healthcare systems and families. As the disease advances there are higher costs involved with the medications, specialist consultations, rehabilitation, community services and longer hospital stays associated with it, as explained by Burnett (2025). More people need to be supported by multidisciplinary teams as symptoms intensify and this places a higher strain on NHS resources. Elsworth (2020) also notes that progressive disability can also lead to greater dependency, which impacts on employment, financial stability and involvement in daily life. The psychosocial aspect highlighted by Parkinson's UK (2025) is that care needs escalate, and family members or informal carers can find themselves in a great deal of emotional stress, physical strain and financial difficulty. This broader social impact, </a:t>
            </a:r>
            <a:r>
              <a:rPr lang="en-US" dirty="0" err="1"/>
              <a:t>WIlliams</a:t>
            </a:r>
            <a:r>
              <a:rPr lang="en-US" dirty="0"/>
              <a:t> and the World Health Organization (2023) say, is the reason why Parkinson's disease should not be treated in isolation of its motor symptoms. Early intervention, rehabilitation and integrated community-based services can enhance quality of life and help to avoid unnecessary hospital admissions and long-term health care expenses.</a:t>
            </a:r>
          </a:p>
        </p:txBody>
      </p:sp>
      <p:sp>
        <p:nvSpPr>
          <p:cNvPr id="4" name="Slide Number Placeholder 3"/>
          <p:cNvSpPr>
            <a:spLocks noGrp="1"/>
          </p:cNvSpPr>
          <p:nvPr>
            <p:ph type="sldNum" sz="quarter" idx="5"/>
          </p:nvPr>
        </p:nvSpPr>
        <p:spPr/>
        <p:txBody>
          <a:bodyPr/>
          <a:lstStyle/>
          <a:p>
            <a:fld id="{1C0F3E9D-282F-4757-AE89-73148C02A02F}" type="slidenum">
              <a:rPr lang="en-US" smtClean="0"/>
              <a:t>5</a:t>
            </a:fld>
            <a:endParaRPr lang="en-US"/>
          </a:p>
        </p:txBody>
      </p:sp>
    </p:spTree>
    <p:extLst>
      <p:ext uri="{BB962C8B-B14F-4D97-AF65-F5344CB8AC3E}">
        <p14:creationId xmlns:p14="http://schemas.microsoft.com/office/powerpoint/2010/main" val="3949761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diagnosis of Parkinson's disease is mostly clinical, as there is no single test that will confirm the diagnosis. Armstrong and Okun (2020) state that the diagnosis is made with a thorough medical history and neurological examination, and that bradykinesia is the key clinical symptom that can have resting tremor or muscular rigidity. Tolosa et al. (2021) note that it can be difficult to diagnose PD, particularly in the early stages, as many of its symptoms resemble other movement disorders, which can lead to misdiagnosis. Dopamine transporter imaging, also called </a:t>
            </a:r>
            <a:r>
              <a:rPr lang="en-US" dirty="0" err="1"/>
              <a:t>DaT</a:t>
            </a:r>
            <a:r>
              <a:rPr lang="en-US" dirty="0"/>
              <a:t> imaging, can assist in making a diagnosis in cases where the clinical picture is not definitive. It is important to assess cognition, mental health, mobility, communication and swallowing, as well as motor symptoms, at initial assessment. In the assessment, Khalid </a:t>
            </a:r>
            <a:r>
              <a:rPr lang="en-US" dirty="0" err="1"/>
              <a:t>Orayj</a:t>
            </a:r>
            <a:r>
              <a:rPr lang="en-US" dirty="0"/>
              <a:t> (2025) highlights that medication reviews need to be regular as prescribing can often evolve over time as the disease progresses. In addition, NICE (2017) advises that, as soon as possible, patients are referred to a specialist in Parkinson's disease for a proper diagnosis and to draw up an </a:t>
            </a:r>
            <a:r>
              <a:rPr lang="en-US" dirty="0" err="1"/>
              <a:t>individualised</a:t>
            </a:r>
            <a:r>
              <a:rPr lang="en-US" dirty="0"/>
              <a:t> plan for their treatment that takes into account their specific needs and preferences.</a:t>
            </a:r>
          </a:p>
        </p:txBody>
      </p:sp>
      <p:sp>
        <p:nvSpPr>
          <p:cNvPr id="4" name="Slide Number Placeholder 3"/>
          <p:cNvSpPr>
            <a:spLocks noGrp="1"/>
          </p:cNvSpPr>
          <p:nvPr>
            <p:ph type="sldNum" sz="quarter" idx="5"/>
          </p:nvPr>
        </p:nvSpPr>
        <p:spPr/>
        <p:txBody>
          <a:bodyPr/>
          <a:lstStyle/>
          <a:p>
            <a:fld id="{1C0F3E9D-282F-4757-AE89-73148C02A02F}" type="slidenum">
              <a:rPr lang="en-US" smtClean="0"/>
              <a:t>6</a:t>
            </a:fld>
            <a:endParaRPr lang="en-US"/>
          </a:p>
        </p:txBody>
      </p:sp>
    </p:spTree>
    <p:extLst>
      <p:ext uri="{BB962C8B-B14F-4D97-AF65-F5344CB8AC3E}">
        <p14:creationId xmlns:p14="http://schemas.microsoft.com/office/powerpoint/2010/main" val="3335045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holistic approach is required to manage Parkinson's disease throughout the disease trajectory to ensure that both motor and non-motor symptoms are addressed. NICE (2017) stipulates that the treatment approach should be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based on the severity of the symptoms, patient preferences and treatment objectives rather than being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As Parkinson's disease impacts a number of components of health and wellbeing, multidisciplinary care is one of the best ways to achieve better long-term results (Bloem et al., 2021). This means that management should be carried out by neurologists, specialist nurses for Parkinson's disease, physiotherapists, occupational therapists, speech and language therapists, pharmacists and dietitians working together. </a:t>
            </a:r>
            <a:r>
              <a:rPr lang="en-US" sz="1200" kern="1200" dirty="0" err="1">
                <a:solidFill>
                  <a:schemeClr val="tx1"/>
                </a:solidFill>
                <a:effectLst/>
                <a:latin typeface="+mn-lt"/>
                <a:ea typeface="+mn-ea"/>
                <a:cs typeface="+mn-cs"/>
              </a:rPr>
              <a:t>Kobylecki</a:t>
            </a:r>
            <a:r>
              <a:rPr lang="en-US" sz="1200" kern="1200" dirty="0">
                <a:solidFill>
                  <a:schemeClr val="tx1"/>
                </a:solidFill>
                <a:effectLst/>
                <a:latin typeface="+mn-lt"/>
                <a:ea typeface="+mn-ea"/>
                <a:cs typeface="+mn-cs"/>
              </a:rPr>
              <a:t> (2020) also states that frequent medication reviews are necessary because the effectiveness of the treatment and side effects vary over time as the condition develops. In addition to pharmacological treatment, a community-based rehabilitation service and a shared decision-making and coordinated care planning can help keep patients independent longer and avoid needless hospitalizations. This model is integrated and represents current best practice in the UK for the management of chronic neurological conditions.</a:t>
            </a:r>
          </a:p>
          <a:p>
            <a:endParaRPr lang="en-US" dirty="0"/>
          </a:p>
        </p:txBody>
      </p:sp>
      <p:sp>
        <p:nvSpPr>
          <p:cNvPr id="4" name="Slide Number Placeholder 3"/>
          <p:cNvSpPr>
            <a:spLocks noGrp="1"/>
          </p:cNvSpPr>
          <p:nvPr>
            <p:ph type="sldNum" sz="quarter" idx="5"/>
          </p:nvPr>
        </p:nvSpPr>
        <p:spPr/>
        <p:txBody>
          <a:bodyPr/>
          <a:lstStyle/>
          <a:p>
            <a:fld id="{1C0F3E9D-282F-4757-AE89-73148C02A02F}" type="slidenum">
              <a:rPr lang="en-US" smtClean="0"/>
              <a:t>7</a:t>
            </a:fld>
            <a:endParaRPr lang="en-US"/>
          </a:p>
        </p:txBody>
      </p:sp>
    </p:spTree>
    <p:extLst>
      <p:ext uri="{BB962C8B-B14F-4D97-AF65-F5344CB8AC3E}">
        <p14:creationId xmlns:p14="http://schemas.microsoft.com/office/powerpoint/2010/main" val="1821016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cure for PD and the main goal of treatment is to control symptoms and keep people as independent as possible with an improved quality of life. The NHS (2022) also says that levodopa is the most effective drug for controlling motor symptoms as it restores dopamine to the brain. The treatment should be personalized, however, because long-term levodopa therapy can cause motor fluctuations and dyskinesia. Lee and Yankee (2021) state that dopamine agonists, monoamine oxidase-B inhibitors and catechol-O-methyltransferase inhibitors are commonly used in combination with levodopa to optimize symptom control while minimizing side effects. If available, therapies like deep brain stimulation, levodopa intestinal gel infusion or continuous apomorphine infusion should be considered when other medications are not effective enough on their own to control the symptoms in patients with advanced disease (NICE, 2017). Lang et al. (2022) and </a:t>
            </a:r>
            <a:r>
              <a:rPr lang="en-US" dirty="0" err="1"/>
              <a:t>Meissser</a:t>
            </a:r>
            <a:r>
              <a:rPr lang="en-US" dirty="0"/>
              <a:t> et al. (2024) have found that emerging disease-modifying therapies have been used successfully in clinical trials, but there is insufficient evidence to recommend routine use. Thus, symptom control remains the main focus of treatment, with research on neuroprotective treatments ongoing.</a:t>
            </a:r>
          </a:p>
        </p:txBody>
      </p:sp>
      <p:sp>
        <p:nvSpPr>
          <p:cNvPr id="4" name="Slide Number Placeholder 3"/>
          <p:cNvSpPr>
            <a:spLocks noGrp="1"/>
          </p:cNvSpPr>
          <p:nvPr>
            <p:ph type="sldNum" sz="quarter" idx="5"/>
          </p:nvPr>
        </p:nvSpPr>
        <p:spPr/>
        <p:txBody>
          <a:bodyPr/>
          <a:lstStyle/>
          <a:p>
            <a:fld id="{1C0F3E9D-282F-4757-AE89-73148C02A02F}" type="slidenum">
              <a:rPr lang="en-US" smtClean="0"/>
              <a:t>8</a:t>
            </a:fld>
            <a:endParaRPr lang="en-US"/>
          </a:p>
        </p:txBody>
      </p:sp>
    </p:spTree>
    <p:extLst>
      <p:ext uri="{BB962C8B-B14F-4D97-AF65-F5344CB8AC3E}">
        <p14:creationId xmlns:p14="http://schemas.microsoft.com/office/powerpoint/2010/main" val="1833586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number of comorbidities are common to Parkinson's disease and can have a significant impact on the course of the disease and its response to treatment, as well as quality of life. Weintraub et al. (2022) describe depression, anxiety, dementia, sleep disturbance and autonomic dysfunction as the most prevalent non-motor symptoms and are frequently more disabling than motor symptoms. NHS Inform (2023) also </a:t>
            </a:r>
            <a:r>
              <a:rPr lang="en-US" dirty="0" err="1"/>
              <a:t>emphasises</a:t>
            </a:r>
            <a:r>
              <a:rPr lang="en-US" dirty="0"/>
              <a:t> the importance of </a:t>
            </a:r>
            <a:r>
              <a:rPr lang="en-US" dirty="0" err="1"/>
              <a:t>recognising</a:t>
            </a:r>
            <a:r>
              <a:rPr lang="en-US" dirty="0"/>
              <a:t> early that depression and anxiety are prevalent and can be associated with poor treatment adherence and wellbeing. Other complications such as constipation, orthostatic hypotension, osteoporosis and falls should be actively assessed within community care to avoid unnecessary complications. While there is no current known way to prevent Parkinson's disease, Xu et al. (2019) found that physical activity after the diagnosis could help improve mobility, balance, and overall functional capacity. Likewise, Ball et al. (2019) recommend minimizing exposure to environmental pollutants like pesticides to help decrease the risk of disease. The findings emphasize the need to support healthy lifestyles along with evidence-based clinical management.</a:t>
            </a:r>
          </a:p>
        </p:txBody>
      </p:sp>
      <p:sp>
        <p:nvSpPr>
          <p:cNvPr id="4" name="Slide Number Placeholder 3"/>
          <p:cNvSpPr>
            <a:spLocks noGrp="1"/>
          </p:cNvSpPr>
          <p:nvPr>
            <p:ph type="sldNum" sz="quarter" idx="5"/>
          </p:nvPr>
        </p:nvSpPr>
        <p:spPr/>
        <p:txBody>
          <a:bodyPr/>
          <a:lstStyle/>
          <a:p>
            <a:fld id="{1C0F3E9D-282F-4757-AE89-73148C02A02F}" type="slidenum">
              <a:rPr lang="en-US" smtClean="0"/>
              <a:t>9</a:t>
            </a:fld>
            <a:endParaRPr lang="en-US"/>
          </a:p>
        </p:txBody>
      </p:sp>
    </p:spTree>
    <p:extLst>
      <p:ext uri="{BB962C8B-B14F-4D97-AF65-F5344CB8AC3E}">
        <p14:creationId xmlns:p14="http://schemas.microsoft.com/office/powerpoint/2010/main" val="3217898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Co-productive care acknowledges that patients are the ones who are in control of their health and illness and not the health care system. The British Association of Neuroscience Nurses (2024) states that effective communication and active listening are essential, and are key skills that allow healthcare workers to grasp patients' concerns, preferences and treatment aims. Shared decision making and solid therapeutic relationships, especially within a progressive condition like Parkinson's disease, are enhanced by these skills. Pagano et al. (2022) additionally propose that patient education increases the knowledge of treatment options and promotes compliance with medicines and rehabilitation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In addition to being competent, health care workers must have values like compassion, dignity and respect and show respect for the individual's preferences and experiences. NICE (2017) advocates a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approach to all care and working with patients and their families in partnership. Likewise, the Parkinson's Foundation (2019) mentions the need to collaborate in setting goals, and Parkinson's UK (2025) calls for multidisciplinary collaboration to ensure continuity of care and promote longer-term independence.</a:t>
            </a:r>
          </a:p>
          <a:p>
            <a:endParaRPr lang="en-US" dirty="0"/>
          </a:p>
        </p:txBody>
      </p:sp>
      <p:sp>
        <p:nvSpPr>
          <p:cNvPr id="4" name="Slide Number Placeholder 3"/>
          <p:cNvSpPr>
            <a:spLocks noGrp="1"/>
          </p:cNvSpPr>
          <p:nvPr>
            <p:ph type="sldNum" sz="quarter" idx="5"/>
          </p:nvPr>
        </p:nvSpPr>
        <p:spPr/>
        <p:txBody>
          <a:bodyPr/>
          <a:lstStyle/>
          <a:p>
            <a:fld id="{1C0F3E9D-282F-4757-AE89-73148C02A02F}" type="slidenum">
              <a:rPr lang="en-US" smtClean="0"/>
              <a:t>10</a:t>
            </a:fld>
            <a:endParaRPr lang="en-US"/>
          </a:p>
        </p:txBody>
      </p:sp>
    </p:spTree>
    <p:extLst>
      <p:ext uri="{BB962C8B-B14F-4D97-AF65-F5344CB8AC3E}">
        <p14:creationId xmlns:p14="http://schemas.microsoft.com/office/powerpoint/2010/main" val="4167108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Comprehensive Model of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outlines a framework for providing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healthcare, which focuses on the individual's personal and clinical needs. In the context of Parkinson's disease management, shared decision-making empowers patients to engage actively with their healthcare team when making decisions about care that align with their values and preferences. Stoker and Barker 2020 suggest that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planning needs to be flexible as the disease progresses and the symptoms and support needs of the patient will change. Another vital factor is supported self-management, which helps people to learn about their condition, manage their medication and stay active. Further, the provision of choice, social prescribing, and community-based support supports psychological and social needs as well as physical health. Vidyadhara et al. (2019) argue that flexible support can facilitate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care for people with complex long-term needs. Combining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across the disease trajectory helps to encourage adherence to treatment, enhance quality of life and facilitate increased patient autonomy (NICE, 2017). Parkinson's UK (2025) also points out that tailored care is linked to enhanced patient satisfaction and long-term outcomes.</a:t>
            </a:r>
          </a:p>
          <a:p>
            <a:endParaRPr lang="en-US" dirty="0"/>
          </a:p>
        </p:txBody>
      </p:sp>
      <p:sp>
        <p:nvSpPr>
          <p:cNvPr id="4" name="Slide Number Placeholder 3"/>
          <p:cNvSpPr>
            <a:spLocks noGrp="1"/>
          </p:cNvSpPr>
          <p:nvPr>
            <p:ph type="sldNum" sz="quarter" idx="5"/>
          </p:nvPr>
        </p:nvSpPr>
        <p:spPr/>
        <p:txBody>
          <a:bodyPr/>
          <a:lstStyle/>
          <a:p>
            <a:fld id="{1C0F3E9D-282F-4757-AE89-73148C02A02F}" type="slidenum">
              <a:rPr lang="en-US" smtClean="0"/>
              <a:t>11</a:t>
            </a:fld>
            <a:endParaRPr lang="en-US"/>
          </a:p>
        </p:txBody>
      </p:sp>
    </p:spTree>
    <p:extLst>
      <p:ext uri="{BB962C8B-B14F-4D97-AF65-F5344CB8AC3E}">
        <p14:creationId xmlns:p14="http://schemas.microsoft.com/office/powerpoint/2010/main" val="2925186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Based on the evidence presented, several recommendations can strengthen the management of Parkinson's disease within community healthcare settings. Firstly, Armstrong and Okun (2020)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importance of improving professional awareness to facilitate earlier recognition and diagnosis, enabling patients to access specialist services sooner. Secondly, Bloem et al. (2021) recommend strengthening multidisciplinary community services because coordinated care improves symptom management and reduces unnecessary hospital admissions. Expanding access to specialist Parkinson's disease nurses and rehabilitation services should also remain a priority, as highlighted by the British Association of Neuroscience Nurses (2024). Furthermore, the National Institute of Neurological Disorders and Stroke (2025) advocates embedding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planning and shared decision-making throughout all stages of disease management to ensure care remains responsive to changing patient needs. Enhancing education for patients and caregivers, as recommended by Parkinson's UK (2025), can improve self-management and medication adherence. Finally, Meissner et al. (2024) stress that continued investment in research into disease-modifying therapies is essential for improving future treatment outcomes beyond symptomatic management.</a:t>
            </a:r>
          </a:p>
          <a:p>
            <a:endParaRPr lang="en-US" dirty="0"/>
          </a:p>
        </p:txBody>
      </p:sp>
      <p:sp>
        <p:nvSpPr>
          <p:cNvPr id="4" name="Slide Number Placeholder 3"/>
          <p:cNvSpPr>
            <a:spLocks noGrp="1"/>
          </p:cNvSpPr>
          <p:nvPr>
            <p:ph type="sldNum" sz="quarter" idx="5"/>
          </p:nvPr>
        </p:nvSpPr>
        <p:spPr/>
        <p:txBody>
          <a:bodyPr/>
          <a:lstStyle/>
          <a:p>
            <a:fld id="{1C0F3E9D-282F-4757-AE89-73148C02A02F}" type="slidenum">
              <a:rPr lang="en-US" smtClean="0"/>
              <a:t>12</a:t>
            </a:fld>
            <a:endParaRPr lang="en-US"/>
          </a:p>
        </p:txBody>
      </p:sp>
    </p:spTree>
    <p:extLst>
      <p:ext uri="{BB962C8B-B14F-4D97-AF65-F5344CB8AC3E}">
        <p14:creationId xmlns:p14="http://schemas.microsoft.com/office/powerpoint/2010/main" val="1855426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Parkinson's disease is a complex, progressive neurological condition that extends far beyond movement impairment, affecting cognitive, psychological and social wellbeing throughout the disease trajectory. As the prevalence of Parkinson's disease continues to increase, community healthcare professionals will play an increasingly important role in delivering coordinated, evidence-based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Although current treatments effectively manage symptoms, there is still no cure, reinforcing the importance of early diagnosis, regular assessment and ongoing multidisciplinary support. Equally important is the adoption of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approaches that empower individuals to participate actively in decisions about their treatment while maintaining independence for as long as possible. Looking ahead, strengthening community services, supporting caregivers and investing in innovative research will be essential to improving long-term outcomes. </a:t>
            </a:r>
          </a:p>
          <a:p>
            <a:endParaRPr lang="en-US" dirty="0"/>
          </a:p>
        </p:txBody>
      </p:sp>
      <p:sp>
        <p:nvSpPr>
          <p:cNvPr id="4" name="Slide Number Placeholder 3"/>
          <p:cNvSpPr>
            <a:spLocks noGrp="1"/>
          </p:cNvSpPr>
          <p:nvPr>
            <p:ph type="sldNum" sz="quarter" idx="5"/>
          </p:nvPr>
        </p:nvSpPr>
        <p:spPr/>
        <p:txBody>
          <a:bodyPr/>
          <a:lstStyle/>
          <a:p>
            <a:fld id="{1C0F3E9D-282F-4757-AE89-73148C02A02F}" type="slidenum">
              <a:rPr lang="en-US" smtClean="0"/>
              <a:t>13</a:t>
            </a:fld>
            <a:endParaRPr lang="en-US"/>
          </a:p>
        </p:txBody>
      </p:sp>
    </p:spTree>
    <p:extLst>
      <p:ext uri="{BB962C8B-B14F-4D97-AF65-F5344CB8AC3E}">
        <p14:creationId xmlns:p14="http://schemas.microsoft.com/office/powerpoint/2010/main" val="1146024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8/2/2026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8432322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8/2/2026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7835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8/2/2026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23220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8/2/2026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54768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8/2/2026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870601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8/2/2026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30136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8/2/2026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46023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8/2/2026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511519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8/2/2026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91775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8/2/2026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61667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8/2/2026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649029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8/2/2026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3294707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cbi.nlm.nih.gov/pmc/articles/PMC6433887/" TargetMode="External"/><Relationship Id="rId2" Type="http://schemas.openxmlformats.org/officeDocument/2006/relationships/hyperlink" Target="https://jamanetwork.com/journals/jama/article-abstract/2760741"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bp-10394/" TargetMode="External"/><Relationship Id="rId5" Type="http://schemas.openxmlformats.org/officeDocument/2006/relationships/hyperlink" Target="https://bann.org.uk/wp-content/uploads/2024/07/Medication-Management-in-Parkinsons-3rd-ed.pdf" TargetMode="External"/><Relationship Id="rId4" Type="http://schemas.openxmlformats.org/officeDocument/2006/relationships/hyperlink" Target="https://www.thelancet.com/article/S0140-6736(21)00218-X/abstract"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conditions/parkinsons-disease/treatment/" TargetMode="External"/><Relationship Id="rId3" Type="http://schemas.openxmlformats.org/officeDocument/2006/relationships/hyperlink" Target="https://pmc.ncbi.nlm.nih.gov/articles/PMC12101742/" TargetMode="External"/><Relationship Id="rId7" Type="http://schemas.openxmlformats.org/officeDocument/2006/relationships/hyperlink" Target="https://www.ninds.nih.gov/health-information/disorders/parkinsons-disease" TargetMode="External"/><Relationship Id="rId2" Type="http://schemas.openxmlformats.org/officeDocument/2006/relationships/hyperlink" Target="https://jnnp.bmj.com/content/91/8/795" TargetMode="External"/><Relationship Id="rId1" Type="http://schemas.openxmlformats.org/officeDocument/2006/relationships/slideLayout" Target="../slideLayouts/slideLayout2.xml"/><Relationship Id="rId6" Type="http://schemas.openxmlformats.org/officeDocument/2006/relationships/hyperlink" Target="https://www.nice.org.uk/guidance/ng71" TargetMode="External"/><Relationship Id="rId5" Type="http://schemas.openxmlformats.org/officeDocument/2006/relationships/hyperlink" Target="https://pubmed.ncbi.nlm.nih.gov/38245249/" TargetMode="External"/><Relationship Id="rId10" Type="http://schemas.openxmlformats.org/officeDocument/2006/relationships/hyperlink" Target="https://www.nice.org.uk/guidance/ng71/chapter/Recommendations" TargetMode="External"/><Relationship Id="rId4" Type="http://schemas.openxmlformats.org/officeDocument/2006/relationships/hyperlink" Target="https://nnjournal.net/article/view/3886" TargetMode="External"/><Relationship Id="rId9" Type="http://schemas.openxmlformats.org/officeDocument/2006/relationships/hyperlink" Target="https://www.nhsinform.scot/illnesses-and-conditions/brain-nerves-and-spinal-cord/parkinsons-diseas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ciencedirect.com/science/article/pii/S0074774219300236" TargetMode="External"/><Relationship Id="rId3" Type="http://schemas.openxmlformats.org/officeDocument/2006/relationships/hyperlink" Target="https://www.parkinson.org/understanding-parkinsons/what-is-parkinsons" TargetMode="External"/><Relationship Id="rId7" Type="http://schemas.openxmlformats.org/officeDocument/2006/relationships/hyperlink" Target="https://www.who.int/news-room/fact-sheets/detail/parkinson-disease" TargetMode="External"/><Relationship Id="rId2" Type="http://schemas.openxmlformats.org/officeDocument/2006/relationships/hyperlink" Target="https://rupress.org/jcb/article-abstract/220/4/e202012095/211906" TargetMode="External"/><Relationship Id="rId1" Type="http://schemas.openxmlformats.org/officeDocument/2006/relationships/slideLayout" Target="../slideLayouts/slideLayout2.xml"/><Relationship Id="rId6" Type="http://schemas.openxmlformats.org/officeDocument/2006/relationships/hyperlink" Target="https://www.thelancet.com/retrieve/pii/S1474442221003306" TargetMode="External"/><Relationship Id="rId5" Type="http://schemas.openxmlformats.org/officeDocument/2006/relationships/hyperlink" Target="https://www.ncbi.nlm.nih.gov/pmc/articles/PMC7400683/" TargetMode="External"/><Relationship Id="rId4" Type="http://schemas.openxmlformats.org/officeDocument/2006/relationships/hyperlink" Target="https://www.parkinsons.org.uk/information/about-parkinsons/what-is-parkins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6" name="Group 5">
            <a:extLst>
              <a:ext uri="{FF2B5EF4-FFF2-40B4-BE49-F238E27FC236}">
                <a16:creationId xmlns:a16="http://schemas.microsoft.com/office/drawing/2014/main" id="{31460D47-75CD-497D-BC88-FA41997D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11" name="Rectangle 10">
              <a:extLst>
                <a:ext uri="{FF2B5EF4-FFF2-40B4-BE49-F238E27FC236}">
                  <a16:creationId xmlns:a16="http://schemas.microsoft.com/office/drawing/2014/main" id="{09009592-A5E6-4C28-98E1-2066732D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0D59619-E7E2-49E5-B842-23F79868B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E6A0E474-BC1B-4020-8F1C-5DB17CF64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173A57E1-D3E2-7D6C-2119-D83224600F95}"/>
              </a:ext>
            </a:extLst>
          </p:cNvPr>
          <p:cNvSpPr>
            <a:spLocks noGrp="1"/>
          </p:cNvSpPr>
          <p:nvPr>
            <p:ph type="subTitle" idx="1"/>
          </p:nvPr>
        </p:nvSpPr>
        <p:spPr>
          <a:xfrm>
            <a:off x="867228" y="1694542"/>
            <a:ext cx="9423400" cy="3697514"/>
          </a:xfrm>
        </p:spPr>
        <p:txBody>
          <a:bodyPr vert="horz" lIns="91440" tIns="0" rIns="91440" bIns="45720" rtlCol="0" anchor="t">
            <a:normAutofit lnSpcReduction="10000"/>
          </a:bodyPr>
          <a:lstStyle/>
          <a:p>
            <a:pPr algn="l">
              <a:lnSpc>
                <a:spcPct val="110000"/>
              </a:lnSpc>
              <a:buNone/>
            </a:pPr>
            <a:r>
              <a:rPr lang="en-US" sz="2400" b="1" dirty="0">
                <a:solidFill>
                  <a:schemeClr val="tx1">
                    <a:lumMod val="95000"/>
                    <a:lumOff val="5000"/>
                  </a:schemeClr>
                </a:solidFill>
                <a:latin typeface="Arial"/>
                <a:cs typeface="Arial"/>
              </a:rPr>
              <a:t>Parkinson's Disease: Diagnosis, Assessment, Treatment and Person-</a:t>
            </a:r>
            <a:r>
              <a:rPr lang="en-US" sz="2400" b="1" dirty="0" err="1">
                <a:solidFill>
                  <a:schemeClr val="tx1">
                    <a:lumMod val="95000"/>
                    <a:lumOff val="5000"/>
                  </a:schemeClr>
                </a:solidFill>
                <a:latin typeface="Arial"/>
                <a:cs typeface="Arial"/>
              </a:rPr>
              <a:t>Centred</a:t>
            </a:r>
            <a:r>
              <a:rPr lang="en-US" sz="2400" b="1" dirty="0">
                <a:solidFill>
                  <a:schemeClr val="tx1">
                    <a:lumMod val="95000"/>
                    <a:lumOff val="5000"/>
                  </a:schemeClr>
                </a:solidFill>
                <a:latin typeface="Arial"/>
                <a:cs typeface="Arial"/>
              </a:rPr>
              <a:t> Management in the UK</a:t>
            </a:r>
            <a:endParaRPr lang="en-US" sz="800" dirty="0">
              <a:solidFill>
                <a:schemeClr val="tx1">
                  <a:lumMod val="95000"/>
                  <a:lumOff val="5000"/>
                </a:schemeClr>
              </a:solidFill>
              <a:latin typeface="Arial"/>
              <a:cs typeface="Arial"/>
            </a:endParaRPr>
          </a:p>
          <a:p>
            <a:pPr algn="l">
              <a:lnSpc>
                <a:spcPct val="110000"/>
              </a:lnSpc>
            </a:pPr>
            <a:endParaRPr lang="en-US" sz="2000" b="1" dirty="0">
              <a:solidFill>
                <a:schemeClr val="tx1">
                  <a:lumMod val="95000"/>
                  <a:lumOff val="5000"/>
                </a:schemeClr>
              </a:solidFill>
              <a:latin typeface="Arial"/>
              <a:cs typeface="Arial"/>
            </a:endParaRPr>
          </a:p>
          <a:p>
            <a:pPr algn="l">
              <a:lnSpc>
                <a:spcPct val="110000"/>
              </a:lnSpc>
              <a:buNone/>
            </a:pPr>
            <a:r>
              <a:rPr lang="en-US" b="1" dirty="0">
                <a:solidFill>
                  <a:schemeClr val="tx1">
                    <a:lumMod val="95000"/>
                    <a:lumOff val="5000"/>
                  </a:schemeClr>
                </a:solidFill>
                <a:latin typeface="Arial"/>
                <a:cs typeface="Arial"/>
              </a:rPr>
              <a:t>Module:</a:t>
            </a:r>
            <a:r>
              <a:rPr lang="en-US" dirty="0">
                <a:solidFill>
                  <a:schemeClr val="tx1">
                    <a:lumMod val="95000"/>
                    <a:lumOff val="5000"/>
                  </a:schemeClr>
                </a:solidFill>
                <a:latin typeface="Arial"/>
                <a:cs typeface="Arial"/>
              </a:rPr>
              <a:t> LCHS7003_Community Care and Management of Longer-term Conditions</a:t>
            </a:r>
          </a:p>
          <a:p>
            <a:pPr algn="l">
              <a:lnSpc>
                <a:spcPct val="110000"/>
              </a:lnSpc>
              <a:buNone/>
            </a:pPr>
            <a:r>
              <a:rPr lang="en-US" dirty="0">
                <a:solidFill>
                  <a:schemeClr val="tx1">
                    <a:lumMod val="95000"/>
                    <a:lumOff val="5000"/>
                  </a:schemeClr>
                </a:solidFill>
                <a:latin typeface="Arial"/>
                <a:cs typeface="Arial"/>
              </a:rPr>
              <a:t>Component 2: Individual Presentation</a:t>
            </a:r>
          </a:p>
          <a:p>
            <a:pPr algn="l">
              <a:lnSpc>
                <a:spcPct val="110000"/>
              </a:lnSpc>
              <a:buNone/>
            </a:pPr>
            <a:r>
              <a:rPr lang="en-US" dirty="0">
                <a:solidFill>
                  <a:schemeClr val="tx1">
                    <a:lumMod val="95000"/>
                    <a:lumOff val="5000"/>
                  </a:schemeClr>
                </a:solidFill>
                <a:latin typeface="Arial"/>
                <a:cs typeface="Arial"/>
              </a:rPr>
              <a:t>Student Name: Danielle Gotz Colombo das Candeias </a:t>
            </a:r>
          </a:p>
          <a:p>
            <a:pPr algn="l">
              <a:lnSpc>
                <a:spcPct val="110000"/>
              </a:lnSpc>
              <a:buNone/>
            </a:pPr>
            <a:r>
              <a:rPr lang="en-US" dirty="0">
                <a:solidFill>
                  <a:schemeClr val="tx1">
                    <a:lumMod val="95000"/>
                    <a:lumOff val="5000"/>
                  </a:schemeClr>
                </a:solidFill>
                <a:latin typeface="Arial"/>
                <a:cs typeface="Arial"/>
              </a:rPr>
              <a:t>Student Number:2231187</a:t>
            </a:r>
          </a:p>
          <a:p>
            <a:pPr algn="l">
              <a:lnSpc>
                <a:spcPct val="110000"/>
              </a:lnSpc>
              <a:buNone/>
            </a:pPr>
            <a:r>
              <a:rPr lang="en-US" dirty="0">
                <a:solidFill>
                  <a:schemeClr val="tx1">
                    <a:lumMod val="95000"/>
                    <a:lumOff val="5000"/>
                  </a:schemeClr>
                </a:solidFill>
                <a:latin typeface="Arial"/>
                <a:cs typeface="Arial"/>
              </a:rPr>
              <a:t>Audience: Community nurses and multidisciplinary healthcare professionals working in primary and community care</a:t>
            </a:r>
          </a:p>
          <a:p>
            <a:pPr algn="l">
              <a:lnSpc>
                <a:spcPct val="110000"/>
              </a:lnSpc>
            </a:pPr>
            <a:endParaRPr lang="en-US" sz="1050" dirty="0">
              <a:solidFill>
                <a:schemeClr val="tx1">
                  <a:lumMod val="95000"/>
                  <a:lumOff val="5000"/>
                </a:schemeClr>
              </a:solidFill>
              <a:latin typeface="Arial"/>
              <a:cs typeface="Arial"/>
            </a:endParaRPr>
          </a:p>
        </p:txBody>
      </p:sp>
    </p:spTree>
    <p:extLst>
      <p:ext uri="{BB962C8B-B14F-4D97-AF65-F5344CB8AC3E}">
        <p14:creationId xmlns:p14="http://schemas.microsoft.com/office/powerpoint/2010/main" val="3184436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40D90-BAAE-5AE3-24C7-BE938F3C2AA3}"/>
              </a:ext>
            </a:extLst>
          </p:cNvPr>
          <p:cNvSpPr>
            <a:spLocks noGrp="1"/>
          </p:cNvSpPr>
          <p:nvPr>
            <p:ph type="title"/>
          </p:nvPr>
        </p:nvSpPr>
        <p:spPr>
          <a:xfrm>
            <a:off x="1299029" y="162767"/>
            <a:ext cx="10615159" cy="1165063"/>
          </a:xfrm>
        </p:spPr>
        <p:txBody>
          <a:bodyPr>
            <a:noAutofit/>
          </a:bodyPr>
          <a:lstStyle/>
          <a:p>
            <a:pPr algn="ctr"/>
            <a:r>
              <a:rPr lang="en-US" sz="4800" dirty="0">
                <a:latin typeface="Arial"/>
                <a:cs typeface="Arial"/>
              </a:rPr>
              <a:t>Overview of Parkinson's Disease</a:t>
            </a:r>
          </a:p>
        </p:txBody>
      </p:sp>
      <p:sp>
        <p:nvSpPr>
          <p:cNvPr id="4" name="Text Placeholder 3">
            <a:extLst>
              <a:ext uri="{FF2B5EF4-FFF2-40B4-BE49-F238E27FC236}">
                <a16:creationId xmlns:a16="http://schemas.microsoft.com/office/drawing/2014/main" id="{FFECF24B-F6E4-86B6-8BEB-F65E845F0285}"/>
              </a:ext>
            </a:extLst>
          </p:cNvPr>
          <p:cNvSpPr>
            <a:spLocks noGrp="1"/>
          </p:cNvSpPr>
          <p:nvPr>
            <p:ph type="body" idx="1"/>
          </p:nvPr>
        </p:nvSpPr>
        <p:spPr>
          <a:xfrm>
            <a:off x="-107833" y="942642"/>
            <a:ext cx="6265088" cy="685800"/>
          </a:xfrm>
        </p:spPr>
        <p:txBody>
          <a:bodyPr>
            <a:normAutofit/>
          </a:bodyPr>
          <a:lstStyle/>
          <a:p>
            <a:pPr algn="ctr"/>
            <a:r>
              <a:rPr lang="en-US" sz="2400" dirty="0">
                <a:latin typeface="Arial"/>
                <a:cs typeface="Arial"/>
              </a:rPr>
              <a:t>Overview</a:t>
            </a:r>
            <a:endParaRPr lang="en-US" dirty="0">
              <a:latin typeface="Arial"/>
              <a:cs typeface="Arial"/>
            </a:endParaRPr>
          </a:p>
        </p:txBody>
      </p:sp>
      <p:sp>
        <p:nvSpPr>
          <p:cNvPr id="5" name="Content Placeholder 4">
            <a:extLst>
              <a:ext uri="{FF2B5EF4-FFF2-40B4-BE49-F238E27FC236}">
                <a16:creationId xmlns:a16="http://schemas.microsoft.com/office/drawing/2014/main" id="{F08FAA73-64D4-2500-D62A-8AACD17C1750}"/>
              </a:ext>
            </a:extLst>
          </p:cNvPr>
          <p:cNvSpPr>
            <a:spLocks noGrp="1"/>
          </p:cNvSpPr>
          <p:nvPr>
            <p:ph sz="half" idx="2"/>
          </p:nvPr>
        </p:nvSpPr>
        <p:spPr>
          <a:xfrm>
            <a:off x="69037" y="1757047"/>
            <a:ext cx="6417488" cy="4634228"/>
          </a:xfrm>
        </p:spPr>
        <p:txBody>
          <a:bodyPr vert="horz" lIns="91440" tIns="45720" rIns="91440" bIns="45720" rtlCol="0" anchor="t">
            <a:noAutofit/>
          </a:bodyPr>
          <a:lstStyle/>
          <a:p>
            <a:pPr marL="342900" lvl="0" indent="-342900">
              <a:buFont typeface="Arial" panose="020B0604020202020204" pitchFamily="34" charset="0"/>
              <a:buChar char="•"/>
            </a:pPr>
            <a:r>
              <a:rPr lang="en-US" dirty="0">
                <a:latin typeface="Arial"/>
                <a:cs typeface="Arial"/>
              </a:rPr>
              <a:t>Parkinson's disease (PD) is a progressive neurodegenerative disorder that primarily affects movement but also causes cognitive, psychological and autonomic dysfunction (Bloem et al., 2021). </a:t>
            </a:r>
          </a:p>
          <a:p>
            <a:pPr marL="342900" lvl="0" indent="-342900">
              <a:buFont typeface="Arial" panose="020B0604020202020204" pitchFamily="34" charset="0"/>
              <a:buChar char="•"/>
            </a:pPr>
            <a:r>
              <a:rPr lang="en-US" dirty="0">
                <a:latin typeface="Arial"/>
                <a:cs typeface="Arial"/>
              </a:rPr>
              <a:t>According to Armstrong and Okun (2020), PD develops through the gradual degeneration of dopamine-producing neurons in the substantia nigra, leading to impaired motor control. </a:t>
            </a:r>
          </a:p>
          <a:p>
            <a:pPr marL="342900" lvl="0" indent="-342900">
              <a:buFont typeface="Arial" panose="020B0604020202020204" pitchFamily="34" charset="0"/>
              <a:buChar char="•"/>
            </a:pPr>
            <a:r>
              <a:rPr lang="en-US" dirty="0">
                <a:latin typeface="Arial"/>
                <a:cs typeface="Arial"/>
              </a:rPr>
              <a:t>The condition is </a:t>
            </a:r>
            <a:r>
              <a:rPr lang="en-US" dirty="0" err="1">
                <a:latin typeface="Arial"/>
                <a:cs typeface="Arial"/>
              </a:rPr>
              <a:t>characterised</a:t>
            </a:r>
            <a:r>
              <a:rPr lang="en-US" dirty="0">
                <a:latin typeface="Arial"/>
                <a:cs typeface="Arial"/>
              </a:rPr>
              <a:t> by the accumulation of α-synuclein (Lewy bodies), which contributes to neuronal dysfunction and disease progression (Morris et al., 2024).</a:t>
            </a:r>
          </a:p>
          <a:p>
            <a:pPr marL="0" indent="0">
              <a:buNone/>
            </a:pPr>
            <a:endParaRPr lang="en-US" dirty="0">
              <a:latin typeface="Arial"/>
              <a:cs typeface="Arial"/>
            </a:endParaRPr>
          </a:p>
        </p:txBody>
      </p:sp>
      <p:sp>
        <p:nvSpPr>
          <p:cNvPr id="6" name="Text Placeholder 5">
            <a:extLst>
              <a:ext uri="{FF2B5EF4-FFF2-40B4-BE49-F238E27FC236}">
                <a16:creationId xmlns:a16="http://schemas.microsoft.com/office/drawing/2014/main" id="{C26E87D0-5471-FCFB-4E00-D577A373A69F}"/>
              </a:ext>
            </a:extLst>
          </p:cNvPr>
          <p:cNvSpPr>
            <a:spLocks noGrp="1"/>
          </p:cNvSpPr>
          <p:nvPr>
            <p:ph type="body" sz="quarter" idx="3"/>
          </p:nvPr>
        </p:nvSpPr>
        <p:spPr>
          <a:xfrm>
            <a:off x="5903515" y="936972"/>
            <a:ext cx="6264414" cy="685800"/>
          </a:xfrm>
        </p:spPr>
        <p:txBody>
          <a:bodyPr>
            <a:normAutofit/>
          </a:bodyPr>
          <a:lstStyle/>
          <a:p>
            <a:pPr algn="ctr"/>
            <a:r>
              <a:rPr lang="en-US" sz="2400" dirty="0">
                <a:latin typeface="Arial"/>
                <a:cs typeface="Arial"/>
              </a:rPr>
              <a:t>Clinical Features</a:t>
            </a:r>
          </a:p>
        </p:txBody>
      </p:sp>
      <p:sp>
        <p:nvSpPr>
          <p:cNvPr id="7" name="Content Placeholder 6">
            <a:extLst>
              <a:ext uri="{FF2B5EF4-FFF2-40B4-BE49-F238E27FC236}">
                <a16:creationId xmlns:a16="http://schemas.microsoft.com/office/drawing/2014/main" id="{EAB0E79E-7085-92A2-4C9F-3B57BC562F63}"/>
              </a:ext>
            </a:extLst>
          </p:cNvPr>
          <p:cNvSpPr>
            <a:spLocks noGrp="1"/>
          </p:cNvSpPr>
          <p:nvPr>
            <p:ph sz="quarter" idx="4"/>
          </p:nvPr>
        </p:nvSpPr>
        <p:spPr>
          <a:xfrm>
            <a:off x="6584388" y="1924050"/>
            <a:ext cx="5387476" cy="4538097"/>
          </a:xfrm>
        </p:spPr>
        <p:txBody>
          <a:bodyPr vert="horz" lIns="91440" tIns="45720" rIns="91440" bIns="45720" rtlCol="0" anchor="t">
            <a:noAutofit/>
          </a:bodyPr>
          <a:lstStyle/>
          <a:p>
            <a:pPr>
              <a:lnSpc>
                <a:spcPct val="100000"/>
              </a:lnSpc>
              <a:buNone/>
            </a:pPr>
            <a:r>
              <a:rPr lang="en-US" b="1" dirty="0">
                <a:latin typeface="Arial"/>
                <a:cs typeface="Arial"/>
              </a:rPr>
              <a:t>Motor symptoms</a:t>
            </a:r>
            <a:endParaRPr lang="en-US" dirty="0">
              <a:latin typeface="Arial"/>
              <a:cs typeface="Arial"/>
            </a:endParaRPr>
          </a:p>
          <a:p>
            <a:pPr marL="342900" lvl="0" indent="-342900">
              <a:lnSpc>
                <a:spcPct val="100000"/>
              </a:lnSpc>
              <a:buFont typeface="Arial" panose="020B0604020202020204" pitchFamily="34" charset="0"/>
              <a:buChar char="•"/>
            </a:pPr>
            <a:r>
              <a:rPr lang="en-US" dirty="0">
                <a:latin typeface="Arial"/>
                <a:cs typeface="Arial"/>
              </a:rPr>
              <a:t>Bradykinesia </a:t>
            </a:r>
          </a:p>
          <a:p>
            <a:pPr marL="342900" lvl="0" indent="-342900">
              <a:lnSpc>
                <a:spcPct val="100000"/>
              </a:lnSpc>
              <a:buFont typeface="Arial" panose="020B0604020202020204" pitchFamily="34" charset="0"/>
              <a:buChar char="•"/>
            </a:pPr>
            <a:r>
              <a:rPr lang="en-US" dirty="0">
                <a:latin typeface="Arial"/>
                <a:cs typeface="Arial"/>
              </a:rPr>
              <a:t>Resting tremor  (Chia et al., 2020)</a:t>
            </a:r>
          </a:p>
          <a:p>
            <a:pPr marL="342900" lvl="0" indent="-342900">
              <a:lnSpc>
                <a:spcPct val="100000"/>
              </a:lnSpc>
              <a:buFont typeface="Arial" panose="020B0604020202020204" pitchFamily="34" charset="0"/>
              <a:buChar char="•"/>
            </a:pPr>
            <a:r>
              <a:rPr lang="en-US" dirty="0">
                <a:latin typeface="Arial"/>
                <a:cs typeface="Arial"/>
              </a:rPr>
              <a:t>Muscular rigidity </a:t>
            </a:r>
          </a:p>
          <a:p>
            <a:pPr marL="342900" lvl="0" indent="-342900">
              <a:lnSpc>
                <a:spcPct val="100000"/>
              </a:lnSpc>
              <a:buFont typeface="Arial" panose="020B0604020202020204" pitchFamily="34" charset="0"/>
              <a:buChar char="•"/>
            </a:pPr>
            <a:r>
              <a:rPr lang="en-US" dirty="0">
                <a:latin typeface="Arial"/>
                <a:cs typeface="Arial"/>
              </a:rPr>
              <a:t>Postural instability </a:t>
            </a:r>
          </a:p>
          <a:p>
            <a:pPr>
              <a:lnSpc>
                <a:spcPct val="100000"/>
              </a:lnSpc>
              <a:buNone/>
            </a:pPr>
            <a:r>
              <a:rPr lang="en-US" b="1" dirty="0">
                <a:latin typeface="Arial"/>
                <a:cs typeface="Arial"/>
              </a:rPr>
              <a:t>Non-motor symptoms</a:t>
            </a:r>
            <a:endParaRPr lang="en-US" dirty="0">
              <a:latin typeface="Arial"/>
              <a:cs typeface="Arial"/>
            </a:endParaRPr>
          </a:p>
          <a:p>
            <a:pPr marL="342900" lvl="0" indent="-342900">
              <a:lnSpc>
                <a:spcPct val="100000"/>
              </a:lnSpc>
              <a:buFont typeface="Arial" panose="020B0604020202020204" pitchFamily="34" charset="0"/>
              <a:buChar char="•"/>
            </a:pPr>
            <a:r>
              <a:rPr lang="en-US" dirty="0">
                <a:latin typeface="Arial"/>
                <a:cs typeface="Arial"/>
              </a:rPr>
              <a:t>Cognitive impairment </a:t>
            </a:r>
          </a:p>
          <a:p>
            <a:pPr marL="342900" lvl="0" indent="-342900">
              <a:lnSpc>
                <a:spcPct val="100000"/>
              </a:lnSpc>
              <a:buFont typeface="Arial" panose="020B0604020202020204" pitchFamily="34" charset="0"/>
              <a:buChar char="•"/>
            </a:pPr>
            <a:r>
              <a:rPr lang="en-US" dirty="0">
                <a:latin typeface="Arial"/>
                <a:cs typeface="Arial"/>
              </a:rPr>
              <a:t>Depression and anxiety </a:t>
            </a:r>
          </a:p>
          <a:p>
            <a:pPr marL="342900" lvl="0" indent="-342900">
              <a:lnSpc>
                <a:spcPct val="100000"/>
              </a:lnSpc>
              <a:buFont typeface="Arial" panose="020B0604020202020204" pitchFamily="34" charset="0"/>
              <a:buChar char="•"/>
            </a:pPr>
            <a:r>
              <a:rPr lang="en-US" dirty="0">
                <a:latin typeface="Arial"/>
                <a:cs typeface="Arial"/>
              </a:rPr>
              <a:t>Sleep disturbances </a:t>
            </a:r>
          </a:p>
          <a:p>
            <a:pPr marL="342900" lvl="0" indent="-342900">
              <a:lnSpc>
                <a:spcPct val="100000"/>
              </a:lnSpc>
              <a:buFont typeface="Arial" panose="020B0604020202020204" pitchFamily="34" charset="0"/>
              <a:buChar char="•"/>
            </a:pPr>
            <a:r>
              <a:rPr lang="en-US" dirty="0">
                <a:latin typeface="Arial"/>
                <a:cs typeface="Arial"/>
              </a:rPr>
              <a:t>Autonomic dysfunction (Jankovic and Tan, 2020)</a:t>
            </a:r>
          </a:p>
          <a:p>
            <a:pPr marL="0" indent="0">
              <a:lnSpc>
                <a:spcPct val="100000"/>
              </a:lnSpc>
              <a:buNone/>
            </a:pPr>
            <a:endParaRPr lang="en-US" dirty="0">
              <a:latin typeface="Arial"/>
              <a:cs typeface="Arial"/>
            </a:endParaRPr>
          </a:p>
        </p:txBody>
      </p:sp>
    </p:spTree>
    <p:extLst>
      <p:ext uri="{BB962C8B-B14F-4D97-AF65-F5344CB8AC3E}">
        <p14:creationId xmlns:p14="http://schemas.microsoft.com/office/powerpoint/2010/main" val="2682202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D710263-95EB-5916-CD0F-9AFE8E70F81F}"/>
              </a:ext>
            </a:extLst>
          </p:cNvPr>
          <p:cNvSpPr>
            <a:spLocks noGrp="1"/>
          </p:cNvSpPr>
          <p:nvPr>
            <p:ph type="title"/>
          </p:nvPr>
        </p:nvSpPr>
        <p:spPr>
          <a:xfrm>
            <a:off x="854077" y="389127"/>
            <a:ext cx="10488547" cy="1190912"/>
          </a:xfrm>
        </p:spPr>
        <p:txBody>
          <a:bodyPr>
            <a:normAutofit/>
          </a:bodyPr>
          <a:lstStyle/>
          <a:p>
            <a:pPr algn="ctr"/>
            <a:r>
              <a:rPr lang="en-US" sz="4000" b="1" err="1">
                <a:solidFill>
                  <a:schemeClr val="tx2"/>
                </a:solidFill>
                <a:latin typeface="Arial"/>
                <a:cs typeface="Arial"/>
              </a:rPr>
              <a:t>Aetiology</a:t>
            </a:r>
            <a:r>
              <a:rPr lang="en-US" sz="4000" b="1">
                <a:solidFill>
                  <a:schemeClr val="tx2"/>
                </a:solidFill>
                <a:latin typeface="Arial"/>
                <a:cs typeface="Arial"/>
              </a:rPr>
              <a:t> and Pathophysiology</a:t>
            </a:r>
            <a:endParaRPr lang="en-US" sz="4000">
              <a:solidFill>
                <a:schemeClr val="tx2"/>
              </a:solidFill>
            </a:endParaRPr>
          </a:p>
        </p:txBody>
      </p:sp>
      <p:sp>
        <p:nvSpPr>
          <p:cNvPr id="8" name="Content Placeholder 7">
            <a:extLst>
              <a:ext uri="{FF2B5EF4-FFF2-40B4-BE49-F238E27FC236}">
                <a16:creationId xmlns:a16="http://schemas.microsoft.com/office/drawing/2014/main" id="{1B26A272-95E2-6168-AE6A-BA1DC7FBA969}"/>
              </a:ext>
            </a:extLst>
          </p:cNvPr>
          <p:cNvSpPr>
            <a:spLocks noGrp="1"/>
          </p:cNvSpPr>
          <p:nvPr>
            <p:ph idx="1"/>
          </p:nvPr>
        </p:nvSpPr>
        <p:spPr>
          <a:xfrm>
            <a:off x="5292132" y="1517651"/>
            <a:ext cx="6589212" cy="5049496"/>
          </a:xfrm>
        </p:spPr>
        <p:txBody>
          <a:bodyPr vert="horz" lIns="91440" tIns="45720" rIns="91440" bIns="45720" rtlCol="0" anchor="ctr">
            <a:noAutofit/>
          </a:bodyPr>
          <a:lstStyle/>
          <a:p>
            <a:pPr>
              <a:lnSpc>
                <a:spcPct val="110000"/>
              </a:lnSpc>
              <a:buClr>
                <a:srgbClr val="E48D77"/>
              </a:buClr>
              <a:buNone/>
            </a:pPr>
            <a:r>
              <a:rPr lang="en-US" b="1" dirty="0" err="1">
                <a:latin typeface="Arial"/>
                <a:cs typeface="Arial"/>
              </a:rPr>
              <a:t>Aetiology</a:t>
            </a:r>
            <a:endParaRPr lang="en-US" b="1" dirty="0">
              <a:latin typeface="Arial"/>
              <a:cs typeface="Arial"/>
            </a:endParaRPr>
          </a:p>
          <a:p>
            <a:pPr marL="342900" lvl="0" indent="-342900">
              <a:lnSpc>
                <a:spcPct val="110000"/>
              </a:lnSpc>
              <a:buClr>
                <a:srgbClr val="E48D77"/>
              </a:buClr>
              <a:buFont typeface="Arial" panose="020B0604020202020204" pitchFamily="34" charset="0"/>
              <a:buChar char="•"/>
            </a:pPr>
            <a:r>
              <a:rPr lang="en-US" sz="1600" dirty="0">
                <a:latin typeface="Arial"/>
                <a:cs typeface="Arial"/>
              </a:rPr>
              <a:t>Parkinson's disease has a multifactorial </a:t>
            </a:r>
            <a:r>
              <a:rPr lang="en-US" sz="1600" dirty="0" err="1">
                <a:latin typeface="Arial"/>
                <a:cs typeface="Arial"/>
              </a:rPr>
              <a:t>aetiology</a:t>
            </a:r>
            <a:r>
              <a:rPr lang="en-US" sz="1600" dirty="0">
                <a:latin typeface="Arial"/>
                <a:cs typeface="Arial"/>
              </a:rPr>
              <a:t>, involving interactions between ageing, genetic susceptibility and environmental exposures. </a:t>
            </a:r>
          </a:p>
          <a:p>
            <a:pPr marL="342900" lvl="0" indent="-342900">
              <a:lnSpc>
                <a:spcPct val="110000"/>
              </a:lnSpc>
              <a:buClr>
                <a:srgbClr val="E48D77"/>
              </a:buClr>
              <a:buFont typeface="Arial" panose="020B0604020202020204" pitchFamily="34" charset="0"/>
              <a:buChar char="•"/>
            </a:pPr>
            <a:r>
              <a:rPr lang="en-US" sz="1600" dirty="0">
                <a:latin typeface="Arial"/>
                <a:cs typeface="Arial"/>
              </a:rPr>
              <a:t>Age is the strongest risk factor, while pesticide exposure, traumatic brain injury and certain toxins may increase disease risk (Ball et al., 2019). </a:t>
            </a:r>
          </a:p>
          <a:p>
            <a:pPr marL="342900" lvl="0" indent="-342900">
              <a:lnSpc>
                <a:spcPct val="110000"/>
              </a:lnSpc>
              <a:buClr>
                <a:srgbClr val="E48D77"/>
              </a:buClr>
              <a:buFont typeface="Arial" panose="020B0604020202020204" pitchFamily="34" charset="0"/>
              <a:buChar char="•"/>
            </a:pPr>
            <a:r>
              <a:rPr lang="en-US" sz="1600" dirty="0">
                <a:latin typeface="Arial"/>
                <a:cs typeface="Arial"/>
              </a:rPr>
              <a:t>Morris et al. (2024) identified genetic mutations, including </a:t>
            </a:r>
            <a:r>
              <a:rPr lang="en-US" sz="1600" i="1" dirty="0">
                <a:latin typeface="Arial"/>
                <a:cs typeface="Arial"/>
              </a:rPr>
              <a:t>LRRK2</a:t>
            </a:r>
            <a:r>
              <a:rPr lang="en-US" sz="1600" dirty="0">
                <a:latin typeface="Arial"/>
                <a:cs typeface="Arial"/>
              </a:rPr>
              <a:t>, </a:t>
            </a:r>
            <a:r>
              <a:rPr lang="en-US" sz="1600" i="1" dirty="0">
                <a:latin typeface="Arial"/>
                <a:cs typeface="Arial"/>
              </a:rPr>
              <a:t>SNCA</a:t>
            </a:r>
            <a:r>
              <a:rPr lang="en-US" sz="1600" dirty="0">
                <a:latin typeface="Arial"/>
                <a:cs typeface="Arial"/>
              </a:rPr>
              <a:t> and </a:t>
            </a:r>
            <a:r>
              <a:rPr lang="en-US" sz="1600" i="1" dirty="0">
                <a:latin typeface="Arial"/>
                <a:cs typeface="Arial"/>
              </a:rPr>
              <a:t>GBA</a:t>
            </a:r>
            <a:r>
              <a:rPr lang="en-US" sz="1600" dirty="0">
                <a:latin typeface="Arial"/>
                <a:cs typeface="Arial"/>
              </a:rPr>
              <a:t>, as contributors to familial Parkinson's </a:t>
            </a:r>
            <a:r>
              <a:rPr lang="en-US" sz="1600">
                <a:latin typeface="Arial"/>
                <a:cs typeface="Arial"/>
              </a:rPr>
              <a:t>disease.   </a:t>
            </a:r>
            <a:endParaRPr lang="en-US" sz="1600" dirty="0">
              <a:latin typeface="Arial"/>
              <a:cs typeface="Arial"/>
            </a:endParaRPr>
          </a:p>
          <a:p>
            <a:pPr>
              <a:lnSpc>
                <a:spcPct val="110000"/>
              </a:lnSpc>
              <a:buClr>
                <a:srgbClr val="E48D77"/>
              </a:buClr>
              <a:buNone/>
            </a:pPr>
            <a:r>
              <a:rPr lang="en-US" b="1" dirty="0">
                <a:latin typeface="Arial"/>
                <a:cs typeface="Arial"/>
              </a:rPr>
              <a:t>Pathophysiology</a:t>
            </a:r>
          </a:p>
          <a:p>
            <a:pPr marL="342900" lvl="0" indent="-342900">
              <a:lnSpc>
                <a:spcPct val="110000"/>
              </a:lnSpc>
              <a:buClr>
                <a:srgbClr val="E48D77"/>
              </a:buClr>
              <a:buFont typeface="Arial" panose="020B0604020202020204" pitchFamily="34" charset="0"/>
              <a:buChar char="•"/>
            </a:pPr>
            <a:r>
              <a:rPr lang="en-US" sz="1600" dirty="0">
                <a:latin typeface="Arial"/>
                <a:cs typeface="Arial"/>
              </a:rPr>
              <a:t>Degeneration of dopaminergic neurons within the substantia nigra reduces dopamine production. </a:t>
            </a:r>
          </a:p>
          <a:p>
            <a:pPr marL="342900" lvl="0" indent="-342900">
              <a:lnSpc>
                <a:spcPct val="110000"/>
              </a:lnSpc>
              <a:buClr>
                <a:srgbClr val="E48D77"/>
              </a:buClr>
              <a:buFont typeface="Arial" panose="020B0604020202020204" pitchFamily="34" charset="0"/>
              <a:buChar char="•"/>
            </a:pPr>
            <a:r>
              <a:rPr lang="en-US" sz="1600" dirty="0">
                <a:latin typeface="Arial"/>
                <a:cs typeface="Arial"/>
              </a:rPr>
              <a:t>Aggregation of α-synuclein forms Lewy bodies, disrupting neuronal function (Fanning et al., 2020). </a:t>
            </a:r>
          </a:p>
          <a:p>
            <a:pPr marL="342900" lvl="0" indent="-342900">
              <a:lnSpc>
                <a:spcPct val="110000"/>
              </a:lnSpc>
              <a:buClr>
                <a:srgbClr val="E48D77"/>
              </a:buClr>
              <a:buFont typeface="Arial" panose="020B0604020202020204" pitchFamily="34" charset="0"/>
              <a:buChar char="•"/>
            </a:pPr>
            <a:r>
              <a:rPr lang="en-US" sz="1600" dirty="0">
                <a:latin typeface="Arial"/>
                <a:cs typeface="Arial"/>
              </a:rPr>
              <a:t>Mitochondrial dysfunction, neuroinflammation and impaired protein clearance accelerate neurodegeneration (Panicker et al., 2021).</a:t>
            </a:r>
          </a:p>
          <a:p>
            <a:pPr marL="0" indent="0">
              <a:lnSpc>
                <a:spcPct val="110000"/>
              </a:lnSpc>
              <a:buClr>
                <a:srgbClr val="E48D77"/>
              </a:buClr>
              <a:buNone/>
            </a:pPr>
            <a:endParaRPr lang="en-US" sz="1600" dirty="0">
              <a:latin typeface="Arial"/>
              <a:cs typeface="Arial"/>
            </a:endParaRPr>
          </a:p>
        </p:txBody>
      </p:sp>
      <p:pic>
        <p:nvPicPr>
          <p:cNvPr id="2" name="Picture 1" descr="Managing Parkinson's Disease: Understanding Symptoms, Causes and Treatment  - Shalby Multispeciality Hospital">
            <a:extLst>
              <a:ext uri="{FF2B5EF4-FFF2-40B4-BE49-F238E27FC236}">
                <a16:creationId xmlns:a16="http://schemas.microsoft.com/office/drawing/2014/main" id="{4901A6FC-3032-4857-9E6E-16B6D1D5F517}"/>
              </a:ext>
            </a:extLst>
          </p:cNvPr>
          <p:cNvPicPr>
            <a:picLocks noChangeAspect="1"/>
          </p:cNvPicPr>
          <p:nvPr/>
        </p:nvPicPr>
        <p:blipFill>
          <a:blip r:embed="rId3"/>
          <a:stretch>
            <a:fillRect/>
          </a:stretch>
        </p:blipFill>
        <p:spPr>
          <a:xfrm>
            <a:off x="145313" y="1580039"/>
            <a:ext cx="4855311" cy="3744436"/>
          </a:xfrm>
          <a:prstGeom prst="rect">
            <a:avLst/>
          </a:prstGeom>
          <a:ln w="12700">
            <a:noFill/>
          </a:ln>
        </p:spPr>
      </p:pic>
    </p:spTree>
    <p:extLst>
      <p:ext uri="{BB962C8B-B14F-4D97-AF65-F5344CB8AC3E}">
        <p14:creationId xmlns:p14="http://schemas.microsoft.com/office/powerpoint/2010/main" val="2077030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56494-B4BF-52B7-5B03-F5E90AF82C83}"/>
              </a:ext>
            </a:extLst>
          </p:cNvPr>
          <p:cNvSpPr>
            <a:spLocks noGrp="1"/>
          </p:cNvSpPr>
          <p:nvPr>
            <p:ph type="title"/>
          </p:nvPr>
        </p:nvSpPr>
        <p:spPr>
          <a:xfrm>
            <a:off x="904877" y="795527"/>
            <a:ext cx="10488547" cy="1190912"/>
          </a:xfrm>
        </p:spPr>
        <p:txBody>
          <a:bodyPr>
            <a:normAutofit/>
          </a:bodyPr>
          <a:lstStyle/>
          <a:p>
            <a:pPr algn="ctr"/>
            <a:r>
              <a:rPr lang="en-US" sz="4400" b="1">
                <a:solidFill>
                  <a:schemeClr val="tx2"/>
                </a:solidFill>
                <a:latin typeface="Arial"/>
                <a:cs typeface="Arial"/>
              </a:rPr>
              <a:t>Epidemiology</a:t>
            </a:r>
            <a:endParaRPr lang="en-US" sz="4400">
              <a:solidFill>
                <a:schemeClr val="tx2"/>
              </a:solidFill>
              <a:latin typeface="Arial"/>
              <a:cs typeface="Arial"/>
            </a:endParaRPr>
          </a:p>
        </p:txBody>
      </p:sp>
      <p:sp>
        <p:nvSpPr>
          <p:cNvPr id="3" name="Content Placeholder 2">
            <a:extLst>
              <a:ext uri="{FF2B5EF4-FFF2-40B4-BE49-F238E27FC236}">
                <a16:creationId xmlns:a16="http://schemas.microsoft.com/office/drawing/2014/main" id="{37D8791F-02DD-9C89-F8A3-D4DD0E6A347E}"/>
              </a:ext>
            </a:extLst>
          </p:cNvPr>
          <p:cNvSpPr>
            <a:spLocks noGrp="1"/>
          </p:cNvSpPr>
          <p:nvPr>
            <p:ph idx="1"/>
          </p:nvPr>
        </p:nvSpPr>
        <p:spPr>
          <a:xfrm>
            <a:off x="4962526" y="1720851"/>
            <a:ext cx="7124700" cy="4802753"/>
          </a:xfrm>
        </p:spPr>
        <p:txBody>
          <a:bodyPr vert="horz" lIns="91440" tIns="45720" rIns="91440" bIns="45720" rtlCol="0" anchor="ctr">
            <a:noAutofit/>
          </a:bodyPr>
          <a:lstStyle/>
          <a:p>
            <a:pPr>
              <a:lnSpc>
                <a:spcPct val="110000"/>
              </a:lnSpc>
              <a:buClr>
                <a:srgbClr val="C0934D"/>
              </a:buClr>
              <a:buNone/>
            </a:pPr>
            <a:r>
              <a:rPr lang="en-US" sz="1600" b="1" dirty="0">
                <a:latin typeface="Arial"/>
                <a:cs typeface="Arial"/>
              </a:rPr>
              <a:t>UK and Global Prevalence</a:t>
            </a:r>
          </a:p>
          <a:p>
            <a:pPr marL="342900" lvl="0" indent="-342900">
              <a:lnSpc>
                <a:spcPct val="110000"/>
              </a:lnSpc>
              <a:buClr>
                <a:srgbClr val="C0934D"/>
              </a:buClr>
              <a:buFont typeface="Arial" panose="020B0604020202020204" pitchFamily="34" charset="0"/>
              <a:buChar char="•"/>
            </a:pPr>
            <a:r>
              <a:rPr lang="en-US" sz="1600" dirty="0">
                <a:latin typeface="Arial"/>
                <a:cs typeface="Arial"/>
              </a:rPr>
              <a:t>Approximately 153,000 people are living with Parkinson's disease in the UK (Parkinson's UK, 2025). </a:t>
            </a:r>
          </a:p>
          <a:p>
            <a:pPr marL="342900" lvl="0" indent="-342900">
              <a:lnSpc>
                <a:spcPct val="110000"/>
              </a:lnSpc>
              <a:buClr>
                <a:srgbClr val="C0934D"/>
              </a:buClr>
              <a:buFont typeface="Arial" panose="020B0604020202020204" pitchFamily="34" charset="0"/>
              <a:buChar char="•"/>
            </a:pPr>
            <a:r>
              <a:rPr lang="en-US" sz="1600" dirty="0">
                <a:latin typeface="Arial"/>
                <a:cs typeface="Arial"/>
              </a:rPr>
              <a:t>More than 8.5 million people are affected worldwide (WHO, 2023). </a:t>
            </a:r>
          </a:p>
          <a:p>
            <a:pPr marL="342900" lvl="0" indent="-342900">
              <a:lnSpc>
                <a:spcPct val="110000"/>
              </a:lnSpc>
              <a:buClr>
                <a:srgbClr val="C0934D"/>
              </a:buClr>
              <a:buFont typeface="Arial" panose="020B0604020202020204" pitchFamily="34" charset="0"/>
              <a:buChar char="•"/>
            </a:pPr>
            <a:r>
              <a:rPr lang="en-US" sz="1600" dirty="0">
                <a:latin typeface="Arial"/>
                <a:cs typeface="Arial"/>
              </a:rPr>
              <a:t>Ben-Shlomo et al. (2024) reported that prevalence increases significantly after 60 years of age and is expected to rise with population ageing. </a:t>
            </a:r>
          </a:p>
          <a:p>
            <a:pPr marL="342900" lvl="0" indent="-342900">
              <a:lnSpc>
                <a:spcPct val="110000"/>
              </a:lnSpc>
              <a:buClr>
                <a:srgbClr val="C0934D"/>
              </a:buClr>
              <a:buFont typeface="Arial" panose="020B0604020202020204" pitchFamily="34" charset="0"/>
              <a:buChar char="•"/>
            </a:pPr>
            <a:r>
              <a:rPr lang="en-US" sz="1600" dirty="0">
                <a:latin typeface="Arial"/>
                <a:cs typeface="Arial"/>
              </a:rPr>
              <a:t>Parkinson's disease is the second most common neurodegenerative disorder globally after dementia (Bloem et al., 2021). </a:t>
            </a:r>
          </a:p>
          <a:p>
            <a:pPr>
              <a:lnSpc>
                <a:spcPct val="110000"/>
              </a:lnSpc>
              <a:buClr>
                <a:srgbClr val="C0934D"/>
              </a:buClr>
              <a:buNone/>
            </a:pPr>
            <a:r>
              <a:rPr lang="en-US" sz="1600" b="1" dirty="0">
                <a:latin typeface="Arial"/>
                <a:cs typeface="Arial"/>
              </a:rPr>
              <a:t>Public Health Implications</a:t>
            </a:r>
          </a:p>
          <a:p>
            <a:pPr marL="342900" lvl="0" indent="-342900">
              <a:lnSpc>
                <a:spcPct val="110000"/>
              </a:lnSpc>
              <a:buClr>
                <a:srgbClr val="C0934D"/>
              </a:buClr>
              <a:buFont typeface="Arial" panose="020B0604020202020204" pitchFamily="34" charset="0"/>
              <a:buChar char="•"/>
            </a:pPr>
            <a:r>
              <a:rPr lang="en-US" sz="1600" dirty="0">
                <a:latin typeface="Arial"/>
                <a:cs typeface="Arial"/>
              </a:rPr>
              <a:t>Increasing prevalence places growing pressure on health and social care services. </a:t>
            </a:r>
          </a:p>
          <a:p>
            <a:pPr marL="342900" lvl="0" indent="-342900">
              <a:lnSpc>
                <a:spcPct val="110000"/>
              </a:lnSpc>
              <a:buClr>
                <a:srgbClr val="C0934D"/>
              </a:buClr>
              <a:buFont typeface="Arial" panose="020B0604020202020204" pitchFamily="34" charset="0"/>
              <a:buChar char="•"/>
            </a:pPr>
            <a:r>
              <a:rPr lang="en-US" sz="1600" dirty="0">
                <a:latin typeface="Arial"/>
                <a:cs typeface="Arial"/>
              </a:rPr>
              <a:t>Early diagnosis and integrated care are essential to improve outcomes (WHO, 2023).</a:t>
            </a:r>
          </a:p>
          <a:p>
            <a:pPr marL="0" indent="0">
              <a:lnSpc>
                <a:spcPct val="110000"/>
              </a:lnSpc>
              <a:buClr>
                <a:srgbClr val="C0934D"/>
              </a:buClr>
              <a:buNone/>
            </a:pPr>
            <a:endParaRPr lang="en-US" sz="1600" dirty="0">
              <a:latin typeface="Arial"/>
              <a:cs typeface="Arial"/>
            </a:endParaRPr>
          </a:p>
        </p:txBody>
      </p:sp>
      <p:pic>
        <p:nvPicPr>
          <p:cNvPr id="4" name="Picture 3" descr="Supporting a Loved One with Parkinson's Disease - MAC Clinical Research">
            <a:extLst>
              <a:ext uri="{FF2B5EF4-FFF2-40B4-BE49-F238E27FC236}">
                <a16:creationId xmlns:a16="http://schemas.microsoft.com/office/drawing/2014/main" id="{E0299CC4-080C-4C24-35F8-EC858620DB5A}"/>
              </a:ext>
            </a:extLst>
          </p:cNvPr>
          <p:cNvPicPr>
            <a:picLocks noChangeAspect="1"/>
          </p:cNvPicPr>
          <p:nvPr/>
        </p:nvPicPr>
        <p:blipFill>
          <a:blip r:embed="rId3"/>
          <a:stretch>
            <a:fillRect/>
          </a:stretch>
        </p:blipFill>
        <p:spPr>
          <a:xfrm>
            <a:off x="172528" y="2218846"/>
            <a:ext cx="4626864" cy="2926491"/>
          </a:xfrm>
          <a:prstGeom prst="rect">
            <a:avLst/>
          </a:prstGeom>
          <a:ln w="12700">
            <a:noFill/>
          </a:ln>
        </p:spPr>
      </p:pic>
    </p:spTree>
    <p:extLst>
      <p:ext uri="{BB962C8B-B14F-4D97-AF65-F5344CB8AC3E}">
        <p14:creationId xmlns:p14="http://schemas.microsoft.com/office/powerpoint/2010/main" val="1674585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F84E9-7D48-4D16-1CCA-9D9463A71C5C}"/>
              </a:ext>
            </a:extLst>
          </p:cNvPr>
          <p:cNvSpPr>
            <a:spLocks noGrp="1"/>
          </p:cNvSpPr>
          <p:nvPr>
            <p:ph type="title"/>
          </p:nvPr>
        </p:nvSpPr>
        <p:spPr/>
        <p:txBody>
          <a:bodyPr/>
          <a:lstStyle/>
          <a:p>
            <a:pPr algn="ctr"/>
            <a:r>
              <a:rPr lang="en-US" b="1">
                <a:latin typeface="Arial"/>
                <a:cs typeface="Arial"/>
              </a:rPr>
              <a:t>Economic and Social Burden</a:t>
            </a:r>
          </a:p>
        </p:txBody>
      </p:sp>
      <p:sp>
        <p:nvSpPr>
          <p:cNvPr id="3" name="Content Placeholder 2">
            <a:extLst>
              <a:ext uri="{FF2B5EF4-FFF2-40B4-BE49-F238E27FC236}">
                <a16:creationId xmlns:a16="http://schemas.microsoft.com/office/drawing/2014/main" id="{504F205C-BB73-3074-3FC1-08A20C5B6EBE}"/>
              </a:ext>
            </a:extLst>
          </p:cNvPr>
          <p:cNvSpPr>
            <a:spLocks noGrp="1"/>
          </p:cNvSpPr>
          <p:nvPr>
            <p:ph sz="half" idx="1"/>
          </p:nvPr>
        </p:nvSpPr>
        <p:spPr>
          <a:xfrm>
            <a:off x="433396" y="1333500"/>
            <a:ext cx="6919903" cy="5305425"/>
          </a:xfrm>
        </p:spPr>
        <p:txBody>
          <a:bodyPr vert="horz" lIns="91440" tIns="45720" rIns="91440" bIns="45720" rtlCol="0" anchor="t">
            <a:noAutofit/>
          </a:bodyPr>
          <a:lstStyle/>
          <a:p>
            <a:pPr>
              <a:buNone/>
            </a:pPr>
            <a:r>
              <a:rPr lang="en-US" sz="1400" b="1" dirty="0">
                <a:latin typeface="Arial"/>
                <a:cs typeface="Arial"/>
              </a:rPr>
              <a:t>Economic Burden</a:t>
            </a:r>
          </a:p>
          <a:p>
            <a:pPr marL="342900" lvl="0" indent="-342900">
              <a:buFont typeface="Arial" panose="020B0604020202020204" pitchFamily="34" charset="0"/>
              <a:buChar char="•"/>
            </a:pPr>
            <a:r>
              <a:rPr lang="en-US" sz="1400" dirty="0">
                <a:latin typeface="Arial"/>
                <a:cs typeface="Arial"/>
              </a:rPr>
              <a:t>Progressive disability increases healthcare </a:t>
            </a:r>
            <a:r>
              <a:rPr lang="en-US" sz="1400" dirty="0" err="1">
                <a:latin typeface="Arial"/>
                <a:cs typeface="Arial"/>
              </a:rPr>
              <a:t>utilisation</a:t>
            </a:r>
            <a:r>
              <a:rPr lang="en-US" sz="1400" dirty="0">
                <a:latin typeface="Arial"/>
                <a:cs typeface="Arial"/>
              </a:rPr>
              <a:t> and long-term care costs. </a:t>
            </a:r>
          </a:p>
          <a:p>
            <a:pPr marL="342900" lvl="0" indent="-342900">
              <a:buFont typeface="Arial" panose="020B0604020202020204" pitchFamily="34" charset="0"/>
              <a:buChar char="•"/>
            </a:pPr>
            <a:r>
              <a:rPr lang="en-US" sz="1400" dirty="0">
                <a:latin typeface="Arial"/>
                <a:cs typeface="Arial"/>
              </a:rPr>
              <a:t>Medication, rehabilitation and community services contribute substantially to NHS expenditure (Burnett, 2025). </a:t>
            </a:r>
          </a:p>
          <a:p>
            <a:pPr marL="342900" lvl="0" indent="-342900">
              <a:buFont typeface="Arial" panose="020B0604020202020204" pitchFamily="34" charset="0"/>
              <a:buChar char="•"/>
            </a:pPr>
            <a:r>
              <a:rPr lang="en-US" sz="1400" dirty="0">
                <a:latin typeface="Arial"/>
                <a:cs typeface="Arial"/>
              </a:rPr>
              <a:t>Advanced disease often requires intensive multidisciplinary support. </a:t>
            </a:r>
          </a:p>
          <a:p>
            <a:pPr>
              <a:buNone/>
            </a:pPr>
            <a:r>
              <a:rPr lang="en-US" sz="1400" b="1" dirty="0">
                <a:latin typeface="Arial"/>
                <a:cs typeface="Arial"/>
              </a:rPr>
              <a:t>Social Burden</a:t>
            </a:r>
          </a:p>
          <a:p>
            <a:pPr marL="342900" lvl="0" indent="-342900">
              <a:buFont typeface="Arial" panose="020B0604020202020204" pitchFamily="34" charset="0"/>
              <a:buChar char="•"/>
            </a:pPr>
            <a:r>
              <a:rPr lang="en-US" sz="1400" dirty="0">
                <a:latin typeface="Arial"/>
                <a:cs typeface="Arial"/>
              </a:rPr>
              <a:t>Reduced independence and quality of life (Elsworth, 2020). </a:t>
            </a:r>
          </a:p>
          <a:p>
            <a:pPr marL="342900" lvl="0" indent="-342900">
              <a:buFont typeface="Arial" panose="020B0604020202020204" pitchFamily="34" charset="0"/>
              <a:buChar char="•"/>
            </a:pPr>
            <a:r>
              <a:rPr lang="en-US" sz="1400" dirty="0">
                <a:latin typeface="Arial"/>
                <a:cs typeface="Arial"/>
              </a:rPr>
              <a:t>Increased caregiver burden and psychological distress. </a:t>
            </a:r>
          </a:p>
          <a:p>
            <a:pPr marL="342900" lvl="0" indent="-342900">
              <a:buFont typeface="Arial" panose="020B0604020202020204" pitchFamily="34" charset="0"/>
              <a:buChar char="•"/>
            </a:pPr>
            <a:r>
              <a:rPr lang="en-US" sz="1400" dirty="0">
                <a:latin typeface="Arial"/>
                <a:cs typeface="Arial"/>
              </a:rPr>
              <a:t>Social isolation, reduced employment and financial hardship (Parkinson's UK, 2025). </a:t>
            </a:r>
          </a:p>
          <a:p>
            <a:pPr>
              <a:buNone/>
            </a:pPr>
            <a:r>
              <a:rPr lang="en-US" sz="1400" b="1" dirty="0">
                <a:latin typeface="Arial"/>
                <a:cs typeface="Arial"/>
              </a:rPr>
              <a:t>Critical Perspective</a:t>
            </a:r>
          </a:p>
          <a:p>
            <a:pPr marL="342900" lvl="0" indent="-342900">
              <a:buFont typeface="Arial" panose="020B0604020202020204" pitchFamily="34" charset="0"/>
              <a:buChar char="•"/>
            </a:pPr>
            <a:r>
              <a:rPr lang="en-US" sz="1400" dirty="0">
                <a:latin typeface="Arial"/>
                <a:cs typeface="Arial"/>
              </a:rPr>
              <a:t>According to WHO (2023), comprehensive long-term care can reduce complications and improve quality of life.</a:t>
            </a:r>
          </a:p>
          <a:p>
            <a:pPr marL="0" indent="0">
              <a:buNone/>
            </a:pPr>
            <a:endParaRPr lang="en-US" sz="1400" dirty="0">
              <a:latin typeface="Arial"/>
              <a:cs typeface="Arial"/>
            </a:endParaRPr>
          </a:p>
        </p:txBody>
      </p:sp>
      <p:pic>
        <p:nvPicPr>
          <p:cNvPr id="5" name="Picture 4" descr="Figure 6.1 from Economic, Social and Financial Cost of Parkinson's on  Individuals, Carers and their Families in the UK | Semantic Scholar">
            <a:extLst>
              <a:ext uri="{FF2B5EF4-FFF2-40B4-BE49-F238E27FC236}">
                <a16:creationId xmlns:a16="http://schemas.microsoft.com/office/drawing/2014/main" id="{023462D2-C3C3-76C2-8744-8207227AB2CD}"/>
              </a:ext>
            </a:extLst>
          </p:cNvPr>
          <p:cNvPicPr>
            <a:picLocks noChangeAspect="1"/>
          </p:cNvPicPr>
          <p:nvPr/>
        </p:nvPicPr>
        <p:blipFill>
          <a:blip r:embed="rId3"/>
          <a:srcRect r="-265" b="-495"/>
          <a:stretch>
            <a:fillRect/>
          </a:stretch>
        </p:blipFill>
        <p:spPr>
          <a:xfrm>
            <a:off x="7532896" y="1721958"/>
            <a:ext cx="4659104" cy="3414083"/>
          </a:xfrm>
          <a:prstGeom prst="rect">
            <a:avLst/>
          </a:prstGeom>
        </p:spPr>
      </p:pic>
    </p:spTree>
    <p:extLst>
      <p:ext uri="{BB962C8B-B14F-4D97-AF65-F5344CB8AC3E}">
        <p14:creationId xmlns:p14="http://schemas.microsoft.com/office/powerpoint/2010/main" val="1566903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E5A15-D12A-FB67-0609-50B0551A735F}"/>
              </a:ext>
            </a:extLst>
          </p:cNvPr>
          <p:cNvSpPr>
            <a:spLocks noGrp="1"/>
          </p:cNvSpPr>
          <p:nvPr>
            <p:ph type="title"/>
          </p:nvPr>
        </p:nvSpPr>
        <p:spPr>
          <a:xfrm>
            <a:off x="761802" y="0"/>
            <a:ext cx="5543747" cy="1974716"/>
          </a:xfrm>
        </p:spPr>
        <p:txBody>
          <a:bodyPr anchor="ctr">
            <a:normAutofit/>
          </a:bodyPr>
          <a:lstStyle/>
          <a:p>
            <a:pPr algn="ctr"/>
            <a:r>
              <a:rPr lang="en-US" sz="3700" b="1" dirty="0">
                <a:latin typeface="Arial"/>
                <a:cs typeface="Arial"/>
              </a:rPr>
              <a:t>Diagnosis and Initial Assessment</a:t>
            </a:r>
          </a:p>
        </p:txBody>
      </p:sp>
      <p:sp>
        <p:nvSpPr>
          <p:cNvPr id="3" name="Content Placeholder 2">
            <a:extLst>
              <a:ext uri="{FF2B5EF4-FFF2-40B4-BE49-F238E27FC236}">
                <a16:creationId xmlns:a16="http://schemas.microsoft.com/office/drawing/2014/main" id="{5ACE6DB3-C294-1334-76F8-A052ED83D8A0}"/>
              </a:ext>
            </a:extLst>
          </p:cNvPr>
          <p:cNvSpPr>
            <a:spLocks noGrp="1"/>
          </p:cNvSpPr>
          <p:nvPr>
            <p:ph idx="1"/>
          </p:nvPr>
        </p:nvSpPr>
        <p:spPr>
          <a:xfrm>
            <a:off x="210259" y="2242458"/>
            <a:ext cx="6943015" cy="4113891"/>
          </a:xfrm>
        </p:spPr>
        <p:txBody>
          <a:bodyPr vert="horz" lIns="91440" tIns="45720" rIns="91440" bIns="45720" rtlCol="0" anchor="ctr">
            <a:noAutofit/>
          </a:bodyPr>
          <a:lstStyle/>
          <a:p>
            <a:pPr>
              <a:lnSpc>
                <a:spcPct val="110000"/>
              </a:lnSpc>
              <a:buNone/>
            </a:pPr>
            <a:r>
              <a:rPr lang="en-US" sz="1600" b="1" dirty="0">
                <a:latin typeface="Arial"/>
                <a:cs typeface="Arial"/>
              </a:rPr>
              <a:t>Diagnosis</a:t>
            </a:r>
          </a:p>
          <a:p>
            <a:pPr marL="342900" lvl="0" indent="-342900">
              <a:lnSpc>
                <a:spcPct val="110000"/>
              </a:lnSpc>
              <a:buFont typeface="Arial" panose="020B0604020202020204" pitchFamily="34" charset="0"/>
              <a:buChar char="•"/>
            </a:pPr>
            <a:r>
              <a:rPr lang="en-US" sz="1600" dirty="0">
                <a:latin typeface="Arial"/>
                <a:cs typeface="Arial"/>
              </a:rPr>
              <a:t>Diagnosis is primarily clinical and based on history and neurological examination. </a:t>
            </a:r>
          </a:p>
          <a:p>
            <a:pPr marL="342900" lvl="0" indent="-342900">
              <a:lnSpc>
                <a:spcPct val="110000"/>
              </a:lnSpc>
              <a:buFont typeface="Arial" panose="020B0604020202020204" pitchFamily="34" charset="0"/>
              <a:buChar char="•"/>
            </a:pPr>
            <a:r>
              <a:rPr lang="en-US" sz="1600" dirty="0">
                <a:latin typeface="Arial"/>
                <a:cs typeface="Arial"/>
              </a:rPr>
              <a:t>Armstrong and Okun (2020) </a:t>
            </a:r>
            <a:r>
              <a:rPr lang="en-US" sz="1600" dirty="0" err="1">
                <a:latin typeface="Arial"/>
                <a:cs typeface="Arial"/>
              </a:rPr>
              <a:t>emphasised</a:t>
            </a:r>
            <a:r>
              <a:rPr lang="en-US" sz="1600" dirty="0">
                <a:latin typeface="Arial"/>
                <a:cs typeface="Arial"/>
              </a:rPr>
              <a:t> bradykinesia as the essential diagnostic feature, alongside tremor or rigidity. </a:t>
            </a:r>
          </a:p>
          <a:p>
            <a:pPr marL="342900" lvl="0" indent="-342900">
              <a:lnSpc>
                <a:spcPct val="110000"/>
              </a:lnSpc>
              <a:buFont typeface="Arial" panose="020B0604020202020204" pitchFamily="34" charset="0"/>
              <a:buChar char="•"/>
            </a:pPr>
            <a:r>
              <a:rPr lang="en-US" sz="1600" dirty="0">
                <a:latin typeface="Arial"/>
                <a:cs typeface="Arial"/>
              </a:rPr>
              <a:t>Dopamine transporter (</a:t>
            </a:r>
            <a:r>
              <a:rPr lang="en-US" sz="1600" dirty="0" err="1">
                <a:latin typeface="Arial"/>
                <a:cs typeface="Arial"/>
              </a:rPr>
              <a:t>DaT</a:t>
            </a:r>
            <a:r>
              <a:rPr lang="en-US" sz="1600" dirty="0">
                <a:latin typeface="Arial"/>
                <a:cs typeface="Arial"/>
              </a:rPr>
              <a:t>) imaging may support diagnosis where uncertainty exists (Tolosa et al., 2021). </a:t>
            </a:r>
          </a:p>
          <a:p>
            <a:pPr>
              <a:lnSpc>
                <a:spcPct val="110000"/>
              </a:lnSpc>
              <a:buNone/>
            </a:pPr>
            <a:r>
              <a:rPr lang="en-US" sz="1600" b="1" dirty="0">
                <a:latin typeface="Arial"/>
                <a:cs typeface="Arial"/>
              </a:rPr>
              <a:t>Initial Assessment</a:t>
            </a:r>
          </a:p>
          <a:p>
            <a:pPr marL="342900" lvl="0" indent="-342900">
              <a:lnSpc>
                <a:spcPct val="110000"/>
              </a:lnSpc>
              <a:buFont typeface="Arial" panose="020B0604020202020204" pitchFamily="34" charset="0"/>
              <a:buChar char="•"/>
            </a:pPr>
            <a:r>
              <a:rPr lang="en-US" sz="1600" dirty="0">
                <a:latin typeface="Arial"/>
                <a:cs typeface="Arial"/>
              </a:rPr>
              <a:t>Comprehensive assessment of motor and non-motor symptoms (Khalid </a:t>
            </a:r>
            <a:r>
              <a:rPr lang="en-US" sz="1600" dirty="0" err="1">
                <a:latin typeface="Arial"/>
                <a:cs typeface="Arial"/>
              </a:rPr>
              <a:t>Orayj</a:t>
            </a:r>
            <a:r>
              <a:rPr lang="en-US" sz="1600" dirty="0">
                <a:latin typeface="Arial"/>
                <a:cs typeface="Arial"/>
              </a:rPr>
              <a:t>, 2025). </a:t>
            </a:r>
          </a:p>
          <a:p>
            <a:pPr marL="342900" lvl="0" indent="-342900">
              <a:lnSpc>
                <a:spcPct val="110000"/>
              </a:lnSpc>
              <a:buFont typeface="Arial" panose="020B0604020202020204" pitchFamily="34" charset="0"/>
              <a:buChar char="•"/>
            </a:pPr>
            <a:r>
              <a:rPr lang="en-US" sz="1600" dirty="0">
                <a:latin typeface="Arial"/>
                <a:cs typeface="Arial"/>
              </a:rPr>
              <a:t>Evaluation of cognitive function, mental health, mobility and activities of daily living. </a:t>
            </a:r>
          </a:p>
          <a:p>
            <a:pPr marL="342900" lvl="0" indent="-342900">
              <a:lnSpc>
                <a:spcPct val="110000"/>
              </a:lnSpc>
              <a:buFont typeface="Arial" panose="020B0604020202020204" pitchFamily="34" charset="0"/>
              <a:buChar char="•"/>
            </a:pPr>
            <a:r>
              <a:rPr lang="en-US" sz="1600" dirty="0">
                <a:latin typeface="Arial"/>
                <a:cs typeface="Arial"/>
              </a:rPr>
              <a:t>NICE (2017) recommends timely referral to a Parkinson's disease specialist for confirmation and ongoing management.</a:t>
            </a:r>
          </a:p>
          <a:p>
            <a:pPr marL="0" indent="0">
              <a:lnSpc>
                <a:spcPct val="110000"/>
              </a:lnSpc>
              <a:buNone/>
            </a:pPr>
            <a:endParaRPr lang="en-US" sz="1600" dirty="0">
              <a:latin typeface="Arial"/>
              <a:cs typeface="Arial"/>
            </a:endParaRPr>
          </a:p>
        </p:txBody>
      </p:sp>
      <p:pic>
        <p:nvPicPr>
          <p:cNvPr id="5" name="Picture 4" descr="Person using microscope">
            <a:extLst>
              <a:ext uri="{FF2B5EF4-FFF2-40B4-BE49-F238E27FC236}">
                <a16:creationId xmlns:a16="http://schemas.microsoft.com/office/drawing/2014/main" id="{8AFFA4CE-19A5-F872-96C3-01514ADECDCF}"/>
              </a:ext>
            </a:extLst>
          </p:cNvPr>
          <p:cNvPicPr>
            <a:picLocks noChangeAspect="1"/>
          </p:cNvPicPr>
          <p:nvPr/>
        </p:nvPicPr>
        <p:blipFill>
          <a:blip r:embed="rId3"/>
          <a:srcRect l="19397" r="36980" b="5"/>
          <a:stretch>
            <a:fillRect/>
          </a:stretch>
        </p:blipFill>
        <p:spPr>
          <a:xfrm>
            <a:off x="7277100" y="1"/>
            <a:ext cx="4921725" cy="6858000"/>
          </a:xfrm>
          <a:prstGeom prst="rect">
            <a:avLst/>
          </a:prstGeom>
        </p:spPr>
      </p:pic>
    </p:spTree>
    <p:extLst>
      <p:ext uri="{BB962C8B-B14F-4D97-AF65-F5344CB8AC3E}">
        <p14:creationId xmlns:p14="http://schemas.microsoft.com/office/powerpoint/2010/main" val="1991998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38CD48-2972-543E-B84D-6B20B2962EB6}"/>
              </a:ext>
            </a:extLst>
          </p:cNvPr>
          <p:cNvSpPr>
            <a:spLocks noGrp="1"/>
          </p:cNvSpPr>
          <p:nvPr>
            <p:ph type="title"/>
          </p:nvPr>
        </p:nvSpPr>
        <p:spPr>
          <a:xfrm>
            <a:off x="1186877" y="265271"/>
            <a:ext cx="9392421" cy="1330841"/>
          </a:xfrm>
        </p:spPr>
        <p:txBody>
          <a:bodyPr>
            <a:normAutofit/>
          </a:bodyPr>
          <a:lstStyle/>
          <a:p>
            <a:pPr algn="ctr"/>
            <a:r>
              <a:rPr lang="en-US" sz="4400" b="1" dirty="0">
                <a:latin typeface="Arial"/>
                <a:cs typeface="Arial"/>
              </a:rPr>
              <a:t>Management of Parkinson's Disease</a:t>
            </a:r>
            <a:endParaRPr lang="en-US" sz="4400" b="0" dirty="0">
              <a:latin typeface="Arial"/>
              <a:cs typeface="Arial"/>
            </a:endParaRPr>
          </a:p>
          <a:p>
            <a:endParaRPr lang="en-US" dirty="0">
              <a:latin typeface="+mn-lt"/>
            </a:endParaRPr>
          </a:p>
        </p:txBody>
      </p:sp>
      <p:sp>
        <p:nvSpPr>
          <p:cNvPr id="3" name="Content Placeholder 2">
            <a:extLst>
              <a:ext uri="{FF2B5EF4-FFF2-40B4-BE49-F238E27FC236}">
                <a16:creationId xmlns:a16="http://schemas.microsoft.com/office/drawing/2014/main" id="{861A9051-C4CB-6FE1-585F-56A53BA92B39}"/>
              </a:ext>
            </a:extLst>
          </p:cNvPr>
          <p:cNvSpPr>
            <a:spLocks noGrp="1"/>
          </p:cNvSpPr>
          <p:nvPr>
            <p:ph idx="1"/>
          </p:nvPr>
        </p:nvSpPr>
        <p:spPr>
          <a:xfrm>
            <a:off x="273433" y="1990725"/>
            <a:ext cx="7851391" cy="4560837"/>
          </a:xfrm>
        </p:spPr>
        <p:txBody>
          <a:bodyPr vert="horz" lIns="91440" tIns="45720" rIns="91440" bIns="45720" rtlCol="0" anchor="t">
            <a:noAutofit/>
          </a:bodyPr>
          <a:lstStyle/>
          <a:p>
            <a:pPr>
              <a:lnSpc>
                <a:spcPct val="110000"/>
              </a:lnSpc>
              <a:buNone/>
            </a:pPr>
            <a:r>
              <a:rPr lang="en-US" sz="1600" b="1" dirty="0">
                <a:latin typeface="Arial"/>
                <a:cs typeface="Arial"/>
              </a:rPr>
              <a:t>NICE Guideline NG71</a:t>
            </a:r>
          </a:p>
          <a:p>
            <a:pPr marL="342900" lvl="0" indent="-342900">
              <a:lnSpc>
                <a:spcPct val="110000"/>
              </a:lnSpc>
              <a:buFont typeface="Arial" panose="020B0604020202020204" pitchFamily="34" charset="0"/>
              <a:buChar char="•"/>
            </a:pPr>
            <a:r>
              <a:rPr lang="en-US" sz="1600" dirty="0" err="1">
                <a:latin typeface="Arial"/>
                <a:cs typeface="Arial"/>
              </a:rPr>
              <a:t>Individualised</a:t>
            </a:r>
            <a:r>
              <a:rPr lang="en-US" sz="1600" dirty="0">
                <a:latin typeface="Arial"/>
                <a:cs typeface="Arial"/>
              </a:rPr>
              <a:t>, person-</a:t>
            </a:r>
            <a:r>
              <a:rPr lang="en-US" sz="1600" dirty="0" err="1">
                <a:latin typeface="Arial"/>
                <a:cs typeface="Arial"/>
              </a:rPr>
              <a:t>centred</a:t>
            </a:r>
            <a:r>
              <a:rPr lang="en-US" sz="1600" dirty="0">
                <a:latin typeface="Arial"/>
                <a:cs typeface="Arial"/>
              </a:rPr>
              <a:t> management based on symptom severity and patient preferences (NICE, 2017). </a:t>
            </a:r>
          </a:p>
          <a:p>
            <a:pPr marL="342900" lvl="0" indent="-342900">
              <a:lnSpc>
                <a:spcPct val="110000"/>
              </a:lnSpc>
              <a:buFont typeface="Arial" panose="020B0604020202020204" pitchFamily="34" charset="0"/>
              <a:buChar char="•"/>
            </a:pPr>
            <a:r>
              <a:rPr lang="en-US" sz="1600" dirty="0">
                <a:latin typeface="Arial"/>
                <a:cs typeface="Arial"/>
              </a:rPr>
              <a:t>Multidisciplinary team (MDT) approach involving neurologists, Parkinson's nurses, physiotherapists, occupational therapists, speech and language therapists, pharmacists and dietitians. </a:t>
            </a:r>
          </a:p>
          <a:p>
            <a:pPr marL="342900" lvl="0" indent="-342900">
              <a:lnSpc>
                <a:spcPct val="110000"/>
              </a:lnSpc>
              <a:buFont typeface="Arial" panose="020B0604020202020204" pitchFamily="34" charset="0"/>
              <a:buChar char="•"/>
            </a:pPr>
            <a:r>
              <a:rPr lang="en-US" sz="1600" dirty="0">
                <a:latin typeface="Arial"/>
                <a:cs typeface="Arial"/>
              </a:rPr>
              <a:t>Regular medication reviews and monitoring of disease progression (</a:t>
            </a:r>
            <a:r>
              <a:rPr lang="en-US" sz="1600" dirty="0" err="1">
                <a:latin typeface="Arial"/>
                <a:cs typeface="Arial"/>
              </a:rPr>
              <a:t>Kobylecki</a:t>
            </a:r>
            <a:r>
              <a:rPr lang="en-US" sz="1600" dirty="0">
                <a:latin typeface="Arial"/>
                <a:cs typeface="Arial"/>
              </a:rPr>
              <a:t>, 2020). </a:t>
            </a:r>
          </a:p>
          <a:p>
            <a:pPr marL="342900" lvl="0" indent="-342900">
              <a:lnSpc>
                <a:spcPct val="110000"/>
              </a:lnSpc>
              <a:buFont typeface="Arial" panose="020B0604020202020204" pitchFamily="34" charset="0"/>
              <a:buChar char="•"/>
            </a:pPr>
            <a:r>
              <a:rPr lang="en-US" sz="1600" dirty="0">
                <a:latin typeface="Arial"/>
                <a:cs typeface="Arial"/>
              </a:rPr>
              <a:t>Bloem et al. (2021) highlighted integrated multidisciplinary care as essential for improving long-term outcomes. </a:t>
            </a:r>
          </a:p>
          <a:p>
            <a:pPr>
              <a:lnSpc>
                <a:spcPct val="110000"/>
              </a:lnSpc>
              <a:buNone/>
            </a:pPr>
            <a:r>
              <a:rPr lang="en-US" sz="1600" b="1" dirty="0">
                <a:latin typeface="Arial"/>
                <a:cs typeface="Arial"/>
              </a:rPr>
              <a:t>Models of Care</a:t>
            </a:r>
          </a:p>
          <a:p>
            <a:pPr marL="342900" lvl="0" indent="-342900">
              <a:lnSpc>
                <a:spcPct val="110000"/>
              </a:lnSpc>
              <a:buFont typeface="Arial" panose="020B0604020202020204" pitchFamily="34" charset="0"/>
              <a:buChar char="•"/>
            </a:pPr>
            <a:r>
              <a:rPr lang="en-US" sz="1600" dirty="0">
                <a:latin typeface="Arial"/>
                <a:cs typeface="Arial"/>
              </a:rPr>
              <a:t>Person-</a:t>
            </a:r>
            <a:r>
              <a:rPr lang="en-US" sz="1600" dirty="0" err="1">
                <a:latin typeface="Arial"/>
                <a:cs typeface="Arial"/>
              </a:rPr>
              <a:t>centred</a:t>
            </a:r>
            <a:r>
              <a:rPr lang="en-US" sz="1600" dirty="0">
                <a:latin typeface="Arial"/>
                <a:cs typeface="Arial"/>
              </a:rPr>
              <a:t> care. </a:t>
            </a:r>
          </a:p>
          <a:p>
            <a:pPr marL="342900" lvl="0" indent="-342900">
              <a:lnSpc>
                <a:spcPct val="110000"/>
              </a:lnSpc>
              <a:buFont typeface="Arial" panose="020B0604020202020204" pitchFamily="34" charset="0"/>
              <a:buChar char="•"/>
            </a:pPr>
            <a:r>
              <a:rPr lang="en-US" sz="1600" dirty="0">
                <a:latin typeface="Arial"/>
                <a:cs typeface="Arial"/>
              </a:rPr>
              <a:t>Shared decision-making. </a:t>
            </a:r>
          </a:p>
          <a:p>
            <a:pPr marL="342900" lvl="0" indent="-342900">
              <a:lnSpc>
                <a:spcPct val="110000"/>
              </a:lnSpc>
              <a:buFont typeface="Arial" panose="020B0604020202020204" pitchFamily="34" charset="0"/>
              <a:buChar char="•"/>
            </a:pPr>
            <a:r>
              <a:rPr lang="en-US" sz="1600" dirty="0">
                <a:latin typeface="Arial"/>
                <a:cs typeface="Arial"/>
              </a:rPr>
              <a:t>Coordinated community-based management.</a:t>
            </a:r>
          </a:p>
          <a:p>
            <a:pPr marL="0" indent="0">
              <a:lnSpc>
                <a:spcPct val="110000"/>
              </a:lnSpc>
              <a:buNone/>
            </a:pPr>
            <a:endParaRPr lang="en-US" sz="1600" dirty="0">
              <a:latin typeface="Arial"/>
              <a:cs typeface="Arial"/>
            </a:endParaRPr>
          </a:p>
        </p:txBody>
      </p:sp>
      <p:pic>
        <p:nvPicPr>
          <p:cNvPr id="6" name="Picture 5" descr="Parkinson's disease: Causes, Symptoms, Diagnosis, and Treatment | The  American Journal of Patient Health Info">
            <a:extLst>
              <a:ext uri="{FF2B5EF4-FFF2-40B4-BE49-F238E27FC236}">
                <a16:creationId xmlns:a16="http://schemas.microsoft.com/office/drawing/2014/main" id="{9FCB0CE8-D300-533B-BAA4-D79456F99524}"/>
              </a:ext>
            </a:extLst>
          </p:cNvPr>
          <p:cNvPicPr>
            <a:picLocks noChangeAspect="1"/>
          </p:cNvPicPr>
          <p:nvPr/>
        </p:nvPicPr>
        <p:blipFill>
          <a:blip r:embed="rId3"/>
          <a:stretch>
            <a:fillRect/>
          </a:stretch>
        </p:blipFill>
        <p:spPr>
          <a:xfrm>
            <a:off x="8296274" y="2061836"/>
            <a:ext cx="3884163" cy="3862714"/>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94587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44110-C289-259B-C674-3E70F5037894}"/>
              </a:ext>
            </a:extLst>
          </p:cNvPr>
          <p:cNvSpPr>
            <a:spLocks noGrp="1"/>
          </p:cNvSpPr>
          <p:nvPr>
            <p:ph type="title"/>
          </p:nvPr>
        </p:nvSpPr>
        <p:spPr>
          <a:xfrm>
            <a:off x="1245072" y="1289765"/>
            <a:ext cx="3651101" cy="4270963"/>
          </a:xfrm>
        </p:spPr>
        <p:txBody>
          <a:bodyPr anchor="ctr">
            <a:normAutofit/>
          </a:bodyPr>
          <a:lstStyle/>
          <a:p>
            <a:pPr algn="ctr"/>
            <a:r>
              <a:rPr lang="en-US" sz="5200" b="1">
                <a:solidFill>
                  <a:srgbClr val="FFFFFF"/>
                </a:solidFill>
                <a:latin typeface="Arial"/>
                <a:cs typeface="Arial"/>
              </a:rPr>
              <a:t>Treatment Options in the UK</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656F461-3515-080D-D8A3-1CB14CC4BBCC}"/>
              </a:ext>
            </a:extLst>
          </p:cNvPr>
          <p:cNvSpPr>
            <a:spLocks noGrp="1"/>
          </p:cNvSpPr>
          <p:nvPr>
            <p:ph idx="1"/>
          </p:nvPr>
        </p:nvSpPr>
        <p:spPr>
          <a:xfrm>
            <a:off x="6297233" y="525657"/>
            <a:ext cx="5490064" cy="5808921"/>
          </a:xfrm>
        </p:spPr>
        <p:txBody>
          <a:bodyPr anchor="ctr">
            <a:normAutofit/>
          </a:bodyPr>
          <a:lstStyle/>
          <a:p>
            <a:pPr>
              <a:lnSpc>
                <a:spcPct val="110000"/>
              </a:lnSpc>
              <a:buNone/>
            </a:pPr>
            <a:r>
              <a:rPr lang="en-US" sz="1400" b="1" dirty="0">
                <a:solidFill>
                  <a:schemeClr val="tx1">
                    <a:alpha val="80000"/>
                  </a:schemeClr>
                </a:solidFill>
                <a:latin typeface="Arial"/>
                <a:cs typeface="Arial"/>
              </a:rPr>
              <a:t>Pharmacological Treatment</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Levodopa remains the most effective treatment for motor symptoms (NHS, 2022). </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Dopamine agonists. </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MAO-B inhibitors (Lang et al., 2022). </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COMT inhibitors. </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Continuous medication review to balance symptom control and adverse effects (Lee and Yankee, 2021). </a:t>
            </a:r>
          </a:p>
          <a:p>
            <a:pPr>
              <a:lnSpc>
                <a:spcPct val="110000"/>
              </a:lnSpc>
              <a:buNone/>
            </a:pPr>
            <a:r>
              <a:rPr lang="en-US" sz="1400" b="1" dirty="0">
                <a:solidFill>
                  <a:schemeClr val="tx1">
                    <a:alpha val="80000"/>
                  </a:schemeClr>
                </a:solidFill>
                <a:latin typeface="Arial"/>
                <a:cs typeface="Arial"/>
              </a:rPr>
              <a:t>Advanced Therapies</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Deep Brain Stimulation (DBS). </a:t>
            </a:r>
          </a:p>
          <a:p>
            <a:pPr marL="342900" lvl="0" indent="-342900">
              <a:lnSpc>
                <a:spcPct val="110000"/>
              </a:lnSpc>
            </a:pPr>
            <a:r>
              <a:rPr lang="en-US" sz="1400" dirty="0">
                <a:solidFill>
                  <a:schemeClr val="tx1">
                    <a:alpha val="80000"/>
                  </a:schemeClr>
                </a:solidFill>
                <a:latin typeface="Arial"/>
                <a:cs typeface="Arial"/>
              </a:rPr>
              <a:t>Levodopa intestinal gel infusion (McGregor &amp; Nelson, 2019)</a:t>
            </a:r>
            <a:r>
              <a:rPr lang="en-US" sz="1400" b="1" dirty="0">
                <a:solidFill>
                  <a:schemeClr val="tx1">
                    <a:alpha val="80000"/>
                  </a:schemeClr>
                </a:solidFill>
                <a:latin typeface="Arial"/>
                <a:cs typeface="Arial"/>
              </a:rPr>
              <a:t>.</a:t>
            </a:r>
            <a:r>
              <a:rPr lang="en-US" sz="1400" dirty="0">
                <a:solidFill>
                  <a:schemeClr val="tx1">
                    <a:alpha val="80000"/>
                  </a:schemeClr>
                </a:solidFill>
                <a:latin typeface="Arial"/>
                <a:cs typeface="Arial"/>
              </a:rPr>
              <a:t> </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Continuous apomorphine infusion (NICE, 2017). </a:t>
            </a:r>
          </a:p>
          <a:p>
            <a:pPr>
              <a:lnSpc>
                <a:spcPct val="110000"/>
              </a:lnSpc>
              <a:buNone/>
            </a:pPr>
            <a:r>
              <a:rPr lang="en-US" sz="1400" b="1" dirty="0">
                <a:solidFill>
                  <a:schemeClr val="tx1">
                    <a:alpha val="80000"/>
                  </a:schemeClr>
                </a:solidFill>
                <a:latin typeface="Arial"/>
                <a:cs typeface="Arial"/>
              </a:rPr>
              <a:t>Emerging Therapies</a:t>
            </a:r>
          </a:p>
          <a:p>
            <a:pPr marL="342900" lvl="0" indent="-342900">
              <a:lnSpc>
                <a:spcPct val="110000"/>
              </a:lnSpc>
              <a:buFont typeface="Arial" panose="020B0604020202020204" pitchFamily="34" charset="0"/>
              <a:buChar char="•"/>
            </a:pPr>
            <a:r>
              <a:rPr lang="en-US" sz="1400" dirty="0">
                <a:solidFill>
                  <a:schemeClr val="tx1">
                    <a:alpha val="80000"/>
                  </a:schemeClr>
                </a:solidFill>
                <a:latin typeface="Arial"/>
                <a:cs typeface="Arial"/>
              </a:rPr>
              <a:t>Disease-modifying therapies continue to be investigated, although current evidence remains inconclusive (Meissner et al., 2024; </a:t>
            </a:r>
            <a:r>
              <a:rPr lang="en-US" sz="1400" dirty="0" err="1">
                <a:solidFill>
                  <a:schemeClr val="tx1">
                    <a:alpha val="80000"/>
                  </a:schemeClr>
                </a:solidFill>
                <a:latin typeface="Arial"/>
                <a:cs typeface="Arial"/>
              </a:rPr>
              <a:t>Vijiaratnam</a:t>
            </a:r>
            <a:r>
              <a:rPr lang="en-US" sz="1400" dirty="0">
                <a:solidFill>
                  <a:schemeClr val="tx1">
                    <a:alpha val="80000"/>
                  </a:schemeClr>
                </a:solidFill>
                <a:latin typeface="Arial"/>
                <a:cs typeface="Arial"/>
              </a:rPr>
              <a:t> et al., 2021). </a:t>
            </a:r>
          </a:p>
          <a:p>
            <a:pPr marL="0" indent="0">
              <a:lnSpc>
                <a:spcPct val="110000"/>
              </a:lnSpc>
              <a:buNone/>
            </a:pPr>
            <a:endParaRPr lang="en-US" sz="1400" dirty="0">
              <a:solidFill>
                <a:schemeClr val="tx1">
                  <a:alpha val="80000"/>
                </a:schemeClr>
              </a:solidFill>
              <a:latin typeface="Arial"/>
              <a:cs typeface="Aria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9166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0B256C0-654C-FFB8-3B49-89404DA02D2A}"/>
              </a:ext>
            </a:extLst>
          </p:cNvPr>
          <p:cNvPicPr>
            <a:picLocks noChangeAspect="1"/>
          </p:cNvPicPr>
          <p:nvPr/>
        </p:nvPicPr>
        <p:blipFill>
          <a:blip r:embed="rId3">
            <a:duotone>
              <a:schemeClr val="bg2">
                <a:shade val="45000"/>
                <a:satMod val="135000"/>
              </a:schemeClr>
              <a:prstClr val="white"/>
            </a:duotone>
          </a:blip>
          <a:srcRect t="1677" r="2759" b="16256"/>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2511D-A7C1-2DC3-FB8C-511D5291104C}"/>
              </a:ext>
            </a:extLst>
          </p:cNvPr>
          <p:cNvSpPr>
            <a:spLocks noGrp="1"/>
          </p:cNvSpPr>
          <p:nvPr>
            <p:ph type="title"/>
          </p:nvPr>
        </p:nvSpPr>
        <p:spPr>
          <a:xfrm>
            <a:off x="838200" y="365125"/>
            <a:ext cx="10515600" cy="1325563"/>
          </a:xfrm>
        </p:spPr>
        <p:txBody>
          <a:bodyPr>
            <a:normAutofit/>
          </a:bodyPr>
          <a:lstStyle/>
          <a:p>
            <a:pPr algn="ctr"/>
            <a:br>
              <a:rPr lang="en-US">
                <a:latin typeface="Arial"/>
                <a:cs typeface="Arial"/>
              </a:rPr>
            </a:br>
            <a:r>
              <a:rPr lang="en-US" b="1">
                <a:latin typeface="Arial"/>
                <a:cs typeface="Arial"/>
              </a:rPr>
              <a:t>Comorbidities and Prevention</a:t>
            </a:r>
          </a:p>
        </p:txBody>
      </p:sp>
      <p:graphicFrame>
        <p:nvGraphicFramePr>
          <p:cNvPr id="5" name="Content Placeholder 2">
            <a:extLst>
              <a:ext uri="{FF2B5EF4-FFF2-40B4-BE49-F238E27FC236}">
                <a16:creationId xmlns:a16="http://schemas.microsoft.com/office/drawing/2014/main" id="{DA5BB1BD-14DC-E95B-9961-EB95333DE64A}"/>
              </a:ext>
            </a:extLst>
          </p:cNvPr>
          <p:cNvGraphicFramePr>
            <a:graphicFrameLocks noGrp="1"/>
          </p:cNvGraphicFramePr>
          <p:nvPr>
            <p:ph idx="1"/>
            <p:extLst>
              <p:ext uri="{D42A27DB-BD31-4B8C-83A1-F6EECF244321}">
                <p14:modId xmlns:p14="http://schemas.microsoft.com/office/powerpoint/2010/main" val="41897540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2268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07A59-3BA8-16F5-81F7-9915D4383554}"/>
              </a:ext>
            </a:extLst>
          </p:cNvPr>
          <p:cNvSpPr>
            <a:spLocks noGrp="1"/>
          </p:cNvSpPr>
          <p:nvPr>
            <p:ph type="title"/>
          </p:nvPr>
        </p:nvSpPr>
        <p:spPr>
          <a:xfrm>
            <a:off x="381000" y="2513806"/>
            <a:ext cx="3143250" cy="2601119"/>
          </a:xfrm>
        </p:spPr>
        <p:txBody>
          <a:bodyPr anchor="t">
            <a:normAutofit/>
          </a:bodyPr>
          <a:lstStyle/>
          <a:p>
            <a:pPr algn="ctr"/>
            <a:r>
              <a:rPr lang="en-US" sz="3400" b="1" dirty="0">
                <a:latin typeface="Arial"/>
                <a:cs typeface="Arial"/>
              </a:rPr>
              <a:t>Co-productive Care: Skills, Values and </a:t>
            </a:r>
            <a:r>
              <a:rPr lang="en-US" sz="3400" b="1" dirty="0" err="1">
                <a:latin typeface="Arial"/>
                <a:cs typeface="Arial"/>
              </a:rPr>
              <a:t>Behaviours</a:t>
            </a:r>
            <a:endParaRPr lang="en-US" sz="3400" dirty="0">
              <a:latin typeface="Arial"/>
              <a:cs typeface="Arial"/>
            </a:endParaRPr>
          </a:p>
        </p:txBody>
      </p:sp>
      <p:pic>
        <p:nvPicPr>
          <p:cNvPr id="7" name="Graphic 6" descr="Deaf">
            <a:extLst>
              <a:ext uri="{FF2B5EF4-FFF2-40B4-BE49-F238E27FC236}">
                <a16:creationId xmlns:a16="http://schemas.microsoft.com/office/drawing/2014/main" id="{041A1F12-1C67-9CDF-47D4-254657444C5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95425" y="1381920"/>
            <a:ext cx="914400" cy="914400"/>
          </a:xfrm>
          <a:prstGeom prst="rect">
            <a:avLst/>
          </a:prstGeom>
        </p:spPr>
      </p:pic>
      <p:sp>
        <p:nvSpPr>
          <p:cNvPr id="3" name="Content Placeholder 2">
            <a:extLst>
              <a:ext uri="{FF2B5EF4-FFF2-40B4-BE49-F238E27FC236}">
                <a16:creationId xmlns:a16="http://schemas.microsoft.com/office/drawing/2014/main" id="{C6C03780-157E-DF7E-3667-A95A2F6D24A5}"/>
              </a:ext>
            </a:extLst>
          </p:cNvPr>
          <p:cNvSpPr>
            <a:spLocks noGrp="1"/>
          </p:cNvSpPr>
          <p:nvPr>
            <p:ph idx="1"/>
          </p:nvPr>
        </p:nvSpPr>
        <p:spPr>
          <a:xfrm>
            <a:off x="4200652" y="730249"/>
            <a:ext cx="7153147" cy="5384801"/>
          </a:xfrm>
        </p:spPr>
        <p:txBody>
          <a:bodyPr anchor="ctr">
            <a:normAutofit/>
          </a:bodyPr>
          <a:lstStyle/>
          <a:p>
            <a:pPr>
              <a:lnSpc>
                <a:spcPct val="110000"/>
              </a:lnSpc>
              <a:buNone/>
            </a:pPr>
            <a:r>
              <a:rPr lang="en-US" sz="1400" b="1" dirty="0">
                <a:latin typeface="Arial"/>
                <a:cs typeface="Arial"/>
              </a:rPr>
              <a:t>Skills</a:t>
            </a:r>
          </a:p>
          <a:p>
            <a:pPr marL="342900" lvl="0" indent="-342900">
              <a:lnSpc>
                <a:spcPct val="110000"/>
              </a:lnSpc>
              <a:buFont typeface="Arial" panose="020B0604020202020204" pitchFamily="34" charset="0"/>
              <a:buChar char="•"/>
            </a:pPr>
            <a:r>
              <a:rPr lang="en-US" sz="1400" dirty="0">
                <a:latin typeface="Arial"/>
                <a:cs typeface="Arial"/>
              </a:rPr>
              <a:t>Effective communication and active listening to support shared decision-making (BANN, 2024). </a:t>
            </a:r>
          </a:p>
          <a:p>
            <a:pPr marL="342900" lvl="0" indent="-342900">
              <a:lnSpc>
                <a:spcPct val="110000"/>
              </a:lnSpc>
              <a:buFont typeface="Arial" panose="020B0604020202020204" pitchFamily="34" charset="0"/>
              <a:buChar char="•"/>
            </a:pPr>
            <a:r>
              <a:rPr lang="en-US" sz="1400" dirty="0">
                <a:latin typeface="Arial"/>
                <a:cs typeface="Arial"/>
              </a:rPr>
              <a:t>Comprehensive assessment and coordinated multidisciplinary care. </a:t>
            </a:r>
          </a:p>
          <a:p>
            <a:pPr marL="342900" lvl="0" indent="-342900">
              <a:lnSpc>
                <a:spcPct val="110000"/>
              </a:lnSpc>
              <a:buFont typeface="Arial" panose="020B0604020202020204" pitchFamily="34" charset="0"/>
              <a:buChar char="•"/>
            </a:pPr>
            <a:r>
              <a:rPr lang="en-US" sz="1400" dirty="0">
                <a:latin typeface="Arial"/>
                <a:cs typeface="Arial"/>
              </a:rPr>
              <a:t>Patient education to promote informed self-management (Pagano et al., 2022)</a:t>
            </a:r>
          </a:p>
          <a:p>
            <a:pPr>
              <a:lnSpc>
                <a:spcPct val="110000"/>
              </a:lnSpc>
              <a:buNone/>
            </a:pPr>
            <a:r>
              <a:rPr lang="en-US" sz="1400" b="1" dirty="0">
                <a:latin typeface="Arial"/>
                <a:cs typeface="Arial"/>
              </a:rPr>
              <a:t>Values</a:t>
            </a:r>
          </a:p>
          <a:p>
            <a:pPr marL="342900" lvl="0" indent="-342900">
              <a:lnSpc>
                <a:spcPct val="110000"/>
              </a:lnSpc>
              <a:buFont typeface="Arial" panose="020B0604020202020204" pitchFamily="34" charset="0"/>
              <a:buChar char="•"/>
            </a:pPr>
            <a:r>
              <a:rPr lang="en-US" sz="1400" dirty="0">
                <a:latin typeface="Arial"/>
                <a:cs typeface="Arial"/>
              </a:rPr>
              <a:t>Compassion, dignity and respect for individual preferences. </a:t>
            </a:r>
          </a:p>
          <a:p>
            <a:pPr marL="342900" lvl="0" indent="-342900">
              <a:lnSpc>
                <a:spcPct val="110000"/>
              </a:lnSpc>
              <a:buFont typeface="Arial" panose="020B0604020202020204" pitchFamily="34" charset="0"/>
              <a:buChar char="•"/>
            </a:pPr>
            <a:r>
              <a:rPr lang="en-US" sz="1400" dirty="0">
                <a:latin typeface="Arial"/>
                <a:cs typeface="Arial"/>
              </a:rPr>
              <a:t>According to NICE (2017), care should be person-</a:t>
            </a:r>
            <a:r>
              <a:rPr lang="en-US" sz="1400" dirty="0" err="1">
                <a:latin typeface="Arial"/>
                <a:cs typeface="Arial"/>
              </a:rPr>
              <a:t>centred</a:t>
            </a:r>
            <a:r>
              <a:rPr lang="en-US" sz="1400" dirty="0">
                <a:latin typeface="Arial"/>
                <a:cs typeface="Arial"/>
              </a:rPr>
              <a:t> and tailored to the individual's needs and priorities. </a:t>
            </a:r>
          </a:p>
          <a:p>
            <a:pPr marL="342900" lvl="0" indent="-342900">
              <a:lnSpc>
                <a:spcPct val="110000"/>
              </a:lnSpc>
              <a:buFont typeface="Arial" panose="020B0604020202020204" pitchFamily="34" charset="0"/>
              <a:buChar char="•"/>
            </a:pPr>
            <a:r>
              <a:rPr lang="en-US" sz="1400" dirty="0">
                <a:latin typeface="Arial"/>
                <a:cs typeface="Arial"/>
              </a:rPr>
              <a:t>Partnership working with patients, families and carers. </a:t>
            </a:r>
          </a:p>
          <a:p>
            <a:pPr>
              <a:lnSpc>
                <a:spcPct val="110000"/>
              </a:lnSpc>
              <a:buNone/>
            </a:pPr>
            <a:r>
              <a:rPr lang="en-US" sz="1400" b="1" dirty="0" err="1">
                <a:latin typeface="Arial"/>
                <a:cs typeface="Arial"/>
              </a:rPr>
              <a:t>Behaviours</a:t>
            </a:r>
            <a:endParaRPr lang="en-US" sz="1400" b="1" dirty="0">
              <a:latin typeface="Arial"/>
              <a:cs typeface="Arial"/>
            </a:endParaRPr>
          </a:p>
          <a:p>
            <a:pPr marL="342900" lvl="0" indent="-342900">
              <a:lnSpc>
                <a:spcPct val="110000"/>
              </a:lnSpc>
            </a:pPr>
            <a:r>
              <a:rPr lang="en-US" sz="1400" dirty="0">
                <a:latin typeface="Arial"/>
                <a:cs typeface="Arial"/>
              </a:rPr>
              <a:t>Collaborative goal setting and care planning (Parkinson's Foundation, 2019). </a:t>
            </a:r>
          </a:p>
          <a:p>
            <a:pPr marL="342900" lvl="0" indent="-342900">
              <a:lnSpc>
                <a:spcPct val="110000"/>
              </a:lnSpc>
              <a:buFont typeface="Arial" panose="020B0604020202020204" pitchFamily="34" charset="0"/>
              <a:buChar char="•"/>
            </a:pPr>
            <a:r>
              <a:rPr lang="en-US" sz="1400" dirty="0">
                <a:latin typeface="Arial"/>
                <a:cs typeface="Arial"/>
              </a:rPr>
              <a:t>Empowering patients to participate in treatment decisions. </a:t>
            </a:r>
          </a:p>
          <a:p>
            <a:pPr marL="342900" lvl="0" indent="-342900">
              <a:lnSpc>
                <a:spcPct val="110000"/>
              </a:lnSpc>
              <a:buFont typeface="Arial" panose="020B0604020202020204" pitchFamily="34" charset="0"/>
              <a:buChar char="•"/>
            </a:pPr>
            <a:r>
              <a:rPr lang="en-US" sz="1400" dirty="0">
                <a:latin typeface="Arial"/>
                <a:cs typeface="Arial"/>
              </a:rPr>
              <a:t>Promoting continuity of care through multidisciplinary collaboration (Parkinson's UK, 2025).</a:t>
            </a:r>
          </a:p>
          <a:p>
            <a:pPr marL="0" indent="0">
              <a:lnSpc>
                <a:spcPct val="110000"/>
              </a:lnSpc>
              <a:buNone/>
            </a:pPr>
            <a:endParaRPr lang="en-US" sz="1400" dirty="0">
              <a:latin typeface="Arial"/>
              <a:cs typeface="Arial"/>
            </a:endParaRPr>
          </a:p>
        </p:txBody>
      </p:sp>
    </p:spTree>
    <p:extLst>
      <p:ext uri="{BB962C8B-B14F-4D97-AF65-F5344CB8AC3E}">
        <p14:creationId xmlns:p14="http://schemas.microsoft.com/office/powerpoint/2010/main" val="3153884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9C51-38CF-357B-7162-B206E1484F9E}"/>
              </a:ext>
            </a:extLst>
          </p:cNvPr>
          <p:cNvSpPr>
            <a:spLocks noGrp="1"/>
          </p:cNvSpPr>
          <p:nvPr>
            <p:ph type="title"/>
          </p:nvPr>
        </p:nvSpPr>
        <p:spPr>
          <a:xfrm>
            <a:off x="707413" y="4544704"/>
            <a:ext cx="4792635" cy="1811645"/>
          </a:xfrm>
        </p:spPr>
        <p:txBody>
          <a:bodyPr anchor="ctr">
            <a:normAutofit/>
          </a:bodyPr>
          <a:lstStyle/>
          <a:p>
            <a:r>
              <a:rPr lang="en-US" sz="3400" b="1">
                <a:latin typeface="Arial"/>
                <a:cs typeface="Arial"/>
              </a:rPr>
              <a:t>Comprehensive Personalised Care and Self-Management</a:t>
            </a:r>
          </a:p>
        </p:txBody>
      </p:sp>
      <p:sp>
        <p:nvSpPr>
          <p:cNvPr id="3" name="Content Placeholder 2">
            <a:extLst>
              <a:ext uri="{FF2B5EF4-FFF2-40B4-BE49-F238E27FC236}">
                <a16:creationId xmlns:a16="http://schemas.microsoft.com/office/drawing/2014/main" id="{437E335E-1ACE-FE53-850C-5809266989C6}"/>
              </a:ext>
            </a:extLst>
          </p:cNvPr>
          <p:cNvSpPr>
            <a:spLocks noGrp="1"/>
          </p:cNvSpPr>
          <p:nvPr>
            <p:ph idx="1"/>
          </p:nvPr>
        </p:nvSpPr>
        <p:spPr>
          <a:xfrm>
            <a:off x="6803410" y="691912"/>
            <a:ext cx="5195246" cy="5474173"/>
          </a:xfrm>
        </p:spPr>
        <p:txBody>
          <a:bodyPr vert="horz" lIns="91440" tIns="45720" rIns="91440" bIns="45720" rtlCol="0" anchor="ctr">
            <a:noAutofit/>
          </a:bodyPr>
          <a:lstStyle/>
          <a:p>
            <a:pPr>
              <a:lnSpc>
                <a:spcPct val="110000"/>
              </a:lnSpc>
              <a:buNone/>
            </a:pPr>
            <a:r>
              <a:rPr lang="en-US" sz="1200" b="1">
                <a:latin typeface="Arial"/>
                <a:cs typeface="Arial"/>
              </a:rPr>
              <a:t>Six Evidence-Based Components</a:t>
            </a:r>
          </a:p>
          <a:p>
            <a:pPr marL="342900" lvl="0" indent="-342900">
              <a:lnSpc>
                <a:spcPct val="110000"/>
              </a:lnSpc>
              <a:buFont typeface="Arial" panose="020B0604020202020204" pitchFamily="34" charset="0"/>
              <a:buChar char="•"/>
            </a:pPr>
            <a:r>
              <a:rPr lang="en-US" sz="1200">
                <a:latin typeface="Arial"/>
                <a:cs typeface="Arial"/>
              </a:rPr>
              <a:t>Shared decision-making. </a:t>
            </a:r>
          </a:p>
          <a:p>
            <a:pPr marL="342900" lvl="0" indent="-342900">
              <a:lnSpc>
                <a:spcPct val="110000"/>
              </a:lnSpc>
              <a:buFont typeface="Arial" panose="020B0604020202020204" pitchFamily="34" charset="0"/>
              <a:buChar char="•"/>
            </a:pPr>
            <a:r>
              <a:rPr lang="en-US" sz="1200" err="1">
                <a:latin typeface="Arial"/>
                <a:cs typeface="Arial"/>
              </a:rPr>
              <a:t>Personalised</a:t>
            </a:r>
            <a:r>
              <a:rPr lang="en-US" sz="1200">
                <a:latin typeface="Arial"/>
                <a:cs typeface="Arial"/>
              </a:rPr>
              <a:t> care and support planning (Stoker and Baker, 2020). </a:t>
            </a:r>
          </a:p>
          <a:p>
            <a:pPr marL="342900" lvl="0" indent="-342900">
              <a:lnSpc>
                <a:spcPct val="110000"/>
              </a:lnSpc>
              <a:buFont typeface="Arial" panose="020B0604020202020204" pitchFamily="34" charset="0"/>
              <a:buChar char="•"/>
            </a:pPr>
            <a:r>
              <a:rPr lang="en-US" sz="1200">
                <a:latin typeface="Arial"/>
                <a:cs typeface="Arial"/>
              </a:rPr>
              <a:t>Enabling choice. </a:t>
            </a:r>
          </a:p>
          <a:p>
            <a:pPr marL="342900" lvl="0" indent="-342900">
              <a:lnSpc>
                <a:spcPct val="110000"/>
              </a:lnSpc>
              <a:buFont typeface="Arial" panose="020B0604020202020204" pitchFamily="34" charset="0"/>
              <a:buChar char="•"/>
            </a:pPr>
            <a:r>
              <a:rPr lang="en-US" sz="1200">
                <a:latin typeface="Arial"/>
                <a:cs typeface="Arial"/>
              </a:rPr>
              <a:t>Social prescribing and community-based support. </a:t>
            </a:r>
          </a:p>
          <a:p>
            <a:pPr marL="342900" lvl="0" indent="-342900">
              <a:lnSpc>
                <a:spcPct val="110000"/>
              </a:lnSpc>
              <a:buFont typeface="Arial" panose="020B0604020202020204" pitchFamily="34" charset="0"/>
              <a:buChar char="•"/>
            </a:pPr>
            <a:r>
              <a:rPr lang="en-US" sz="1200">
                <a:latin typeface="Arial"/>
                <a:cs typeface="Arial"/>
              </a:rPr>
              <a:t>Supported self-management. </a:t>
            </a:r>
          </a:p>
          <a:p>
            <a:pPr marL="342900" lvl="0" indent="-342900">
              <a:lnSpc>
                <a:spcPct val="110000"/>
              </a:lnSpc>
            </a:pPr>
            <a:r>
              <a:rPr lang="en-US" sz="1200">
                <a:latin typeface="Arial"/>
                <a:cs typeface="Arial"/>
              </a:rPr>
              <a:t>Personal health budgets where appropriate (Vidyadhara et al., 2019). </a:t>
            </a:r>
          </a:p>
          <a:p>
            <a:pPr>
              <a:lnSpc>
                <a:spcPct val="110000"/>
              </a:lnSpc>
              <a:buNone/>
            </a:pPr>
            <a:r>
              <a:rPr lang="en-US" sz="1200" b="1">
                <a:latin typeface="Arial"/>
                <a:cs typeface="Arial"/>
              </a:rPr>
              <a:t>Application to Parkinson's Disease</a:t>
            </a:r>
          </a:p>
          <a:p>
            <a:pPr marL="342900" lvl="0" indent="-342900">
              <a:lnSpc>
                <a:spcPct val="110000"/>
              </a:lnSpc>
              <a:buFont typeface="Arial" panose="020B0604020202020204" pitchFamily="34" charset="0"/>
              <a:buChar char="•"/>
            </a:pPr>
            <a:r>
              <a:rPr lang="en-US" sz="1200" err="1">
                <a:latin typeface="Arial"/>
                <a:cs typeface="Arial"/>
              </a:rPr>
              <a:t>Tailors</a:t>
            </a:r>
            <a:r>
              <a:rPr lang="en-US" sz="1200">
                <a:latin typeface="Arial"/>
                <a:cs typeface="Arial"/>
              </a:rPr>
              <a:t> treatment to changing needs. </a:t>
            </a:r>
          </a:p>
          <a:p>
            <a:pPr marL="342900" lvl="0" indent="-342900">
              <a:lnSpc>
                <a:spcPct val="110000"/>
              </a:lnSpc>
              <a:buFont typeface="Arial" panose="020B0604020202020204" pitchFamily="34" charset="0"/>
              <a:buChar char="•"/>
            </a:pPr>
            <a:r>
              <a:rPr lang="en-US" sz="1200">
                <a:latin typeface="Arial"/>
                <a:cs typeface="Arial"/>
              </a:rPr>
              <a:t>Promotes patient autonomy. </a:t>
            </a:r>
          </a:p>
          <a:p>
            <a:pPr marL="342900" lvl="0" indent="-342900">
              <a:lnSpc>
                <a:spcPct val="110000"/>
              </a:lnSpc>
              <a:buFont typeface="Arial" panose="020B0604020202020204" pitchFamily="34" charset="0"/>
              <a:buChar char="•"/>
            </a:pPr>
            <a:r>
              <a:rPr lang="en-US" sz="1200">
                <a:latin typeface="Arial"/>
                <a:cs typeface="Arial"/>
              </a:rPr>
              <a:t>Enhances medication adherence. </a:t>
            </a:r>
          </a:p>
          <a:p>
            <a:pPr marL="342900" lvl="0" indent="-342900">
              <a:lnSpc>
                <a:spcPct val="110000"/>
              </a:lnSpc>
              <a:buFont typeface="Arial" panose="020B0604020202020204" pitchFamily="34" charset="0"/>
              <a:buChar char="•"/>
            </a:pPr>
            <a:r>
              <a:rPr lang="en-US" sz="1200">
                <a:latin typeface="Arial"/>
                <a:cs typeface="Arial"/>
              </a:rPr>
              <a:t>Supports physical, psychological and social wellbeing (NICE, 2017). </a:t>
            </a:r>
          </a:p>
          <a:p>
            <a:pPr>
              <a:lnSpc>
                <a:spcPct val="110000"/>
              </a:lnSpc>
              <a:buNone/>
            </a:pPr>
            <a:r>
              <a:rPr lang="en-US" sz="1200" b="1">
                <a:latin typeface="Arial"/>
                <a:cs typeface="Arial"/>
              </a:rPr>
              <a:t>Critical Perspective</a:t>
            </a:r>
          </a:p>
          <a:p>
            <a:pPr marL="342900" lvl="0" indent="-342900">
              <a:lnSpc>
                <a:spcPct val="110000"/>
              </a:lnSpc>
              <a:buFont typeface="Arial" panose="020B0604020202020204" pitchFamily="34" charset="0"/>
              <a:buChar char="•"/>
            </a:pPr>
            <a:r>
              <a:rPr lang="en-US" sz="1200">
                <a:latin typeface="Arial"/>
                <a:cs typeface="Arial"/>
              </a:rPr>
              <a:t>According to </a:t>
            </a:r>
            <a:r>
              <a:rPr lang="en-US" sz="1200" b="1">
                <a:latin typeface="Arial"/>
                <a:cs typeface="Arial"/>
              </a:rPr>
              <a:t>Parkinson's UK (2025)</a:t>
            </a:r>
            <a:r>
              <a:rPr lang="en-US" sz="1200">
                <a:latin typeface="Arial"/>
                <a:cs typeface="Arial"/>
              </a:rPr>
              <a:t>, </a:t>
            </a:r>
            <a:r>
              <a:rPr lang="en-US" sz="1200" err="1">
                <a:latin typeface="Arial"/>
                <a:cs typeface="Arial"/>
              </a:rPr>
              <a:t>personalised</a:t>
            </a:r>
            <a:r>
              <a:rPr lang="en-US" sz="1200">
                <a:latin typeface="Arial"/>
                <a:cs typeface="Arial"/>
              </a:rPr>
              <a:t> care improves patient experience, independence and long-term health outcomes.</a:t>
            </a:r>
          </a:p>
          <a:p>
            <a:pPr>
              <a:lnSpc>
                <a:spcPct val="110000"/>
              </a:lnSpc>
            </a:pPr>
            <a:endParaRPr lang="en-US" sz="1200">
              <a:latin typeface="Arial"/>
              <a:cs typeface="Arial"/>
            </a:endParaRPr>
          </a:p>
        </p:txBody>
      </p:sp>
      <p:pic>
        <p:nvPicPr>
          <p:cNvPr id="6" name="Picture 5">
            <a:extLst>
              <a:ext uri="{FF2B5EF4-FFF2-40B4-BE49-F238E27FC236}">
                <a16:creationId xmlns:a16="http://schemas.microsoft.com/office/drawing/2014/main" id="{60D3CE85-1357-AF8A-A4F7-4D61BD98DB63}"/>
              </a:ext>
            </a:extLst>
          </p:cNvPr>
          <p:cNvPicPr>
            <a:picLocks noChangeAspect="1"/>
          </p:cNvPicPr>
          <p:nvPr/>
        </p:nvPicPr>
        <p:blipFill>
          <a:blip r:embed="rId3"/>
          <a:stretch>
            <a:fillRect/>
          </a:stretch>
        </p:blipFill>
        <p:spPr>
          <a:xfrm>
            <a:off x="0" y="177799"/>
            <a:ext cx="6095996" cy="4286250"/>
          </a:xfrm>
          <a:prstGeom prst="rect">
            <a:avLst/>
          </a:prstGeom>
        </p:spPr>
      </p:pic>
    </p:spTree>
    <p:extLst>
      <p:ext uri="{BB962C8B-B14F-4D97-AF65-F5344CB8AC3E}">
        <p14:creationId xmlns:p14="http://schemas.microsoft.com/office/powerpoint/2010/main" val="2212701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49DBC-364C-8822-4294-7C8988B7B9D6}"/>
              </a:ext>
            </a:extLst>
          </p:cNvPr>
          <p:cNvSpPr>
            <a:spLocks noGrp="1"/>
          </p:cNvSpPr>
          <p:nvPr>
            <p:ph type="title"/>
          </p:nvPr>
        </p:nvSpPr>
        <p:spPr>
          <a:xfrm>
            <a:off x="572493" y="238539"/>
            <a:ext cx="11018520" cy="1434415"/>
          </a:xfrm>
        </p:spPr>
        <p:txBody>
          <a:bodyPr anchor="b">
            <a:normAutofit/>
          </a:bodyPr>
          <a:lstStyle/>
          <a:p>
            <a:pPr algn="ctr"/>
            <a:r>
              <a:rPr lang="en-US" sz="5400">
                <a:latin typeface="Arial"/>
                <a:cs typeface="Arial"/>
              </a:rPr>
              <a:t>Recommendations</a:t>
            </a:r>
            <a:endParaRPr lang="en-US">
              <a:latin typeface="Arial"/>
              <a:cs typeface="Arial"/>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EFFE79-1720-B13B-51F8-EDEDAF67078E}"/>
              </a:ext>
            </a:extLst>
          </p:cNvPr>
          <p:cNvSpPr>
            <a:spLocks noGrp="1"/>
          </p:cNvSpPr>
          <p:nvPr>
            <p:ph idx="1"/>
          </p:nvPr>
        </p:nvSpPr>
        <p:spPr>
          <a:xfrm>
            <a:off x="572493" y="2071316"/>
            <a:ext cx="6713552" cy="4119172"/>
          </a:xfrm>
        </p:spPr>
        <p:txBody>
          <a:bodyPr anchor="t">
            <a:normAutofit/>
          </a:bodyPr>
          <a:lstStyle/>
          <a:p>
            <a:pPr marL="342900" lvl="0" indent="-342900">
              <a:lnSpc>
                <a:spcPct val="110000"/>
              </a:lnSpc>
              <a:buFont typeface="Arial" panose="020B0604020202020204" pitchFamily="34" charset="0"/>
              <a:buChar char="•"/>
            </a:pPr>
            <a:r>
              <a:rPr lang="en-US" sz="1500">
                <a:latin typeface="Arial"/>
                <a:cs typeface="Arial"/>
              </a:rPr>
              <a:t>Increase awareness and facilitate earlier diagnosis through education of healthcare professionals (Armstrong and Okun, 2020). </a:t>
            </a:r>
          </a:p>
          <a:p>
            <a:pPr marL="342900" lvl="0" indent="-342900">
              <a:lnSpc>
                <a:spcPct val="110000"/>
              </a:lnSpc>
              <a:buFont typeface="Arial" panose="020B0604020202020204" pitchFamily="34" charset="0"/>
              <a:buChar char="•"/>
            </a:pPr>
            <a:r>
              <a:rPr lang="en-US" sz="1500">
                <a:latin typeface="Arial"/>
                <a:cs typeface="Arial"/>
              </a:rPr>
              <a:t>Strengthen multidisciplinary community services to improve continuity of care (Bloem et al., 2021). </a:t>
            </a:r>
          </a:p>
          <a:p>
            <a:pPr marL="342900" lvl="0" indent="-342900">
              <a:lnSpc>
                <a:spcPct val="110000"/>
              </a:lnSpc>
              <a:buFont typeface="Arial" panose="020B0604020202020204" pitchFamily="34" charset="0"/>
              <a:buChar char="•"/>
            </a:pPr>
            <a:r>
              <a:rPr lang="en-US" sz="1500">
                <a:latin typeface="Arial"/>
                <a:cs typeface="Arial"/>
              </a:rPr>
              <a:t>Expand access to specialist Parkinson's nurses and rehabilitation </a:t>
            </a:r>
            <a:r>
              <a:rPr lang="en-US" sz="1500" err="1">
                <a:latin typeface="Arial"/>
                <a:cs typeface="Arial"/>
              </a:rPr>
              <a:t>programmes</a:t>
            </a:r>
            <a:r>
              <a:rPr lang="en-US" sz="1500">
                <a:latin typeface="Arial"/>
                <a:cs typeface="Arial"/>
              </a:rPr>
              <a:t> (BANN, 2024). </a:t>
            </a:r>
          </a:p>
          <a:p>
            <a:pPr marL="342900" lvl="0" indent="-342900">
              <a:lnSpc>
                <a:spcPct val="110000"/>
              </a:lnSpc>
            </a:pPr>
            <a:r>
              <a:rPr lang="en-US" sz="1500">
                <a:latin typeface="Arial"/>
                <a:cs typeface="Arial"/>
              </a:rPr>
              <a:t>Embed </a:t>
            </a:r>
            <a:r>
              <a:rPr lang="en-US" sz="1500" err="1">
                <a:latin typeface="Arial"/>
                <a:cs typeface="Arial"/>
              </a:rPr>
              <a:t>personalised</a:t>
            </a:r>
            <a:r>
              <a:rPr lang="en-US" sz="1500">
                <a:latin typeface="Arial"/>
                <a:cs typeface="Arial"/>
              </a:rPr>
              <a:t> care planning and shared decision-making across all stages of disease management, as recommended by National Institute of Neurological Disorders and Stroke</a:t>
            </a:r>
            <a:r>
              <a:rPr lang="en-US" sz="1500" b="1">
                <a:latin typeface="Arial"/>
                <a:cs typeface="Arial"/>
              </a:rPr>
              <a:t> (2025)</a:t>
            </a:r>
            <a:r>
              <a:rPr lang="en-US" sz="1500">
                <a:latin typeface="Arial"/>
                <a:cs typeface="Arial"/>
              </a:rPr>
              <a:t>. </a:t>
            </a:r>
          </a:p>
          <a:p>
            <a:pPr marL="342900" lvl="0" indent="-342900">
              <a:lnSpc>
                <a:spcPct val="110000"/>
              </a:lnSpc>
              <a:buFont typeface="Arial" panose="020B0604020202020204" pitchFamily="34" charset="0"/>
              <a:buChar char="•"/>
            </a:pPr>
            <a:r>
              <a:rPr lang="en-US" sz="1500">
                <a:latin typeface="Arial"/>
                <a:cs typeface="Arial"/>
              </a:rPr>
              <a:t>Enhance patient and caregiver education to support long-term self-management (Parkinson's UK, 2025). </a:t>
            </a:r>
          </a:p>
          <a:p>
            <a:pPr marL="342900" lvl="0" indent="-342900">
              <a:lnSpc>
                <a:spcPct val="110000"/>
              </a:lnSpc>
              <a:buFont typeface="Arial" panose="020B0604020202020204" pitchFamily="34" charset="0"/>
              <a:buChar char="•"/>
            </a:pPr>
            <a:r>
              <a:rPr lang="en-US" sz="1500">
                <a:latin typeface="Arial"/>
                <a:cs typeface="Arial"/>
              </a:rPr>
              <a:t>Continue investment in research on disease-modifying therapies to improve future treatment outcomes (Meissner et al., 2024).</a:t>
            </a:r>
          </a:p>
          <a:p>
            <a:pPr marL="0" indent="0">
              <a:lnSpc>
                <a:spcPct val="110000"/>
              </a:lnSpc>
              <a:buNone/>
            </a:pPr>
            <a:endParaRPr lang="en-US" sz="1500">
              <a:latin typeface="Arial"/>
              <a:cs typeface="Arial"/>
            </a:endParaRPr>
          </a:p>
        </p:txBody>
      </p:sp>
      <p:pic>
        <p:nvPicPr>
          <p:cNvPr id="4" name="Picture 3" descr="Strength Training for Parkinson's Disease: Benefits and Prescription Based  on Research — NeuroLab 360">
            <a:extLst>
              <a:ext uri="{FF2B5EF4-FFF2-40B4-BE49-F238E27FC236}">
                <a16:creationId xmlns:a16="http://schemas.microsoft.com/office/drawing/2014/main" id="{2E9C734E-650A-C347-9361-366FBB34E3A4}"/>
              </a:ext>
            </a:extLst>
          </p:cNvPr>
          <p:cNvPicPr>
            <a:picLocks noChangeAspect="1"/>
          </p:cNvPicPr>
          <p:nvPr/>
        </p:nvPicPr>
        <p:blipFill>
          <a:blip r:embed="rId3"/>
          <a:srcRect l="16072" r="16105"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723675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388E-C79F-6F46-CF58-9A6CE1BFF34F}"/>
              </a:ext>
            </a:extLst>
          </p:cNvPr>
          <p:cNvSpPr>
            <a:spLocks noGrp="1"/>
          </p:cNvSpPr>
          <p:nvPr>
            <p:ph type="title"/>
          </p:nvPr>
        </p:nvSpPr>
        <p:spPr>
          <a:xfrm>
            <a:off x="5297762" y="-69959"/>
            <a:ext cx="6251110" cy="1783080"/>
          </a:xfrm>
        </p:spPr>
        <p:txBody>
          <a:bodyPr anchor="b">
            <a:normAutofit/>
          </a:bodyPr>
          <a:lstStyle/>
          <a:p>
            <a:pPr algn="ctr"/>
            <a:r>
              <a:rPr lang="en-US" sz="5400" b="1">
                <a:latin typeface="Arial"/>
                <a:cs typeface="Arial"/>
              </a:rPr>
              <a:t>Conclusion</a:t>
            </a:r>
            <a:endParaRPr lang="en-US"/>
          </a:p>
        </p:txBody>
      </p:sp>
      <p:pic>
        <p:nvPicPr>
          <p:cNvPr id="12" name="Picture 11" descr="Colourful carved figures of humans">
            <a:extLst>
              <a:ext uri="{FF2B5EF4-FFF2-40B4-BE49-F238E27FC236}">
                <a16:creationId xmlns:a16="http://schemas.microsoft.com/office/drawing/2014/main" id="{5BAD7013-D49E-15C3-FCDA-FC4D41589D8C}"/>
              </a:ext>
            </a:extLst>
          </p:cNvPr>
          <p:cNvPicPr>
            <a:picLocks noChangeAspect="1"/>
          </p:cNvPicPr>
          <p:nvPr/>
        </p:nvPicPr>
        <p:blipFill>
          <a:blip r:embed="rId3"/>
          <a:srcRect l="26214" r="25401" b="-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D1E74936-E47B-D4D5-C720-B53FAC4BB2B5}"/>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342900" lvl="0" indent="-342900">
              <a:lnSpc>
                <a:spcPct val="110000"/>
              </a:lnSpc>
              <a:buFont typeface="Arial" panose="020B0604020202020204" pitchFamily="34" charset="0"/>
              <a:buChar char="•"/>
            </a:pPr>
            <a:r>
              <a:rPr lang="en-US" sz="1600">
                <a:solidFill>
                  <a:schemeClr val="tx1">
                    <a:lumMod val="95000"/>
                    <a:lumOff val="5000"/>
                  </a:schemeClr>
                </a:solidFill>
                <a:latin typeface="Arial"/>
                <a:cs typeface="Arial"/>
              </a:rPr>
              <a:t>Parkinson's disease is a progressive neurological disorder with significant physical, psychological and social consequences. </a:t>
            </a:r>
          </a:p>
          <a:p>
            <a:pPr marL="342900" lvl="0" indent="-342900">
              <a:lnSpc>
                <a:spcPct val="110000"/>
              </a:lnSpc>
              <a:buFont typeface="Arial" panose="020B0604020202020204" pitchFamily="34" charset="0"/>
              <a:buChar char="•"/>
            </a:pPr>
            <a:r>
              <a:rPr lang="en-US" sz="1600">
                <a:solidFill>
                  <a:schemeClr val="tx1">
                    <a:lumMod val="95000"/>
                    <a:lumOff val="5000"/>
                  </a:schemeClr>
                </a:solidFill>
                <a:latin typeface="Arial"/>
                <a:cs typeface="Arial"/>
              </a:rPr>
              <a:t>Early diagnosis, evidence-based treatment and coordinated multidisciplinary care are essential to improve patient outcomes. </a:t>
            </a:r>
          </a:p>
          <a:p>
            <a:pPr marL="342900" lvl="0" indent="-342900">
              <a:lnSpc>
                <a:spcPct val="110000"/>
              </a:lnSpc>
              <a:buFont typeface="Arial" panose="020B0604020202020204" pitchFamily="34" charset="0"/>
              <a:buChar char="•"/>
            </a:pPr>
            <a:r>
              <a:rPr lang="en-US" sz="1600">
                <a:solidFill>
                  <a:schemeClr val="tx1">
                    <a:lumMod val="95000"/>
                    <a:lumOff val="5000"/>
                  </a:schemeClr>
                </a:solidFill>
                <a:latin typeface="Arial"/>
                <a:cs typeface="Arial"/>
              </a:rPr>
              <a:t>Person-</a:t>
            </a:r>
            <a:r>
              <a:rPr lang="en-US" sz="1600" err="1">
                <a:solidFill>
                  <a:schemeClr val="tx1">
                    <a:lumMod val="95000"/>
                    <a:lumOff val="5000"/>
                  </a:schemeClr>
                </a:solidFill>
                <a:latin typeface="Arial"/>
                <a:cs typeface="Arial"/>
              </a:rPr>
              <a:t>centred</a:t>
            </a:r>
            <a:r>
              <a:rPr lang="en-US" sz="1600">
                <a:solidFill>
                  <a:schemeClr val="tx1">
                    <a:lumMod val="95000"/>
                    <a:lumOff val="5000"/>
                  </a:schemeClr>
                </a:solidFill>
                <a:latin typeface="Arial"/>
                <a:cs typeface="Arial"/>
              </a:rPr>
              <a:t> care and supported self-management empower individuals to maintain independence and quality of life. </a:t>
            </a:r>
          </a:p>
          <a:p>
            <a:pPr marL="342900" lvl="0" indent="-342900">
              <a:lnSpc>
                <a:spcPct val="110000"/>
              </a:lnSpc>
              <a:buFont typeface="Arial" panose="020B0604020202020204" pitchFamily="34" charset="0"/>
              <a:buChar char="•"/>
            </a:pPr>
            <a:r>
              <a:rPr lang="en-US" sz="1600">
                <a:solidFill>
                  <a:schemeClr val="tx1">
                    <a:lumMod val="95000"/>
                    <a:lumOff val="5000"/>
                  </a:schemeClr>
                </a:solidFill>
                <a:latin typeface="Arial"/>
                <a:cs typeface="Arial"/>
              </a:rPr>
              <a:t>Continued research, innovation and integrated community services are crucial to addressing the growing burden of Parkinson's disease in the UK and globally.</a:t>
            </a:r>
          </a:p>
          <a:p>
            <a:pPr marL="0" indent="0">
              <a:lnSpc>
                <a:spcPct val="110000"/>
              </a:lnSpc>
              <a:buNone/>
            </a:pPr>
            <a:endParaRPr lang="en-US" sz="1600">
              <a:solidFill>
                <a:schemeClr val="tx1">
                  <a:lumMod val="95000"/>
                  <a:lumOff val="5000"/>
                </a:schemeClr>
              </a:solidFill>
              <a:latin typeface="Arial"/>
              <a:cs typeface="Arial"/>
            </a:endParaRPr>
          </a:p>
        </p:txBody>
      </p:sp>
    </p:spTree>
    <p:extLst>
      <p:ext uri="{BB962C8B-B14F-4D97-AF65-F5344CB8AC3E}">
        <p14:creationId xmlns:p14="http://schemas.microsoft.com/office/powerpoint/2010/main" val="1737452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7A96-0DE2-9191-A551-5B9EAB41B779}"/>
              </a:ext>
            </a:extLst>
          </p:cNvPr>
          <p:cNvSpPr>
            <a:spLocks noGrp="1"/>
          </p:cNvSpPr>
          <p:nvPr>
            <p:ph type="title"/>
          </p:nvPr>
        </p:nvSpPr>
        <p:spPr/>
        <p:txBody>
          <a:bodyPr>
            <a:normAutofit/>
          </a:bodyPr>
          <a:lstStyle/>
          <a:p>
            <a:pPr algn="ctr"/>
            <a:r>
              <a:rPr lang="en-US" sz="4800" b="1">
                <a:latin typeface="Arial"/>
                <a:cs typeface="Arial"/>
              </a:rPr>
              <a:t>References</a:t>
            </a:r>
          </a:p>
        </p:txBody>
      </p:sp>
      <p:sp>
        <p:nvSpPr>
          <p:cNvPr id="3" name="Content Placeholder 2">
            <a:extLst>
              <a:ext uri="{FF2B5EF4-FFF2-40B4-BE49-F238E27FC236}">
                <a16:creationId xmlns:a16="http://schemas.microsoft.com/office/drawing/2014/main" id="{C3009DB9-1459-8545-E3EF-CD48EB6E6E3D}"/>
              </a:ext>
            </a:extLst>
          </p:cNvPr>
          <p:cNvSpPr>
            <a:spLocks noGrp="1"/>
          </p:cNvSpPr>
          <p:nvPr>
            <p:ph idx="1"/>
          </p:nvPr>
        </p:nvSpPr>
        <p:spPr/>
        <p:txBody>
          <a:bodyPr vert="horz" lIns="91440" tIns="45720" rIns="91440" bIns="45720" rtlCol="0" anchor="t">
            <a:normAutofit fontScale="62500" lnSpcReduction="20000"/>
          </a:bodyPr>
          <a:lstStyle/>
          <a:p>
            <a:r>
              <a:rPr lang="en-US">
                <a:latin typeface="Arial"/>
                <a:cs typeface="Arial"/>
              </a:rPr>
              <a:t>Armstrong, M.J. and Okun, M.S. (2020) “Diagnosis and Treatment of Parkinson Disease..” </a:t>
            </a:r>
            <a:r>
              <a:rPr lang="en-US" i="1">
                <a:latin typeface="Arial"/>
                <a:cs typeface="Arial"/>
              </a:rPr>
              <a:t>JAMA</a:t>
            </a:r>
            <a:r>
              <a:rPr lang="en-US">
                <a:latin typeface="Arial"/>
                <a:cs typeface="Arial"/>
              </a:rPr>
              <a:t> 323(6), pp. 548–560. Available at: </a:t>
            </a:r>
            <a:r>
              <a:rPr lang="en-US">
                <a:latin typeface="Arial"/>
                <a:cs typeface="Arial"/>
                <a:hlinkClick r:id="rId2"/>
              </a:rPr>
              <a:t>https://jamanetwork.com/journals/jama/article-abstract/2760741</a:t>
            </a:r>
            <a:r>
              <a:rPr lang="en-US">
                <a:latin typeface="Arial"/>
                <a:cs typeface="Arial"/>
              </a:rPr>
              <a:t> (Accessed: 7 July 2026).</a:t>
            </a:r>
          </a:p>
          <a:p>
            <a:r>
              <a:rPr lang="en-US">
                <a:latin typeface="Arial"/>
                <a:cs typeface="Arial"/>
              </a:rPr>
              <a:t>Ball, N., Teo, W.-P., Chandra, S. and Chapman, J. (2019) “Parkinson’s Disease and the Environment..” </a:t>
            </a:r>
            <a:r>
              <a:rPr lang="en-US" i="1">
                <a:latin typeface="Arial"/>
                <a:cs typeface="Arial"/>
              </a:rPr>
              <a:t>Frontiers in Neurology</a:t>
            </a:r>
            <a:r>
              <a:rPr lang="en-US">
                <a:latin typeface="Arial"/>
                <a:cs typeface="Arial"/>
              </a:rPr>
              <a:t> 10(218). Available at: </a:t>
            </a:r>
            <a:r>
              <a:rPr lang="en-US">
                <a:latin typeface="Arial"/>
                <a:cs typeface="Arial"/>
                <a:hlinkClick r:id="rId3"/>
              </a:rPr>
              <a:t>https://www.ncbi.nlm.nih.gov/pmc/articles/PMC6433887/</a:t>
            </a:r>
            <a:r>
              <a:rPr lang="en-US">
                <a:latin typeface="Arial"/>
                <a:cs typeface="Arial"/>
              </a:rPr>
              <a:t> (Accessed: 7 July 2026).</a:t>
            </a:r>
          </a:p>
          <a:p>
            <a:r>
              <a:rPr lang="en-US">
                <a:latin typeface="Arial"/>
                <a:cs typeface="Arial"/>
              </a:rPr>
              <a:t>Ben-Shlomo, Y., </a:t>
            </a:r>
            <a:r>
              <a:rPr lang="en-US" err="1">
                <a:latin typeface="Arial"/>
                <a:cs typeface="Arial"/>
              </a:rPr>
              <a:t>Darweesh</a:t>
            </a:r>
            <a:r>
              <a:rPr lang="en-US">
                <a:latin typeface="Arial"/>
                <a:cs typeface="Arial"/>
              </a:rPr>
              <a:t>, S., </a:t>
            </a:r>
            <a:r>
              <a:rPr lang="en-US" err="1">
                <a:latin typeface="Arial"/>
                <a:cs typeface="Arial"/>
              </a:rPr>
              <a:t>Llibre</a:t>
            </a:r>
            <a:r>
              <a:rPr lang="en-US">
                <a:latin typeface="Arial"/>
                <a:cs typeface="Arial"/>
              </a:rPr>
              <a:t>-Guerra, J., Marras, C., San Luciano, M. and Tanner, C. (2024) “The epidemiology of Parkinson’s disease..” </a:t>
            </a:r>
            <a:r>
              <a:rPr lang="en-US" i="1">
                <a:latin typeface="Arial"/>
                <a:cs typeface="Arial"/>
              </a:rPr>
              <a:t>The Lancet</a:t>
            </a:r>
            <a:r>
              <a:rPr lang="en-US">
                <a:latin typeface="Arial"/>
                <a:cs typeface="Arial"/>
              </a:rPr>
              <a:t> 403(10423), pp. 283–292. </a:t>
            </a:r>
            <a:r>
              <a:rPr lang="en-US" err="1">
                <a:latin typeface="Arial"/>
                <a:cs typeface="Arial"/>
              </a:rPr>
              <a:t>doi</a:t>
            </a:r>
            <a:r>
              <a:rPr lang="en-US">
                <a:latin typeface="Arial"/>
                <a:cs typeface="Arial"/>
              </a:rPr>
              <a:t>: 10.1016/s0140-6736(23)01419-8.</a:t>
            </a:r>
          </a:p>
          <a:p>
            <a:r>
              <a:rPr lang="en-US">
                <a:latin typeface="Arial"/>
                <a:cs typeface="Arial"/>
              </a:rPr>
              <a:t>Bloem, B.R., Okun, M.S. and Klein, C. (2021) “Parkinson’s Disease..” </a:t>
            </a:r>
            <a:r>
              <a:rPr lang="en-US" i="1">
                <a:latin typeface="Arial"/>
                <a:cs typeface="Arial"/>
              </a:rPr>
              <a:t>The Lancet</a:t>
            </a:r>
            <a:r>
              <a:rPr lang="en-US">
                <a:latin typeface="Arial"/>
                <a:cs typeface="Arial"/>
              </a:rPr>
              <a:t> 397(10291), pp. 2284–2303. Available at: </a:t>
            </a:r>
            <a:r>
              <a:rPr lang="en-US">
                <a:latin typeface="Arial"/>
                <a:cs typeface="Arial"/>
                <a:hlinkClick r:id="rId4"/>
              </a:rPr>
              <a:t>https://www.thelancet.com/article/S0140-6736(21)00218-X/abstract</a:t>
            </a:r>
            <a:r>
              <a:rPr lang="en-US">
                <a:latin typeface="Arial"/>
                <a:cs typeface="Arial"/>
              </a:rPr>
              <a:t> (Accessed: 7 July 2026).</a:t>
            </a:r>
          </a:p>
          <a:p>
            <a:r>
              <a:rPr lang="en-US" dirty="0">
                <a:latin typeface="Arial"/>
                <a:cs typeface="Arial"/>
              </a:rPr>
              <a:t>British Association of Neuroscience Nurses (BANN) (2024) </a:t>
            </a:r>
            <a:r>
              <a:rPr lang="en-US" i="1" dirty="0">
                <a:latin typeface="Arial"/>
                <a:cs typeface="Arial"/>
              </a:rPr>
              <a:t>Benchmark No. 17 Parkinson’s disease Management 3 </a:t>
            </a:r>
            <a:r>
              <a:rPr lang="en-US" i="1" dirty="0" err="1">
                <a:latin typeface="Arial"/>
                <a:cs typeface="Arial"/>
              </a:rPr>
              <a:t>rd</a:t>
            </a:r>
            <a:r>
              <a:rPr lang="en-US" i="1" dirty="0">
                <a:latin typeface="Arial"/>
                <a:cs typeface="Arial"/>
              </a:rPr>
              <a:t> Edition British Association of Neuroscience Nurses</a:t>
            </a:r>
            <a:r>
              <a:rPr lang="en-US" dirty="0">
                <a:latin typeface="Arial"/>
                <a:cs typeface="Arial"/>
              </a:rPr>
              <a:t>. Available at: </a:t>
            </a:r>
            <a:r>
              <a:rPr lang="en-US" dirty="0">
                <a:latin typeface="Arial"/>
                <a:cs typeface="Arial"/>
                <a:hlinkClick r:id="rId5"/>
              </a:rPr>
              <a:t>https://bann.org.uk/wp-content/uploads/2024/07/Medication-Management-in-Parkinsons-3rd-ed.pdf</a:t>
            </a:r>
            <a:r>
              <a:rPr lang="en-US" dirty="0">
                <a:latin typeface="Arial"/>
                <a:cs typeface="Arial"/>
              </a:rPr>
              <a:t> (Accessed: 7 July 2026).</a:t>
            </a:r>
          </a:p>
          <a:p>
            <a:r>
              <a:rPr lang="en-US">
                <a:latin typeface="Arial"/>
                <a:cs typeface="Arial"/>
              </a:rPr>
              <a:t>Burnett, H. (2025) </a:t>
            </a:r>
            <a:r>
              <a:rPr lang="en-US" i="1">
                <a:latin typeface="Arial"/>
                <a:cs typeface="Arial"/>
              </a:rPr>
              <a:t>Parkinsons Disease: Diagnosis, treatment, and research</a:t>
            </a:r>
            <a:r>
              <a:rPr lang="en-US">
                <a:latin typeface="Arial"/>
                <a:cs typeface="Arial"/>
              </a:rPr>
              <a:t>. Available at: </a:t>
            </a:r>
            <a:r>
              <a:rPr lang="en-US">
                <a:latin typeface="Arial"/>
                <a:cs typeface="Arial"/>
                <a:hlinkClick r:id="rId6"/>
              </a:rPr>
              <a:t>https://commonslibrary.parliament.uk/research-briefings/cbp-10394/</a:t>
            </a:r>
            <a:r>
              <a:rPr lang="en-US">
                <a:latin typeface="Arial"/>
                <a:cs typeface="Arial"/>
              </a:rPr>
              <a:t>  (Accessed: 7 July 2026).</a:t>
            </a:r>
          </a:p>
          <a:p>
            <a:r>
              <a:rPr lang="en-US">
                <a:latin typeface="Arial"/>
                <a:cs typeface="Arial"/>
              </a:rPr>
              <a:t>Chia, S.J., Tan, E.-K. and Chao, Y.-X. (2020) “Historical Perspective: Models of Parkinson’s Disease..” </a:t>
            </a:r>
            <a:r>
              <a:rPr lang="en-US" i="1">
                <a:latin typeface="Arial"/>
                <a:cs typeface="Arial"/>
              </a:rPr>
              <a:t>International Journal of Molecular Sciences</a:t>
            </a:r>
            <a:r>
              <a:rPr lang="en-US">
                <a:latin typeface="Arial"/>
                <a:cs typeface="Arial"/>
              </a:rPr>
              <a:t> 21(7), p. 2464. </a:t>
            </a:r>
            <a:r>
              <a:rPr lang="en-US" err="1">
                <a:latin typeface="Arial"/>
                <a:cs typeface="Arial"/>
              </a:rPr>
              <a:t>doi</a:t>
            </a:r>
            <a:r>
              <a:rPr lang="en-US">
                <a:latin typeface="Arial"/>
                <a:cs typeface="Arial"/>
              </a:rPr>
              <a:t>: 10.3390/ijms21072464.</a:t>
            </a:r>
          </a:p>
          <a:p>
            <a:r>
              <a:rPr lang="en-US">
                <a:latin typeface="Arial"/>
                <a:cs typeface="Arial"/>
              </a:rPr>
              <a:t>Elsworth, J.D. (2020) “Parkinson’s disease treatment: Past, present, and future..” </a:t>
            </a:r>
            <a:r>
              <a:rPr lang="en-US" i="1">
                <a:latin typeface="Arial"/>
                <a:cs typeface="Arial"/>
              </a:rPr>
              <a:t>Journal of Neural Transmission</a:t>
            </a:r>
            <a:r>
              <a:rPr lang="en-US">
                <a:latin typeface="Arial"/>
                <a:cs typeface="Arial"/>
              </a:rPr>
              <a:t> 127(5). </a:t>
            </a:r>
            <a:r>
              <a:rPr lang="en-US" err="1">
                <a:latin typeface="Arial"/>
                <a:cs typeface="Arial"/>
              </a:rPr>
              <a:t>doi</a:t>
            </a:r>
            <a:r>
              <a:rPr lang="en-US">
                <a:latin typeface="Arial"/>
                <a:cs typeface="Arial"/>
              </a:rPr>
              <a:t>: 10.1007/s00702-020-02167-1.</a:t>
            </a:r>
          </a:p>
          <a:p>
            <a:pPr marL="0" indent="0">
              <a:buNone/>
            </a:pPr>
            <a:endParaRPr lang="en-US">
              <a:latin typeface="Arial"/>
              <a:cs typeface="Arial"/>
            </a:endParaRPr>
          </a:p>
        </p:txBody>
      </p:sp>
    </p:spTree>
    <p:extLst>
      <p:ext uri="{BB962C8B-B14F-4D97-AF65-F5344CB8AC3E}">
        <p14:creationId xmlns:p14="http://schemas.microsoft.com/office/powerpoint/2010/main" val="2128621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E3A5-8D9F-DDEE-02A9-6ECD89835D38}"/>
              </a:ext>
            </a:extLst>
          </p:cNvPr>
          <p:cNvSpPr>
            <a:spLocks noGrp="1"/>
          </p:cNvSpPr>
          <p:nvPr>
            <p:ph type="title"/>
          </p:nvPr>
        </p:nvSpPr>
        <p:spPr/>
        <p:txBody>
          <a:bodyPr/>
          <a:lstStyle/>
          <a:p>
            <a:pPr algn="ctr"/>
            <a:r>
              <a:rPr lang="en-US" b="1"/>
              <a:t>References</a:t>
            </a:r>
          </a:p>
        </p:txBody>
      </p:sp>
      <p:sp>
        <p:nvSpPr>
          <p:cNvPr id="3" name="Content Placeholder 2">
            <a:extLst>
              <a:ext uri="{FF2B5EF4-FFF2-40B4-BE49-F238E27FC236}">
                <a16:creationId xmlns:a16="http://schemas.microsoft.com/office/drawing/2014/main" id="{E4E2CEF6-7A05-34DB-8759-1209973B62B7}"/>
              </a:ext>
            </a:extLst>
          </p:cNvPr>
          <p:cNvSpPr>
            <a:spLocks noGrp="1"/>
          </p:cNvSpPr>
          <p:nvPr>
            <p:ph idx="1"/>
          </p:nvPr>
        </p:nvSpPr>
        <p:spPr>
          <a:xfrm>
            <a:off x="206247" y="1113189"/>
            <a:ext cx="11727636" cy="5733199"/>
          </a:xfrm>
        </p:spPr>
        <p:txBody>
          <a:bodyPr vert="horz" lIns="91440" tIns="45720" rIns="91440" bIns="45720" rtlCol="0" anchor="t">
            <a:noAutofit/>
          </a:bodyPr>
          <a:lstStyle/>
          <a:p>
            <a:r>
              <a:rPr lang="en-US" sz="1050" dirty="0">
                <a:latin typeface="Arial"/>
                <a:cs typeface="Arial"/>
              </a:rPr>
              <a:t>Fanning, S., </a:t>
            </a:r>
            <a:r>
              <a:rPr lang="en-US" sz="1050" dirty="0" err="1">
                <a:latin typeface="Arial"/>
                <a:cs typeface="Arial"/>
              </a:rPr>
              <a:t>Selkoe</a:t>
            </a:r>
            <a:r>
              <a:rPr lang="en-US" sz="1050" dirty="0">
                <a:latin typeface="Arial"/>
                <a:cs typeface="Arial"/>
              </a:rPr>
              <a:t>, D. and Dettmer, U. (2020) “Parkinson’s disease: </a:t>
            </a:r>
            <a:r>
              <a:rPr lang="en-US" sz="1050" dirty="0" err="1">
                <a:latin typeface="Arial"/>
                <a:cs typeface="Arial"/>
              </a:rPr>
              <a:t>Proteinopathy</a:t>
            </a:r>
            <a:r>
              <a:rPr lang="en-US" sz="1050" dirty="0">
                <a:latin typeface="Arial"/>
                <a:cs typeface="Arial"/>
              </a:rPr>
              <a:t> or </a:t>
            </a:r>
            <a:r>
              <a:rPr lang="en-US" sz="1050" dirty="0" err="1">
                <a:latin typeface="Arial"/>
                <a:cs typeface="Arial"/>
              </a:rPr>
              <a:t>lipidopathy</a:t>
            </a:r>
            <a:r>
              <a:rPr lang="en-US" sz="1050" dirty="0">
                <a:latin typeface="Arial"/>
                <a:cs typeface="Arial"/>
              </a:rPr>
              <a:t>?..” </a:t>
            </a:r>
            <a:r>
              <a:rPr lang="en-US" sz="1050" i="1" dirty="0" err="1">
                <a:latin typeface="Arial"/>
                <a:cs typeface="Arial"/>
              </a:rPr>
              <a:t>Npj</a:t>
            </a:r>
            <a:r>
              <a:rPr lang="en-US" sz="1050" i="1" dirty="0">
                <a:latin typeface="Arial"/>
                <a:cs typeface="Arial"/>
              </a:rPr>
              <a:t> Parkinson’s Disease</a:t>
            </a:r>
            <a:r>
              <a:rPr lang="en-US" sz="1050" dirty="0">
                <a:latin typeface="Arial"/>
                <a:cs typeface="Arial"/>
              </a:rPr>
              <a:t> 6(1). </a:t>
            </a:r>
            <a:r>
              <a:rPr lang="en-US" sz="1050" dirty="0" err="1">
                <a:latin typeface="Arial"/>
                <a:cs typeface="Arial"/>
              </a:rPr>
              <a:t>doi</a:t>
            </a:r>
            <a:r>
              <a:rPr lang="en-US" sz="1050" dirty="0">
                <a:latin typeface="Arial"/>
                <a:cs typeface="Arial"/>
              </a:rPr>
              <a:t>: 10.1038/s41531-019-0103-7.</a:t>
            </a:r>
          </a:p>
          <a:p>
            <a:r>
              <a:rPr lang="en-US" sz="1050">
                <a:latin typeface="Arial"/>
                <a:cs typeface="Arial"/>
              </a:rPr>
              <a:t>Jankovic, J. and Tan, E.K. (2020) “Parkinson’s Disease: Etiopathogenesis and Treatment..” </a:t>
            </a:r>
            <a:r>
              <a:rPr lang="en-US" sz="1050" i="1">
                <a:latin typeface="Arial"/>
                <a:cs typeface="Arial"/>
              </a:rPr>
              <a:t>Journal of Neurology, Neurosurgery &amp; Psychiatry</a:t>
            </a:r>
            <a:r>
              <a:rPr lang="en-US" sz="1050">
                <a:latin typeface="Arial"/>
                <a:cs typeface="Arial"/>
              </a:rPr>
              <a:t> 91(8), pp. 795–808. Available at: </a:t>
            </a:r>
            <a:r>
              <a:rPr lang="en-US" sz="1050" dirty="0">
                <a:latin typeface="Arial"/>
                <a:cs typeface="Arial"/>
                <a:hlinkClick r:id="rId2"/>
              </a:rPr>
              <a:t>https://jnnp.bmj.com/content/91/8/795</a:t>
            </a:r>
            <a:r>
              <a:rPr lang="en-US" sz="1050">
                <a:latin typeface="Arial"/>
                <a:cs typeface="Arial"/>
              </a:rPr>
              <a:t> (Accessed: 7 July 2026).</a:t>
            </a:r>
          </a:p>
          <a:p>
            <a:r>
              <a:rPr lang="en-US" sz="1050" dirty="0">
                <a:latin typeface="Arial"/>
                <a:cs typeface="Arial"/>
              </a:rPr>
              <a:t>Khalid Orayj (2025) “Trends in Parkinson’s disease medication prescribing patterns in the UK: An interrupted time series analysis (2019–2024)..” </a:t>
            </a:r>
            <a:r>
              <a:rPr lang="en-US" sz="1050" i="1" dirty="0" err="1">
                <a:latin typeface="Arial"/>
                <a:cs typeface="Arial"/>
              </a:rPr>
              <a:t>PLoS</a:t>
            </a:r>
            <a:r>
              <a:rPr lang="en-US" sz="1050" i="1" dirty="0">
                <a:latin typeface="Arial"/>
                <a:cs typeface="Arial"/>
              </a:rPr>
              <a:t> ONE</a:t>
            </a:r>
            <a:r>
              <a:rPr lang="en-US" sz="1050" dirty="0">
                <a:latin typeface="Arial"/>
                <a:cs typeface="Arial"/>
              </a:rPr>
              <a:t> 20(5), pp. e0324999-e0324999. Available at: </a:t>
            </a:r>
            <a:r>
              <a:rPr lang="en-US" sz="1050" dirty="0">
                <a:latin typeface="Arial"/>
                <a:cs typeface="Arial"/>
                <a:hlinkClick r:id="rId3"/>
              </a:rPr>
              <a:t>https://pmc.ncbi.nlm.nih.gov/articles/PMC12101742/</a:t>
            </a:r>
            <a:r>
              <a:rPr lang="en-US" sz="1050" dirty="0">
                <a:latin typeface="Arial"/>
                <a:cs typeface="Arial"/>
              </a:rPr>
              <a:t> (Accessed: 7 July 2026).</a:t>
            </a:r>
          </a:p>
          <a:p>
            <a:r>
              <a:rPr lang="en-US" sz="1050" dirty="0" err="1">
                <a:latin typeface="Arial"/>
                <a:cs typeface="Arial"/>
              </a:rPr>
              <a:t>Kobylecki</a:t>
            </a:r>
            <a:r>
              <a:rPr lang="en-US" sz="1050" dirty="0">
                <a:latin typeface="Arial"/>
                <a:cs typeface="Arial"/>
              </a:rPr>
              <a:t>, C. (2020) “Update on the Diagnosis and Management of Parkinson’s Disease..” </a:t>
            </a:r>
            <a:r>
              <a:rPr lang="en-US" sz="1050" i="1" dirty="0">
                <a:latin typeface="Arial"/>
                <a:cs typeface="Arial"/>
              </a:rPr>
              <a:t>Clinical Medicine</a:t>
            </a:r>
            <a:r>
              <a:rPr lang="en-US" sz="1050" dirty="0">
                <a:latin typeface="Arial"/>
                <a:cs typeface="Arial"/>
              </a:rPr>
              <a:t> 20(4), pp. 393–398. </a:t>
            </a:r>
            <a:r>
              <a:rPr lang="en-US" sz="1050" dirty="0" err="1">
                <a:latin typeface="Arial"/>
                <a:cs typeface="Arial"/>
              </a:rPr>
              <a:t>doi</a:t>
            </a:r>
            <a:r>
              <a:rPr lang="en-US" sz="1050" dirty="0">
                <a:latin typeface="Arial"/>
                <a:cs typeface="Arial"/>
              </a:rPr>
              <a:t>: 10.7861/clinmed.2020-0220.</a:t>
            </a:r>
          </a:p>
          <a:p>
            <a:r>
              <a:rPr lang="en-US" sz="1050" dirty="0">
                <a:latin typeface="Arial"/>
                <a:cs typeface="Arial"/>
              </a:rPr>
              <a:t>Lang, A.E. et al. (2022) “Trial of </a:t>
            </a:r>
            <a:r>
              <a:rPr lang="en-US" sz="1050" dirty="0" err="1">
                <a:latin typeface="Arial"/>
                <a:cs typeface="Arial"/>
              </a:rPr>
              <a:t>Cinpanemab</a:t>
            </a:r>
            <a:r>
              <a:rPr lang="en-US" sz="1050" dirty="0">
                <a:latin typeface="Arial"/>
                <a:cs typeface="Arial"/>
              </a:rPr>
              <a:t> in Early Parkinson’s Disease..” </a:t>
            </a:r>
            <a:r>
              <a:rPr lang="en-US" sz="1050" i="1" dirty="0">
                <a:latin typeface="Arial"/>
                <a:cs typeface="Arial"/>
              </a:rPr>
              <a:t>New England Journal of Medicine</a:t>
            </a:r>
            <a:r>
              <a:rPr lang="en-US" sz="1050" dirty="0">
                <a:latin typeface="Arial"/>
                <a:cs typeface="Arial"/>
              </a:rPr>
              <a:t> 387(5), pp. 408–420. </a:t>
            </a:r>
            <a:r>
              <a:rPr lang="en-US" sz="1050" dirty="0" err="1">
                <a:latin typeface="Arial"/>
                <a:cs typeface="Arial"/>
              </a:rPr>
              <a:t>doi</a:t>
            </a:r>
            <a:r>
              <a:rPr lang="en-US" sz="1050" dirty="0">
                <a:latin typeface="Arial"/>
                <a:cs typeface="Arial"/>
              </a:rPr>
              <a:t>: 10.1056/nejmoa2203395.</a:t>
            </a:r>
          </a:p>
          <a:p>
            <a:r>
              <a:rPr lang="en-US" sz="1050">
                <a:latin typeface="Arial"/>
                <a:cs typeface="Arial"/>
              </a:rPr>
              <a:t>Lee, T.K. and Yankee, E.L. (2021) “A review on Parkinson’s disease treatment..” </a:t>
            </a:r>
            <a:r>
              <a:rPr lang="en-US" sz="1050" i="1">
                <a:latin typeface="Arial"/>
                <a:cs typeface="Arial"/>
              </a:rPr>
              <a:t>Neuroimmunology and Neuroinflammation</a:t>
            </a:r>
            <a:r>
              <a:rPr lang="en-US" sz="1050">
                <a:latin typeface="Arial"/>
                <a:cs typeface="Arial"/>
              </a:rPr>
              <a:t> 8, pp. 222–244. Available at: </a:t>
            </a:r>
            <a:r>
              <a:rPr lang="en-US" sz="1050" dirty="0">
                <a:latin typeface="Arial"/>
                <a:cs typeface="Arial"/>
                <a:hlinkClick r:id="rId4"/>
              </a:rPr>
              <a:t>https://nnjournal.net/article/view/3886</a:t>
            </a:r>
            <a:r>
              <a:rPr lang="en-US" sz="1050" dirty="0">
                <a:latin typeface="Arial"/>
                <a:cs typeface="Arial"/>
              </a:rPr>
              <a:t>  </a:t>
            </a:r>
            <a:r>
              <a:rPr lang="en-US" sz="1050">
                <a:latin typeface="Arial"/>
                <a:cs typeface="Arial"/>
              </a:rPr>
              <a:t>(Accessed: 7 July 2026).</a:t>
            </a:r>
          </a:p>
          <a:p>
            <a:r>
              <a:rPr lang="en-US" sz="1050" dirty="0">
                <a:latin typeface="Arial"/>
                <a:cs typeface="Arial"/>
              </a:rPr>
              <a:t>McGregor, M.M. and Nelson, A.B. (2019) “Circuit Mechanisms of Parkinson’s Disease..” </a:t>
            </a:r>
            <a:r>
              <a:rPr lang="en-US" sz="1050" i="1" dirty="0">
                <a:latin typeface="Arial"/>
                <a:cs typeface="Arial"/>
              </a:rPr>
              <a:t>Neuron</a:t>
            </a:r>
            <a:r>
              <a:rPr lang="en-US" sz="1050" dirty="0">
                <a:latin typeface="Arial"/>
                <a:cs typeface="Arial"/>
              </a:rPr>
              <a:t> 101(6), pp. 1042–1056. </a:t>
            </a:r>
            <a:r>
              <a:rPr lang="en-US" sz="1050" dirty="0" err="1">
                <a:latin typeface="Arial"/>
                <a:cs typeface="Arial"/>
              </a:rPr>
              <a:t>doi</a:t>
            </a:r>
            <a:r>
              <a:rPr lang="en-US" sz="1050" dirty="0">
                <a:latin typeface="Arial"/>
                <a:cs typeface="Arial"/>
              </a:rPr>
              <a:t>: 10.1016/j.neuron.2019.03.004.</a:t>
            </a:r>
          </a:p>
          <a:p>
            <a:r>
              <a:rPr lang="en-US" sz="1050" dirty="0">
                <a:latin typeface="Arial"/>
                <a:cs typeface="Arial"/>
              </a:rPr>
              <a:t>Meissner, W.G. et al. (2024) “Trial of </a:t>
            </a:r>
            <a:r>
              <a:rPr lang="en-US" sz="1050" dirty="0" err="1">
                <a:latin typeface="Arial"/>
                <a:cs typeface="Arial"/>
              </a:rPr>
              <a:t>Lixisenatide</a:t>
            </a:r>
            <a:r>
              <a:rPr lang="en-US" sz="1050" dirty="0">
                <a:latin typeface="Arial"/>
                <a:cs typeface="Arial"/>
              </a:rPr>
              <a:t> in Early Parkinson’s Disease..” </a:t>
            </a:r>
            <a:r>
              <a:rPr lang="en-US" sz="1050" i="1" dirty="0">
                <a:latin typeface="Arial"/>
                <a:cs typeface="Arial"/>
              </a:rPr>
              <a:t>The New England journal of medicine (Print)</a:t>
            </a:r>
            <a:r>
              <a:rPr lang="en-US" sz="1050" dirty="0">
                <a:latin typeface="Arial"/>
                <a:cs typeface="Arial"/>
              </a:rPr>
              <a:t> 390(13), pp. 1176–1185. </a:t>
            </a:r>
            <a:r>
              <a:rPr lang="en-US" sz="1050" dirty="0" err="1">
                <a:latin typeface="Arial"/>
                <a:cs typeface="Arial"/>
              </a:rPr>
              <a:t>doi</a:t>
            </a:r>
            <a:r>
              <a:rPr lang="en-US" sz="1050" dirty="0">
                <a:latin typeface="Arial"/>
                <a:cs typeface="Arial"/>
              </a:rPr>
              <a:t>: 10.1056/nejmoa2312323.</a:t>
            </a:r>
          </a:p>
          <a:p>
            <a:r>
              <a:rPr lang="en-US" sz="1050" dirty="0">
                <a:latin typeface="Arial"/>
                <a:cs typeface="Arial"/>
              </a:rPr>
              <a:t>Morris, H.R., </a:t>
            </a:r>
            <a:r>
              <a:rPr lang="en-US" sz="1050" dirty="0" err="1">
                <a:latin typeface="Arial"/>
                <a:cs typeface="Arial"/>
              </a:rPr>
              <a:t>Spillantini</a:t>
            </a:r>
            <a:r>
              <a:rPr lang="en-US" sz="1050" dirty="0">
                <a:latin typeface="Arial"/>
                <a:cs typeface="Arial"/>
              </a:rPr>
              <a:t>, M.G., Sue, C.M. and Williams-Gray, C.H. (2024) “The pathogenesis of Parkinson’s disease..” </a:t>
            </a:r>
            <a:r>
              <a:rPr lang="en-US" sz="1050" i="1" dirty="0">
                <a:latin typeface="Arial"/>
                <a:cs typeface="Arial"/>
              </a:rPr>
              <a:t>Lancet (London, England)</a:t>
            </a:r>
            <a:r>
              <a:rPr lang="en-US" sz="1050" dirty="0">
                <a:latin typeface="Arial"/>
                <a:cs typeface="Arial"/>
              </a:rPr>
              <a:t> 403(10423), pp. 293–304. Available at: </a:t>
            </a:r>
            <a:r>
              <a:rPr lang="en-US" sz="1050" dirty="0">
                <a:latin typeface="Arial"/>
                <a:cs typeface="Arial"/>
                <a:hlinkClick r:id="rId5"/>
              </a:rPr>
              <a:t>https://pubmed.ncbi.nlm.nih.gov/38245249/</a:t>
            </a:r>
            <a:r>
              <a:rPr lang="en-US" sz="1050" dirty="0">
                <a:latin typeface="Arial"/>
                <a:cs typeface="Arial"/>
              </a:rPr>
              <a:t> (Accessed: 7 July 2026).</a:t>
            </a:r>
          </a:p>
          <a:p>
            <a:r>
              <a:rPr lang="en-US" sz="1050">
                <a:latin typeface="Arial"/>
                <a:cs typeface="Arial"/>
              </a:rPr>
              <a:t>National Institute for Health and Care Excellence (2017) </a:t>
            </a:r>
            <a:r>
              <a:rPr lang="en-US" sz="1050" i="1">
                <a:latin typeface="Arial"/>
                <a:cs typeface="Arial"/>
              </a:rPr>
              <a:t>Overview | Parkinson’s disease in adults | Guidance | NICE</a:t>
            </a:r>
            <a:r>
              <a:rPr lang="en-US" sz="1050">
                <a:latin typeface="Arial"/>
                <a:cs typeface="Arial"/>
              </a:rPr>
              <a:t>. Available at: </a:t>
            </a:r>
            <a:r>
              <a:rPr lang="en-US" sz="1050" dirty="0">
                <a:latin typeface="Arial"/>
                <a:cs typeface="Arial"/>
                <a:hlinkClick r:id="rId6"/>
              </a:rPr>
              <a:t>https://www.nice.org.uk/guidance/ng71</a:t>
            </a:r>
            <a:r>
              <a:rPr lang="en-US" sz="1050">
                <a:latin typeface="Arial"/>
                <a:cs typeface="Arial"/>
              </a:rPr>
              <a:t> (Accessed: 7 July 2026).</a:t>
            </a:r>
          </a:p>
          <a:p>
            <a:r>
              <a:rPr lang="en-US" sz="1050">
                <a:latin typeface="Arial"/>
                <a:cs typeface="Arial"/>
              </a:rPr>
              <a:t>National Institute of Neurological Disorders and Stroke (2025) </a:t>
            </a:r>
            <a:r>
              <a:rPr lang="en-US" sz="1050" i="1">
                <a:latin typeface="Arial"/>
                <a:cs typeface="Arial"/>
              </a:rPr>
              <a:t>Parkinson’s Disease</a:t>
            </a:r>
            <a:r>
              <a:rPr lang="en-US" sz="1050">
                <a:latin typeface="Arial"/>
                <a:cs typeface="Arial"/>
              </a:rPr>
              <a:t>. Available at: </a:t>
            </a:r>
            <a:r>
              <a:rPr lang="en-US" sz="1050" dirty="0">
                <a:latin typeface="Arial"/>
                <a:cs typeface="Arial"/>
                <a:hlinkClick r:id="rId7"/>
              </a:rPr>
              <a:t>https://www.ninds.nih.gov/health-information/disorders/parkinsons-disease</a:t>
            </a:r>
            <a:r>
              <a:rPr lang="en-US" sz="1050">
                <a:latin typeface="Arial"/>
                <a:cs typeface="Arial"/>
              </a:rPr>
              <a:t> (Accessed: 7 July 2026).</a:t>
            </a:r>
          </a:p>
          <a:p>
            <a:r>
              <a:rPr lang="en-US" sz="1050">
                <a:latin typeface="Arial"/>
                <a:cs typeface="Arial"/>
              </a:rPr>
              <a:t>NHS (2022) </a:t>
            </a:r>
            <a:r>
              <a:rPr lang="en-US" sz="1050" i="1">
                <a:latin typeface="Arial"/>
                <a:cs typeface="Arial"/>
              </a:rPr>
              <a:t>Treatment - Parkinson’s Disease</a:t>
            </a:r>
            <a:r>
              <a:rPr lang="en-US" sz="1050">
                <a:latin typeface="Arial"/>
                <a:cs typeface="Arial"/>
              </a:rPr>
              <a:t>. Available at: </a:t>
            </a:r>
            <a:r>
              <a:rPr lang="en-US" sz="1050" dirty="0">
                <a:latin typeface="Arial"/>
                <a:cs typeface="Arial"/>
                <a:hlinkClick r:id="rId8"/>
              </a:rPr>
              <a:t>https://www.nhs.uk/conditions/parkinsons-disease/treatment/</a:t>
            </a:r>
            <a:r>
              <a:rPr lang="en-US" sz="1050">
                <a:latin typeface="Arial"/>
                <a:cs typeface="Arial"/>
              </a:rPr>
              <a:t> (Accessed: 7 July 2026).</a:t>
            </a:r>
          </a:p>
          <a:p>
            <a:r>
              <a:rPr lang="en-US" sz="1050">
                <a:latin typeface="Arial"/>
                <a:cs typeface="Arial"/>
              </a:rPr>
              <a:t>NHS Inform (2023) </a:t>
            </a:r>
            <a:r>
              <a:rPr lang="en-US" sz="1050" i="1">
                <a:latin typeface="Arial"/>
                <a:cs typeface="Arial"/>
              </a:rPr>
              <a:t>Parkinson’s disease</a:t>
            </a:r>
            <a:r>
              <a:rPr lang="en-US" sz="1050">
                <a:latin typeface="Arial"/>
                <a:cs typeface="Arial"/>
              </a:rPr>
              <a:t>. Available at: </a:t>
            </a:r>
            <a:r>
              <a:rPr lang="en-US" sz="1050" dirty="0">
                <a:latin typeface="Arial"/>
                <a:cs typeface="Arial"/>
                <a:hlinkClick r:id="rId9"/>
              </a:rPr>
              <a:t>https://www.nhsinform.scot/illnesses-and-conditions/brain-nerves-and-spinal-cord/parkinsons-disease/</a:t>
            </a:r>
            <a:r>
              <a:rPr lang="en-US" sz="1050">
                <a:latin typeface="Arial"/>
                <a:cs typeface="Arial"/>
              </a:rPr>
              <a:t> (Accessed: 7 July 2026).</a:t>
            </a:r>
          </a:p>
          <a:p>
            <a:r>
              <a:rPr lang="en-US" sz="1050">
                <a:latin typeface="Arial"/>
                <a:cs typeface="Arial"/>
              </a:rPr>
              <a:t>NICE (2017) </a:t>
            </a:r>
            <a:r>
              <a:rPr lang="en-US" sz="1050" i="1">
                <a:latin typeface="Arial"/>
                <a:cs typeface="Arial"/>
              </a:rPr>
              <a:t>Recommendations | Parkinson’s disease in adults | Guidance | NICE</a:t>
            </a:r>
            <a:r>
              <a:rPr lang="en-US" sz="1050">
                <a:latin typeface="Arial"/>
                <a:cs typeface="Arial"/>
              </a:rPr>
              <a:t>. Available at: </a:t>
            </a:r>
            <a:r>
              <a:rPr lang="en-US" sz="1050" dirty="0">
                <a:latin typeface="Arial"/>
                <a:cs typeface="Arial"/>
                <a:hlinkClick r:id="rId10"/>
              </a:rPr>
              <a:t>https://www.nice.org.uk/guidance/ng71/chapter/Recommendations</a:t>
            </a:r>
            <a:r>
              <a:rPr lang="en-US" sz="1050">
                <a:latin typeface="Arial"/>
                <a:cs typeface="Arial"/>
              </a:rPr>
              <a:t> (Accessed: 7 July 2026).</a:t>
            </a:r>
          </a:p>
        </p:txBody>
      </p:sp>
    </p:spTree>
    <p:extLst>
      <p:ext uri="{BB962C8B-B14F-4D97-AF65-F5344CB8AC3E}">
        <p14:creationId xmlns:p14="http://schemas.microsoft.com/office/powerpoint/2010/main" val="680855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BC1C-51EE-D642-762C-689A4A64C1BC}"/>
              </a:ext>
            </a:extLst>
          </p:cNvPr>
          <p:cNvSpPr>
            <a:spLocks noGrp="1"/>
          </p:cNvSpPr>
          <p:nvPr>
            <p:ph type="title"/>
          </p:nvPr>
        </p:nvSpPr>
        <p:spPr/>
        <p:txBody>
          <a:bodyPr/>
          <a:lstStyle/>
          <a:p>
            <a:pPr algn="ctr"/>
            <a:r>
              <a:rPr lang="en-US" b="1"/>
              <a:t>References</a:t>
            </a:r>
          </a:p>
        </p:txBody>
      </p:sp>
      <p:sp>
        <p:nvSpPr>
          <p:cNvPr id="3" name="Content Placeholder 2">
            <a:extLst>
              <a:ext uri="{FF2B5EF4-FFF2-40B4-BE49-F238E27FC236}">
                <a16:creationId xmlns:a16="http://schemas.microsoft.com/office/drawing/2014/main" id="{3DDB0500-A012-29CE-FEBA-E4ECE45A3004}"/>
              </a:ext>
            </a:extLst>
          </p:cNvPr>
          <p:cNvSpPr>
            <a:spLocks noGrp="1"/>
          </p:cNvSpPr>
          <p:nvPr>
            <p:ph idx="1"/>
          </p:nvPr>
        </p:nvSpPr>
        <p:spPr/>
        <p:txBody>
          <a:bodyPr vert="horz" lIns="91440" tIns="45720" rIns="91440" bIns="45720" rtlCol="0" anchor="t">
            <a:noAutofit/>
          </a:bodyPr>
          <a:lstStyle/>
          <a:p>
            <a:r>
              <a:rPr lang="en-US" sz="1050">
                <a:latin typeface="Arial"/>
                <a:cs typeface="Arial"/>
              </a:rPr>
              <a:t>Pagano, G. et al. (2022) “Trial of </a:t>
            </a:r>
            <a:r>
              <a:rPr lang="en-US" sz="1050" err="1">
                <a:latin typeface="Arial"/>
                <a:cs typeface="Arial"/>
              </a:rPr>
              <a:t>Prasinezumab</a:t>
            </a:r>
            <a:r>
              <a:rPr lang="en-US" sz="1050">
                <a:latin typeface="Arial"/>
                <a:cs typeface="Arial"/>
              </a:rPr>
              <a:t> in Early-Stage Parkinson’s Disease..” </a:t>
            </a:r>
            <a:r>
              <a:rPr lang="en-US" sz="1050" i="1">
                <a:latin typeface="Arial"/>
                <a:cs typeface="Arial"/>
              </a:rPr>
              <a:t>New England Journal of Medicine</a:t>
            </a:r>
            <a:r>
              <a:rPr lang="en-US" sz="1050">
                <a:latin typeface="Arial"/>
                <a:cs typeface="Arial"/>
              </a:rPr>
              <a:t> 387(5), pp. 421–432. </a:t>
            </a:r>
            <a:r>
              <a:rPr lang="en-US" sz="1050" err="1">
                <a:latin typeface="Arial"/>
                <a:cs typeface="Arial"/>
              </a:rPr>
              <a:t>doi</a:t>
            </a:r>
            <a:r>
              <a:rPr lang="en-US" sz="1050">
                <a:latin typeface="Arial"/>
                <a:cs typeface="Arial"/>
              </a:rPr>
              <a:t>: 10.1056/nejmoa2202867.</a:t>
            </a:r>
          </a:p>
          <a:p>
            <a:r>
              <a:rPr lang="en-US" sz="1050">
                <a:latin typeface="Arial"/>
                <a:cs typeface="Arial"/>
              </a:rPr>
              <a:t>Panicker, N., Ge, P., Dawson, V.L. and Dawson, T.M. (2021) “The cell biology of Parkinson’s disease..” </a:t>
            </a:r>
            <a:r>
              <a:rPr lang="en-US" sz="1050" i="1">
                <a:latin typeface="Arial"/>
                <a:cs typeface="Arial"/>
              </a:rPr>
              <a:t>Journal of Cell Biology</a:t>
            </a:r>
            <a:r>
              <a:rPr lang="en-US" sz="1050">
                <a:latin typeface="Arial"/>
                <a:cs typeface="Arial"/>
              </a:rPr>
              <a:t> 220(4). Available at: </a:t>
            </a:r>
            <a:r>
              <a:rPr lang="en-US" sz="1050">
                <a:latin typeface="Arial"/>
                <a:cs typeface="Arial"/>
                <a:hlinkClick r:id="rId2"/>
              </a:rPr>
              <a:t>https://rupress.org/jcb/article-abstract/220/4/e202012095/211906</a:t>
            </a:r>
            <a:r>
              <a:rPr lang="en-US" sz="1050">
                <a:latin typeface="Arial"/>
                <a:cs typeface="Arial"/>
              </a:rPr>
              <a:t> (Accessed: 7 July 2026).</a:t>
            </a:r>
          </a:p>
          <a:p>
            <a:r>
              <a:rPr lang="en-US" sz="1050">
                <a:latin typeface="Arial"/>
                <a:cs typeface="Arial"/>
              </a:rPr>
              <a:t>Parkinson’s Foundation (2019) </a:t>
            </a:r>
            <a:r>
              <a:rPr lang="en-US" sz="1050" i="1">
                <a:latin typeface="Arial"/>
                <a:cs typeface="Arial"/>
              </a:rPr>
              <a:t>What Is Parkinson’s?</a:t>
            </a:r>
            <a:r>
              <a:rPr lang="en-US" sz="1050">
                <a:latin typeface="Arial"/>
                <a:cs typeface="Arial"/>
              </a:rPr>
              <a:t> Available at: </a:t>
            </a:r>
            <a:r>
              <a:rPr lang="en-US" sz="1050">
                <a:latin typeface="Arial"/>
                <a:cs typeface="Arial"/>
                <a:hlinkClick r:id="rId3"/>
              </a:rPr>
              <a:t>https://www.parkinson.org/understanding-parkinsons/what-is-parkinsons</a:t>
            </a:r>
            <a:r>
              <a:rPr lang="en-US" sz="1050">
                <a:latin typeface="Arial"/>
                <a:cs typeface="Arial"/>
              </a:rPr>
              <a:t> (Accessed: 7 July 2026).</a:t>
            </a:r>
          </a:p>
          <a:p>
            <a:r>
              <a:rPr lang="en-US" sz="1050">
                <a:latin typeface="Arial"/>
                <a:cs typeface="Arial"/>
              </a:rPr>
              <a:t>Parkinson’s UK (2025) </a:t>
            </a:r>
            <a:r>
              <a:rPr lang="en-US" sz="1050" i="1">
                <a:latin typeface="Arial"/>
                <a:cs typeface="Arial"/>
              </a:rPr>
              <a:t>What is Parkinson’s?</a:t>
            </a:r>
            <a:r>
              <a:rPr lang="en-US" sz="1050">
                <a:latin typeface="Arial"/>
                <a:cs typeface="Arial"/>
              </a:rPr>
              <a:t> Available at: </a:t>
            </a:r>
            <a:r>
              <a:rPr lang="en-US" sz="1050">
                <a:latin typeface="Arial"/>
                <a:cs typeface="Arial"/>
                <a:hlinkClick r:id="rId4"/>
              </a:rPr>
              <a:t>https://www.parkinsons.org.uk/information/about-parkinsons/what-is-parkinsons</a:t>
            </a:r>
            <a:r>
              <a:rPr lang="en-US" sz="1050">
                <a:latin typeface="Arial"/>
                <a:cs typeface="Arial"/>
              </a:rPr>
              <a:t> (Accessed: 7 July 2026).</a:t>
            </a:r>
          </a:p>
          <a:p>
            <a:r>
              <a:rPr lang="en-US" sz="1050">
                <a:latin typeface="Arial"/>
                <a:cs typeface="Arial"/>
              </a:rPr>
              <a:t>Stoker, T.B. and Barker, R.A. (2020) “Recent developments in the treatment of Parkinson’s Disease..” </a:t>
            </a:r>
            <a:r>
              <a:rPr lang="en-US" sz="1050" i="1">
                <a:latin typeface="Arial"/>
                <a:cs typeface="Arial"/>
              </a:rPr>
              <a:t>F1000Research</a:t>
            </a:r>
            <a:r>
              <a:rPr lang="en-US" sz="1050">
                <a:latin typeface="Arial"/>
                <a:cs typeface="Arial"/>
              </a:rPr>
              <a:t> 9(1), p. 862. Available at: </a:t>
            </a:r>
            <a:r>
              <a:rPr lang="en-US" sz="1050">
                <a:latin typeface="Arial"/>
                <a:cs typeface="Arial"/>
                <a:hlinkClick r:id="rId5"/>
              </a:rPr>
              <a:t>https://www.ncbi.nlm.nih.gov/pmc/articles/PMC7400683/</a:t>
            </a:r>
            <a:r>
              <a:rPr lang="en-US" sz="1050">
                <a:latin typeface="Arial"/>
                <a:cs typeface="Arial"/>
              </a:rPr>
              <a:t> (Accessed: 7 July 2026).</a:t>
            </a:r>
          </a:p>
          <a:p>
            <a:r>
              <a:rPr lang="en-US" sz="1050">
                <a:latin typeface="Arial"/>
                <a:cs typeface="Arial"/>
              </a:rPr>
              <a:t>Tolosa, E., Garrido, A., Scholz, S.W. and Poewe, W. (2021) “Challenges in the diagnosis of Parkinson’s disease..” </a:t>
            </a:r>
            <a:r>
              <a:rPr lang="en-US" sz="1050" i="1">
                <a:latin typeface="Arial"/>
                <a:cs typeface="Arial"/>
              </a:rPr>
              <a:t>The Lancet Neurology</a:t>
            </a:r>
            <a:r>
              <a:rPr lang="en-US" sz="1050">
                <a:latin typeface="Arial"/>
                <a:cs typeface="Arial"/>
              </a:rPr>
              <a:t> 20(5), pp. 385–397.</a:t>
            </a:r>
          </a:p>
          <a:p>
            <a:r>
              <a:rPr lang="en-US" sz="1050">
                <a:latin typeface="Arial"/>
                <a:cs typeface="Arial"/>
              </a:rPr>
              <a:t>Vidyadhara, D.J., Lee, J.E. and Chandra, S.S. (2019) “Role of the </a:t>
            </a:r>
            <a:r>
              <a:rPr lang="en-US" sz="1050" err="1">
                <a:latin typeface="Arial"/>
                <a:cs typeface="Arial"/>
              </a:rPr>
              <a:t>endolysosomal</a:t>
            </a:r>
            <a:r>
              <a:rPr lang="en-US" sz="1050">
                <a:latin typeface="Arial"/>
                <a:cs typeface="Arial"/>
              </a:rPr>
              <a:t> system in Parkinson’s disease..” </a:t>
            </a:r>
            <a:r>
              <a:rPr lang="en-US" sz="1050" i="1">
                <a:latin typeface="Arial"/>
                <a:cs typeface="Arial"/>
              </a:rPr>
              <a:t>Journal of Neurochemistry</a:t>
            </a:r>
            <a:r>
              <a:rPr lang="en-US" sz="1050">
                <a:latin typeface="Arial"/>
                <a:cs typeface="Arial"/>
              </a:rPr>
              <a:t> 150(5), pp. 487–506. </a:t>
            </a:r>
            <a:r>
              <a:rPr lang="en-US" sz="1050" err="1">
                <a:latin typeface="Arial"/>
                <a:cs typeface="Arial"/>
              </a:rPr>
              <a:t>doi</a:t>
            </a:r>
            <a:r>
              <a:rPr lang="en-US" sz="1050">
                <a:latin typeface="Arial"/>
                <a:cs typeface="Arial"/>
              </a:rPr>
              <a:t>: 10.1111/jnc.14820.</a:t>
            </a:r>
          </a:p>
          <a:p>
            <a:r>
              <a:rPr lang="en-US" sz="1050" err="1">
                <a:latin typeface="Arial"/>
                <a:cs typeface="Arial"/>
              </a:rPr>
              <a:t>Vijiaratnam</a:t>
            </a:r>
            <a:r>
              <a:rPr lang="en-US" sz="1050">
                <a:latin typeface="Arial"/>
                <a:cs typeface="Arial"/>
              </a:rPr>
              <a:t>, N., Simuni, T., </a:t>
            </a:r>
            <a:r>
              <a:rPr lang="en-US" sz="1050" err="1">
                <a:latin typeface="Arial"/>
                <a:cs typeface="Arial"/>
              </a:rPr>
              <a:t>Bandmann</a:t>
            </a:r>
            <a:r>
              <a:rPr lang="en-US" sz="1050">
                <a:latin typeface="Arial"/>
                <a:cs typeface="Arial"/>
              </a:rPr>
              <a:t>, O., Morris, H.R. and </a:t>
            </a:r>
            <a:r>
              <a:rPr lang="en-US" sz="1050" err="1">
                <a:latin typeface="Arial"/>
                <a:cs typeface="Arial"/>
              </a:rPr>
              <a:t>Foltynie</a:t>
            </a:r>
            <a:r>
              <a:rPr lang="en-US" sz="1050">
                <a:latin typeface="Arial"/>
                <a:cs typeface="Arial"/>
              </a:rPr>
              <a:t>, T. (2021) “Progress towards therapies for disease modification in Parkinson’s disease..” </a:t>
            </a:r>
            <a:r>
              <a:rPr lang="en-US" sz="1050" i="1">
                <a:latin typeface="Arial"/>
                <a:cs typeface="Arial"/>
              </a:rPr>
              <a:t>The Lancet Neurology</a:t>
            </a:r>
            <a:r>
              <a:rPr lang="en-US" sz="1050">
                <a:latin typeface="Arial"/>
                <a:cs typeface="Arial"/>
              </a:rPr>
              <a:t> 20(7), pp. 559–572. </a:t>
            </a:r>
            <a:r>
              <a:rPr lang="en-US" sz="1050" err="1">
                <a:latin typeface="Arial"/>
                <a:cs typeface="Arial"/>
              </a:rPr>
              <a:t>doi</a:t>
            </a:r>
            <a:r>
              <a:rPr lang="en-US" sz="1050">
                <a:latin typeface="Arial"/>
                <a:cs typeface="Arial"/>
              </a:rPr>
              <a:t>: 10.1016/s1474-4422(21)00061-2.</a:t>
            </a:r>
          </a:p>
          <a:p>
            <a:r>
              <a:rPr lang="en-US" sz="1050" dirty="0">
                <a:latin typeface="Arial"/>
                <a:cs typeface="Arial"/>
              </a:rPr>
              <a:t>Weintraub, D., Aarsland, D., Chaudhuri, K.R., Dobkin, R.D., </a:t>
            </a:r>
            <a:r>
              <a:rPr lang="en-US" sz="1050" dirty="0" err="1">
                <a:latin typeface="Arial"/>
                <a:cs typeface="Arial"/>
              </a:rPr>
              <a:t>Leentjens</a:t>
            </a:r>
            <a:r>
              <a:rPr lang="en-US" sz="1050" dirty="0">
                <a:latin typeface="Arial"/>
                <a:cs typeface="Arial"/>
              </a:rPr>
              <a:t>, A.F., Rodriguez-Violante, M. and Schrag, A. (2022) “The neuropsychiatry of Parkinson’s disease: Advances and challenges..” </a:t>
            </a:r>
            <a:r>
              <a:rPr lang="en-US" sz="1050" i="1" dirty="0">
                <a:latin typeface="Arial"/>
                <a:cs typeface="Arial"/>
              </a:rPr>
              <a:t>The Lancet Neurology</a:t>
            </a:r>
            <a:r>
              <a:rPr lang="en-US" sz="1050" dirty="0">
                <a:latin typeface="Arial"/>
                <a:cs typeface="Arial"/>
              </a:rPr>
              <a:t> 21(1), pp. 89–102. Available at: </a:t>
            </a:r>
            <a:r>
              <a:rPr lang="en-US" sz="1050" dirty="0">
                <a:latin typeface="Arial"/>
                <a:cs typeface="Arial"/>
                <a:hlinkClick r:id="rId6"/>
              </a:rPr>
              <a:t>https://www.thelancet.com/retrieve/pii/S1474442221003306</a:t>
            </a:r>
            <a:r>
              <a:rPr lang="en-US" sz="1050" dirty="0">
                <a:latin typeface="Arial"/>
                <a:cs typeface="Arial"/>
              </a:rPr>
              <a:t> (Accessed: 7 July 2026).</a:t>
            </a:r>
          </a:p>
          <a:p>
            <a:r>
              <a:rPr lang="en-US" sz="1050">
                <a:latin typeface="Arial"/>
                <a:cs typeface="Arial"/>
              </a:rPr>
              <a:t>World Health Organization (2023) </a:t>
            </a:r>
            <a:r>
              <a:rPr lang="en-US" sz="1050" i="1">
                <a:latin typeface="Arial"/>
                <a:cs typeface="Arial"/>
              </a:rPr>
              <a:t>Parkinson disease</a:t>
            </a:r>
            <a:r>
              <a:rPr lang="en-US" sz="1050">
                <a:latin typeface="Arial"/>
                <a:cs typeface="Arial"/>
              </a:rPr>
              <a:t>. Available at: </a:t>
            </a:r>
            <a:r>
              <a:rPr lang="en-US" sz="1050">
                <a:latin typeface="Arial"/>
                <a:cs typeface="Arial"/>
                <a:hlinkClick r:id="rId7"/>
              </a:rPr>
              <a:t>https://www.who.int/news-room/fact-sheets/detail/parkinson-disease</a:t>
            </a:r>
            <a:r>
              <a:rPr lang="en-US" sz="1050">
                <a:latin typeface="Arial"/>
                <a:cs typeface="Arial"/>
              </a:rPr>
              <a:t> (Accessed: 7 July 2026).</a:t>
            </a:r>
          </a:p>
          <a:p>
            <a:r>
              <a:rPr lang="en-US" sz="1050">
                <a:latin typeface="Arial"/>
                <a:cs typeface="Arial"/>
              </a:rPr>
              <a:t>Xu, X., Fu, Z. and Le, W. (2019) </a:t>
            </a:r>
            <a:r>
              <a:rPr lang="en-US" sz="1050" i="1">
                <a:latin typeface="Arial"/>
                <a:cs typeface="Arial"/>
              </a:rPr>
              <a:t>Chapter Two - Exercise and Parkinson’s disease</a:t>
            </a:r>
            <a:r>
              <a:rPr lang="en-US" sz="1050">
                <a:latin typeface="Arial"/>
                <a:cs typeface="Arial"/>
              </a:rPr>
              <a:t>. Available at: </a:t>
            </a:r>
            <a:r>
              <a:rPr lang="en-US" sz="1050">
                <a:latin typeface="Arial"/>
                <a:cs typeface="Arial"/>
                <a:hlinkClick r:id="rId8"/>
              </a:rPr>
              <a:t>https://www.sciencedirect.com/science/article/pii/S0074774219300236</a:t>
            </a:r>
            <a:r>
              <a:rPr lang="en-US" sz="1050">
                <a:latin typeface="Arial"/>
                <a:cs typeface="Arial"/>
              </a:rPr>
              <a:t>  (Accessed: 7 July 2026).</a:t>
            </a:r>
          </a:p>
          <a:p>
            <a:endParaRPr lang="en-US" sz="1050">
              <a:latin typeface="Arial"/>
              <a:cs typeface="Arial"/>
            </a:endParaRPr>
          </a:p>
        </p:txBody>
      </p:sp>
    </p:spTree>
    <p:extLst>
      <p:ext uri="{BB962C8B-B14F-4D97-AF65-F5344CB8AC3E}">
        <p14:creationId xmlns:p14="http://schemas.microsoft.com/office/powerpoint/2010/main" val="158279709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7367</TotalTime>
  <Words>5197</Words>
  <Application>Microsoft Office PowerPoint</Application>
  <PresentationFormat>Widescreen</PresentationFormat>
  <Paragraphs>196</Paragraphs>
  <Slides>16</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Neue Haas Grotesk Text Pro</vt:lpstr>
      <vt:lpstr>VanillaVTI</vt:lpstr>
      <vt:lpstr>PowerPoint Presentation</vt:lpstr>
      <vt:lpstr>Overview of Parkinson's Disease</vt:lpstr>
      <vt:lpstr>Aetiology and Pathophysiology</vt:lpstr>
      <vt:lpstr>Epidemiology</vt:lpstr>
      <vt:lpstr>Economic and Social Burden</vt:lpstr>
      <vt:lpstr>Diagnosis and Initial Assessment</vt:lpstr>
      <vt:lpstr>Management of Parkinson's Disease </vt:lpstr>
      <vt:lpstr>Treatment Options in the UK</vt:lpstr>
      <vt:lpstr> Comorbidities and Prevention</vt:lpstr>
      <vt:lpstr>Co-productive Care: Skills, Values and Behaviours</vt:lpstr>
      <vt:lpstr>Comprehensive Personalised Care and Self-Management</vt:lpstr>
      <vt:lpstr>Recommendations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Danielle Gotz Colombo Das Candeias (2231187)</cp:lastModifiedBy>
  <cp:revision>21</cp:revision>
  <dcterms:created xsi:type="dcterms:W3CDTF">2026-07-07T09:48:18Z</dcterms:created>
  <dcterms:modified xsi:type="dcterms:W3CDTF">2026-08-06T21:12:35Z</dcterms:modified>
</cp:coreProperties>
</file>