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6858000" cx="12192000"/>
  <p:notesSz cx="6858000" cy="9144000"/>
  <p:embeddedFontLst>
    <p:embeddedFont>
      <p:font typeface="IBM Plex Sans"/>
      <p:regular r:id="rId24"/>
      <p:bold r:id="rId25"/>
      <p:italic r:id="rId26"/>
      <p:boldItalic r:id="rId27"/>
    </p:embeddedFont>
    <p:embeddedFont>
      <p:font typeface="Arial Black"/>
      <p:regular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F57AFE0-D11C-4C16-9F20-53D010362A25}">
  <a:tblStyle styleId="{AF57AFE0-D11C-4C16-9F20-53D010362A25}" styleName="Table_0">
    <a:wholeTbl>
      <a:tcTxStyle b="off" i="off">
        <a:font>
          <a:latin typeface="Trebuchet MS"/>
          <a:ea typeface="Trebuchet MS"/>
          <a:cs typeface="Trebuchet M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EF4E7"/>
          </a:solidFill>
        </a:fill>
      </a:tcStyle>
    </a:wholeTbl>
    <a:band1H>
      <a:tcTxStyle/>
      <a:tcStyle>
        <a:fill>
          <a:solidFill>
            <a:srgbClr val="DBE9CB"/>
          </a:solidFill>
        </a:fill>
      </a:tcStyle>
    </a:band1H>
    <a:band2H>
      <a:tcTxStyle/>
    </a:band2H>
    <a:band1V>
      <a:tcTxStyle/>
      <a:tcStyle>
        <a:fill>
          <a:solidFill>
            <a:srgbClr val="DBE9CB"/>
          </a:solidFill>
        </a:fill>
      </a:tcStyle>
    </a:band1V>
    <a:band2V>
      <a:tcTxStyle/>
    </a:band2V>
    <a:lastCol>
      <a:tcTxStyle b="on" i="off">
        <a:font>
          <a:latin typeface="Trebuchet MS"/>
          <a:ea typeface="Trebuchet MS"/>
          <a:cs typeface="Trebuchet MS"/>
        </a:font>
        <a:schemeClr val="lt1"/>
      </a:tcTxStyle>
      <a:tcStyle>
        <a:fill>
          <a:solidFill>
            <a:schemeClr val="accent1"/>
          </a:solidFill>
        </a:fill>
      </a:tcStyle>
    </a:lastCol>
    <a:firstCol>
      <a:tcTxStyle b="on" i="off">
        <a:font>
          <a:latin typeface="Trebuchet MS"/>
          <a:ea typeface="Trebuchet MS"/>
          <a:cs typeface="Trebuchet MS"/>
        </a:font>
        <a:schemeClr val="lt1"/>
      </a:tcTxStyle>
      <a:tcStyle>
        <a:fill>
          <a:solidFill>
            <a:schemeClr val="accent1"/>
          </a:solidFill>
        </a:fill>
      </a:tcStyle>
    </a:firstCol>
    <a:lastRow>
      <a:tcTxStyle b="on" i="off">
        <a:font>
          <a:latin typeface="Trebuchet MS"/>
          <a:ea typeface="Trebuchet MS"/>
          <a:cs typeface="Trebuchet M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Trebuchet MS"/>
          <a:ea typeface="Trebuchet MS"/>
          <a:cs typeface="Trebuchet M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IBMPlexSans-regular.fntdata"/><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IBMPlexSans-italic.fntdata"/><Relationship Id="rId25" Type="http://schemas.openxmlformats.org/officeDocument/2006/relationships/font" Target="fonts/IBMPlexSans-bold.fntdata"/><Relationship Id="rId28" Type="http://schemas.openxmlformats.org/officeDocument/2006/relationships/font" Target="fonts/ArialBlack-regular.fntdata"/><Relationship Id="rId27" Type="http://schemas.openxmlformats.org/officeDocument/2006/relationships/font" Target="fonts/IBMPlexSans-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 name="Google Shape;15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0" name="Google Shape;18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9" name="Google Shape;18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6" name="Google Shape;19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5" name="Google Shape;215;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3" name="Google Shape;22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9" name="Google Shape;26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7" name="Google Shape;27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g3cf34093050_0_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85" name="Google Shape;285;g3cf34093050_0_2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6" name="Google Shape;286;g3cf34093050_0_2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4" name="Shape 294"/>
        <p:cNvGrpSpPr/>
        <p:nvPr/>
      </p:nvGrpSpPr>
      <p:grpSpPr>
        <a:xfrm>
          <a:off x="0" y="0"/>
          <a:ext cx="0" cy="0"/>
          <a:chOff x="0" y="0"/>
          <a:chExt cx="0" cy="0"/>
        </a:xfrm>
      </p:grpSpPr>
      <p:sp>
        <p:nvSpPr>
          <p:cNvPr id="295" name="Google Shape;295;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6" name="Google Shape;29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6" name="Google Shape;30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3" name="Google Shape;313;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0" name="Google Shape;320;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9" name="Google Shape;329;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g3cf34093050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49" name="Google Shape;349;g3cf34093050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0" name="Google Shape;350;g3cf34093050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7" name="Google Shape;357;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2"/>
          <p:cNvGrpSpPr/>
          <p:nvPr/>
        </p:nvGrpSpPr>
        <p:grpSpPr>
          <a:xfrm>
            <a:off x="0" y="-8467"/>
            <a:ext cx="12192000" cy="6866467"/>
            <a:chOff x="0" y="-8467"/>
            <a:chExt cx="12192000" cy="6866467"/>
          </a:xfrm>
        </p:grpSpPr>
        <p:cxnSp>
          <p:nvCxnSpPr>
            <p:cNvPr id="28" name="Google Shape;28;p2"/>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9" name="Google Shape;29;p2"/>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0" name="Google Shape;30;p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31" name="Google Shape;31;p2"/>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2"/>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sp>
        <p:sp>
          <p:nvSpPr>
            <p:cNvPr id="34" name="Google Shape;34;p2"/>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sp>
        <p:sp>
          <p:nvSpPr>
            <p:cNvPr id="35" name="Google Shape;35;p2"/>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36" name="Google Shape;36;p2"/>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
            <p:cNvSpPr/>
            <p:nvPr/>
          </p:nvSpPr>
          <p:spPr>
            <a:xfrm rot="10800000">
              <a:off x="0" y="0"/>
              <a:ext cx="842596" cy="5666154"/>
            </a:xfrm>
            <a:prstGeom prst="triangle">
              <a:avLst>
                <a:gd fmla="val 100000" name="adj"/>
              </a:avLst>
            </a:prstGeom>
            <a:solidFill>
              <a:schemeClr val="accent1">
                <a:alpha val="85098"/>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2"/>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40" name="Google Shape;40;p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3"/>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6" name="Google Shape;46;p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49" name="Shape 49"/>
        <p:cNvGrpSpPr/>
        <p:nvPr/>
      </p:nvGrpSpPr>
      <p:grpSpPr>
        <a:xfrm>
          <a:off x="0" y="0"/>
          <a:ext cx="0" cy="0"/>
          <a:chOff x="0" y="0"/>
          <a:chExt cx="0" cy="0"/>
        </a:xfrm>
      </p:grpSpPr>
      <p:sp>
        <p:nvSpPr>
          <p:cNvPr id="50" name="Google Shape;50;p4"/>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2" name="Google Shape;52;p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5" name="Shape 55"/>
        <p:cNvGrpSpPr/>
        <p:nvPr/>
      </p:nvGrpSpPr>
      <p:grpSpPr>
        <a:xfrm>
          <a:off x="0" y="0"/>
          <a:ext cx="0" cy="0"/>
          <a:chOff x="0" y="0"/>
          <a:chExt cx="0" cy="0"/>
        </a:xfrm>
      </p:grpSpPr>
      <p:sp>
        <p:nvSpPr>
          <p:cNvPr id="56" name="Google Shape;56;p5"/>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Trebuchet MS"/>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5"/>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58" name="Google Shape;58;p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1" name="Shape 61"/>
        <p:cNvGrpSpPr/>
        <p:nvPr/>
      </p:nvGrpSpPr>
      <p:grpSpPr>
        <a:xfrm>
          <a:off x="0" y="0"/>
          <a:ext cx="0" cy="0"/>
          <a:chOff x="0" y="0"/>
          <a:chExt cx="0" cy="0"/>
        </a:xfrm>
      </p:grpSpPr>
      <p:sp>
        <p:nvSpPr>
          <p:cNvPr id="62" name="Google Shape;62;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6"/>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4" name="Google Shape;64;p6"/>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5" name="Google Shape;65;p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8" name="Shape 68"/>
        <p:cNvGrpSpPr/>
        <p:nvPr/>
      </p:nvGrpSpPr>
      <p:grpSpPr>
        <a:xfrm>
          <a:off x="0" y="0"/>
          <a:ext cx="0" cy="0"/>
          <a:chOff x="0" y="0"/>
          <a:chExt cx="0" cy="0"/>
        </a:xfrm>
      </p:grpSpPr>
      <p:sp>
        <p:nvSpPr>
          <p:cNvPr id="69" name="Google Shape;69;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7"/>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71" name="Google Shape;71;p7"/>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72" name="Google Shape;72;p7"/>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73" name="Google Shape;73;p7"/>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74" name="Google Shape;74;p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7" name="Shape 77"/>
        <p:cNvGrpSpPr/>
        <p:nvPr/>
      </p:nvGrpSpPr>
      <p:grpSpPr>
        <a:xfrm>
          <a:off x="0" y="0"/>
          <a:ext cx="0" cy="0"/>
          <a:chOff x="0" y="0"/>
          <a:chExt cx="0" cy="0"/>
        </a:xfrm>
      </p:grpSpPr>
      <p:sp>
        <p:nvSpPr>
          <p:cNvPr id="78" name="Google Shape;78;p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2" name="Shape 82"/>
        <p:cNvGrpSpPr/>
        <p:nvPr/>
      </p:nvGrpSpPr>
      <p:grpSpPr>
        <a:xfrm>
          <a:off x="0" y="0"/>
          <a:ext cx="0" cy="0"/>
          <a:chOff x="0" y="0"/>
          <a:chExt cx="0" cy="0"/>
        </a:xfrm>
      </p:grpSpPr>
      <p:sp>
        <p:nvSpPr>
          <p:cNvPr id="83" name="Google Shape;83;p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6" name="Shape 86"/>
        <p:cNvGrpSpPr/>
        <p:nvPr/>
      </p:nvGrpSpPr>
      <p:grpSpPr>
        <a:xfrm>
          <a:off x="0" y="0"/>
          <a:ext cx="0" cy="0"/>
          <a:chOff x="0" y="0"/>
          <a:chExt cx="0" cy="0"/>
        </a:xfrm>
      </p:grpSpPr>
      <p:sp>
        <p:nvSpPr>
          <p:cNvPr id="87" name="Google Shape;87;p10"/>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0"/>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89" name="Google Shape;89;p10"/>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90" name="Google Shape;90;p1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93" name="Shape 93"/>
        <p:cNvGrpSpPr/>
        <p:nvPr/>
      </p:nvGrpSpPr>
      <p:grpSpPr>
        <a:xfrm>
          <a:off x="0" y="0"/>
          <a:ext cx="0" cy="0"/>
          <a:chOff x="0" y="0"/>
          <a:chExt cx="0" cy="0"/>
        </a:xfrm>
      </p:grpSpPr>
      <p:sp>
        <p:nvSpPr>
          <p:cNvPr id="94" name="Google Shape;94;p11"/>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Trebuchet MS"/>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11"/>
          <p:cNvSpPr/>
          <p:nvPr>
            <p:ph idx="2" type="pic"/>
          </p:nvPr>
        </p:nvSpPr>
        <p:spPr>
          <a:xfrm>
            <a:off x="677334" y="609600"/>
            <a:ext cx="8596668" cy="3845718"/>
          </a:xfrm>
          <a:prstGeom prst="rect">
            <a:avLst/>
          </a:prstGeom>
          <a:noFill/>
          <a:ln>
            <a:noFill/>
          </a:ln>
        </p:spPr>
      </p:sp>
      <p:sp>
        <p:nvSpPr>
          <p:cNvPr id="96" name="Google Shape;96;p11"/>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7" name="Google Shape;97;p1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00" name="Shape 100"/>
        <p:cNvGrpSpPr/>
        <p:nvPr/>
      </p:nvGrpSpPr>
      <p:grpSpPr>
        <a:xfrm>
          <a:off x="0" y="0"/>
          <a:ext cx="0" cy="0"/>
          <a:chOff x="0" y="0"/>
          <a:chExt cx="0" cy="0"/>
        </a:xfrm>
      </p:grpSpPr>
      <p:sp>
        <p:nvSpPr>
          <p:cNvPr id="101" name="Google Shape;101;p12"/>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2"/>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3" name="Google Shape;103;p1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1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6" name="Shape 106"/>
        <p:cNvGrpSpPr/>
        <p:nvPr/>
      </p:nvGrpSpPr>
      <p:grpSpPr>
        <a:xfrm>
          <a:off x="0" y="0"/>
          <a:ext cx="0" cy="0"/>
          <a:chOff x="0" y="0"/>
          <a:chExt cx="0" cy="0"/>
        </a:xfrm>
      </p:grpSpPr>
      <p:sp>
        <p:nvSpPr>
          <p:cNvPr id="107" name="Google Shape;107;p13"/>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13"/>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rebuchet MS"/>
              <a:buNone/>
              <a:defRPr sz="1600">
                <a:solidFill>
                  <a:srgbClr val="7F7F7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9" name="Google Shape;109;p13"/>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0" name="Google Shape;110;p1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13" name="Google Shape;113;p13"/>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a:p>
        </p:txBody>
      </p:sp>
      <p:sp>
        <p:nvSpPr>
          <p:cNvPr id="114" name="Google Shape;114;p13"/>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sz="1800">
              <a:solidFill>
                <a:srgbClr val="BFE47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15" name="Shape 115"/>
        <p:cNvGrpSpPr/>
        <p:nvPr/>
      </p:nvGrpSpPr>
      <p:grpSpPr>
        <a:xfrm>
          <a:off x="0" y="0"/>
          <a:ext cx="0" cy="0"/>
          <a:chOff x="0" y="0"/>
          <a:chExt cx="0" cy="0"/>
        </a:xfrm>
      </p:grpSpPr>
      <p:sp>
        <p:nvSpPr>
          <p:cNvPr id="116" name="Google Shape;116;p14"/>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4"/>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8" name="Google Shape;118;p1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9" name="Google Shape;119;p1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21" name="Shape 121"/>
        <p:cNvGrpSpPr/>
        <p:nvPr/>
      </p:nvGrpSpPr>
      <p:grpSpPr>
        <a:xfrm>
          <a:off x="0" y="0"/>
          <a:ext cx="0" cy="0"/>
          <a:chOff x="0" y="0"/>
          <a:chExt cx="0" cy="0"/>
        </a:xfrm>
      </p:grpSpPr>
      <p:sp>
        <p:nvSpPr>
          <p:cNvPr id="122" name="Google Shape;122;p15"/>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3" name="Google Shape;123;p15"/>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rgbClr val="3F3F3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4" name="Google Shape;124;p15"/>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25" name="Google Shape;125;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8" name="Google Shape;128;p15"/>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a:p>
        </p:txBody>
      </p:sp>
      <p:sp>
        <p:nvSpPr>
          <p:cNvPr id="129" name="Google Shape;129;p15"/>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30" name="Shape 130"/>
        <p:cNvGrpSpPr/>
        <p:nvPr/>
      </p:nvGrpSpPr>
      <p:grpSpPr>
        <a:xfrm>
          <a:off x="0" y="0"/>
          <a:ext cx="0" cy="0"/>
          <a:chOff x="0" y="0"/>
          <a:chExt cx="0" cy="0"/>
        </a:xfrm>
      </p:grpSpPr>
      <p:sp>
        <p:nvSpPr>
          <p:cNvPr id="131" name="Google Shape;131;p16"/>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2" name="Google Shape;132;p16"/>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chemeClr val="accent1"/>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3" name="Google Shape;133;p16"/>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34" name="Google Shape;134;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17"/>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7"/>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0" name="Google Shape;140;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
          <p:cNvGrpSpPr/>
          <p:nvPr/>
        </p:nvGrpSpPr>
        <p:grpSpPr>
          <a:xfrm>
            <a:off x="0" y="-8467"/>
            <a:ext cx="12192000" cy="6866467"/>
            <a:chOff x="0" y="-8467"/>
            <a:chExt cx="12192000" cy="6866467"/>
          </a:xfrm>
        </p:grpSpPr>
        <p:cxnSp>
          <p:nvCxnSpPr>
            <p:cNvPr id="11" name="Google Shape;11;p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2" name="Google Shape;12;p1"/>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3" name="Google Shape;13;p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14" name="Google Shape;14;p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sp>
        <p:sp>
          <p:nvSpPr>
            <p:cNvPr id="17" name="Google Shape;17;p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sp>
        <p:sp>
          <p:nvSpPr>
            <p:cNvPr id="18" name="Google Shape;18;p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19" name="Google Shape;19;p1"/>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
            <p:cNvSpPr/>
            <p:nvPr/>
          </p:nvSpPr>
          <p:spPr>
            <a:xfrm>
              <a:off x="0" y="4013200"/>
              <a:ext cx="448733" cy="2844800"/>
            </a:xfrm>
            <a:prstGeom prst="triangle">
              <a:avLst>
                <a:gd fmla="val 0" name="adj"/>
              </a:avLst>
            </a:prstGeom>
            <a:solidFill>
              <a:schemeClr val="accent1">
                <a:alpha val="85098"/>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2" name="Google Shape;22;p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23" name="Google Shape;23;p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4" name="Google Shape;24;p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5" name="Google Shape;25;p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3.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0" Type="http://schemas.openxmlformats.org/officeDocument/2006/relationships/hyperlink" Target="https://www.unicef.org/immunization/polio?utm_source=chatgpt.com" TargetMode="External"/><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s://www.who.int/news-room/fact-sheets/detail/poliomyelitis" TargetMode="External"/><Relationship Id="rId4" Type="http://schemas.openxmlformats.org/officeDocument/2006/relationships/hyperlink" Target="https://www.who.int/news-room/fact-sheets/detail/poliomyelitis" TargetMode="External"/><Relationship Id="rId9" Type="http://schemas.openxmlformats.org/officeDocument/2006/relationships/hyperlink" Target="https://www.unicef.org/immunization/polio?utm_source=chatgpt.com" TargetMode="External"/><Relationship Id="rId5" Type="http://schemas.openxmlformats.org/officeDocument/2006/relationships/hyperlink" Target="https://www.who.int/en/news-room/fact-sheets/detail/poliomyelitis?utm_source=chatgpt.com" TargetMode="External"/><Relationship Id="rId6" Type="http://schemas.openxmlformats.org/officeDocument/2006/relationships/hyperlink" Target="https://www.who.int/en/news-room/fact-sheets/detail/poliomyelitis?utm_source=chatgpt.com" TargetMode="External"/><Relationship Id="rId7" Type="http://schemas.openxmlformats.org/officeDocument/2006/relationships/hyperlink" Target="https://www.who.int/news-room/fact-sheets/detail/poliomyelitis" TargetMode="External"/><Relationship Id="rId8" Type="http://schemas.openxmlformats.org/officeDocument/2006/relationships/hyperlink" Target="https://www.who.int/news-room/fact-sheets/detail/poliomyeliti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8"/>
          <p:cNvSpPr txBox="1"/>
          <p:nvPr>
            <p:ph type="ctrTitle"/>
          </p:nvPr>
        </p:nvSpPr>
        <p:spPr>
          <a:xfrm>
            <a:off x="1458299" y="2807167"/>
            <a:ext cx="7766936" cy="1646302"/>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dk1"/>
              </a:buClr>
              <a:buSzPts val="5400"/>
              <a:buFont typeface="Trebuchet MS"/>
              <a:buNone/>
            </a:pPr>
            <a:r>
              <a:rPr b="1" lang="en-US">
                <a:solidFill>
                  <a:schemeClr val="dk1"/>
                </a:solidFill>
              </a:rPr>
              <a:t>Introduction to Public Health </a:t>
            </a:r>
            <a:br>
              <a:rPr lang="en-US" sz="2000">
                <a:solidFill>
                  <a:srgbClr val="000000"/>
                </a:solidFill>
                <a:latin typeface="Arial"/>
                <a:ea typeface="Arial"/>
                <a:cs typeface="Arial"/>
                <a:sym typeface="Arial"/>
              </a:rPr>
            </a:br>
            <a:r>
              <a:rPr b="1" lang="en-US">
                <a:solidFill>
                  <a:schemeClr val="dk1"/>
                </a:solidFill>
                <a:latin typeface="Arial"/>
                <a:ea typeface="Arial"/>
                <a:cs typeface="Arial"/>
                <a:sym typeface="Arial"/>
              </a:rPr>
              <a:t>LCHS4008_LON</a:t>
            </a:r>
            <a:br>
              <a:rPr lang="en-US" sz="2000">
                <a:solidFill>
                  <a:srgbClr val="000000"/>
                </a:solidFill>
                <a:latin typeface="Arial"/>
                <a:ea typeface="Arial"/>
                <a:cs typeface="Arial"/>
                <a:sym typeface="Arial"/>
              </a:rPr>
            </a:br>
            <a:endParaRPr/>
          </a:p>
        </p:txBody>
      </p:sp>
      <p:sp>
        <p:nvSpPr>
          <p:cNvPr id="148" name="Google Shape;148;p18"/>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rgbClr val="000000"/>
              </a:buClr>
              <a:buSzPts val="1200"/>
              <a:buNone/>
            </a:pPr>
            <a:r>
              <a:rPr b="1" lang="en-US" sz="1400">
                <a:solidFill>
                  <a:schemeClr val="dk1"/>
                </a:solidFill>
                <a:latin typeface="Arial"/>
                <a:ea typeface="Arial"/>
                <a:cs typeface="Arial"/>
                <a:sym typeface="Arial"/>
              </a:rPr>
              <a:t>Assessment 1: Group  Presentation</a:t>
            </a:r>
            <a:endParaRPr sz="1400">
              <a:solidFill>
                <a:srgbClr val="000000"/>
              </a:solidFill>
              <a:latin typeface="Arial"/>
              <a:ea typeface="Arial"/>
              <a:cs typeface="Arial"/>
              <a:sym typeface="Arial"/>
            </a:endParaRPr>
          </a:p>
          <a:p>
            <a:pPr indent="0" lvl="0" marL="0" rtl="0" algn="l">
              <a:spcBef>
                <a:spcPts val="0"/>
              </a:spcBef>
              <a:spcAft>
                <a:spcPts val="0"/>
              </a:spcAft>
              <a:buClr>
                <a:srgbClr val="000000"/>
              </a:buClr>
              <a:buSzPts val="1200"/>
              <a:buNone/>
            </a:pPr>
            <a:r>
              <a:rPr b="1" lang="en-US" sz="1400">
                <a:solidFill>
                  <a:schemeClr val="dk1"/>
                </a:solidFill>
              </a:rPr>
              <a:t>Programme</a:t>
            </a:r>
            <a:r>
              <a:rPr lang="en-US" sz="1400">
                <a:solidFill>
                  <a:schemeClr val="dk1"/>
                </a:solidFill>
              </a:rPr>
              <a:t>: Certificate of Higher Education in Health and Social Care</a:t>
            </a:r>
            <a:endParaRPr sz="1400">
              <a:solidFill>
                <a:srgbClr val="000000"/>
              </a:solidFill>
              <a:latin typeface="Arial"/>
              <a:ea typeface="Arial"/>
              <a:cs typeface="Arial"/>
              <a:sym typeface="Arial"/>
            </a:endParaRPr>
          </a:p>
          <a:p>
            <a:pPr indent="0" lvl="0" marL="0" rtl="0" algn="l">
              <a:spcBef>
                <a:spcPts val="0"/>
              </a:spcBef>
              <a:spcAft>
                <a:spcPts val="0"/>
              </a:spcAft>
              <a:buClr>
                <a:srgbClr val="000000"/>
              </a:buClr>
              <a:buSzPts val="1200"/>
              <a:buNone/>
            </a:pPr>
            <a:r>
              <a:t/>
            </a:r>
            <a:endParaRPr b="1" sz="1200">
              <a:solidFill>
                <a:srgbClr val="000000"/>
              </a:solidFill>
              <a:latin typeface="Arial"/>
              <a:ea typeface="Arial"/>
              <a:cs typeface="Arial"/>
              <a:sym typeface="Arial"/>
            </a:endParaRPr>
          </a:p>
          <a:p>
            <a:pPr indent="0" lvl="0" marL="0" rtl="0" algn="l">
              <a:spcBef>
                <a:spcPts val="0"/>
              </a:spcBef>
              <a:spcAft>
                <a:spcPts val="0"/>
              </a:spcAft>
              <a:buClr>
                <a:srgbClr val="000000"/>
              </a:buClr>
              <a:buSzPts val="1200"/>
              <a:buNone/>
            </a:pPr>
            <a:r>
              <a:t/>
            </a:r>
            <a:endParaRPr b="1" sz="1200">
              <a:solidFill>
                <a:schemeClr val="dk1"/>
              </a:solidFill>
            </a:endParaRPr>
          </a:p>
          <a:p>
            <a:pPr indent="0" lvl="0" marL="0" rtl="0" algn="l">
              <a:spcBef>
                <a:spcPts val="0"/>
              </a:spcBef>
              <a:spcAft>
                <a:spcPts val="0"/>
              </a:spcAft>
              <a:buClr>
                <a:srgbClr val="000000"/>
              </a:buClr>
              <a:buSzPts val="1200"/>
              <a:buNone/>
            </a:pPr>
            <a:r>
              <a:rPr b="1" lang="en-US" sz="1200">
                <a:solidFill>
                  <a:schemeClr val="dk1"/>
                </a:solidFill>
              </a:rPr>
              <a:t>Group Member: </a:t>
            </a:r>
            <a:endParaRPr b="1" sz="1200">
              <a:solidFill>
                <a:srgbClr val="000000"/>
              </a:solidFill>
              <a:latin typeface="Arial"/>
              <a:ea typeface="Arial"/>
              <a:cs typeface="Arial"/>
              <a:sym typeface="Arial"/>
            </a:endParaRPr>
          </a:p>
          <a:p>
            <a:pPr indent="0" lvl="0" marL="0" rtl="0" algn="l">
              <a:spcBef>
                <a:spcPts val="0"/>
              </a:spcBef>
              <a:spcAft>
                <a:spcPts val="0"/>
              </a:spcAft>
              <a:buClr>
                <a:srgbClr val="000000"/>
              </a:buClr>
              <a:buSzPts val="1200"/>
              <a:buNone/>
            </a:pPr>
            <a:r>
              <a:rPr lang="en-US" sz="1200">
                <a:solidFill>
                  <a:schemeClr val="dk1"/>
                </a:solidFill>
              </a:rPr>
              <a:t>Muhammad Zubair Hamayo__________2514993</a:t>
            </a:r>
            <a:endParaRPr/>
          </a:p>
          <a:p>
            <a:pPr indent="0" lvl="0" marL="0" rtl="0" algn="l">
              <a:spcBef>
                <a:spcPts val="0"/>
              </a:spcBef>
              <a:spcAft>
                <a:spcPts val="0"/>
              </a:spcAft>
              <a:buClr>
                <a:srgbClr val="000000"/>
              </a:buClr>
              <a:buSzPts val="1200"/>
              <a:buNone/>
            </a:pPr>
            <a:r>
              <a:rPr lang="en-US" sz="1200">
                <a:solidFill>
                  <a:schemeClr val="dk1"/>
                </a:solidFill>
              </a:rPr>
              <a:t>Valinya Da Coasta__________________2512507</a:t>
            </a:r>
            <a:endParaRPr/>
          </a:p>
          <a:p>
            <a:pPr indent="0" lvl="0" marL="0" rtl="0" algn="l">
              <a:spcBef>
                <a:spcPts val="0"/>
              </a:spcBef>
              <a:spcAft>
                <a:spcPts val="0"/>
              </a:spcAft>
              <a:buClr>
                <a:srgbClr val="000000"/>
              </a:buClr>
              <a:buSzPts val="1200"/>
              <a:buNone/>
            </a:pPr>
            <a:r>
              <a:rPr lang="en-US" sz="1200">
                <a:solidFill>
                  <a:schemeClr val="dk1"/>
                </a:solidFill>
              </a:rPr>
              <a:t>Kulwinder Kaur____________________2217502</a:t>
            </a:r>
            <a:endParaRPr/>
          </a:p>
          <a:p>
            <a:pPr indent="0" lvl="0" marL="0" rtl="0" algn="l">
              <a:spcBef>
                <a:spcPts val="0"/>
              </a:spcBef>
              <a:spcAft>
                <a:spcPts val="0"/>
              </a:spcAft>
              <a:buClr>
                <a:srgbClr val="000000"/>
              </a:buClr>
              <a:buSzPts val="1200"/>
              <a:buNone/>
            </a:pPr>
            <a:r>
              <a:rPr lang="en-US" sz="1200">
                <a:solidFill>
                  <a:schemeClr val="dk1"/>
                </a:solidFill>
              </a:rPr>
              <a:t>Kiran Saba________________________2511429</a:t>
            </a:r>
            <a:endParaRPr sz="1200"/>
          </a:p>
        </p:txBody>
      </p:sp>
      <p:pic>
        <p:nvPicPr>
          <p:cNvPr id="149" name="Google Shape;149;p18"/>
          <p:cNvPicPr preferRelativeResize="0"/>
          <p:nvPr/>
        </p:nvPicPr>
        <p:blipFill rotWithShape="1">
          <a:blip r:embed="rId3">
            <a:alphaModFix/>
          </a:blip>
          <a:srcRect b="0" l="0" r="0" t="0"/>
          <a:stretch/>
        </p:blipFill>
        <p:spPr>
          <a:xfrm>
            <a:off x="106534" y="165571"/>
            <a:ext cx="3277057" cy="1000265"/>
          </a:xfrm>
          <a:prstGeom prst="rect">
            <a:avLst/>
          </a:prstGeom>
          <a:noFill/>
          <a:ln>
            <a:noFill/>
          </a:ln>
        </p:spPr>
      </p:pic>
      <p:sp>
        <p:nvSpPr>
          <p:cNvPr id="150" name="Google Shape;150;p18"/>
          <p:cNvSpPr txBox="1"/>
          <p:nvPr/>
        </p:nvSpPr>
        <p:spPr>
          <a:xfrm>
            <a:off x="1458300" y="6269275"/>
            <a:ext cx="7876800" cy="65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US" sz="1800">
                <a:solidFill>
                  <a:srgbClr val="3F3F3F"/>
                </a:solidFill>
                <a:latin typeface="Trebuchet MS"/>
                <a:ea typeface="Trebuchet MS"/>
                <a:cs typeface="Trebuchet MS"/>
                <a:sym typeface="Trebuchet MS"/>
              </a:rPr>
              <a:t>L</a:t>
            </a:r>
            <a:r>
              <a:rPr b="1" lang="en-US" sz="1800">
                <a:solidFill>
                  <a:srgbClr val="3F3F3F"/>
                </a:solidFill>
                <a:latin typeface="Trebuchet MS"/>
                <a:ea typeface="Trebuchet MS"/>
                <a:cs typeface="Trebuchet MS"/>
                <a:sym typeface="Trebuchet MS"/>
              </a:rPr>
              <a:t>ecturer</a:t>
            </a:r>
            <a:r>
              <a:rPr b="1" lang="en-US" sz="1800">
                <a:solidFill>
                  <a:srgbClr val="3F3F3F"/>
                </a:solidFill>
                <a:latin typeface="Trebuchet MS"/>
                <a:ea typeface="Trebuchet MS"/>
                <a:cs typeface="Trebuchet MS"/>
                <a:sym typeface="Trebuchet MS"/>
              </a:rPr>
              <a:t> Name:   Caroline Salami </a:t>
            </a:r>
            <a:endParaRPr sz="1800">
              <a:solidFill>
                <a:srgbClr val="3F3F3F"/>
              </a:solidFill>
              <a:latin typeface="Trebuchet MS"/>
              <a:ea typeface="Trebuchet MS"/>
              <a:cs typeface="Trebuchet MS"/>
              <a:sym typeface="Trebuchet MS"/>
            </a:endParaRPr>
          </a:p>
        </p:txBody>
      </p:sp>
      <p:sp>
        <p:nvSpPr>
          <p:cNvPr id="151" name="Google Shape;151;p18"/>
          <p:cNvSpPr txBox="1"/>
          <p:nvPr/>
        </p:nvSpPr>
        <p:spPr>
          <a:xfrm>
            <a:off x="1507075" y="5697275"/>
            <a:ext cx="3667500" cy="46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200">
                <a:solidFill>
                  <a:srgbClr val="3F3F3F"/>
                </a:solidFill>
                <a:latin typeface="Trebuchet MS"/>
                <a:ea typeface="Trebuchet MS"/>
                <a:cs typeface="Trebuchet MS"/>
                <a:sym typeface="Trebuchet MS"/>
              </a:rPr>
              <a:t>Abdou Kadery    ____________            2511695</a:t>
            </a:r>
            <a:r>
              <a:rPr lang="en-US">
                <a:solidFill>
                  <a:srgbClr val="3F3F3F"/>
                </a:solidFill>
                <a:latin typeface="Trebuchet MS"/>
                <a:ea typeface="Trebuchet MS"/>
                <a:cs typeface="Trebuchet MS"/>
                <a:sym typeface="Trebuchet MS"/>
              </a:rPr>
              <a:t>   </a:t>
            </a:r>
            <a:endParaRPr>
              <a:solidFill>
                <a:srgbClr val="3F3F3F"/>
              </a:solidFill>
              <a:latin typeface="Trebuchet MS"/>
              <a:ea typeface="Trebuchet MS"/>
              <a:cs typeface="Trebuchet MS"/>
              <a:sym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5" name="Shape 155"/>
        <p:cNvGrpSpPr/>
        <p:nvPr/>
      </p:nvGrpSpPr>
      <p:grpSpPr>
        <a:xfrm>
          <a:off x="0" y="0"/>
          <a:ext cx="0" cy="0"/>
          <a:chOff x="0" y="0"/>
          <a:chExt cx="0" cy="0"/>
        </a:xfrm>
      </p:grpSpPr>
      <p:grpSp>
        <p:nvGrpSpPr>
          <p:cNvPr id="156" name="Google Shape;156;p19"/>
          <p:cNvGrpSpPr/>
          <p:nvPr/>
        </p:nvGrpSpPr>
        <p:grpSpPr>
          <a:xfrm>
            <a:off x="0" y="-8467"/>
            <a:ext cx="12192000" cy="6866467"/>
            <a:chOff x="0" y="-8467"/>
            <a:chExt cx="12192000" cy="6866467"/>
          </a:xfrm>
        </p:grpSpPr>
        <p:cxnSp>
          <p:nvCxnSpPr>
            <p:cNvPr id="157" name="Google Shape;157;p19"/>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58" name="Google Shape;158;p19"/>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59" name="Google Shape;159;p19"/>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0" name="Google Shape;160;p19"/>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1" name="Google Shape;161;p19"/>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2" name="Google Shape;162;p19"/>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3" name="Google Shape;163;p19"/>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4" name="Google Shape;164;p19"/>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5" name="Google Shape;165;p19"/>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66" name="Google Shape;166;p19"/>
            <p:cNvSpPr/>
            <p:nvPr/>
          </p:nvSpPr>
          <p:spPr>
            <a:xfrm rot="10800000">
              <a:off x="0" y="0"/>
              <a:ext cx="842596" cy="5666154"/>
            </a:xfrm>
            <a:prstGeom prst="triangle">
              <a:avLst>
                <a:gd fmla="val 100000" name="adj"/>
              </a:avLst>
            </a:prstGeom>
            <a:solidFill>
              <a:schemeClr val="accent1">
                <a:alpha val="8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grpSp>
      <p:pic>
        <p:nvPicPr>
          <p:cNvPr id="167" name="Google Shape;167;p19"/>
          <p:cNvPicPr preferRelativeResize="0"/>
          <p:nvPr/>
        </p:nvPicPr>
        <p:blipFill rotWithShape="1">
          <a:blip r:embed="rId3">
            <a:alphaModFix/>
          </a:blip>
          <a:srcRect b="1" l="24839" r="12943" t="4247"/>
          <a:stretch/>
        </p:blipFill>
        <p:spPr>
          <a:xfrm>
            <a:off x="4269854" y="-1"/>
            <a:ext cx="7922146" cy="6858001"/>
          </a:xfrm>
          <a:custGeom>
            <a:rect b="b" l="l" r="r" t="t"/>
            <a:pathLst>
              <a:path extrusionOk="0" h="6858001" w="7922146">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168" name="Google Shape;168;p19"/>
          <p:cNvSpPr txBox="1"/>
          <p:nvPr>
            <p:ph type="title"/>
          </p:nvPr>
        </p:nvSpPr>
        <p:spPr>
          <a:xfrm>
            <a:off x="668867" y="1678666"/>
            <a:ext cx="4088190" cy="2369093"/>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accent1"/>
              </a:buClr>
              <a:buSzPts val="7200"/>
              <a:buFont typeface="Arial Black"/>
              <a:buNone/>
            </a:pPr>
            <a:r>
              <a:rPr b="1" lang="en-US" sz="7200">
                <a:latin typeface="Arial Black"/>
                <a:ea typeface="Arial Black"/>
                <a:cs typeface="Arial Black"/>
                <a:sym typeface="Arial Black"/>
              </a:rPr>
              <a:t>POLIO</a:t>
            </a:r>
            <a:endParaRPr/>
          </a:p>
        </p:txBody>
      </p:sp>
      <p:cxnSp>
        <p:nvCxnSpPr>
          <p:cNvPr id="169" name="Google Shape;169;p19"/>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70" name="Google Shape;170;p19"/>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71" name="Google Shape;171;p19"/>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72" name="Google Shape;172;p19"/>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73" name="Google Shape;173;p19"/>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74" name="Google Shape;174;p19"/>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47058"/>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75" name="Google Shape;175;p19"/>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76" name="Google Shape;176;p19"/>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77" name="Google Shape;177;p19"/>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1" name="Shape 181"/>
        <p:cNvGrpSpPr/>
        <p:nvPr/>
      </p:nvGrpSpPr>
      <p:grpSpPr>
        <a:xfrm>
          <a:off x="0" y="0"/>
          <a:ext cx="0" cy="0"/>
          <a:chOff x="0" y="0"/>
          <a:chExt cx="0" cy="0"/>
        </a:xfrm>
      </p:grpSpPr>
      <p:sp>
        <p:nvSpPr>
          <p:cNvPr id="182" name="Google Shape;182;p20"/>
          <p:cNvSpPr txBox="1"/>
          <p:nvPr>
            <p:ph type="title"/>
          </p:nvPr>
        </p:nvSpPr>
        <p:spPr>
          <a:xfrm>
            <a:off x="5536734" y="609600"/>
            <a:ext cx="37372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US"/>
              <a:t>Introduction</a:t>
            </a:r>
            <a:endParaRPr/>
          </a:p>
        </p:txBody>
      </p:sp>
      <p:sp>
        <p:nvSpPr>
          <p:cNvPr id="183" name="Google Shape;183;p20"/>
          <p:cNvSpPr txBox="1"/>
          <p:nvPr>
            <p:ph idx="1" type="body"/>
          </p:nvPr>
        </p:nvSpPr>
        <p:spPr>
          <a:xfrm>
            <a:off x="5209563" y="2160589"/>
            <a:ext cx="4064439"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120"/>
              <a:buChar char="►"/>
            </a:pPr>
            <a:r>
              <a:rPr lang="en-US" sz="1400"/>
              <a:t>Polio is a highly infectious viral disease caused by poliovirus that invades the nervous system, It  can cause permanent paralysis and even death (WHO)</a:t>
            </a:r>
            <a:endParaRPr/>
          </a:p>
          <a:p>
            <a:pPr indent="-342900" lvl="0" marL="342900" rtl="0" algn="l">
              <a:lnSpc>
                <a:spcPct val="90000"/>
              </a:lnSpc>
              <a:spcBef>
                <a:spcPts val="1000"/>
              </a:spcBef>
              <a:spcAft>
                <a:spcPts val="0"/>
              </a:spcAft>
              <a:buSzPts val="1120"/>
              <a:buChar char="►"/>
            </a:pPr>
            <a:r>
              <a:rPr lang="en-US" sz="1400"/>
              <a:t>Polio is preventable through vaccination</a:t>
            </a:r>
            <a:endParaRPr/>
          </a:p>
          <a:p>
            <a:pPr indent="-342900" lvl="0" marL="342900" rtl="0" algn="l">
              <a:lnSpc>
                <a:spcPct val="90000"/>
              </a:lnSpc>
              <a:spcBef>
                <a:spcPts val="1000"/>
              </a:spcBef>
              <a:spcAft>
                <a:spcPts val="0"/>
              </a:spcAft>
              <a:buSzPts val="1120"/>
              <a:buChar char="►"/>
            </a:pPr>
            <a:r>
              <a:rPr lang="en-US" sz="1400"/>
              <a:t>In the late 19th and early 20th centuries, polio caused serious epidemic problems in several regions including North America , Europe ,Asia, Africa and Australia</a:t>
            </a:r>
            <a:endParaRPr/>
          </a:p>
          <a:p>
            <a:pPr indent="-342900" lvl="0" marL="342900" rtl="0" algn="l">
              <a:lnSpc>
                <a:spcPct val="90000"/>
              </a:lnSpc>
              <a:spcBef>
                <a:spcPts val="1000"/>
              </a:spcBef>
              <a:spcAft>
                <a:spcPts val="0"/>
              </a:spcAft>
              <a:buSzPts val="1120"/>
              <a:buChar char="►"/>
            </a:pPr>
            <a:r>
              <a:rPr lang="en-US" sz="1400"/>
              <a:t>In the UK , the last clinical case of polio  was identified  in 1984,following widespread vaccination and surveillance, the UK was officially declared polio-free in 2003.</a:t>
            </a:r>
            <a:endParaRPr/>
          </a:p>
          <a:p>
            <a:pPr indent="0" lvl="0" marL="0" rtl="0" algn="l">
              <a:lnSpc>
                <a:spcPct val="90000"/>
              </a:lnSpc>
              <a:spcBef>
                <a:spcPts val="1000"/>
              </a:spcBef>
              <a:spcAft>
                <a:spcPts val="0"/>
              </a:spcAft>
              <a:buSzPts val="1120"/>
              <a:buNone/>
            </a:pPr>
            <a:br>
              <a:rPr lang="en-US" sz="1400">
                <a:highlight>
                  <a:srgbClr val="93C47D"/>
                </a:highlight>
                <a:latin typeface="Arial"/>
                <a:ea typeface="Arial"/>
                <a:cs typeface="Arial"/>
                <a:sym typeface="Arial"/>
              </a:rPr>
            </a:br>
            <a:endParaRPr sz="1400">
              <a:highlight>
                <a:srgbClr val="93C47D"/>
              </a:highlight>
              <a:latin typeface="IBM Plex Sans"/>
              <a:ea typeface="IBM Plex Sans"/>
              <a:cs typeface="IBM Plex Sans"/>
              <a:sym typeface="IBM Plex Sans"/>
            </a:endParaRPr>
          </a:p>
          <a:p>
            <a:pPr indent="-271780" lvl="0" marL="342900" rtl="0" algn="l">
              <a:lnSpc>
                <a:spcPct val="90000"/>
              </a:lnSpc>
              <a:spcBef>
                <a:spcPts val="1000"/>
              </a:spcBef>
              <a:spcAft>
                <a:spcPts val="0"/>
              </a:spcAft>
              <a:buSzPts val="1120"/>
              <a:buNone/>
            </a:pPr>
            <a:r>
              <a:t/>
            </a:r>
            <a:endParaRPr sz="1400"/>
          </a:p>
        </p:txBody>
      </p:sp>
      <p:pic>
        <p:nvPicPr>
          <p:cNvPr id="184" name="Google Shape;184;p20"/>
          <p:cNvPicPr preferRelativeResize="0"/>
          <p:nvPr/>
        </p:nvPicPr>
        <p:blipFill rotWithShape="1">
          <a:blip r:embed="rId3">
            <a:alphaModFix/>
          </a:blip>
          <a:srcRect b="-2" l="38433" r="16923"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185" name="Google Shape;185;p20"/>
          <p:cNvSpPr txBox="1"/>
          <p:nvPr/>
        </p:nvSpPr>
        <p:spPr>
          <a:xfrm>
            <a:off x="4680925" y="6508275"/>
            <a:ext cx="3737400" cy="349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rgbClr val="3F3F3F"/>
              </a:solidFill>
              <a:latin typeface="Trebuchet MS"/>
              <a:ea typeface="Trebuchet MS"/>
              <a:cs typeface="Trebuchet MS"/>
              <a:sym typeface="Trebuchet MS"/>
            </a:endParaRPr>
          </a:p>
        </p:txBody>
      </p:sp>
      <p:sp>
        <p:nvSpPr>
          <p:cNvPr id="186" name="Google Shape;186;p20"/>
          <p:cNvSpPr txBox="1"/>
          <p:nvPr/>
        </p:nvSpPr>
        <p:spPr>
          <a:xfrm>
            <a:off x="4838775" y="6425300"/>
            <a:ext cx="4595700" cy="349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800">
                <a:solidFill>
                  <a:srgbClr val="3F3F3F"/>
                </a:solidFill>
                <a:latin typeface="Trebuchet MS"/>
                <a:ea typeface="Trebuchet MS"/>
                <a:cs typeface="Trebuchet MS"/>
                <a:sym typeface="Trebuchet MS"/>
              </a:rPr>
              <a:t>(Muhammad Zubair Hamayo – 2514993)</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0" name="Shape 190"/>
        <p:cNvGrpSpPr/>
        <p:nvPr/>
      </p:nvGrpSpPr>
      <p:grpSpPr>
        <a:xfrm>
          <a:off x="0" y="0"/>
          <a:ext cx="0" cy="0"/>
          <a:chOff x="0" y="0"/>
          <a:chExt cx="0" cy="0"/>
        </a:xfrm>
      </p:grpSpPr>
      <p:sp>
        <p:nvSpPr>
          <p:cNvPr id="191" name="Google Shape;191;p21"/>
          <p:cNvSpPr txBox="1"/>
          <p:nvPr>
            <p:ph type="title"/>
          </p:nvPr>
        </p:nvSpPr>
        <p:spPr>
          <a:xfrm>
            <a:off x="4863951" y="1572125"/>
            <a:ext cx="4410051" cy="2475635"/>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accent1"/>
              </a:buClr>
              <a:buSzPts val="5400"/>
              <a:buFont typeface="Trebuchet MS"/>
              <a:buNone/>
            </a:pPr>
            <a:r>
              <a:rPr lang="en-US" sz="5400"/>
              <a:t>Signs and Symptoms</a:t>
            </a:r>
            <a:endParaRPr/>
          </a:p>
        </p:txBody>
      </p:sp>
      <p:pic>
        <p:nvPicPr>
          <p:cNvPr id="192" name="Google Shape;192;p21"/>
          <p:cNvPicPr preferRelativeResize="0"/>
          <p:nvPr/>
        </p:nvPicPr>
        <p:blipFill rotWithShape="1">
          <a:blip r:embed="rId3">
            <a:alphaModFix/>
          </a:blip>
          <a:srcRect b="26032" l="16330" r="15574" t="21148"/>
          <a:stretch/>
        </p:blipFill>
        <p:spPr>
          <a:xfrm>
            <a:off x="879110" y="813917"/>
            <a:ext cx="4928838" cy="4702628"/>
          </a:xfrm>
          <a:prstGeom prst="rect">
            <a:avLst/>
          </a:prstGeom>
          <a:noFill/>
          <a:ln>
            <a:noFill/>
          </a:ln>
        </p:spPr>
      </p:pic>
      <p:sp>
        <p:nvSpPr>
          <p:cNvPr id="193" name="Google Shape;193;p21"/>
          <p:cNvSpPr txBox="1"/>
          <p:nvPr/>
        </p:nvSpPr>
        <p:spPr>
          <a:xfrm>
            <a:off x="439250" y="6340975"/>
            <a:ext cx="4434600" cy="436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chemeClr val="dk1"/>
              </a:buClr>
              <a:buSzPts val="3240"/>
              <a:buFont typeface="Trebuchet MS"/>
              <a:buNone/>
            </a:pPr>
            <a:r>
              <a:rPr b="0" i="0" lang="en-US" sz="1300" u="none" cap="none" strike="noStrike">
                <a:solidFill>
                  <a:schemeClr val="dk1"/>
                </a:solidFill>
                <a:latin typeface="Arial"/>
                <a:ea typeface="Arial"/>
                <a:cs typeface="Arial"/>
                <a:sym typeface="Arial"/>
              </a:rPr>
              <a:t>(Muhammad Zubair Hamayo - 2514993 )</a:t>
            </a:r>
            <a:endParaRPr b="0" i="0" sz="2000" u="none" cap="none" strike="noStrike">
              <a:solidFill>
                <a:srgbClr val="595959"/>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3F3F3F"/>
              </a:solidFill>
              <a:latin typeface="Trebuchet MS"/>
              <a:ea typeface="Trebuchet MS"/>
              <a:cs typeface="Trebuchet MS"/>
              <a:sym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7" name="Shape 197"/>
        <p:cNvGrpSpPr/>
        <p:nvPr/>
      </p:nvGrpSpPr>
      <p:grpSpPr>
        <a:xfrm>
          <a:off x="0" y="0"/>
          <a:ext cx="0" cy="0"/>
          <a:chOff x="0" y="0"/>
          <a:chExt cx="0" cy="0"/>
        </a:xfrm>
      </p:grpSpPr>
      <p:sp>
        <p:nvSpPr>
          <p:cNvPr id="198" name="Google Shape;198;p2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99" name="Google Shape;199;p2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200" name="Google Shape;200;p22"/>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01" name="Google Shape;201;p22"/>
          <p:cNvCxnSpPr/>
          <p:nvPr/>
        </p:nvCxnSpPr>
        <p:spPr>
          <a:xfrm flipH="1">
            <a:off x="3290979" y="3681413"/>
            <a:ext cx="4763558" cy="3176587"/>
          </a:xfrm>
          <a:prstGeom prst="straightConnector1">
            <a:avLst/>
          </a:prstGeom>
          <a:noFill/>
          <a:ln cap="flat" cmpd="sng" w="9525">
            <a:solidFill>
              <a:srgbClr val="7F7F7F">
                <a:alpha val="80000"/>
              </a:srgbClr>
            </a:solidFill>
            <a:prstDash val="solid"/>
            <a:round/>
            <a:headEnd len="sm" w="sm" type="none"/>
            <a:tailEnd len="sm" w="sm" type="none"/>
          </a:ln>
        </p:spPr>
      </p:cxnSp>
      <p:sp>
        <p:nvSpPr>
          <p:cNvPr id="202" name="Google Shape;202;p22"/>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3" name="Google Shape;203;p22"/>
          <p:cNvSpPr/>
          <p:nvPr/>
        </p:nvSpPr>
        <p:spPr>
          <a:xfrm>
            <a:off x="4904534"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4" name="Google Shape;204;p22"/>
          <p:cNvSpPr/>
          <p:nvPr/>
        </p:nvSpPr>
        <p:spPr>
          <a:xfrm>
            <a:off x="4233425" y="3048000"/>
            <a:ext cx="3259667" cy="3810000"/>
          </a:xfrm>
          <a:prstGeom prst="triangle">
            <a:avLst>
              <a:gd fmla="val 100000" name="adj"/>
            </a:avLst>
          </a:prstGeom>
          <a:solidFill>
            <a:schemeClr val="accent2">
              <a:alpha val="7215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5" name="Google Shape;205;p22"/>
          <p:cNvSpPr/>
          <p:nvPr/>
        </p:nvSpPr>
        <p:spPr>
          <a:xfrm>
            <a:off x="4635592"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6" name="Google Shape;206;p22"/>
          <p:cNvSpPr/>
          <p:nvPr/>
        </p:nvSpPr>
        <p:spPr>
          <a:xfrm>
            <a:off x="5672758" y="3589867"/>
            <a:ext cx="1817159" cy="3268133"/>
          </a:xfrm>
          <a:prstGeom prst="triangle">
            <a:avLst>
              <a:gd fmla="val 100000" name="adj"/>
            </a:avLst>
          </a:prstGeom>
          <a:solidFill>
            <a:schemeClr val="accent1">
              <a:alpha val="8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7" name="Google Shape;207;p22"/>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8" name="Google Shape;208;p22"/>
          <p:cNvSpPr txBox="1"/>
          <p:nvPr>
            <p:ph type="title"/>
          </p:nvPr>
        </p:nvSpPr>
        <p:spPr>
          <a:xfrm>
            <a:off x="7181723" y="609600"/>
            <a:ext cx="4512989" cy="222773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600"/>
              <a:buFont typeface="Trebuchet MS"/>
              <a:buNone/>
            </a:pPr>
            <a:r>
              <a:rPr lang="en-US">
                <a:solidFill>
                  <a:srgbClr val="FFFFFF"/>
                </a:solidFill>
              </a:rPr>
              <a:t>Global Wild Poliovirus (WPV1) Cases (2016-2025)</a:t>
            </a:r>
            <a:endParaRPr>
              <a:solidFill>
                <a:srgbClr val="FFFFFF"/>
              </a:solidFill>
            </a:endParaRPr>
          </a:p>
        </p:txBody>
      </p:sp>
      <p:sp>
        <p:nvSpPr>
          <p:cNvPr id="209" name="Google Shape;209;p22"/>
          <p:cNvSpPr txBox="1"/>
          <p:nvPr>
            <p:ph idx="1" type="body"/>
          </p:nvPr>
        </p:nvSpPr>
        <p:spPr>
          <a:xfrm>
            <a:off x="7181725" y="2837329"/>
            <a:ext cx="4512988" cy="3317938"/>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rPr lang="en-US">
                <a:solidFill>
                  <a:srgbClr val="FFFFFF"/>
                </a:solidFill>
                <a:latin typeface="Arial"/>
                <a:ea typeface="Arial"/>
                <a:cs typeface="Arial"/>
                <a:sym typeface="Arial"/>
              </a:rPr>
              <a:t>According to the World Health Organization reported global wild poliovirus cases were approximately:</a:t>
            </a:r>
            <a:r>
              <a:rPr i="1" lang="en-US">
                <a:solidFill>
                  <a:srgbClr val="FFFFFF"/>
                </a:solidFill>
                <a:latin typeface="Arial"/>
                <a:ea typeface="Arial"/>
                <a:cs typeface="Arial"/>
                <a:sym typeface="Arial"/>
              </a:rPr>
              <a:t>(WHO, 2024; GPEI, 2024)</a:t>
            </a:r>
            <a:endParaRPr/>
          </a:p>
          <a:p>
            <a:pPr indent="0" lvl="0" marL="0" rtl="0" algn="l">
              <a:spcBef>
                <a:spcPts val="1000"/>
              </a:spcBef>
              <a:spcAft>
                <a:spcPts val="0"/>
              </a:spcAft>
              <a:buSzPts val="1440"/>
              <a:buNone/>
            </a:pPr>
            <a:r>
              <a:t/>
            </a:r>
            <a:endParaRPr>
              <a:solidFill>
                <a:srgbClr val="FFFFFF"/>
              </a:solidFill>
            </a:endParaRPr>
          </a:p>
        </p:txBody>
      </p:sp>
      <p:graphicFrame>
        <p:nvGraphicFramePr>
          <p:cNvPr id="210" name="Google Shape;210;p22"/>
          <p:cNvGraphicFramePr/>
          <p:nvPr/>
        </p:nvGraphicFramePr>
        <p:xfrm>
          <a:off x="757251" y="1257848"/>
          <a:ext cx="3000000" cy="3000000"/>
        </p:xfrm>
        <a:graphic>
          <a:graphicData uri="http://schemas.openxmlformats.org/drawingml/2006/table">
            <a:tbl>
              <a:tblPr bandRow="1" firstRow="1">
                <a:noFill/>
                <a:tableStyleId>{AF57AFE0-D11C-4C16-9F20-53D010362A25}</a:tableStyleId>
              </a:tblPr>
              <a:tblGrid>
                <a:gridCol w="1101350"/>
                <a:gridCol w="2755425"/>
              </a:tblGrid>
              <a:tr h="436625">
                <a:tc>
                  <a:txBody>
                    <a:bodyPr/>
                    <a:lstStyle/>
                    <a:p>
                      <a:pPr indent="0" lvl="0" marL="0" marR="0" rtl="0" algn="ctr">
                        <a:spcBef>
                          <a:spcPts val="0"/>
                        </a:spcBef>
                        <a:spcAft>
                          <a:spcPts val="0"/>
                        </a:spcAft>
                        <a:buNone/>
                      </a:pPr>
                      <a:r>
                        <a:rPr b="1" lang="en-US" sz="1400" u="none" cap="none" strike="noStrike">
                          <a:solidFill>
                            <a:schemeClr val="lt1"/>
                          </a:solidFill>
                        </a:rPr>
                        <a:t>Years</a:t>
                      </a:r>
                      <a:endParaRPr/>
                    </a:p>
                  </a:txBody>
                  <a:tcPr marT="92250" marB="92250" marR="46125" marL="64575"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chemeClr val="dk1"/>
                    </a:solidFill>
                  </a:tcPr>
                </a:tc>
                <a:tc>
                  <a:txBody>
                    <a:bodyPr/>
                    <a:lstStyle/>
                    <a:p>
                      <a:pPr indent="0" lvl="0" marL="0" marR="0" rtl="0" algn="l">
                        <a:spcBef>
                          <a:spcPts val="0"/>
                        </a:spcBef>
                        <a:spcAft>
                          <a:spcPts val="0"/>
                        </a:spcAft>
                        <a:buNone/>
                      </a:pPr>
                      <a:r>
                        <a:rPr b="1" lang="en-US" sz="1400" u="none" cap="none" strike="noStrike">
                          <a:solidFill>
                            <a:schemeClr val="lt1"/>
                          </a:solidFill>
                        </a:rPr>
                        <a:t>Confirmed Polio Cases</a:t>
                      </a:r>
                      <a:endParaRPr b="1" sz="1400" cap="none">
                        <a:solidFill>
                          <a:schemeClr val="lt1"/>
                        </a:solidFill>
                      </a:endParaRPr>
                    </a:p>
                  </a:txBody>
                  <a:tcPr marT="92250" marB="92250" marR="46125" marL="64575"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chemeClr val="dk1"/>
                    </a:solidFill>
                  </a:tcPr>
                </a:tc>
              </a:tr>
              <a:tr h="399450">
                <a:tc>
                  <a:txBody>
                    <a:bodyPr/>
                    <a:lstStyle/>
                    <a:p>
                      <a:pPr indent="0" lvl="0" marL="0" marR="0" rtl="0" algn="ctr">
                        <a:spcBef>
                          <a:spcPts val="0"/>
                        </a:spcBef>
                        <a:spcAft>
                          <a:spcPts val="0"/>
                        </a:spcAft>
                        <a:buNone/>
                      </a:pPr>
                      <a:r>
                        <a:rPr lang="en-US" sz="1200" cap="none">
                          <a:solidFill>
                            <a:schemeClr val="dk1"/>
                          </a:solidFill>
                        </a:rPr>
                        <a:t>2016</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spcBef>
                          <a:spcPts val="0"/>
                        </a:spcBef>
                        <a:spcAft>
                          <a:spcPts val="0"/>
                        </a:spcAft>
                        <a:buNone/>
                      </a:pPr>
                      <a:r>
                        <a:rPr lang="en-US" sz="1200" cap="none">
                          <a:solidFill>
                            <a:schemeClr val="dk1"/>
                          </a:solidFill>
                        </a:rPr>
                        <a:t>37</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r>
              <a:tr h="399450">
                <a:tc>
                  <a:txBody>
                    <a:bodyPr/>
                    <a:lstStyle/>
                    <a:p>
                      <a:pPr indent="0" lvl="0" marL="0" marR="0" rtl="0" algn="ctr">
                        <a:spcBef>
                          <a:spcPts val="0"/>
                        </a:spcBef>
                        <a:spcAft>
                          <a:spcPts val="0"/>
                        </a:spcAft>
                        <a:buNone/>
                      </a:pPr>
                      <a:r>
                        <a:rPr lang="en-US" sz="1200" cap="none">
                          <a:solidFill>
                            <a:schemeClr val="dk1"/>
                          </a:solidFill>
                        </a:rPr>
                        <a:t>2017</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spcBef>
                          <a:spcPts val="0"/>
                        </a:spcBef>
                        <a:spcAft>
                          <a:spcPts val="0"/>
                        </a:spcAft>
                        <a:buNone/>
                      </a:pPr>
                      <a:r>
                        <a:rPr lang="en-US" sz="1200" cap="none">
                          <a:solidFill>
                            <a:schemeClr val="dk1"/>
                          </a:solidFill>
                        </a:rPr>
                        <a:t>22</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399450">
                <a:tc>
                  <a:txBody>
                    <a:bodyPr/>
                    <a:lstStyle/>
                    <a:p>
                      <a:pPr indent="0" lvl="0" marL="0" marR="0" rtl="0" algn="ctr">
                        <a:spcBef>
                          <a:spcPts val="0"/>
                        </a:spcBef>
                        <a:spcAft>
                          <a:spcPts val="0"/>
                        </a:spcAft>
                        <a:buNone/>
                      </a:pPr>
                      <a:r>
                        <a:rPr lang="en-US" sz="1200" cap="none">
                          <a:solidFill>
                            <a:schemeClr val="dk1"/>
                          </a:solidFill>
                        </a:rPr>
                        <a:t>2018</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spcBef>
                          <a:spcPts val="0"/>
                        </a:spcBef>
                        <a:spcAft>
                          <a:spcPts val="0"/>
                        </a:spcAft>
                        <a:buNone/>
                      </a:pPr>
                      <a:r>
                        <a:rPr lang="en-US" sz="1200" cap="none">
                          <a:solidFill>
                            <a:schemeClr val="dk1"/>
                          </a:solidFill>
                        </a:rPr>
                        <a:t>33</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r>
              <a:tr h="399450">
                <a:tc>
                  <a:txBody>
                    <a:bodyPr/>
                    <a:lstStyle/>
                    <a:p>
                      <a:pPr indent="0" lvl="0" marL="0" marR="0" rtl="0" algn="ctr">
                        <a:spcBef>
                          <a:spcPts val="0"/>
                        </a:spcBef>
                        <a:spcAft>
                          <a:spcPts val="0"/>
                        </a:spcAft>
                        <a:buNone/>
                      </a:pPr>
                      <a:r>
                        <a:rPr lang="en-US" sz="1200" cap="none">
                          <a:solidFill>
                            <a:schemeClr val="dk1"/>
                          </a:solidFill>
                        </a:rPr>
                        <a:t>2019</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spcBef>
                          <a:spcPts val="0"/>
                        </a:spcBef>
                        <a:spcAft>
                          <a:spcPts val="0"/>
                        </a:spcAft>
                        <a:buNone/>
                      </a:pPr>
                      <a:r>
                        <a:rPr lang="en-US" sz="1200" cap="none">
                          <a:solidFill>
                            <a:schemeClr val="dk1"/>
                          </a:solidFill>
                        </a:rPr>
                        <a:t>176</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399450">
                <a:tc>
                  <a:txBody>
                    <a:bodyPr/>
                    <a:lstStyle/>
                    <a:p>
                      <a:pPr indent="0" lvl="0" marL="0" marR="0" rtl="0" algn="ctr">
                        <a:spcBef>
                          <a:spcPts val="0"/>
                        </a:spcBef>
                        <a:spcAft>
                          <a:spcPts val="0"/>
                        </a:spcAft>
                        <a:buNone/>
                      </a:pPr>
                      <a:r>
                        <a:rPr lang="en-US" sz="1200" cap="none">
                          <a:solidFill>
                            <a:schemeClr val="dk1"/>
                          </a:solidFill>
                        </a:rPr>
                        <a:t>2020</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spcBef>
                          <a:spcPts val="0"/>
                        </a:spcBef>
                        <a:spcAft>
                          <a:spcPts val="0"/>
                        </a:spcAft>
                        <a:buNone/>
                      </a:pPr>
                      <a:r>
                        <a:rPr lang="en-US" sz="1200" cap="none">
                          <a:solidFill>
                            <a:schemeClr val="dk1"/>
                          </a:solidFill>
                        </a:rPr>
                        <a:t>140</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r>
              <a:tr h="399450">
                <a:tc>
                  <a:txBody>
                    <a:bodyPr/>
                    <a:lstStyle/>
                    <a:p>
                      <a:pPr indent="0" lvl="0" marL="0" marR="0" rtl="0" algn="ctr">
                        <a:spcBef>
                          <a:spcPts val="0"/>
                        </a:spcBef>
                        <a:spcAft>
                          <a:spcPts val="0"/>
                        </a:spcAft>
                        <a:buNone/>
                      </a:pPr>
                      <a:r>
                        <a:rPr lang="en-US" sz="1200" cap="none">
                          <a:solidFill>
                            <a:schemeClr val="dk1"/>
                          </a:solidFill>
                        </a:rPr>
                        <a:t>2021</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spcBef>
                          <a:spcPts val="0"/>
                        </a:spcBef>
                        <a:spcAft>
                          <a:spcPts val="0"/>
                        </a:spcAft>
                        <a:buNone/>
                      </a:pPr>
                      <a:r>
                        <a:rPr lang="en-US" sz="1200" cap="none">
                          <a:solidFill>
                            <a:schemeClr val="dk1"/>
                          </a:solidFill>
                        </a:rPr>
                        <a:t>6</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399450">
                <a:tc>
                  <a:txBody>
                    <a:bodyPr/>
                    <a:lstStyle/>
                    <a:p>
                      <a:pPr indent="0" lvl="0" marL="0" marR="0" rtl="0" algn="ctr">
                        <a:spcBef>
                          <a:spcPts val="0"/>
                        </a:spcBef>
                        <a:spcAft>
                          <a:spcPts val="0"/>
                        </a:spcAft>
                        <a:buNone/>
                      </a:pPr>
                      <a:r>
                        <a:rPr lang="en-US" sz="1200" cap="none">
                          <a:solidFill>
                            <a:schemeClr val="dk1"/>
                          </a:solidFill>
                        </a:rPr>
                        <a:t>2022</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spcBef>
                          <a:spcPts val="0"/>
                        </a:spcBef>
                        <a:spcAft>
                          <a:spcPts val="0"/>
                        </a:spcAft>
                        <a:buNone/>
                      </a:pPr>
                      <a:r>
                        <a:rPr lang="en-US" sz="1200" cap="none">
                          <a:solidFill>
                            <a:schemeClr val="dk1"/>
                          </a:solidFill>
                        </a:rPr>
                        <a:t>30</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r>
              <a:tr h="399450">
                <a:tc>
                  <a:txBody>
                    <a:bodyPr/>
                    <a:lstStyle/>
                    <a:p>
                      <a:pPr indent="0" lvl="0" marL="0" marR="0" rtl="0" algn="ctr">
                        <a:spcBef>
                          <a:spcPts val="0"/>
                        </a:spcBef>
                        <a:spcAft>
                          <a:spcPts val="0"/>
                        </a:spcAft>
                        <a:buNone/>
                      </a:pPr>
                      <a:r>
                        <a:rPr lang="en-US" sz="1200" cap="none">
                          <a:solidFill>
                            <a:schemeClr val="dk1"/>
                          </a:solidFill>
                        </a:rPr>
                        <a:t>2023</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spcBef>
                          <a:spcPts val="0"/>
                        </a:spcBef>
                        <a:spcAft>
                          <a:spcPts val="0"/>
                        </a:spcAft>
                        <a:buNone/>
                      </a:pPr>
                      <a:r>
                        <a:rPr lang="en-US" sz="1200" cap="none">
                          <a:solidFill>
                            <a:schemeClr val="dk1"/>
                          </a:solidFill>
                        </a:rPr>
                        <a:t>12</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399450">
                <a:tc>
                  <a:txBody>
                    <a:bodyPr/>
                    <a:lstStyle/>
                    <a:p>
                      <a:pPr indent="0" lvl="0" marL="0" marR="0" rtl="0" algn="ctr">
                        <a:spcBef>
                          <a:spcPts val="0"/>
                        </a:spcBef>
                        <a:spcAft>
                          <a:spcPts val="0"/>
                        </a:spcAft>
                        <a:buNone/>
                      </a:pPr>
                      <a:r>
                        <a:rPr lang="en-US" sz="1200" cap="none">
                          <a:solidFill>
                            <a:schemeClr val="dk1"/>
                          </a:solidFill>
                        </a:rPr>
                        <a:t>2024</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spcBef>
                          <a:spcPts val="0"/>
                        </a:spcBef>
                        <a:spcAft>
                          <a:spcPts val="0"/>
                        </a:spcAft>
                        <a:buNone/>
                      </a:pPr>
                      <a:r>
                        <a:rPr lang="en-US" sz="1200" cap="none">
                          <a:solidFill>
                            <a:schemeClr val="dk1"/>
                          </a:solidFill>
                        </a:rPr>
                        <a:t>12</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12700">
                      <a:solidFill>
                        <a:schemeClr val="dk1"/>
                      </a:solidFill>
                      <a:prstDash val="solid"/>
                      <a:round/>
                      <a:headEnd len="sm" w="sm" type="none"/>
                      <a:tailEnd len="sm" w="sm" type="none"/>
                    </a:lnB>
                  </a:tcPr>
                </a:tc>
              </a:tr>
              <a:tr h="399450">
                <a:tc>
                  <a:txBody>
                    <a:bodyPr/>
                    <a:lstStyle/>
                    <a:p>
                      <a:pPr indent="0" lvl="0" marL="0" marR="0" rtl="0" algn="ctr">
                        <a:spcBef>
                          <a:spcPts val="0"/>
                        </a:spcBef>
                        <a:spcAft>
                          <a:spcPts val="0"/>
                        </a:spcAft>
                        <a:buNone/>
                      </a:pPr>
                      <a:r>
                        <a:rPr lang="en-US" sz="1200" cap="none">
                          <a:solidFill>
                            <a:schemeClr val="dk1"/>
                          </a:solidFill>
                        </a:rPr>
                        <a:t>2025</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spcBef>
                          <a:spcPts val="0"/>
                        </a:spcBef>
                        <a:spcAft>
                          <a:spcPts val="0"/>
                        </a:spcAft>
                        <a:buNone/>
                      </a:pPr>
                      <a:r>
                        <a:rPr lang="en-US" sz="1200" cap="none">
                          <a:solidFill>
                            <a:schemeClr val="dk1"/>
                          </a:solidFill>
                        </a:rPr>
                        <a:t>5</a:t>
                      </a:r>
                      <a:endParaRPr sz="1200" cap="none">
                        <a:solidFill>
                          <a:schemeClr val="dk1"/>
                        </a:solidFill>
                      </a:endParaRPr>
                    </a:p>
                  </a:txBody>
                  <a:tcPr marT="85825" marB="92250" marR="46125" marL="645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dk1"/>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bl>
          </a:graphicData>
        </a:graphic>
      </p:graphicFrame>
      <p:sp>
        <p:nvSpPr>
          <p:cNvPr id="211" name="Google Shape;211;p22"/>
          <p:cNvSpPr txBox="1"/>
          <p:nvPr/>
        </p:nvSpPr>
        <p:spPr>
          <a:xfrm>
            <a:off x="439250" y="6340975"/>
            <a:ext cx="4434600" cy="436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chemeClr val="dk1"/>
              </a:buClr>
              <a:buSzPts val="3240"/>
              <a:buFont typeface="Trebuchet MS"/>
              <a:buNone/>
            </a:pPr>
            <a:r>
              <a:rPr b="0" i="0" lang="en-US" sz="1300" u="none" cap="none" strike="noStrike">
                <a:solidFill>
                  <a:schemeClr val="dk1"/>
                </a:solidFill>
                <a:latin typeface="Arial"/>
                <a:ea typeface="Arial"/>
                <a:cs typeface="Arial"/>
                <a:sym typeface="Arial"/>
              </a:rPr>
              <a:t>(Muhammad Zubair Hamayo - 2514993 )</a:t>
            </a:r>
            <a:endParaRPr b="0" i="0" sz="2000" u="none" cap="none" strike="noStrike">
              <a:solidFill>
                <a:srgbClr val="595959"/>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3F3F3F"/>
              </a:solidFill>
              <a:latin typeface="Trebuchet MS"/>
              <a:ea typeface="Trebuchet MS"/>
              <a:cs typeface="Trebuchet MS"/>
              <a:sym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6" name="Shape 216"/>
        <p:cNvGrpSpPr/>
        <p:nvPr/>
      </p:nvGrpSpPr>
      <p:grpSpPr>
        <a:xfrm>
          <a:off x="0" y="0"/>
          <a:ext cx="0" cy="0"/>
          <a:chOff x="0" y="0"/>
          <a:chExt cx="0" cy="0"/>
        </a:xfrm>
      </p:grpSpPr>
      <p:sp>
        <p:nvSpPr>
          <p:cNvPr id="217" name="Google Shape;217;p23"/>
          <p:cNvSpPr txBox="1"/>
          <p:nvPr>
            <p:ph type="title"/>
          </p:nvPr>
        </p:nvSpPr>
        <p:spPr>
          <a:xfrm>
            <a:off x="5536734" y="609600"/>
            <a:ext cx="3737268" cy="13208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accent1"/>
              </a:buClr>
              <a:buSzPts val="2000"/>
              <a:buFont typeface="Trebuchet MS"/>
              <a:buNone/>
            </a:pPr>
            <a:r>
              <a:rPr b="1" lang="en-US" sz="2000"/>
              <a:t>Main Approaches and Strategies to measure </a:t>
            </a:r>
            <a:r>
              <a:rPr b="1" i="1" lang="en-US" sz="2000"/>
              <a:t>the incidence of po</a:t>
            </a:r>
            <a:r>
              <a:rPr b="1" i="1" lang="en-US" sz="2000">
                <a:latin typeface="Arial"/>
                <a:ea typeface="Arial"/>
                <a:cs typeface="Arial"/>
                <a:sym typeface="Arial"/>
              </a:rPr>
              <a:t>lio</a:t>
            </a:r>
            <a:r>
              <a:rPr b="1" lang="en-US" sz="2000">
                <a:latin typeface="Arial"/>
                <a:ea typeface="Arial"/>
                <a:cs typeface="Arial"/>
                <a:sym typeface="Arial"/>
              </a:rPr>
              <a:t> in the UK</a:t>
            </a:r>
            <a:br>
              <a:rPr b="1" lang="en-US" sz="2000"/>
            </a:br>
            <a:endParaRPr sz="2000"/>
          </a:p>
        </p:txBody>
      </p:sp>
      <p:sp>
        <p:nvSpPr>
          <p:cNvPr id="218" name="Google Shape;218;p23"/>
          <p:cNvSpPr txBox="1"/>
          <p:nvPr>
            <p:ph idx="1" type="body"/>
          </p:nvPr>
        </p:nvSpPr>
        <p:spPr>
          <a:xfrm>
            <a:off x="5209563" y="2160589"/>
            <a:ext cx="4064439" cy="388077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800"/>
              <a:buNone/>
            </a:pPr>
            <a:r>
              <a:rPr lang="en-US" sz="1000"/>
              <a:t>Public health programs are use  to measure :</a:t>
            </a:r>
            <a:endParaRPr/>
          </a:p>
          <a:p>
            <a:pPr indent="-342900" lvl="0" marL="342900" rtl="0" algn="l">
              <a:lnSpc>
                <a:spcPct val="90000"/>
              </a:lnSpc>
              <a:spcBef>
                <a:spcPts val="1000"/>
              </a:spcBef>
              <a:spcAft>
                <a:spcPts val="0"/>
              </a:spcAft>
              <a:buSzPts val="800"/>
              <a:buChar char="►"/>
            </a:pPr>
            <a:r>
              <a:rPr lang="en-US" sz="1000"/>
              <a:t>AFP surveillance (Acute Flaccid Paralysis)- AFP surveillance is the primary method use for detecting polio cases in children less than age 15 years</a:t>
            </a:r>
            <a:br>
              <a:rPr lang="en-US" sz="1000"/>
            </a:br>
            <a:endParaRPr sz="1000"/>
          </a:p>
          <a:p>
            <a:pPr indent="-342900" lvl="0" marL="342900" rtl="0" algn="l">
              <a:lnSpc>
                <a:spcPct val="90000"/>
              </a:lnSpc>
              <a:spcBef>
                <a:spcPts val="1000"/>
              </a:spcBef>
              <a:spcAft>
                <a:spcPts val="0"/>
              </a:spcAft>
              <a:buSzPts val="800"/>
              <a:buChar char="►"/>
            </a:pPr>
            <a:r>
              <a:rPr lang="en-US" sz="1000"/>
              <a:t>Environmental surveillance - Testing sewage method  use in London for early detection, Collect wastewater samples, detect silent transmission in the community .It helpful even when no clinical cases are reported. </a:t>
            </a:r>
            <a:endParaRPr/>
          </a:p>
          <a:p>
            <a:pPr indent="-342900" lvl="0" marL="342900" rtl="0" algn="l">
              <a:lnSpc>
                <a:spcPct val="90000"/>
              </a:lnSpc>
              <a:spcBef>
                <a:spcPts val="1000"/>
              </a:spcBef>
              <a:spcAft>
                <a:spcPts val="0"/>
              </a:spcAft>
              <a:buSzPts val="800"/>
              <a:buChar char="►"/>
            </a:pPr>
            <a:r>
              <a:rPr lang="en-US" sz="1000"/>
              <a:t>Community-based reporting-  Engaging community members, train community volunteers to report suspected paralysis cases. It Improves case detection sensitivity.</a:t>
            </a:r>
            <a:endParaRPr/>
          </a:p>
          <a:p>
            <a:pPr indent="-342900" lvl="0" marL="342900" rtl="0" algn="l">
              <a:lnSpc>
                <a:spcPct val="90000"/>
              </a:lnSpc>
              <a:spcBef>
                <a:spcPts val="1000"/>
              </a:spcBef>
              <a:spcAft>
                <a:spcPts val="0"/>
              </a:spcAft>
              <a:buSzPts val="800"/>
              <a:buChar char="►"/>
            </a:pPr>
            <a:r>
              <a:rPr lang="en-US" sz="1000"/>
              <a:t>Laboratory confirmation- Laboratory confirmation is essential for incidence estimates that reflect true polio cases, not other paralytic conditions.</a:t>
            </a:r>
            <a:endParaRPr/>
          </a:p>
          <a:p>
            <a:pPr indent="-342900" lvl="0" marL="342900" rtl="0" algn="l">
              <a:lnSpc>
                <a:spcPct val="90000"/>
              </a:lnSpc>
              <a:spcBef>
                <a:spcPts val="1000"/>
              </a:spcBef>
              <a:spcAft>
                <a:spcPts val="0"/>
              </a:spcAft>
              <a:buSzPts val="800"/>
              <a:buChar char="►"/>
            </a:pPr>
            <a:r>
              <a:rPr lang="en-US" sz="1000"/>
              <a:t>Quality metrics and surveillance indicators- Vaccination coverage level, Number of confirmed polio cases </a:t>
            </a:r>
            <a:br>
              <a:rPr lang="en-US" sz="1000"/>
            </a:br>
            <a:r>
              <a:rPr lang="en-US" sz="1000"/>
              <a:t>Together, these strategies allow accurate identification of new cases and reliable incidence estimates over a defined period (WHO, 2025).</a:t>
            </a:r>
            <a:endParaRPr sz="1000"/>
          </a:p>
        </p:txBody>
      </p:sp>
      <p:pic>
        <p:nvPicPr>
          <p:cNvPr id="219" name="Google Shape;219;p23"/>
          <p:cNvPicPr preferRelativeResize="0"/>
          <p:nvPr/>
        </p:nvPicPr>
        <p:blipFill rotWithShape="1">
          <a:blip r:embed="rId3">
            <a:alphaModFix/>
          </a:blip>
          <a:srcRect b="12141" l="0" r="-2" t="2688"/>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220" name="Google Shape;220;p23"/>
          <p:cNvSpPr txBox="1"/>
          <p:nvPr/>
        </p:nvSpPr>
        <p:spPr>
          <a:xfrm>
            <a:off x="4425150" y="6421500"/>
            <a:ext cx="4434600" cy="436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chemeClr val="dk1"/>
              </a:buClr>
              <a:buSzPts val="3240"/>
              <a:buFont typeface="Trebuchet MS"/>
              <a:buNone/>
            </a:pPr>
            <a:r>
              <a:rPr b="0" i="0" lang="en-US" sz="1300" u="none" cap="none" strike="noStrike">
                <a:solidFill>
                  <a:schemeClr val="dk1"/>
                </a:solidFill>
                <a:latin typeface="Arial"/>
                <a:ea typeface="Arial"/>
                <a:cs typeface="Arial"/>
                <a:sym typeface="Arial"/>
              </a:rPr>
              <a:t>(Muhammad Zubair Hamayo - 2514993 )</a:t>
            </a:r>
            <a:endParaRPr b="0" i="0" sz="2000" u="none" cap="none" strike="noStrike">
              <a:solidFill>
                <a:srgbClr val="595959"/>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3F3F3F"/>
              </a:solidFill>
              <a:latin typeface="Trebuchet MS"/>
              <a:ea typeface="Trebuchet MS"/>
              <a:cs typeface="Trebuchet MS"/>
              <a:sym typeface="Trebuchet M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4" name="Shape 224"/>
        <p:cNvGrpSpPr/>
        <p:nvPr/>
      </p:nvGrpSpPr>
      <p:grpSpPr>
        <a:xfrm>
          <a:off x="0" y="0"/>
          <a:ext cx="0" cy="0"/>
          <a:chOff x="0" y="0"/>
          <a:chExt cx="0" cy="0"/>
        </a:xfrm>
      </p:grpSpPr>
      <p:sp>
        <p:nvSpPr>
          <p:cNvPr id="225" name="Google Shape;225;p2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26" name="Google Shape;226;p24"/>
          <p:cNvSpPr/>
          <p:nvPr/>
        </p:nvSpPr>
        <p:spPr>
          <a:xfrm>
            <a:off x="-33237" y="13661"/>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227" name="Google Shape;227;p24"/>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28" name="Google Shape;228;p24"/>
          <p:cNvCxnSpPr/>
          <p:nvPr/>
        </p:nvCxnSpPr>
        <p:spPr>
          <a:xfrm flipH="1">
            <a:off x="3290979" y="3681413"/>
            <a:ext cx="4763558" cy="3176587"/>
          </a:xfrm>
          <a:prstGeom prst="straightConnector1">
            <a:avLst/>
          </a:prstGeom>
          <a:noFill/>
          <a:ln cap="flat" cmpd="sng" w="9525">
            <a:solidFill>
              <a:srgbClr val="7F7F7F">
                <a:alpha val="80000"/>
              </a:srgbClr>
            </a:solidFill>
            <a:prstDash val="solid"/>
            <a:round/>
            <a:headEnd len="sm" w="sm" type="none"/>
            <a:tailEnd len="sm" w="sm" type="none"/>
          </a:ln>
        </p:spPr>
      </p:cxnSp>
      <p:sp>
        <p:nvSpPr>
          <p:cNvPr id="229" name="Google Shape;229;p24"/>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30" name="Google Shape;230;p24"/>
          <p:cNvSpPr/>
          <p:nvPr/>
        </p:nvSpPr>
        <p:spPr>
          <a:xfrm>
            <a:off x="4904534"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31" name="Google Shape;231;p24"/>
          <p:cNvSpPr/>
          <p:nvPr/>
        </p:nvSpPr>
        <p:spPr>
          <a:xfrm>
            <a:off x="4233425" y="3048000"/>
            <a:ext cx="3259667" cy="3810000"/>
          </a:xfrm>
          <a:prstGeom prst="triangle">
            <a:avLst>
              <a:gd fmla="val 100000" name="adj"/>
            </a:avLst>
          </a:prstGeom>
          <a:solidFill>
            <a:schemeClr val="accent2">
              <a:alpha val="7215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32" name="Google Shape;232;p24"/>
          <p:cNvSpPr/>
          <p:nvPr/>
        </p:nvSpPr>
        <p:spPr>
          <a:xfrm>
            <a:off x="4635592"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33" name="Google Shape;233;p24"/>
          <p:cNvSpPr/>
          <p:nvPr/>
        </p:nvSpPr>
        <p:spPr>
          <a:xfrm>
            <a:off x="5672758" y="3589867"/>
            <a:ext cx="1817159" cy="3268133"/>
          </a:xfrm>
          <a:prstGeom prst="triangle">
            <a:avLst>
              <a:gd fmla="val 100000" name="adj"/>
            </a:avLst>
          </a:prstGeom>
          <a:solidFill>
            <a:schemeClr val="accent1">
              <a:alpha val="8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34" name="Google Shape;234;p24"/>
          <p:cNvSpPr/>
          <p:nvPr/>
        </p:nvSpPr>
        <p:spPr>
          <a:xfrm>
            <a:off x="62659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35" name="Google Shape;235;p24"/>
          <p:cNvSpPr txBox="1"/>
          <p:nvPr>
            <p:ph type="title"/>
          </p:nvPr>
        </p:nvSpPr>
        <p:spPr>
          <a:xfrm>
            <a:off x="7181723" y="609600"/>
            <a:ext cx="4512989" cy="222773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300"/>
              <a:buFont typeface="Arial"/>
              <a:buNone/>
            </a:pPr>
            <a:r>
              <a:rPr b="1" i="1" lang="en-US" sz="3300">
                <a:solidFill>
                  <a:srgbClr val="FFFFFF"/>
                </a:solidFill>
                <a:latin typeface="Arial"/>
                <a:ea typeface="Arial"/>
                <a:cs typeface="Arial"/>
                <a:sym typeface="Arial"/>
              </a:rPr>
              <a:t>Approaches and Strategies to Monitor  the incidence of polio in the UK</a:t>
            </a:r>
            <a:endParaRPr sz="3300">
              <a:solidFill>
                <a:srgbClr val="FFFFFF"/>
              </a:solidFill>
            </a:endParaRPr>
          </a:p>
        </p:txBody>
      </p:sp>
      <p:pic>
        <p:nvPicPr>
          <p:cNvPr id="236" name="Google Shape;236;p24"/>
          <p:cNvPicPr preferRelativeResize="0"/>
          <p:nvPr/>
        </p:nvPicPr>
        <p:blipFill rotWithShape="1">
          <a:blip r:embed="rId3">
            <a:alphaModFix/>
          </a:blip>
          <a:srcRect b="0" l="0" r="0" t="0"/>
          <a:stretch/>
        </p:blipFill>
        <p:spPr>
          <a:xfrm>
            <a:off x="757251" y="1545062"/>
            <a:ext cx="3856774" cy="3856774"/>
          </a:xfrm>
          <a:prstGeom prst="rect">
            <a:avLst/>
          </a:prstGeom>
          <a:noFill/>
          <a:ln>
            <a:noFill/>
          </a:ln>
        </p:spPr>
      </p:pic>
      <p:sp>
        <p:nvSpPr>
          <p:cNvPr id="237" name="Google Shape;237;p24"/>
          <p:cNvSpPr txBox="1"/>
          <p:nvPr>
            <p:ph idx="1" type="body"/>
          </p:nvPr>
        </p:nvSpPr>
        <p:spPr>
          <a:xfrm>
            <a:off x="7181725" y="2837329"/>
            <a:ext cx="4512988" cy="33179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040"/>
              <a:buNone/>
            </a:pPr>
            <a:r>
              <a:rPr lang="en-US" sz="1300">
                <a:solidFill>
                  <a:srgbClr val="FFFFFF"/>
                </a:solidFill>
              </a:rPr>
              <a:t>polio is a highly contagious viral disease that can paralyse and even kill people (WHO, 2024). Effective polio monitoring is necessary to stop outbreaks and aid in eradication efforts.</a:t>
            </a:r>
            <a:endParaRPr/>
          </a:p>
          <a:p>
            <a:pPr indent="0" lvl="0" marL="0" rtl="0" algn="l">
              <a:lnSpc>
                <a:spcPct val="90000"/>
              </a:lnSpc>
              <a:spcBef>
                <a:spcPts val="1000"/>
              </a:spcBef>
              <a:spcAft>
                <a:spcPts val="0"/>
              </a:spcAft>
              <a:buSzPts val="1040"/>
              <a:buNone/>
            </a:pPr>
            <a:r>
              <a:rPr lang="en-US" sz="1300">
                <a:solidFill>
                  <a:srgbClr val="FFFFFF"/>
                </a:solidFill>
              </a:rPr>
              <a:t>Acute Flaccid Paralysis (AFP) Surveillance- </a:t>
            </a:r>
            <a:endParaRPr/>
          </a:p>
          <a:p>
            <a:pPr indent="-342900" lvl="0" marL="342900" rtl="0" algn="l">
              <a:lnSpc>
                <a:spcPct val="90000"/>
              </a:lnSpc>
              <a:spcBef>
                <a:spcPts val="1000"/>
              </a:spcBef>
              <a:spcAft>
                <a:spcPts val="0"/>
              </a:spcAft>
              <a:buSzPts val="1040"/>
              <a:buFont typeface="Noto Sans Symbols"/>
              <a:buChar char="⮚"/>
            </a:pPr>
            <a:r>
              <a:rPr lang="en-US" sz="1300">
                <a:solidFill>
                  <a:srgbClr val="FFFFFF"/>
                </a:solidFill>
              </a:rPr>
              <a:t>The most important approach and strategy for monitoring polio is AFP</a:t>
            </a:r>
            <a:endParaRPr/>
          </a:p>
          <a:p>
            <a:pPr indent="-342900" lvl="0" marL="342900" rtl="0" algn="l">
              <a:lnSpc>
                <a:spcPct val="90000"/>
              </a:lnSpc>
              <a:spcBef>
                <a:spcPts val="1000"/>
              </a:spcBef>
              <a:spcAft>
                <a:spcPts val="0"/>
              </a:spcAft>
              <a:buSzPts val="1040"/>
              <a:buFont typeface="Noto Sans Symbols"/>
              <a:buChar char="⮚"/>
            </a:pPr>
            <a:r>
              <a:rPr lang="en-US" sz="1300">
                <a:solidFill>
                  <a:srgbClr val="FFFFFF"/>
                </a:solidFill>
              </a:rPr>
              <a:t>This system is good as it identifies and have good understanding the cause of sudden weakness in muscle or paralysis ,particularly reported in children under 15 years of age</a:t>
            </a:r>
            <a:endParaRPr/>
          </a:p>
          <a:p>
            <a:pPr indent="-342900" lvl="0" marL="342900" rtl="0" algn="l">
              <a:lnSpc>
                <a:spcPct val="90000"/>
              </a:lnSpc>
              <a:spcBef>
                <a:spcPts val="1000"/>
              </a:spcBef>
              <a:spcAft>
                <a:spcPts val="0"/>
              </a:spcAft>
              <a:buSzPts val="1040"/>
              <a:buFont typeface="Noto Sans Symbols"/>
              <a:buChar char="⮚"/>
            </a:pPr>
            <a:r>
              <a:rPr lang="en-US" sz="1300">
                <a:solidFill>
                  <a:srgbClr val="FFFFFF"/>
                </a:solidFill>
              </a:rPr>
              <a:t>AFP surveillance can identify potential polio cases directly, it is regarded as the gold standard and and helps calculate incidence rates accurately (WHO, 2023).</a:t>
            </a:r>
            <a:endParaRPr sz="1300">
              <a:solidFill>
                <a:srgbClr val="FFFFFF"/>
              </a:solidFill>
            </a:endParaRPr>
          </a:p>
        </p:txBody>
      </p:sp>
      <p:sp>
        <p:nvSpPr>
          <p:cNvPr id="238" name="Google Shape;238;p24"/>
          <p:cNvSpPr txBox="1"/>
          <p:nvPr/>
        </p:nvSpPr>
        <p:spPr>
          <a:xfrm>
            <a:off x="603825" y="6508275"/>
            <a:ext cx="153300" cy="1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rgbClr val="3F3F3F"/>
              </a:solidFill>
              <a:latin typeface="Trebuchet MS"/>
              <a:ea typeface="Trebuchet MS"/>
              <a:cs typeface="Trebuchet MS"/>
              <a:sym typeface="Trebuchet MS"/>
            </a:endParaRPr>
          </a:p>
        </p:txBody>
      </p:sp>
      <p:sp>
        <p:nvSpPr>
          <p:cNvPr id="239" name="Google Shape;239;p24"/>
          <p:cNvSpPr txBox="1"/>
          <p:nvPr/>
        </p:nvSpPr>
        <p:spPr>
          <a:xfrm>
            <a:off x="453550" y="6508275"/>
            <a:ext cx="3510300" cy="51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Arial"/>
              <a:buNone/>
            </a:pPr>
            <a:r>
              <a:rPr lang="en-US" sz="1200">
                <a:solidFill>
                  <a:schemeClr val="dk1"/>
                </a:solidFill>
                <a:latin typeface="Trebuchet MS"/>
                <a:ea typeface="Trebuchet MS"/>
                <a:cs typeface="Trebuchet MS"/>
                <a:sym typeface="Trebuchet MS"/>
              </a:rPr>
              <a:t>Valinya Da Coasta__________________2512507</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3" name="Shape 243"/>
        <p:cNvGrpSpPr/>
        <p:nvPr/>
      </p:nvGrpSpPr>
      <p:grpSpPr>
        <a:xfrm>
          <a:off x="0" y="0"/>
          <a:ext cx="0" cy="0"/>
          <a:chOff x="0" y="0"/>
          <a:chExt cx="0" cy="0"/>
        </a:xfrm>
      </p:grpSpPr>
      <p:sp>
        <p:nvSpPr>
          <p:cNvPr id="244" name="Google Shape;244;p25"/>
          <p:cNvSpPr txBox="1"/>
          <p:nvPr>
            <p:ph type="title"/>
          </p:nvPr>
        </p:nvSpPr>
        <p:spPr>
          <a:xfrm>
            <a:off x="1333502" y="333477"/>
            <a:ext cx="8596668" cy="816077"/>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rgbClr val="B6E995"/>
              </a:buClr>
              <a:buSzPct val="100000"/>
              <a:buFont typeface="Trebuchet MS"/>
              <a:buNone/>
            </a:pPr>
            <a:r>
              <a:rPr b="1" lang="en-US" sz="3100">
                <a:solidFill>
                  <a:srgbClr val="B6E995"/>
                </a:solidFill>
              </a:rPr>
              <a:t>Environmental Surveillance</a:t>
            </a:r>
            <a:br>
              <a:rPr b="1" lang="en-US" sz="9600">
                <a:solidFill>
                  <a:srgbClr val="00FFFF"/>
                </a:solidFill>
                <a:latin typeface="Arial"/>
                <a:ea typeface="Arial"/>
                <a:cs typeface="Arial"/>
                <a:sym typeface="Arial"/>
              </a:rPr>
            </a:br>
            <a:endParaRPr/>
          </a:p>
        </p:txBody>
      </p:sp>
      <p:grpSp>
        <p:nvGrpSpPr>
          <p:cNvPr id="245" name="Google Shape;245;p25"/>
          <p:cNvGrpSpPr/>
          <p:nvPr/>
        </p:nvGrpSpPr>
        <p:grpSpPr>
          <a:xfrm>
            <a:off x="1333502" y="1149554"/>
            <a:ext cx="8596668" cy="2587522"/>
            <a:chOff x="0" y="0"/>
            <a:chExt cx="8596668" cy="2587522"/>
          </a:xfrm>
        </p:grpSpPr>
        <p:cxnSp>
          <p:nvCxnSpPr>
            <p:cNvPr id="246" name="Google Shape;246;p25"/>
            <p:cNvCxnSpPr/>
            <p:nvPr/>
          </p:nvCxnSpPr>
          <p:spPr>
            <a:xfrm>
              <a:off x="0" y="0"/>
              <a:ext cx="8596668" cy="0"/>
            </a:xfrm>
            <a:prstGeom prst="straightConnector1">
              <a:avLst/>
            </a:prstGeom>
            <a:solidFill>
              <a:srgbClr val="90C223"/>
            </a:solidFill>
            <a:ln cap="rnd" cmpd="sng" w="19050">
              <a:solidFill>
                <a:srgbClr val="90C223"/>
              </a:solidFill>
              <a:prstDash val="solid"/>
              <a:round/>
              <a:headEnd len="sm" w="sm" type="none"/>
              <a:tailEnd len="sm" w="sm" type="none"/>
            </a:ln>
          </p:spPr>
        </p:cxnSp>
        <p:sp>
          <p:nvSpPr>
            <p:cNvPr id="247" name="Google Shape;247;p25"/>
            <p:cNvSpPr/>
            <p:nvPr/>
          </p:nvSpPr>
          <p:spPr>
            <a:xfrm>
              <a:off x="0" y="0"/>
              <a:ext cx="8596668" cy="6468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25"/>
            <p:cNvSpPr txBox="1"/>
            <p:nvPr/>
          </p:nvSpPr>
          <p:spPr>
            <a:xfrm>
              <a:off x="0" y="0"/>
              <a:ext cx="8596668" cy="646880"/>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Trebuchet MS"/>
                <a:buNone/>
              </a:pPr>
              <a:r>
                <a:rPr lang="en-US" sz="1800">
                  <a:solidFill>
                    <a:schemeClr val="dk1"/>
                  </a:solidFill>
                  <a:latin typeface="Trebuchet MS"/>
                  <a:ea typeface="Trebuchet MS"/>
                  <a:cs typeface="Trebuchet MS"/>
                  <a:sym typeface="Trebuchet MS"/>
                </a:rPr>
                <a:t>This is key strategy for identify poliovirus which includes testing sewage and wastewater for poliovirus</a:t>
              </a:r>
              <a:endParaRPr/>
            </a:p>
          </p:txBody>
        </p:sp>
        <p:cxnSp>
          <p:nvCxnSpPr>
            <p:cNvPr id="249" name="Google Shape;249;p25"/>
            <p:cNvCxnSpPr/>
            <p:nvPr/>
          </p:nvCxnSpPr>
          <p:spPr>
            <a:xfrm>
              <a:off x="0" y="646880"/>
              <a:ext cx="8596668" cy="0"/>
            </a:xfrm>
            <a:prstGeom prst="straightConnector1">
              <a:avLst/>
            </a:prstGeom>
            <a:solidFill>
              <a:srgbClr val="90C223"/>
            </a:solidFill>
            <a:ln cap="rnd" cmpd="sng" w="19050">
              <a:solidFill>
                <a:srgbClr val="90C223"/>
              </a:solidFill>
              <a:prstDash val="solid"/>
              <a:round/>
              <a:headEnd len="sm" w="sm" type="none"/>
              <a:tailEnd len="sm" w="sm" type="none"/>
            </a:ln>
          </p:spPr>
        </p:cxnSp>
        <p:sp>
          <p:nvSpPr>
            <p:cNvPr id="250" name="Google Shape;250;p25"/>
            <p:cNvSpPr/>
            <p:nvPr/>
          </p:nvSpPr>
          <p:spPr>
            <a:xfrm>
              <a:off x="0" y="646880"/>
              <a:ext cx="8596668" cy="6468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25"/>
            <p:cNvSpPr txBox="1"/>
            <p:nvPr/>
          </p:nvSpPr>
          <p:spPr>
            <a:xfrm>
              <a:off x="0" y="646880"/>
              <a:ext cx="8596668" cy="646880"/>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Trebuchet MS"/>
                <a:buNone/>
              </a:pPr>
              <a:r>
                <a:rPr lang="en-US" sz="1800">
                  <a:solidFill>
                    <a:schemeClr val="dk1"/>
                  </a:solidFill>
                  <a:latin typeface="Trebuchet MS"/>
                  <a:ea typeface="Trebuchet MS"/>
                  <a:cs typeface="Trebuchet MS"/>
                  <a:sym typeface="Trebuchet MS"/>
                </a:rPr>
                <a:t>Poliovirus can circulate silently in a locality before paralysis cases appear</a:t>
              </a:r>
              <a:endParaRPr/>
            </a:p>
          </p:txBody>
        </p:sp>
        <p:cxnSp>
          <p:nvCxnSpPr>
            <p:cNvPr id="252" name="Google Shape;252;p25"/>
            <p:cNvCxnSpPr/>
            <p:nvPr/>
          </p:nvCxnSpPr>
          <p:spPr>
            <a:xfrm>
              <a:off x="0" y="1293761"/>
              <a:ext cx="8596668" cy="0"/>
            </a:xfrm>
            <a:prstGeom prst="straightConnector1">
              <a:avLst/>
            </a:prstGeom>
            <a:solidFill>
              <a:srgbClr val="90C223"/>
            </a:solidFill>
            <a:ln cap="rnd" cmpd="sng" w="19050">
              <a:solidFill>
                <a:srgbClr val="90C223"/>
              </a:solidFill>
              <a:prstDash val="solid"/>
              <a:round/>
              <a:headEnd len="sm" w="sm" type="none"/>
              <a:tailEnd len="sm" w="sm" type="none"/>
            </a:ln>
          </p:spPr>
        </p:cxnSp>
        <p:sp>
          <p:nvSpPr>
            <p:cNvPr id="253" name="Google Shape;253;p25"/>
            <p:cNvSpPr/>
            <p:nvPr/>
          </p:nvSpPr>
          <p:spPr>
            <a:xfrm>
              <a:off x="0" y="1293761"/>
              <a:ext cx="8596668" cy="6468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25"/>
            <p:cNvSpPr txBox="1"/>
            <p:nvPr/>
          </p:nvSpPr>
          <p:spPr>
            <a:xfrm>
              <a:off x="0" y="1293761"/>
              <a:ext cx="8596668" cy="646880"/>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Trebuchet MS"/>
                <a:buNone/>
              </a:pPr>
              <a:r>
                <a:rPr lang="en-US" sz="1800">
                  <a:solidFill>
                    <a:schemeClr val="dk1"/>
                  </a:solidFill>
                  <a:latin typeface="Trebuchet MS"/>
                  <a:ea typeface="Trebuchet MS"/>
                  <a:cs typeface="Trebuchet MS"/>
                  <a:sym typeface="Trebuchet MS"/>
                </a:rPr>
                <a:t>By testing wastewater: Health authorities detect virus circulation early ,It  provides an early warning system and  identify high-risk areas.</a:t>
              </a:r>
              <a:endParaRPr/>
            </a:p>
          </p:txBody>
        </p:sp>
        <p:cxnSp>
          <p:nvCxnSpPr>
            <p:cNvPr id="255" name="Google Shape;255;p25"/>
            <p:cNvCxnSpPr/>
            <p:nvPr/>
          </p:nvCxnSpPr>
          <p:spPr>
            <a:xfrm>
              <a:off x="0" y="1940642"/>
              <a:ext cx="8596668" cy="0"/>
            </a:xfrm>
            <a:prstGeom prst="straightConnector1">
              <a:avLst/>
            </a:prstGeom>
            <a:solidFill>
              <a:srgbClr val="90C223"/>
            </a:solidFill>
            <a:ln cap="rnd" cmpd="sng" w="19050">
              <a:solidFill>
                <a:srgbClr val="90C223"/>
              </a:solidFill>
              <a:prstDash val="solid"/>
              <a:round/>
              <a:headEnd len="sm" w="sm" type="none"/>
              <a:tailEnd len="sm" w="sm" type="none"/>
            </a:ln>
          </p:spPr>
        </p:cxnSp>
        <p:sp>
          <p:nvSpPr>
            <p:cNvPr id="256" name="Google Shape;256;p25"/>
            <p:cNvSpPr/>
            <p:nvPr/>
          </p:nvSpPr>
          <p:spPr>
            <a:xfrm>
              <a:off x="0" y="1940642"/>
              <a:ext cx="8596668" cy="6468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25"/>
            <p:cNvSpPr txBox="1"/>
            <p:nvPr/>
          </p:nvSpPr>
          <p:spPr>
            <a:xfrm>
              <a:off x="0" y="1940642"/>
              <a:ext cx="8596668" cy="646880"/>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Trebuchet MS"/>
                <a:buNone/>
              </a:pPr>
              <a:r>
                <a:rPr lang="en-US" sz="1800">
                  <a:solidFill>
                    <a:schemeClr val="dk1"/>
                  </a:solidFill>
                  <a:latin typeface="Trebuchet MS"/>
                  <a:ea typeface="Trebuchet MS"/>
                  <a:cs typeface="Trebuchet MS"/>
                  <a:sym typeface="Trebuchet MS"/>
                </a:rPr>
                <a:t>Environmental surveillance has become particularly significant in urban areas with dense populations and increases sensitivity of detection                                          </a:t>
              </a:r>
              <a:endParaRPr/>
            </a:p>
          </p:txBody>
        </p:sp>
      </p:grpSp>
      <p:sp>
        <p:nvSpPr>
          <p:cNvPr id="258" name="Google Shape;258;p25"/>
          <p:cNvSpPr txBox="1"/>
          <p:nvPr/>
        </p:nvSpPr>
        <p:spPr>
          <a:xfrm>
            <a:off x="1333502" y="3862438"/>
            <a:ext cx="8596668" cy="816077"/>
          </a:xfrm>
          <a:prstGeom prst="rect">
            <a:avLst/>
          </a:prstGeom>
          <a:noFill/>
          <a:ln>
            <a:noFill/>
          </a:ln>
        </p:spPr>
        <p:txBody>
          <a:bodyPr anchorCtr="0" anchor="t" bIns="45700" lIns="91425" spcFirstLastPara="1" rIns="91425" wrap="square" tIns="45700">
            <a:normAutofit fontScale="25000" lnSpcReduction="20000"/>
          </a:bodyPr>
          <a:lstStyle/>
          <a:p>
            <a:pPr indent="0" lvl="0" marL="0" marR="0" rtl="0" algn="l">
              <a:spcBef>
                <a:spcPts val="0"/>
              </a:spcBef>
              <a:spcAft>
                <a:spcPts val="0"/>
              </a:spcAft>
              <a:buClr>
                <a:schemeClr val="accent1"/>
              </a:buClr>
              <a:buSzPct val="100000"/>
              <a:buFont typeface="Trebuchet MS"/>
              <a:buNone/>
            </a:pPr>
            <a:r>
              <a:rPr b="1" lang="en-US" sz="9600">
                <a:solidFill>
                  <a:schemeClr val="accent1"/>
                </a:solidFill>
                <a:latin typeface="Trebuchet MS"/>
                <a:ea typeface="Trebuchet MS"/>
                <a:cs typeface="Trebuchet MS"/>
                <a:sym typeface="Trebuchet MS"/>
              </a:rPr>
              <a:t>Active Case Search and Data Quality</a:t>
            </a:r>
            <a:endParaRPr/>
          </a:p>
          <a:p>
            <a:pPr indent="0" lvl="0" marL="0" marR="0" rtl="0" algn="l">
              <a:spcBef>
                <a:spcPts val="0"/>
              </a:spcBef>
              <a:spcAft>
                <a:spcPts val="0"/>
              </a:spcAft>
              <a:buClr>
                <a:srgbClr val="00FFFF"/>
              </a:buClr>
              <a:buSzPct val="100000"/>
              <a:buFont typeface="Arial"/>
              <a:buNone/>
            </a:pPr>
            <a:br>
              <a:rPr b="1" lang="en-US" sz="9600">
                <a:solidFill>
                  <a:srgbClr val="00FFFF"/>
                </a:solidFill>
                <a:latin typeface="Arial"/>
                <a:ea typeface="Arial"/>
                <a:cs typeface="Arial"/>
                <a:sym typeface="Arial"/>
              </a:rPr>
            </a:br>
            <a:endParaRPr sz="3600">
              <a:solidFill>
                <a:schemeClr val="accent1"/>
              </a:solidFill>
              <a:latin typeface="Trebuchet MS"/>
              <a:ea typeface="Trebuchet MS"/>
              <a:cs typeface="Trebuchet MS"/>
              <a:sym typeface="Trebuchet MS"/>
            </a:endParaRPr>
          </a:p>
        </p:txBody>
      </p:sp>
      <p:grpSp>
        <p:nvGrpSpPr>
          <p:cNvPr id="259" name="Google Shape;259;p25"/>
          <p:cNvGrpSpPr/>
          <p:nvPr/>
        </p:nvGrpSpPr>
        <p:grpSpPr>
          <a:xfrm>
            <a:off x="1333502" y="4395838"/>
            <a:ext cx="8596668" cy="2253227"/>
            <a:chOff x="0" y="0"/>
            <a:chExt cx="8596668" cy="2253227"/>
          </a:xfrm>
        </p:grpSpPr>
        <p:cxnSp>
          <p:nvCxnSpPr>
            <p:cNvPr id="260" name="Google Shape;260;p25"/>
            <p:cNvCxnSpPr/>
            <p:nvPr/>
          </p:nvCxnSpPr>
          <p:spPr>
            <a:xfrm>
              <a:off x="0" y="0"/>
              <a:ext cx="8596668" cy="0"/>
            </a:xfrm>
            <a:prstGeom prst="straightConnector1">
              <a:avLst/>
            </a:prstGeom>
            <a:solidFill>
              <a:srgbClr val="90C223"/>
            </a:solidFill>
            <a:ln cap="rnd" cmpd="sng" w="19050">
              <a:solidFill>
                <a:srgbClr val="90C223"/>
              </a:solidFill>
              <a:prstDash val="solid"/>
              <a:round/>
              <a:headEnd len="sm" w="sm" type="none"/>
              <a:tailEnd len="sm" w="sm" type="none"/>
            </a:ln>
          </p:spPr>
        </p:cxnSp>
        <p:sp>
          <p:nvSpPr>
            <p:cNvPr id="261" name="Google Shape;261;p25"/>
            <p:cNvSpPr/>
            <p:nvPr/>
          </p:nvSpPr>
          <p:spPr>
            <a:xfrm>
              <a:off x="0" y="0"/>
              <a:ext cx="8596668" cy="12937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25"/>
            <p:cNvSpPr txBox="1"/>
            <p:nvPr/>
          </p:nvSpPr>
          <p:spPr>
            <a:xfrm>
              <a:off x="0" y="0"/>
              <a:ext cx="8596668" cy="1293761"/>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Trebuchet MS"/>
                <a:buNone/>
              </a:pPr>
              <a:r>
                <a:rPr lang="en-US" sz="1800">
                  <a:solidFill>
                    <a:schemeClr val="dk1"/>
                  </a:solidFill>
                  <a:latin typeface="Trebuchet MS"/>
                  <a:ea typeface="Trebuchet MS"/>
                  <a:cs typeface="Trebuchet MS"/>
                  <a:sym typeface="Trebuchet MS"/>
                </a:rPr>
                <a:t>In order to find unreported AFP cases and review record, surveillance officers regularly visit in Hospitals, Clinics, Rehabilitation centers and Communities because to maintain high data quality is important</a:t>
              </a:r>
              <a:endParaRPr/>
            </a:p>
          </p:txBody>
        </p:sp>
        <p:cxnSp>
          <p:nvCxnSpPr>
            <p:cNvPr id="263" name="Google Shape;263;p25"/>
            <p:cNvCxnSpPr/>
            <p:nvPr/>
          </p:nvCxnSpPr>
          <p:spPr>
            <a:xfrm>
              <a:off x="0" y="920136"/>
              <a:ext cx="8596668" cy="0"/>
            </a:xfrm>
            <a:prstGeom prst="straightConnector1">
              <a:avLst/>
            </a:prstGeom>
            <a:solidFill>
              <a:srgbClr val="90C223"/>
            </a:solidFill>
            <a:ln cap="rnd" cmpd="sng" w="19050">
              <a:solidFill>
                <a:srgbClr val="90C223"/>
              </a:solidFill>
              <a:prstDash val="solid"/>
              <a:round/>
              <a:headEnd len="sm" w="sm" type="none"/>
              <a:tailEnd len="sm" w="sm" type="none"/>
            </a:ln>
          </p:spPr>
        </p:cxnSp>
        <p:sp>
          <p:nvSpPr>
            <p:cNvPr id="264" name="Google Shape;264;p25"/>
            <p:cNvSpPr/>
            <p:nvPr/>
          </p:nvSpPr>
          <p:spPr>
            <a:xfrm>
              <a:off x="0" y="959466"/>
              <a:ext cx="8596668" cy="12937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25"/>
            <p:cNvSpPr txBox="1"/>
            <p:nvPr/>
          </p:nvSpPr>
          <p:spPr>
            <a:xfrm>
              <a:off x="0" y="959466"/>
              <a:ext cx="8596668" cy="1293761"/>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Trebuchet MS"/>
                <a:buNone/>
              </a:pPr>
              <a:r>
                <a:rPr lang="en-US" sz="1800">
                  <a:solidFill>
                    <a:schemeClr val="dk1"/>
                  </a:solidFill>
                  <a:latin typeface="Trebuchet MS"/>
                  <a:ea typeface="Trebuchet MS"/>
                  <a:cs typeface="Trebuchet MS"/>
                  <a:sym typeface="Trebuchet MS"/>
                </a:rPr>
                <a:t>Strong monitoring systems guarantee  accurate incidence estimation  and direct vaccination responses (WHO AFRO, 2023).</a:t>
              </a:r>
              <a:endParaRPr/>
            </a:p>
          </p:txBody>
        </p:sp>
      </p:grpSp>
      <p:sp>
        <p:nvSpPr>
          <p:cNvPr id="266" name="Google Shape;266;p25"/>
          <p:cNvSpPr txBox="1"/>
          <p:nvPr/>
        </p:nvSpPr>
        <p:spPr>
          <a:xfrm>
            <a:off x="385250" y="6494600"/>
            <a:ext cx="3702300" cy="36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Arial"/>
              <a:buNone/>
            </a:pPr>
            <a:r>
              <a:rPr lang="en-US" sz="1200">
                <a:solidFill>
                  <a:schemeClr val="dk1"/>
                </a:solidFill>
                <a:latin typeface="Trebuchet MS"/>
                <a:ea typeface="Trebuchet MS"/>
                <a:cs typeface="Trebuchet MS"/>
                <a:sym typeface="Trebuchet MS"/>
              </a:rPr>
              <a:t>Valinya Da Coasta__________________2512507</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0" name="Shape 270"/>
        <p:cNvGrpSpPr/>
        <p:nvPr/>
      </p:nvGrpSpPr>
      <p:grpSpPr>
        <a:xfrm>
          <a:off x="0" y="0"/>
          <a:ext cx="0" cy="0"/>
          <a:chOff x="0" y="0"/>
          <a:chExt cx="0" cy="0"/>
        </a:xfrm>
      </p:grpSpPr>
      <p:sp>
        <p:nvSpPr>
          <p:cNvPr id="271" name="Google Shape;271;p26"/>
          <p:cNvSpPr txBox="1"/>
          <p:nvPr>
            <p:ph type="title"/>
          </p:nvPr>
        </p:nvSpPr>
        <p:spPr>
          <a:xfrm>
            <a:off x="6090445" y="609600"/>
            <a:ext cx="3183556" cy="13208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2800"/>
              <a:buFont typeface="Trebuchet MS"/>
              <a:buNone/>
            </a:pPr>
            <a:r>
              <a:rPr lang="en-US" sz="2800"/>
              <a:t>Community-Based Surveillance (CBS)-</a:t>
            </a:r>
            <a:endParaRPr/>
          </a:p>
        </p:txBody>
      </p:sp>
      <p:sp>
        <p:nvSpPr>
          <p:cNvPr id="272" name="Google Shape;272;p26"/>
          <p:cNvSpPr txBox="1"/>
          <p:nvPr>
            <p:ph idx="1" type="body"/>
          </p:nvPr>
        </p:nvSpPr>
        <p:spPr>
          <a:xfrm>
            <a:off x="6094410" y="2160589"/>
            <a:ext cx="3176589"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200"/>
              <a:buChar char="►"/>
            </a:pPr>
            <a:r>
              <a:rPr lang="en-US" sz="1500"/>
              <a:t>In order to find and report suspicious cases, community members are involved in this approach.</a:t>
            </a:r>
            <a:endParaRPr/>
          </a:p>
          <a:p>
            <a:pPr indent="-342900" lvl="0" marL="342900" rtl="0" algn="l">
              <a:lnSpc>
                <a:spcPct val="90000"/>
              </a:lnSpc>
              <a:spcBef>
                <a:spcPts val="1000"/>
              </a:spcBef>
              <a:spcAft>
                <a:spcPts val="0"/>
              </a:spcAft>
              <a:buSzPts val="1200"/>
              <a:buChar char="►"/>
            </a:pPr>
            <a:r>
              <a:rPr lang="en-US" sz="1500"/>
              <a:t>Teachers, traditional healers, community leaders, and trained volunteers are all trained to identify AFP signs and notify health authorities about them</a:t>
            </a:r>
            <a:endParaRPr/>
          </a:p>
          <a:p>
            <a:pPr indent="-342900" lvl="0" marL="342900" rtl="0" algn="l">
              <a:lnSpc>
                <a:spcPct val="90000"/>
              </a:lnSpc>
              <a:spcBef>
                <a:spcPts val="1000"/>
              </a:spcBef>
              <a:spcAft>
                <a:spcPts val="0"/>
              </a:spcAft>
              <a:buSzPts val="1200"/>
              <a:buChar char="►"/>
            </a:pPr>
            <a:r>
              <a:rPr lang="en-US" sz="1500"/>
              <a:t>This strategy is useful in area with weak health facilities (GPEI, 2018).</a:t>
            </a:r>
            <a:endParaRPr/>
          </a:p>
          <a:p>
            <a:pPr indent="-342900" lvl="0" marL="342900" rtl="0" algn="l">
              <a:lnSpc>
                <a:spcPct val="90000"/>
              </a:lnSpc>
              <a:spcBef>
                <a:spcPts val="1000"/>
              </a:spcBef>
              <a:spcAft>
                <a:spcPts val="0"/>
              </a:spcAft>
              <a:buSzPts val="1200"/>
              <a:buChar char="►"/>
            </a:pPr>
            <a:r>
              <a:rPr lang="en-US" sz="1500"/>
              <a:t>It helps preserve correct local incidence data and increases overall surveillance sensitivity.</a:t>
            </a:r>
            <a:endParaRPr sz="1500"/>
          </a:p>
        </p:txBody>
      </p:sp>
      <p:pic>
        <p:nvPicPr>
          <p:cNvPr id="273" name="Google Shape;273;p26"/>
          <p:cNvPicPr preferRelativeResize="0"/>
          <p:nvPr/>
        </p:nvPicPr>
        <p:blipFill rotWithShape="1">
          <a:blip r:embed="rId3">
            <a:alphaModFix/>
          </a:blip>
          <a:srcRect b="0" l="0" r="0" t="0"/>
          <a:stretch/>
        </p:blipFill>
        <p:spPr>
          <a:xfrm>
            <a:off x="799814" y="891686"/>
            <a:ext cx="5062993" cy="5062993"/>
          </a:xfrm>
          <a:prstGeom prst="rect">
            <a:avLst/>
          </a:prstGeom>
          <a:noFill/>
          <a:ln>
            <a:noFill/>
          </a:ln>
        </p:spPr>
      </p:pic>
      <p:sp>
        <p:nvSpPr>
          <p:cNvPr id="274" name="Google Shape;274;p26"/>
          <p:cNvSpPr txBox="1"/>
          <p:nvPr/>
        </p:nvSpPr>
        <p:spPr>
          <a:xfrm>
            <a:off x="1041000" y="6576575"/>
            <a:ext cx="3948000" cy="281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Arial"/>
              <a:buNone/>
            </a:pPr>
            <a:r>
              <a:rPr lang="en-US" sz="1200">
                <a:solidFill>
                  <a:schemeClr val="dk1"/>
                </a:solidFill>
                <a:latin typeface="Trebuchet MS"/>
                <a:ea typeface="Trebuchet MS"/>
                <a:cs typeface="Trebuchet MS"/>
                <a:sym typeface="Trebuchet MS"/>
              </a:rPr>
              <a:t>Valinya Da Coasta__________________2512507</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8" name="Shape 278"/>
        <p:cNvGrpSpPr/>
        <p:nvPr/>
      </p:nvGrpSpPr>
      <p:grpSpPr>
        <a:xfrm>
          <a:off x="0" y="0"/>
          <a:ext cx="0" cy="0"/>
          <a:chOff x="0" y="0"/>
          <a:chExt cx="0" cy="0"/>
        </a:xfrm>
      </p:grpSpPr>
      <p:pic>
        <p:nvPicPr>
          <p:cNvPr id="279" name="Google Shape;279;p27"/>
          <p:cNvPicPr preferRelativeResize="0"/>
          <p:nvPr/>
        </p:nvPicPr>
        <p:blipFill rotWithShape="1">
          <a:blip r:embed="rId3">
            <a:alphaModFix/>
          </a:blip>
          <a:srcRect b="0" l="5026" r="18156" t="0"/>
          <a:stretch/>
        </p:blipFill>
        <p:spPr>
          <a:xfrm>
            <a:off x="4269854" y="-1"/>
            <a:ext cx="7922146" cy="6858001"/>
          </a:xfrm>
          <a:custGeom>
            <a:rect b="b" l="l" r="r" t="t"/>
            <a:pathLst>
              <a:path extrusionOk="0" h="6858001" w="7922146">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80" name="Google Shape;280;p27"/>
          <p:cNvSpPr txBox="1"/>
          <p:nvPr>
            <p:ph type="title"/>
          </p:nvPr>
        </p:nvSpPr>
        <p:spPr>
          <a:xfrm>
            <a:off x="677333" y="609600"/>
            <a:ext cx="3851123" cy="13208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accent1"/>
              </a:buClr>
              <a:buSzPts val="2000"/>
              <a:buFont typeface="Arial"/>
              <a:buNone/>
            </a:pPr>
            <a:r>
              <a:rPr b="1" lang="en-US" sz="2000">
                <a:latin typeface="Arial"/>
                <a:ea typeface="Arial"/>
                <a:cs typeface="Arial"/>
                <a:sym typeface="Arial"/>
              </a:rPr>
              <a:t>Approaches and Strategies to Control </a:t>
            </a:r>
            <a:r>
              <a:rPr b="1" i="1" lang="en-US" sz="2000">
                <a:latin typeface="Arial"/>
                <a:ea typeface="Arial"/>
                <a:cs typeface="Arial"/>
                <a:sym typeface="Arial"/>
              </a:rPr>
              <a:t>the incidence of polio</a:t>
            </a:r>
            <a:r>
              <a:rPr b="1" lang="en-US" sz="2000">
                <a:latin typeface="Arial"/>
                <a:ea typeface="Arial"/>
                <a:cs typeface="Arial"/>
                <a:sym typeface="Arial"/>
              </a:rPr>
              <a:t> in the UK</a:t>
            </a:r>
            <a:endParaRPr sz="2000"/>
          </a:p>
        </p:txBody>
      </p:sp>
      <p:sp>
        <p:nvSpPr>
          <p:cNvPr id="281" name="Google Shape;281;p27"/>
          <p:cNvSpPr txBox="1"/>
          <p:nvPr>
            <p:ph idx="1" type="body"/>
          </p:nvPr>
        </p:nvSpPr>
        <p:spPr>
          <a:xfrm>
            <a:off x="677333" y="1839042"/>
            <a:ext cx="4326745" cy="3880773"/>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SzPts val="680"/>
              <a:buNone/>
            </a:pPr>
            <a:r>
              <a:rPr b="1" lang="en-US" sz="1400">
                <a:latin typeface="Arial"/>
                <a:ea typeface="Arial"/>
                <a:cs typeface="Arial"/>
                <a:sym typeface="Arial"/>
              </a:rPr>
              <a:t>Campaigns for Vaccination</a:t>
            </a:r>
            <a:endParaRPr/>
          </a:p>
          <a:p>
            <a:pPr indent="-329905" lvl="0" marL="457200" rtl="0" algn="l">
              <a:lnSpc>
                <a:spcPct val="90000"/>
              </a:lnSpc>
              <a:spcBef>
                <a:spcPts val="1000"/>
              </a:spcBef>
              <a:spcAft>
                <a:spcPts val="0"/>
              </a:spcAft>
              <a:buClr>
                <a:srgbClr val="93DF5F"/>
              </a:buClr>
              <a:buSzPts val="1400"/>
              <a:buFont typeface="Noto Sans Symbols"/>
              <a:buChar char="⮚"/>
            </a:pPr>
            <a:r>
              <a:rPr b="1" lang="en-US" sz="1400">
                <a:latin typeface="Arial"/>
                <a:ea typeface="Arial"/>
                <a:cs typeface="Arial"/>
                <a:sym typeface="Arial"/>
              </a:rPr>
              <a:t>The best way to prevent polio is to vaccinate children regularly. WHO advises that all children receive repeated doses of either the inactivated polio vaccine (IPV) or the oral polio vaccine (OPV) (WHO, 2022). </a:t>
            </a:r>
            <a:endParaRPr/>
          </a:p>
          <a:p>
            <a:pPr indent="-215096" lvl="0" marL="742950" rtl="0" algn="l">
              <a:lnSpc>
                <a:spcPct val="90000"/>
              </a:lnSpc>
              <a:spcBef>
                <a:spcPts val="1000"/>
              </a:spcBef>
              <a:spcAft>
                <a:spcPts val="0"/>
              </a:spcAft>
              <a:buClr>
                <a:srgbClr val="93DF5F"/>
              </a:buClr>
              <a:buSzPts val="1113"/>
              <a:buFont typeface="Noto Sans Symbols"/>
              <a:buNone/>
            </a:pPr>
            <a:r>
              <a:t/>
            </a:r>
            <a:endParaRPr b="1" sz="1400">
              <a:latin typeface="Arial"/>
              <a:ea typeface="Arial"/>
              <a:cs typeface="Arial"/>
              <a:sym typeface="Arial"/>
            </a:endParaRPr>
          </a:p>
          <a:p>
            <a:pPr indent="-329905" lvl="0" marL="457200" rtl="0" algn="l">
              <a:lnSpc>
                <a:spcPct val="90000"/>
              </a:lnSpc>
              <a:spcBef>
                <a:spcPts val="1000"/>
              </a:spcBef>
              <a:spcAft>
                <a:spcPts val="0"/>
              </a:spcAft>
              <a:buClr>
                <a:srgbClr val="93DF5F"/>
              </a:buClr>
              <a:buSzPts val="1400"/>
              <a:buFont typeface="Noto Sans Symbols"/>
              <a:buChar char="⮚"/>
            </a:pPr>
            <a:r>
              <a:rPr b="1" lang="en-US" sz="1400">
                <a:latin typeface="Arial"/>
                <a:ea typeface="Arial"/>
                <a:cs typeface="Arial"/>
                <a:sym typeface="Arial"/>
              </a:rPr>
              <a:t>regular vaccinations stop the spread of viruses and lower the number of new infections and strongest defense against polio</a:t>
            </a:r>
            <a:endParaRPr/>
          </a:p>
          <a:p>
            <a:pPr indent="-215096" lvl="0" marL="742950" rtl="0" algn="l">
              <a:lnSpc>
                <a:spcPct val="90000"/>
              </a:lnSpc>
              <a:spcBef>
                <a:spcPts val="1000"/>
              </a:spcBef>
              <a:spcAft>
                <a:spcPts val="0"/>
              </a:spcAft>
              <a:buClr>
                <a:srgbClr val="93DF5F"/>
              </a:buClr>
              <a:buSzPts val="1113"/>
              <a:buFont typeface="Noto Sans Symbols"/>
              <a:buNone/>
            </a:pPr>
            <a:r>
              <a:t/>
            </a:r>
            <a:endParaRPr b="1" sz="1400">
              <a:latin typeface="Arial"/>
              <a:ea typeface="Arial"/>
              <a:cs typeface="Arial"/>
              <a:sym typeface="Arial"/>
            </a:endParaRPr>
          </a:p>
          <a:p>
            <a:pPr indent="-329905" lvl="0" marL="457200" rtl="0" algn="l">
              <a:lnSpc>
                <a:spcPct val="90000"/>
              </a:lnSpc>
              <a:spcBef>
                <a:spcPts val="1000"/>
              </a:spcBef>
              <a:spcAft>
                <a:spcPts val="0"/>
              </a:spcAft>
              <a:buClr>
                <a:srgbClr val="93DF5F"/>
              </a:buClr>
              <a:buSzPts val="1400"/>
              <a:buFont typeface="Noto Sans Symbols"/>
              <a:buChar char="⮚"/>
            </a:pPr>
            <a:r>
              <a:rPr b="1" lang="en-US" sz="1400">
                <a:latin typeface="Arial"/>
                <a:ea typeface="Arial"/>
                <a:cs typeface="Arial"/>
                <a:sym typeface="Arial"/>
              </a:rPr>
              <a:t>keep vaccination rates high (over 90%) to attain herd immunity, and reducing virus transmission within the community (GPEI, 2023).</a:t>
            </a:r>
            <a:endParaRPr/>
          </a:p>
          <a:p>
            <a:pPr indent="-329905" lvl="0" marL="457200" rtl="0" algn="l">
              <a:lnSpc>
                <a:spcPct val="90000"/>
              </a:lnSpc>
              <a:spcBef>
                <a:spcPts val="0"/>
              </a:spcBef>
              <a:spcAft>
                <a:spcPts val="0"/>
              </a:spcAft>
              <a:buClr>
                <a:srgbClr val="93DF5F"/>
              </a:buClr>
              <a:buSzPts val="1400"/>
              <a:buFont typeface="Noto Sans Symbols"/>
              <a:buChar char="⮚"/>
            </a:pPr>
            <a:r>
              <a:rPr b="1" lang="en-US" sz="1400">
                <a:latin typeface="Arial"/>
                <a:ea typeface="Arial"/>
                <a:cs typeface="Arial"/>
                <a:sym typeface="Arial"/>
              </a:rPr>
              <a:t>Achieve high level of immunisation levels protect the whole community</a:t>
            </a:r>
            <a:endParaRPr sz="1400"/>
          </a:p>
        </p:txBody>
      </p:sp>
      <p:sp>
        <p:nvSpPr>
          <p:cNvPr id="282" name="Google Shape;282;p27"/>
          <p:cNvSpPr txBox="1"/>
          <p:nvPr/>
        </p:nvSpPr>
        <p:spPr>
          <a:xfrm>
            <a:off x="1191275" y="6453625"/>
            <a:ext cx="3552000" cy="341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Arial"/>
              <a:buNone/>
            </a:pPr>
            <a:r>
              <a:rPr lang="en-US" sz="1200">
                <a:solidFill>
                  <a:schemeClr val="dk1"/>
                </a:solidFill>
                <a:latin typeface="Trebuchet MS"/>
                <a:ea typeface="Trebuchet MS"/>
                <a:cs typeface="Trebuchet MS"/>
                <a:sym typeface="Trebuchet MS"/>
              </a:rPr>
              <a:t>Kulwinder Kaur____________________2217502</a:t>
            </a:r>
            <a:endParaRPr sz="1800">
              <a:solidFill>
                <a:srgbClr val="7F7F7F"/>
              </a:solidFill>
              <a:latin typeface="Trebuchet MS"/>
              <a:ea typeface="Trebuchet MS"/>
              <a:cs typeface="Trebuchet MS"/>
              <a:sym typeface="Trebuchet MS"/>
            </a:endParaRPr>
          </a:p>
          <a:p>
            <a:pPr indent="0" lvl="0" marL="0" rtl="0" algn="l">
              <a:spcBef>
                <a:spcPts val="0"/>
              </a:spcBef>
              <a:spcAft>
                <a:spcPts val="0"/>
              </a:spcAft>
              <a:buNone/>
            </a:pPr>
            <a:r>
              <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 name="Shape 287"/>
        <p:cNvGrpSpPr/>
        <p:nvPr/>
      </p:nvGrpSpPr>
      <p:grpSpPr>
        <a:xfrm>
          <a:off x="0" y="0"/>
          <a:ext cx="0" cy="0"/>
          <a:chOff x="0" y="0"/>
          <a:chExt cx="0" cy="0"/>
        </a:xfrm>
      </p:grpSpPr>
      <p:sp>
        <p:nvSpPr>
          <p:cNvPr id="288" name="Google Shape;288;p28"/>
          <p:cNvSpPr txBox="1"/>
          <p:nvPr>
            <p:ph type="title"/>
          </p:nvPr>
        </p:nvSpPr>
        <p:spPr>
          <a:xfrm>
            <a:off x="238000" y="284925"/>
            <a:ext cx="9149100" cy="13209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FFFFFF"/>
              </a:buClr>
              <a:buSzPts val="3600"/>
              <a:buFont typeface="Trebuchet MS"/>
              <a:buNone/>
            </a:pPr>
            <a:r>
              <a:rPr lang="en-US">
                <a:solidFill>
                  <a:srgbClr val="90C223"/>
                </a:solidFill>
              </a:rPr>
              <a:t>Early Detection and Quick Action</a:t>
            </a:r>
            <a:endParaRPr>
              <a:solidFill>
                <a:srgbClr val="90C223"/>
              </a:solidFill>
            </a:endParaRPr>
          </a:p>
        </p:txBody>
      </p:sp>
      <p:sp>
        <p:nvSpPr>
          <p:cNvPr id="289" name="Google Shape;289;p28"/>
          <p:cNvSpPr txBox="1"/>
          <p:nvPr>
            <p:ph idx="1" type="body"/>
          </p:nvPr>
        </p:nvSpPr>
        <p:spPr>
          <a:xfrm>
            <a:off x="7" y="911514"/>
            <a:ext cx="8596800" cy="245850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rgbClr val="90C223"/>
              </a:buClr>
              <a:buSzPts val="1440"/>
              <a:buFont typeface="Noto Sans Symbols"/>
              <a:buChar char="⮚"/>
            </a:pPr>
            <a:r>
              <a:rPr lang="en-US">
                <a:solidFill>
                  <a:schemeClr val="dk1"/>
                </a:solidFill>
              </a:rPr>
              <a:t>Monitor</a:t>
            </a:r>
            <a:r>
              <a:rPr lang="en-US">
                <a:solidFill>
                  <a:schemeClr val="dk1"/>
                </a:solidFill>
              </a:rPr>
              <a:t> Cases of sudden paralysis in children</a:t>
            </a:r>
            <a:endParaRPr>
              <a:solidFill>
                <a:schemeClr val="dk1"/>
              </a:solidFill>
            </a:endParaRPr>
          </a:p>
          <a:p>
            <a:pPr indent="-342900" lvl="0" marL="342900" rtl="0" algn="l">
              <a:spcBef>
                <a:spcPts val="1000"/>
              </a:spcBef>
              <a:spcAft>
                <a:spcPts val="0"/>
              </a:spcAft>
              <a:buClr>
                <a:srgbClr val="90C223"/>
              </a:buClr>
              <a:buSzPts val="1440"/>
              <a:buFont typeface="Noto Sans Symbols"/>
              <a:buChar char="⮚"/>
            </a:pPr>
            <a:r>
              <a:rPr lang="en-US">
                <a:solidFill>
                  <a:schemeClr val="dk1"/>
                </a:solidFill>
              </a:rPr>
              <a:t> Use environmental testing to detect the virus in wastewater</a:t>
            </a:r>
            <a:endParaRPr>
              <a:solidFill>
                <a:schemeClr val="dk1"/>
              </a:solidFill>
            </a:endParaRPr>
          </a:p>
          <a:p>
            <a:pPr indent="-342900" lvl="0" marL="342900" rtl="0" algn="l">
              <a:spcBef>
                <a:spcPts val="1000"/>
              </a:spcBef>
              <a:spcAft>
                <a:spcPts val="0"/>
              </a:spcAft>
              <a:buClr>
                <a:srgbClr val="90C223"/>
              </a:buClr>
              <a:buSzPts val="1440"/>
              <a:buFont typeface="Noto Sans Symbols"/>
              <a:buChar char="⮚"/>
            </a:pPr>
            <a:r>
              <a:rPr lang="en-US">
                <a:solidFill>
                  <a:schemeClr val="dk1"/>
                </a:solidFill>
              </a:rPr>
              <a:t>Investigate suspected cases without delay</a:t>
            </a:r>
            <a:endParaRPr>
              <a:solidFill>
                <a:schemeClr val="dk1"/>
              </a:solidFill>
            </a:endParaRPr>
          </a:p>
          <a:p>
            <a:pPr indent="-342900" lvl="0" marL="342900" rtl="0" algn="l">
              <a:spcBef>
                <a:spcPts val="1000"/>
              </a:spcBef>
              <a:spcAft>
                <a:spcPts val="0"/>
              </a:spcAft>
              <a:buClr>
                <a:srgbClr val="90C223"/>
              </a:buClr>
              <a:buSzPts val="1440"/>
              <a:buFont typeface="Noto Sans Symbols"/>
              <a:buChar char="⮚"/>
            </a:pPr>
            <a:r>
              <a:rPr lang="en-US">
                <a:solidFill>
                  <a:schemeClr val="dk1"/>
                </a:solidFill>
              </a:rPr>
              <a:t>Provide targeted vaccination in affected areas</a:t>
            </a:r>
            <a:endParaRPr>
              <a:solidFill>
                <a:schemeClr val="dk1"/>
              </a:solidFill>
            </a:endParaRPr>
          </a:p>
          <a:p>
            <a:pPr indent="-342900" lvl="0" marL="342900" rtl="0" algn="l">
              <a:spcBef>
                <a:spcPts val="1000"/>
              </a:spcBef>
              <a:spcAft>
                <a:spcPts val="0"/>
              </a:spcAft>
              <a:buClr>
                <a:srgbClr val="90C223"/>
              </a:buClr>
              <a:buSzPts val="1440"/>
              <a:buFont typeface="Noto Sans Symbols"/>
              <a:buChar char="⮚"/>
            </a:pPr>
            <a:r>
              <a:rPr lang="en-US">
                <a:solidFill>
                  <a:schemeClr val="dk1"/>
                </a:solidFill>
              </a:rPr>
              <a:t>Early diagnosis helps stop further spread and enables quick reaction vaccination (GPEI, 2023).</a:t>
            </a:r>
            <a:endParaRPr>
              <a:solidFill>
                <a:schemeClr val="dk1"/>
              </a:solidFill>
            </a:endParaRPr>
          </a:p>
        </p:txBody>
      </p:sp>
      <p:sp>
        <p:nvSpPr>
          <p:cNvPr id="290" name="Google Shape;290;p28"/>
          <p:cNvSpPr txBox="1"/>
          <p:nvPr/>
        </p:nvSpPr>
        <p:spPr>
          <a:xfrm>
            <a:off x="144050" y="3255675"/>
            <a:ext cx="9801600" cy="1320900"/>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Clr>
                <a:srgbClr val="FFFFFF"/>
              </a:buClr>
              <a:buSzPts val="3600"/>
              <a:buFont typeface="Trebuchet MS"/>
              <a:buNone/>
            </a:pPr>
            <a:r>
              <a:rPr b="1" lang="en-US" sz="2900">
                <a:solidFill>
                  <a:srgbClr val="90C223"/>
                </a:solidFill>
                <a:latin typeface="Trebuchet MS"/>
                <a:ea typeface="Trebuchet MS"/>
                <a:cs typeface="Trebuchet MS"/>
                <a:sym typeface="Trebuchet MS"/>
              </a:rPr>
              <a:t>Community Engagement and Health Education</a:t>
            </a:r>
            <a:endParaRPr b="1" sz="2900">
              <a:solidFill>
                <a:srgbClr val="90C223"/>
              </a:solidFill>
              <a:latin typeface="Trebuchet MS"/>
              <a:ea typeface="Trebuchet MS"/>
              <a:cs typeface="Trebuchet MS"/>
              <a:sym typeface="Trebuchet MS"/>
            </a:endParaRPr>
          </a:p>
        </p:txBody>
      </p:sp>
      <p:sp>
        <p:nvSpPr>
          <p:cNvPr id="291" name="Google Shape;291;p28"/>
          <p:cNvSpPr txBox="1"/>
          <p:nvPr/>
        </p:nvSpPr>
        <p:spPr>
          <a:xfrm>
            <a:off x="0" y="4014275"/>
            <a:ext cx="9021900" cy="2552400"/>
          </a:xfrm>
          <a:prstGeom prst="rect">
            <a:avLst/>
          </a:prstGeom>
          <a:noFill/>
          <a:ln>
            <a:noFill/>
          </a:ln>
        </p:spPr>
        <p:txBody>
          <a:bodyPr anchorCtr="0" anchor="t" bIns="45700" lIns="91425" spcFirstLastPara="1" rIns="91425" wrap="square" tIns="45700">
            <a:normAutofit/>
          </a:bodyPr>
          <a:lstStyle/>
          <a:p>
            <a:pPr indent="-342900" lvl="0" marL="342900" marR="0" rtl="0" algn="l">
              <a:spcBef>
                <a:spcPts val="0"/>
              </a:spcBef>
              <a:spcAft>
                <a:spcPts val="0"/>
              </a:spcAft>
              <a:buClr>
                <a:schemeClr val="dk1"/>
              </a:buClr>
              <a:buSzPts val="1440"/>
              <a:buFont typeface="Noto Sans Symbols"/>
              <a:buChar char="⮚"/>
            </a:pPr>
            <a:r>
              <a:rPr lang="en-US" sz="1800">
                <a:solidFill>
                  <a:srgbClr val="FFFFFF"/>
                </a:solidFill>
                <a:latin typeface="Trebuchet MS"/>
                <a:ea typeface="Trebuchet MS"/>
                <a:cs typeface="Trebuchet MS"/>
                <a:sym typeface="Trebuchet MS"/>
              </a:rPr>
              <a:t>The success of vaccinations depends on community trust</a:t>
            </a:r>
            <a:endParaRPr/>
          </a:p>
          <a:p>
            <a:pPr indent="-342900" lvl="0" marL="342900" marR="0" rtl="0" algn="l">
              <a:spcBef>
                <a:spcPts val="1000"/>
              </a:spcBef>
              <a:spcAft>
                <a:spcPts val="0"/>
              </a:spcAft>
              <a:buClr>
                <a:schemeClr val="dk1"/>
              </a:buClr>
              <a:buSzPts val="1440"/>
              <a:buFont typeface="Noto Sans Symbols"/>
              <a:buChar char="⮚"/>
            </a:pPr>
            <a:r>
              <a:rPr lang="en-US" sz="1800">
                <a:solidFill>
                  <a:schemeClr val="dk1"/>
                </a:solidFill>
                <a:latin typeface="Trebuchet MS"/>
                <a:ea typeface="Trebuchet MS"/>
                <a:cs typeface="Trebuchet MS"/>
                <a:sym typeface="Trebuchet MS"/>
              </a:rPr>
              <a:t>Inform parents about the benefits and safety of vaccinations</a:t>
            </a:r>
            <a:endParaRPr>
              <a:solidFill>
                <a:schemeClr val="dk1"/>
              </a:solidFill>
            </a:endParaRPr>
          </a:p>
          <a:p>
            <a:pPr indent="-342900" lvl="0" marL="342900" marR="0" rtl="0" algn="l">
              <a:spcBef>
                <a:spcPts val="1000"/>
              </a:spcBef>
              <a:spcAft>
                <a:spcPts val="0"/>
              </a:spcAft>
              <a:buClr>
                <a:schemeClr val="dk1"/>
              </a:buClr>
              <a:buSzPts val="1440"/>
              <a:buFont typeface="Noto Sans Symbols"/>
              <a:buChar char="⮚"/>
            </a:pPr>
            <a:r>
              <a:rPr lang="en-US" sz="1800">
                <a:solidFill>
                  <a:schemeClr val="dk1"/>
                </a:solidFill>
                <a:latin typeface="Trebuchet MS"/>
                <a:ea typeface="Trebuchet MS"/>
                <a:cs typeface="Trebuchet MS"/>
                <a:sym typeface="Trebuchet MS"/>
              </a:rPr>
              <a:t>Make use of awareness initiatives and local media.</a:t>
            </a:r>
            <a:endParaRPr>
              <a:solidFill>
                <a:schemeClr val="dk1"/>
              </a:solidFill>
            </a:endParaRPr>
          </a:p>
          <a:p>
            <a:pPr indent="-342900" lvl="0" marL="342900" marR="0" rtl="0" algn="l">
              <a:spcBef>
                <a:spcPts val="1000"/>
              </a:spcBef>
              <a:spcAft>
                <a:spcPts val="0"/>
              </a:spcAft>
              <a:buClr>
                <a:schemeClr val="dk1"/>
              </a:buClr>
              <a:buSzPts val="1440"/>
              <a:buFont typeface="Noto Sans Symbols"/>
              <a:buChar char="⮚"/>
            </a:pPr>
            <a:r>
              <a:rPr lang="en-US" sz="1800">
                <a:solidFill>
                  <a:schemeClr val="dk1"/>
                </a:solidFill>
                <a:latin typeface="Trebuchet MS"/>
                <a:ea typeface="Trebuchet MS"/>
                <a:cs typeface="Trebuchet MS"/>
                <a:sym typeface="Trebuchet MS"/>
              </a:rPr>
              <a:t>Vaccine acceptance rises when communities are aware of the advantages.</a:t>
            </a:r>
            <a:endParaRPr>
              <a:solidFill>
                <a:schemeClr val="dk1"/>
              </a:solidFill>
            </a:endParaRPr>
          </a:p>
          <a:p>
            <a:pPr indent="-342900" lvl="0" marL="342900" marR="0" rtl="0" algn="l">
              <a:spcBef>
                <a:spcPts val="1000"/>
              </a:spcBef>
              <a:spcAft>
                <a:spcPts val="0"/>
              </a:spcAft>
              <a:buClr>
                <a:schemeClr val="dk1"/>
              </a:buClr>
              <a:buSzPts val="1440"/>
              <a:buFont typeface="Noto Sans Symbols"/>
              <a:buChar char="⮚"/>
            </a:pPr>
            <a:r>
              <a:rPr lang="en-US" sz="1800">
                <a:solidFill>
                  <a:schemeClr val="dk1"/>
                </a:solidFill>
                <a:latin typeface="Trebuchet MS"/>
                <a:ea typeface="Trebuchet MS"/>
                <a:cs typeface="Trebuchet MS"/>
                <a:sym typeface="Trebuchet MS"/>
              </a:rPr>
              <a:t>To encourage vaccine acceptability, public health authority work with community volunteers, educators, religious leaders, and municipal leaders for vaccination improvement  (UNICEF, 2023).</a:t>
            </a:r>
            <a:endParaRPr>
              <a:solidFill>
                <a:schemeClr val="dk1"/>
              </a:solidFill>
            </a:endParaRPr>
          </a:p>
        </p:txBody>
      </p:sp>
      <p:pic>
        <p:nvPicPr>
          <p:cNvPr id="292" name="Google Shape;292;p28" title="ChatGPT Image Mar 10, 2026, 09_51_26 PM.png"/>
          <p:cNvPicPr preferRelativeResize="0"/>
          <p:nvPr/>
        </p:nvPicPr>
        <p:blipFill rotWithShape="1">
          <a:blip r:embed="rId3">
            <a:alphaModFix/>
          </a:blip>
          <a:srcRect b="4167" l="0" r="0" t="1759"/>
          <a:stretch/>
        </p:blipFill>
        <p:spPr>
          <a:xfrm>
            <a:off x="8865300" y="710850"/>
            <a:ext cx="3326700" cy="5621050"/>
          </a:xfrm>
          <a:prstGeom prst="rect">
            <a:avLst/>
          </a:prstGeom>
          <a:noFill/>
          <a:ln>
            <a:noFill/>
          </a:ln>
        </p:spPr>
      </p:pic>
      <p:sp>
        <p:nvSpPr>
          <p:cNvPr id="293" name="Google Shape;293;p28"/>
          <p:cNvSpPr txBox="1"/>
          <p:nvPr/>
        </p:nvSpPr>
        <p:spPr>
          <a:xfrm>
            <a:off x="4919800" y="6566675"/>
            <a:ext cx="4467300" cy="286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Arial"/>
              <a:buNone/>
            </a:pPr>
            <a:r>
              <a:rPr lang="en-US" sz="1200">
                <a:solidFill>
                  <a:schemeClr val="dk1"/>
                </a:solidFill>
                <a:latin typeface="Trebuchet MS"/>
                <a:ea typeface="Trebuchet MS"/>
                <a:cs typeface="Trebuchet MS"/>
                <a:sym typeface="Trebuchet MS"/>
              </a:rPr>
              <a:t>Kulwinder Kaur____________________2217502</a:t>
            </a:r>
            <a:endParaRPr sz="1800">
              <a:solidFill>
                <a:srgbClr val="7F7F7F"/>
              </a:solidFill>
              <a:latin typeface="Trebuchet MS"/>
              <a:ea typeface="Trebuchet MS"/>
              <a:cs typeface="Trebuchet MS"/>
              <a:sym typeface="Trebuchet MS"/>
            </a:endParaRPr>
          </a:p>
          <a:p>
            <a:pPr indent="0" lvl="0" marL="0" rtl="0" algn="l">
              <a:spcBef>
                <a:spcPts val="0"/>
              </a:spcBef>
              <a:spcAft>
                <a:spcPts val="0"/>
              </a:spcAft>
              <a:buNone/>
            </a:pPr>
            <a:r>
              <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7" name="Shape 297"/>
        <p:cNvGrpSpPr/>
        <p:nvPr/>
      </p:nvGrpSpPr>
      <p:grpSpPr>
        <a:xfrm>
          <a:off x="0" y="0"/>
          <a:ext cx="0" cy="0"/>
          <a:chOff x="0" y="0"/>
          <a:chExt cx="0" cy="0"/>
        </a:xfrm>
      </p:grpSpPr>
      <p:sp>
        <p:nvSpPr>
          <p:cNvPr id="298" name="Google Shape;298;p29"/>
          <p:cNvSpPr txBox="1"/>
          <p:nvPr>
            <p:ph type="title"/>
          </p:nvPr>
        </p:nvSpPr>
        <p:spPr>
          <a:xfrm>
            <a:off x="586900" y="276509"/>
            <a:ext cx="5793804" cy="973394"/>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Trebuchet MS"/>
              <a:buNone/>
            </a:pPr>
            <a:r>
              <a:rPr lang="en-US"/>
              <a:t>Improving Water, Sanitation and Hygiene</a:t>
            </a:r>
            <a:endParaRPr/>
          </a:p>
        </p:txBody>
      </p:sp>
      <p:sp>
        <p:nvSpPr>
          <p:cNvPr id="299" name="Google Shape;299;p29"/>
          <p:cNvSpPr txBox="1"/>
          <p:nvPr>
            <p:ph idx="1" type="body"/>
          </p:nvPr>
        </p:nvSpPr>
        <p:spPr>
          <a:xfrm>
            <a:off x="677334" y="1383841"/>
            <a:ext cx="5703370" cy="2116444"/>
          </a:xfrm>
          <a:prstGeom prst="rect">
            <a:avLst/>
          </a:prstGeom>
          <a:noFill/>
          <a:ln>
            <a:noFill/>
          </a:ln>
        </p:spPr>
        <p:txBody>
          <a:bodyPr anchorCtr="0" anchor="t" bIns="45700" lIns="91425" spcFirstLastPara="1" rIns="91425" wrap="square" tIns="45700">
            <a:noAutofit/>
          </a:bodyPr>
          <a:lstStyle/>
          <a:p>
            <a:pPr indent="0" lvl="0" marL="0" rtl="0" algn="l">
              <a:lnSpc>
                <a:spcPct val="80000"/>
              </a:lnSpc>
              <a:spcBef>
                <a:spcPts val="0"/>
              </a:spcBef>
              <a:spcAft>
                <a:spcPts val="0"/>
              </a:spcAft>
              <a:buSzPts val="1323"/>
              <a:buNone/>
            </a:pPr>
            <a:r>
              <a:rPr lang="en-US" sz="1765">
                <a:solidFill>
                  <a:schemeClr val="dk1"/>
                </a:solidFill>
              </a:rPr>
              <a:t>Polio spread through oral route, therefore can control virus intake by </a:t>
            </a:r>
            <a:endParaRPr sz="1765"/>
          </a:p>
          <a:p>
            <a:pPr indent="-321129" lvl="0" marL="457200" rtl="0" algn="just">
              <a:lnSpc>
                <a:spcPct val="80000"/>
              </a:lnSpc>
              <a:spcBef>
                <a:spcPts val="1000"/>
              </a:spcBef>
              <a:spcAft>
                <a:spcPts val="0"/>
              </a:spcAft>
              <a:buClr>
                <a:srgbClr val="93DF5F"/>
              </a:buClr>
              <a:buSzPts val="1346"/>
              <a:buFont typeface="Trebuchet MS"/>
              <a:buChar char="►"/>
            </a:pPr>
            <a:r>
              <a:rPr lang="en-US" sz="1765">
                <a:solidFill>
                  <a:schemeClr val="dk1"/>
                </a:solidFill>
              </a:rPr>
              <a:t>Encourage people to wash their hands with soap.</a:t>
            </a:r>
            <a:endParaRPr sz="1765"/>
          </a:p>
          <a:p>
            <a:pPr indent="-321129" lvl="0" marL="457200" rtl="0" algn="just">
              <a:lnSpc>
                <a:spcPct val="80000"/>
              </a:lnSpc>
              <a:spcBef>
                <a:spcPts val="0"/>
              </a:spcBef>
              <a:spcAft>
                <a:spcPts val="0"/>
              </a:spcAft>
              <a:buClr>
                <a:srgbClr val="93DF5F"/>
              </a:buClr>
              <a:buSzPts val="1346"/>
              <a:buFont typeface="Trebuchet MS"/>
              <a:buChar char="►"/>
            </a:pPr>
            <a:r>
              <a:rPr lang="en-US" sz="1765">
                <a:solidFill>
                  <a:schemeClr val="dk1"/>
                </a:solidFill>
              </a:rPr>
              <a:t>Make clean drinking water more accessible.</a:t>
            </a:r>
            <a:endParaRPr sz="1765"/>
          </a:p>
          <a:p>
            <a:pPr indent="-321129" lvl="0" marL="457200" rtl="0" algn="just">
              <a:lnSpc>
                <a:spcPct val="80000"/>
              </a:lnSpc>
              <a:spcBef>
                <a:spcPts val="0"/>
              </a:spcBef>
              <a:spcAft>
                <a:spcPts val="0"/>
              </a:spcAft>
              <a:buClr>
                <a:srgbClr val="93DF5F"/>
              </a:buClr>
              <a:buSzPts val="1346"/>
              <a:buFont typeface="Trebuchet MS"/>
              <a:buChar char="►"/>
            </a:pPr>
            <a:r>
              <a:rPr lang="en-US" sz="1765">
                <a:solidFill>
                  <a:schemeClr val="dk1"/>
                </a:solidFill>
              </a:rPr>
              <a:t>Make sure sanitation and waste disposal systems are in place.</a:t>
            </a:r>
            <a:endParaRPr sz="1765"/>
          </a:p>
          <a:p>
            <a:pPr indent="-321129" lvl="0" marL="457200" rtl="0" algn="just">
              <a:lnSpc>
                <a:spcPct val="80000"/>
              </a:lnSpc>
              <a:spcBef>
                <a:spcPts val="0"/>
              </a:spcBef>
              <a:spcAft>
                <a:spcPts val="0"/>
              </a:spcAft>
              <a:buClr>
                <a:srgbClr val="93DF5F"/>
              </a:buClr>
              <a:buSzPts val="1346"/>
              <a:buFont typeface="Trebuchet MS"/>
              <a:buChar char="►"/>
            </a:pPr>
            <a:r>
              <a:rPr lang="en-US" sz="1765">
                <a:solidFill>
                  <a:schemeClr val="dk1"/>
                </a:solidFill>
              </a:rPr>
              <a:t>Improved sanitation lowers community risk and supports immunization efforts (WHO, 2022) and lowers the spread of viruses.</a:t>
            </a:r>
            <a:endParaRPr sz="1765"/>
          </a:p>
          <a:p>
            <a:pPr indent="-258318" lvl="0" marL="342900" rtl="0" algn="l">
              <a:lnSpc>
                <a:spcPct val="80000"/>
              </a:lnSpc>
              <a:spcBef>
                <a:spcPts val="1000"/>
              </a:spcBef>
              <a:spcAft>
                <a:spcPts val="0"/>
              </a:spcAft>
              <a:buSzPts val="1332"/>
              <a:buNone/>
            </a:pPr>
            <a:r>
              <a:t/>
            </a:r>
            <a:endParaRPr sz="1765"/>
          </a:p>
        </p:txBody>
      </p:sp>
      <p:sp>
        <p:nvSpPr>
          <p:cNvPr id="300" name="Google Shape;300;p29"/>
          <p:cNvSpPr txBox="1"/>
          <p:nvPr/>
        </p:nvSpPr>
        <p:spPr>
          <a:xfrm>
            <a:off x="586900" y="3500284"/>
            <a:ext cx="5793804" cy="973394"/>
          </a:xfrm>
          <a:prstGeom prst="rect">
            <a:avLst/>
          </a:prstGeom>
          <a:noFill/>
          <a:ln>
            <a:noFill/>
          </a:ln>
        </p:spPr>
        <p:txBody>
          <a:bodyPr anchorCtr="0" anchor="t" bIns="45700" lIns="91425" spcFirstLastPara="1" rIns="91425" wrap="square" tIns="45700">
            <a:normAutofit fontScale="92500" lnSpcReduction="20000"/>
          </a:bodyPr>
          <a:lstStyle/>
          <a:p>
            <a:pPr indent="0" lvl="0" marL="0" marR="0" rtl="0" algn="l">
              <a:spcBef>
                <a:spcPts val="0"/>
              </a:spcBef>
              <a:spcAft>
                <a:spcPts val="0"/>
              </a:spcAft>
              <a:buClr>
                <a:schemeClr val="accent1"/>
              </a:buClr>
              <a:buSzPct val="100000"/>
              <a:buFont typeface="Trebuchet MS"/>
              <a:buNone/>
            </a:pPr>
            <a:r>
              <a:rPr lang="en-US" sz="3600">
                <a:solidFill>
                  <a:schemeClr val="accent1"/>
                </a:solidFill>
                <a:latin typeface="Trebuchet MS"/>
                <a:ea typeface="Trebuchet MS"/>
                <a:cs typeface="Trebuchet MS"/>
                <a:sym typeface="Trebuchet MS"/>
              </a:rPr>
              <a:t>Targeting High-Risk and Mobile Populations</a:t>
            </a:r>
            <a:endParaRPr sz="3600">
              <a:solidFill>
                <a:schemeClr val="accent1"/>
              </a:solidFill>
              <a:latin typeface="Trebuchet MS"/>
              <a:ea typeface="Trebuchet MS"/>
              <a:cs typeface="Trebuchet MS"/>
              <a:sym typeface="Trebuchet MS"/>
            </a:endParaRPr>
          </a:p>
        </p:txBody>
      </p:sp>
      <p:sp>
        <p:nvSpPr>
          <p:cNvPr id="301" name="Google Shape;301;p29"/>
          <p:cNvSpPr txBox="1"/>
          <p:nvPr/>
        </p:nvSpPr>
        <p:spPr>
          <a:xfrm>
            <a:off x="677334" y="4473678"/>
            <a:ext cx="5703371" cy="2116444"/>
          </a:xfrm>
          <a:prstGeom prst="rect">
            <a:avLst/>
          </a:prstGeom>
          <a:noFill/>
          <a:ln>
            <a:noFill/>
          </a:ln>
        </p:spPr>
        <p:txBody>
          <a:bodyPr anchorCtr="0" anchor="t" bIns="45700" lIns="91425" spcFirstLastPara="1" rIns="91425" wrap="square" tIns="45700">
            <a:normAutofit/>
          </a:bodyPr>
          <a:lstStyle/>
          <a:p>
            <a:pPr indent="-342900" lvl="0" marL="342900" marR="0" rtl="0" algn="l">
              <a:spcBef>
                <a:spcPts val="0"/>
              </a:spcBef>
              <a:spcAft>
                <a:spcPts val="0"/>
              </a:spcAft>
              <a:buClr>
                <a:schemeClr val="accent1"/>
              </a:buClr>
              <a:buSzPts val="1430"/>
              <a:buFont typeface="Noto Sans Symbols"/>
              <a:buChar char="►"/>
            </a:pPr>
            <a:r>
              <a:rPr lang="en-US" sz="1800">
                <a:solidFill>
                  <a:schemeClr val="dk1"/>
                </a:solidFill>
                <a:latin typeface="Trebuchet MS"/>
                <a:ea typeface="Trebuchet MS"/>
                <a:cs typeface="Trebuchet MS"/>
                <a:sym typeface="Trebuchet MS"/>
              </a:rPr>
              <a:t>Particular focus should be placed on: Communities of migrants, populations of refugees and border regions </a:t>
            </a:r>
            <a:endParaRPr/>
          </a:p>
          <a:p>
            <a:pPr indent="-342900" lvl="0" marL="342900" marR="0" rtl="0" algn="l">
              <a:spcBef>
                <a:spcPts val="1000"/>
              </a:spcBef>
              <a:spcAft>
                <a:spcPts val="0"/>
              </a:spcAft>
              <a:buClr>
                <a:schemeClr val="accent1"/>
              </a:buClr>
              <a:buSzPts val="1430"/>
              <a:buFont typeface="Noto Sans Symbols"/>
              <a:buChar char="►"/>
            </a:pPr>
            <a:r>
              <a:rPr lang="en-US" sz="1800">
                <a:solidFill>
                  <a:schemeClr val="dk1"/>
                </a:solidFill>
                <a:latin typeface="Trebuchet MS"/>
                <a:ea typeface="Trebuchet MS"/>
                <a:cs typeface="Trebuchet MS"/>
                <a:sym typeface="Trebuchet MS"/>
              </a:rPr>
              <a:t>Mobile vaccination teams help to prevent the spread  of the virus.</a:t>
            </a:r>
            <a:endParaRPr sz="1800">
              <a:solidFill>
                <a:srgbClr val="3F3F3F"/>
              </a:solidFill>
              <a:latin typeface="Trebuchet MS"/>
              <a:ea typeface="Trebuchet MS"/>
              <a:cs typeface="Trebuchet MS"/>
              <a:sym typeface="Trebuchet MS"/>
            </a:endParaRPr>
          </a:p>
        </p:txBody>
      </p:sp>
      <p:pic>
        <p:nvPicPr>
          <p:cNvPr id="302" name="Google Shape;302;p29"/>
          <p:cNvPicPr preferRelativeResize="0"/>
          <p:nvPr/>
        </p:nvPicPr>
        <p:blipFill rotWithShape="1">
          <a:blip r:embed="rId3">
            <a:alphaModFix/>
          </a:blip>
          <a:srcRect b="0" l="0" r="0" t="0"/>
          <a:stretch/>
        </p:blipFill>
        <p:spPr>
          <a:xfrm>
            <a:off x="6471138" y="799076"/>
            <a:ext cx="5485468" cy="5259847"/>
          </a:xfrm>
          <a:prstGeom prst="rect">
            <a:avLst/>
          </a:prstGeom>
          <a:noFill/>
          <a:ln>
            <a:noFill/>
          </a:ln>
        </p:spPr>
      </p:pic>
      <p:sp>
        <p:nvSpPr>
          <p:cNvPr id="303" name="Google Shape;303;p29"/>
          <p:cNvSpPr txBox="1"/>
          <p:nvPr/>
        </p:nvSpPr>
        <p:spPr>
          <a:xfrm>
            <a:off x="2596500" y="6426300"/>
            <a:ext cx="3784200" cy="431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200"/>
              <a:buFont typeface="Arial"/>
              <a:buNone/>
            </a:pPr>
            <a:r>
              <a:rPr lang="en-US" sz="1200">
                <a:solidFill>
                  <a:schemeClr val="dk1"/>
                </a:solidFill>
                <a:latin typeface="Trebuchet MS"/>
                <a:ea typeface="Trebuchet MS"/>
                <a:cs typeface="Trebuchet MS"/>
                <a:sym typeface="Trebuchet MS"/>
              </a:rPr>
              <a:t>Kulwinder Kaur____________________2217502</a:t>
            </a:r>
            <a:endParaRPr sz="1800">
              <a:solidFill>
                <a:srgbClr val="7F7F7F"/>
              </a:solidFill>
              <a:latin typeface="Trebuchet MS"/>
              <a:ea typeface="Trebuchet MS"/>
              <a:cs typeface="Trebuchet MS"/>
              <a:sym typeface="Trebuchet MS"/>
            </a:endParaRPr>
          </a:p>
          <a:p>
            <a:pPr indent="0" lvl="0" marL="0" rtl="0" algn="l">
              <a:spcBef>
                <a:spcPts val="0"/>
              </a:spcBef>
              <a:spcAft>
                <a:spcPts val="0"/>
              </a:spcAft>
              <a:buNone/>
            </a:pPr>
            <a:r>
              <a:t/>
            </a:r>
            <a:endParaRPr sz="1800">
              <a:solidFill>
                <a:srgbClr val="3F3F3F"/>
              </a:solidFill>
              <a:latin typeface="Trebuchet MS"/>
              <a:ea typeface="Trebuchet MS"/>
              <a:cs typeface="Trebuchet MS"/>
              <a:sym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pic>
        <p:nvPicPr>
          <p:cNvPr id="308" name="Google Shape;308;p30"/>
          <p:cNvPicPr preferRelativeResize="0"/>
          <p:nvPr/>
        </p:nvPicPr>
        <p:blipFill rotWithShape="1">
          <a:blip r:embed="rId3">
            <a:alphaModFix/>
          </a:blip>
          <a:srcRect b="0" l="11645" r="11645" t="0"/>
          <a:stretch/>
        </p:blipFill>
        <p:spPr>
          <a:xfrm>
            <a:off x="4269854" y="-1"/>
            <a:ext cx="7922146" cy="6858001"/>
          </a:xfrm>
          <a:custGeom>
            <a:rect b="b" l="l" r="r" t="t"/>
            <a:pathLst>
              <a:path extrusionOk="0" h="6858001" w="7922146">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309" name="Google Shape;309;p30"/>
          <p:cNvSpPr txBox="1"/>
          <p:nvPr>
            <p:ph type="title"/>
          </p:nvPr>
        </p:nvSpPr>
        <p:spPr>
          <a:xfrm>
            <a:off x="668867" y="1678666"/>
            <a:ext cx="4088190" cy="2369093"/>
          </a:xfrm>
          <a:prstGeom prst="rect">
            <a:avLst/>
          </a:prstGeom>
          <a:noFill/>
          <a:ln>
            <a:noFill/>
          </a:ln>
        </p:spPr>
        <p:txBody>
          <a:bodyPr anchorCtr="0" anchor="b" bIns="45700" lIns="91425" spcFirstLastPara="1" rIns="91425" wrap="square" tIns="45700">
            <a:normAutofit/>
          </a:bodyPr>
          <a:lstStyle/>
          <a:p>
            <a:pPr indent="0" lvl="0" marL="0" rtl="0" algn="r">
              <a:lnSpc>
                <a:spcPct val="90000"/>
              </a:lnSpc>
              <a:spcBef>
                <a:spcPts val="0"/>
              </a:spcBef>
              <a:spcAft>
                <a:spcPts val="0"/>
              </a:spcAft>
              <a:buClr>
                <a:schemeClr val="accent1"/>
              </a:buClr>
              <a:buSzPts val="3700"/>
              <a:buFont typeface="Trebuchet MS"/>
              <a:buNone/>
            </a:pPr>
            <a:r>
              <a:rPr lang="en-US" sz="3700"/>
              <a:t>Factors Affecting Health &amp; Wellbeing of People with Polio</a:t>
            </a:r>
            <a:endParaRPr/>
          </a:p>
        </p:txBody>
      </p:sp>
      <p:sp>
        <p:nvSpPr>
          <p:cNvPr id="310" name="Google Shape;310;p30"/>
          <p:cNvSpPr txBox="1"/>
          <p:nvPr/>
        </p:nvSpPr>
        <p:spPr>
          <a:xfrm>
            <a:off x="439250" y="6340975"/>
            <a:ext cx="4434600" cy="436500"/>
          </a:xfrm>
          <a:prstGeom prst="rect">
            <a:avLst/>
          </a:prstGeom>
          <a:noFill/>
          <a:ln>
            <a:noFill/>
          </a:ln>
        </p:spPr>
        <p:txBody>
          <a:bodyPr anchorCtr="0" anchor="t" bIns="91425" lIns="91425" spcFirstLastPara="1" rIns="91425" wrap="square" tIns="91425">
            <a:noAutofit/>
          </a:bodyPr>
          <a:lstStyle/>
          <a:p>
            <a:pPr indent="0" lvl="0" marL="0" marR="0" rtl="0" algn="l">
              <a:spcBef>
                <a:spcPts val="0"/>
              </a:spcBef>
              <a:spcAft>
                <a:spcPts val="0"/>
              </a:spcAft>
              <a:buNone/>
            </a:pPr>
            <a:r>
              <a:rPr lang="en-US" sz="1000">
                <a:solidFill>
                  <a:schemeClr val="dk1"/>
                </a:solidFill>
                <a:latin typeface="Trebuchet MS"/>
                <a:ea typeface="Trebuchet MS"/>
                <a:cs typeface="Trebuchet MS"/>
                <a:sym typeface="Trebuchet MS"/>
              </a:rPr>
              <a:t>Kiran Saba________________________2511429</a:t>
            </a:r>
            <a:endParaRPr sz="1000">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chemeClr val="dk1"/>
              </a:buClr>
              <a:buSzPts val="3240"/>
              <a:buFont typeface="Trebuchet MS"/>
              <a:buNone/>
            </a:pPr>
            <a:r>
              <a:t/>
            </a:r>
            <a:endParaRPr b="0" i="0" sz="1000" u="none" cap="none" strike="noStrike">
              <a:solidFill>
                <a:srgbClr val="595959"/>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000" u="none" cap="none" strike="noStrike">
              <a:solidFill>
                <a:srgbClr val="3F3F3F"/>
              </a:solidFill>
              <a:latin typeface="Trebuchet MS"/>
              <a:ea typeface="Trebuchet MS"/>
              <a:cs typeface="Trebuchet MS"/>
              <a:sym typeface="Trebuchet MS"/>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4" name="Shape 314"/>
        <p:cNvGrpSpPr/>
        <p:nvPr/>
      </p:nvGrpSpPr>
      <p:grpSpPr>
        <a:xfrm>
          <a:off x="0" y="0"/>
          <a:ext cx="0" cy="0"/>
          <a:chOff x="0" y="0"/>
          <a:chExt cx="0" cy="0"/>
        </a:xfrm>
      </p:grpSpPr>
      <p:sp>
        <p:nvSpPr>
          <p:cNvPr id="315" name="Google Shape;315;p31"/>
          <p:cNvSpPr txBox="1"/>
          <p:nvPr>
            <p:ph idx="1" type="body"/>
          </p:nvPr>
        </p:nvSpPr>
        <p:spPr>
          <a:xfrm>
            <a:off x="6096000" y="1658172"/>
            <a:ext cx="3176589"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040"/>
              <a:buChar char="►"/>
            </a:pPr>
            <a:r>
              <a:rPr b="1" lang="en-US" sz="1300"/>
              <a:t>Physical Health</a:t>
            </a:r>
            <a:endParaRPr/>
          </a:p>
          <a:p>
            <a:pPr indent="-342900" lvl="0" marL="342900" rtl="0" algn="l">
              <a:lnSpc>
                <a:spcPct val="90000"/>
              </a:lnSpc>
              <a:spcBef>
                <a:spcPts val="1000"/>
              </a:spcBef>
              <a:spcAft>
                <a:spcPts val="0"/>
              </a:spcAft>
              <a:buSzPts val="1040"/>
              <a:buFont typeface="Trebuchet MS"/>
              <a:buAutoNum type="arabicPeriod"/>
            </a:pPr>
            <a:r>
              <a:rPr lang="en-US" sz="1300"/>
              <a:t>Muscle weakness or paralysis (WHO, 2025)</a:t>
            </a:r>
            <a:endParaRPr/>
          </a:p>
          <a:p>
            <a:pPr indent="-342900" lvl="0" marL="342900" rtl="0" algn="l">
              <a:lnSpc>
                <a:spcPct val="90000"/>
              </a:lnSpc>
              <a:spcBef>
                <a:spcPts val="1000"/>
              </a:spcBef>
              <a:spcAft>
                <a:spcPts val="0"/>
              </a:spcAft>
              <a:buSzPts val="1040"/>
              <a:buFont typeface="Trebuchet MS"/>
              <a:buAutoNum type="arabicPeriod"/>
            </a:pPr>
            <a:r>
              <a:rPr lang="en-US" sz="1300"/>
              <a:t>Trouble walking or moving</a:t>
            </a:r>
            <a:endParaRPr/>
          </a:p>
          <a:p>
            <a:pPr indent="-342900" lvl="0" marL="342900" rtl="0" algn="l">
              <a:lnSpc>
                <a:spcPct val="90000"/>
              </a:lnSpc>
              <a:spcBef>
                <a:spcPts val="1000"/>
              </a:spcBef>
              <a:spcAft>
                <a:spcPts val="0"/>
              </a:spcAft>
              <a:buSzPts val="1040"/>
              <a:buFont typeface="Trebuchet MS"/>
              <a:buAutoNum type="arabicPeriod"/>
            </a:pPr>
            <a:r>
              <a:rPr lang="en-US" sz="1300"/>
              <a:t>Pain and tiredness</a:t>
            </a:r>
            <a:endParaRPr/>
          </a:p>
          <a:p>
            <a:pPr indent="-342900" lvl="0" marL="342900" rtl="0" algn="l">
              <a:lnSpc>
                <a:spcPct val="90000"/>
              </a:lnSpc>
              <a:spcBef>
                <a:spcPts val="1000"/>
              </a:spcBef>
              <a:spcAft>
                <a:spcPts val="0"/>
              </a:spcAft>
              <a:buSzPts val="1040"/>
              <a:buFont typeface="Trebuchet MS"/>
              <a:buAutoNum type="arabicPeriod"/>
            </a:pPr>
            <a:r>
              <a:rPr lang="en-US" sz="1300"/>
              <a:t>Breathing problems (in severe cases)</a:t>
            </a:r>
            <a:endParaRPr/>
          </a:p>
          <a:p>
            <a:pPr indent="0" lvl="0" marL="0" rtl="0" algn="l">
              <a:lnSpc>
                <a:spcPct val="90000"/>
              </a:lnSpc>
              <a:spcBef>
                <a:spcPts val="1000"/>
              </a:spcBef>
              <a:spcAft>
                <a:spcPts val="0"/>
              </a:spcAft>
              <a:buSzPts val="1040"/>
              <a:buNone/>
            </a:pPr>
            <a:r>
              <a:t/>
            </a:r>
            <a:endParaRPr sz="1300"/>
          </a:p>
          <a:p>
            <a:pPr indent="-342900" lvl="0" marL="342900" rtl="0" algn="l">
              <a:lnSpc>
                <a:spcPct val="90000"/>
              </a:lnSpc>
              <a:spcBef>
                <a:spcPts val="1000"/>
              </a:spcBef>
              <a:spcAft>
                <a:spcPts val="0"/>
              </a:spcAft>
              <a:buSzPts val="1040"/>
              <a:buChar char="►"/>
            </a:pPr>
            <a:r>
              <a:rPr b="1" lang="en-US" sz="1300"/>
              <a:t>Emotional Wellbeing</a:t>
            </a:r>
            <a:endParaRPr/>
          </a:p>
          <a:p>
            <a:pPr indent="-342900" lvl="0" marL="342900" rtl="0" algn="l">
              <a:lnSpc>
                <a:spcPct val="90000"/>
              </a:lnSpc>
              <a:spcBef>
                <a:spcPts val="1000"/>
              </a:spcBef>
              <a:spcAft>
                <a:spcPts val="0"/>
              </a:spcAft>
              <a:buSzPts val="1040"/>
              <a:buFont typeface="Trebuchet MS"/>
              <a:buAutoNum type="arabicPeriod"/>
            </a:pPr>
            <a:r>
              <a:rPr lang="en-US" sz="1300"/>
              <a:t>Feeling sad, stressed, or frustrated</a:t>
            </a:r>
            <a:endParaRPr/>
          </a:p>
          <a:p>
            <a:pPr indent="-342900" lvl="0" marL="342900" rtl="0" algn="l">
              <a:lnSpc>
                <a:spcPct val="90000"/>
              </a:lnSpc>
              <a:spcBef>
                <a:spcPts val="1000"/>
              </a:spcBef>
              <a:spcAft>
                <a:spcPts val="0"/>
              </a:spcAft>
              <a:buSzPts val="1040"/>
              <a:buFont typeface="Trebuchet MS"/>
              <a:buAutoNum type="arabicPeriod"/>
            </a:pPr>
            <a:r>
              <a:rPr lang="en-US" sz="1300"/>
              <a:t>Low confidence because of physical changes</a:t>
            </a:r>
            <a:endParaRPr/>
          </a:p>
          <a:p>
            <a:pPr indent="-342900" lvl="0" marL="342900" rtl="0" algn="l">
              <a:lnSpc>
                <a:spcPct val="90000"/>
              </a:lnSpc>
              <a:spcBef>
                <a:spcPts val="1000"/>
              </a:spcBef>
              <a:spcAft>
                <a:spcPts val="0"/>
              </a:spcAft>
              <a:buSzPts val="1040"/>
              <a:buFont typeface="Trebuchet MS"/>
              <a:buAutoNum type="arabicPeriod"/>
            </a:pPr>
            <a:r>
              <a:rPr lang="en-US" sz="1300"/>
              <a:t>Worry about the future</a:t>
            </a:r>
            <a:endParaRPr/>
          </a:p>
        </p:txBody>
      </p:sp>
      <p:pic>
        <p:nvPicPr>
          <p:cNvPr id="316" name="Google Shape;316;p31"/>
          <p:cNvPicPr preferRelativeResize="0"/>
          <p:nvPr/>
        </p:nvPicPr>
        <p:blipFill rotWithShape="1">
          <a:blip r:embed="rId3">
            <a:alphaModFix/>
          </a:blip>
          <a:srcRect b="0" l="0" r="0" t="0"/>
          <a:stretch/>
        </p:blipFill>
        <p:spPr>
          <a:xfrm>
            <a:off x="799814" y="891686"/>
            <a:ext cx="5062993" cy="5062993"/>
          </a:xfrm>
          <a:prstGeom prst="rect">
            <a:avLst/>
          </a:prstGeom>
          <a:noFill/>
          <a:ln>
            <a:noFill/>
          </a:ln>
        </p:spPr>
      </p:pic>
      <p:sp>
        <p:nvSpPr>
          <p:cNvPr id="317" name="Google Shape;317;p31"/>
          <p:cNvSpPr txBox="1"/>
          <p:nvPr/>
        </p:nvSpPr>
        <p:spPr>
          <a:xfrm>
            <a:off x="439250" y="6340975"/>
            <a:ext cx="4434600" cy="436500"/>
          </a:xfrm>
          <a:prstGeom prst="rect">
            <a:avLst/>
          </a:prstGeom>
          <a:noFill/>
          <a:ln>
            <a:noFill/>
          </a:ln>
        </p:spPr>
        <p:txBody>
          <a:bodyPr anchorCtr="0" anchor="t" bIns="91425" lIns="91425" spcFirstLastPara="1" rIns="91425" wrap="square" tIns="91425">
            <a:noAutofit/>
          </a:bodyPr>
          <a:lstStyle/>
          <a:p>
            <a:pPr indent="0" lvl="0" marL="0" marR="0" rtl="0" algn="l">
              <a:spcBef>
                <a:spcPts val="0"/>
              </a:spcBef>
              <a:spcAft>
                <a:spcPts val="0"/>
              </a:spcAft>
              <a:buNone/>
            </a:pPr>
            <a:r>
              <a:rPr lang="en-US" sz="1000">
                <a:solidFill>
                  <a:schemeClr val="dk1"/>
                </a:solidFill>
                <a:latin typeface="Trebuchet MS"/>
                <a:ea typeface="Trebuchet MS"/>
                <a:cs typeface="Trebuchet MS"/>
                <a:sym typeface="Trebuchet MS"/>
              </a:rPr>
              <a:t>Kiran Saba________________________2511429</a:t>
            </a:r>
            <a:endParaRPr sz="1000">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chemeClr val="dk1"/>
              </a:buClr>
              <a:buSzPts val="3240"/>
              <a:buFont typeface="Trebuchet MS"/>
              <a:buNone/>
            </a:pPr>
            <a:r>
              <a:t/>
            </a:r>
            <a:endParaRPr b="0" i="0" sz="1000" u="none" cap="none" strike="noStrike">
              <a:solidFill>
                <a:srgbClr val="595959"/>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000" u="none" cap="none" strike="noStrike">
              <a:solidFill>
                <a:srgbClr val="3F3F3F"/>
              </a:solidFill>
              <a:latin typeface="Trebuchet MS"/>
              <a:ea typeface="Trebuchet MS"/>
              <a:cs typeface="Trebuchet MS"/>
              <a:sym typeface="Trebuchet MS"/>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21" name="Shape 321"/>
        <p:cNvGrpSpPr/>
        <p:nvPr/>
      </p:nvGrpSpPr>
      <p:grpSpPr>
        <a:xfrm>
          <a:off x="0" y="0"/>
          <a:ext cx="0" cy="0"/>
          <a:chOff x="0" y="0"/>
          <a:chExt cx="0" cy="0"/>
        </a:xfrm>
      </p:grpSpPr>
      <p:sp>
        <p:nvSpPr>
          <p:cNvPr id="322" name="Google Shape;322;p32"/>
          <p:cNvSpPr txBox="1"/>
          <p:nvPr>
            <p:ph idx="1" type="body"/>
          </p:nvPr>
        </p:nvSpPr>
        <p:spPr>
          <a:xfrm>
            <a:off x="5209575" y="2010425"/>
            <a:ext cx="4064400" cy="4030800"/>
          </a:xfrm>
          <a:prstGeom prst="rect">
            <a:avLst/>
          </a:prstGeom>
          <a:noFill/>
          <a:ln>
            <a:noFill/>
          </a:ln>
        </p:spPr>
        <p:txBody>
          <a:bodyPr anchorCtr="0" anchor="t" bIns="45700" lIns="91425" spcFirstLastPara="1" rIns="91425" wrap="square" tIns="45700">
            <a:normAutofit lnSpcReduction="10000"/>
          </a:bodyPr>
          <a:lstStyle/>
          <a:p>
            <a:pPr indent="-342900" lvl="0" marL="342900" rtl="0" algn="l">
              <a:lnSpc>
                <a:spcPct val="90000"/>
              </a:lnSpc>
              <a:spcBef>
                <a:spcPts val="0"/>
              </a:spcBef>
              <a:spcAft>
                <a:spcPts val="0"/>
              </a:spcAft>
              <a:buSzPts val="880"/>
              <a:buChar char="►"/>
            </a:pPr>
            <a:r>
              <a:rPr b="1" lang="en-US" sz="1100"/>
              <a:t>Social Life</a:t>
            </a:r>
            <a:endParaRPr/>
          </a:p>
          <a:p>
            <a:pPr indent="-342900" lvl="0" marL="342900" rtl="0" algn="l">
              <a:lnSpc>
                <a:spcPct val="90000"/>
              </a:lnSpc>
              <a:spcBef>
                <a:spcPts val="1000"/>
              </a:spcBef>
              <a:spcAft>
                <a:spcPts val="0"/>
              </a:spcAft>
              <a:buSzPts val="880"/>
              <a:buFont typeface="Trebuchet MS"/>
              <a:buAutoNum type="arabicPeriod"/>
            </a:pPr>
            <a:r>
              <a:rPr lang="en-US" sz="1100"/>
              <a:t>Difficulty joining in sports or activities</a:t>
            </a:r>
            <a:endParaRPr/>
          </a:p>
          <a:p>
            <a:pPr indent="-342900" lvl="0" marL="342900" rtl="0" algn="l">
              <a:lnSpc>
                <a:spcPct val="90000"/>
              </a:lnSpc>
              <a:spcBef>
                <a:spcPts val="1000"/>
              </a:spcBef>
              <a:spcAft>
                <a:spcPts val="0"/>
              </a:spcAft>
              <a:buSzPts val="880"/>
              <a:buFont typeface="Trebuchet MS"/>
              <a:buAutoNum type="arabicPeriod"/>
            </a:pPr>
            <a:r>
              <a:rPr lang="en-US" sz="1100"/>
              <a:t>Risk of bullying or feeling left out</a:t>
            </a:r>
            <a:endParaRPr/>
          </a:p>
          <a:p>
            <a:pPr indent="-342900" lvl="0" marL="342900" rtl="0" algn="l">
              <a:lnSpc>
                <a:spcPct val="90000"/>
              </a:lnSpc>
              <a:spcBef>
                <a:spcPts val="1000"/>
              </a:spcBef>
              <a:spcAft>
                <a:spcPts val="0"/>
              </a:spcAft>
              <a:buSzPts val="880"/>
              <a:buFont typeface="Trebuchet MS"/>
              <a:buAutoNum type="arabicPeriod"/>
            </a:pPr>
            <a:r>
              <a:rPr lang="en-US" sz="1100"/>
              <a:t>Need for support from friends and family(PMC, 2014)</a:t>
            </a:r>
            <a:endParaRPr/>
          </a:p>
          <a:p>
            <a:pPr indent="0" lvl="0" marL="0" rtl="0" algn="l">
              <a:lnSpc>
                <a:spcPct val="90000"/>
              </a:lnSpc>
              <a:spcBef>
                <a:spcPts val="1000"/>
              </a:spcBef>
              <a:spcAft>
                <a:spcPts val="0"/>
              </a:spcAft>
              <a:buSzPts val="880"/>
              <a:buNone/>
            </a:pPr>
            <a:r>
              <a:t/>
            </a:r>
            <a:endParaRPr sz="1100"/>
          </a:p>
          <a:p>
            <a:pPr indent="-342900" lvl="0" marL="342900" rtl="0" algn="l">
              <a:lnSpc>
                <a:spcPct val="90000"/>
              </a:lnSpc>
              <a:spcBef>
                <a:spcPts val="1000"/>
              </a:spcBef>
              <a:spcAft>
                <a:spcPts val="0"/>
              </a:spcAft>
              <a:buSzPts val="880"/>
              <a:buChar char="►"/>
            </a:pPr>
            <a:r>
              <a:rPr b="1" lang="en-US" sz="1100"/>
              <a:t>Access to Care</a:t>
            </a:r>
            <a:endParaRPr/>
          </a:p>
          <a:p>
            <a:pPr indent="-342900" lvl="0" marL="342900" rtl="0" algn="l">
              <a:lnSpc>
                <a:spcPct val="90000"/>
              </a:lnSpc>
              <a:spcBef>
                <a:spcPts val="1000"/>
              </a:spcBef>
              <a:spcAft>
                <a:spcPts val="0"/>
              </a:spcAft>
              <a:buSzPts val="880"/>
              <a:buFont typeface="Trebuchet MS"/>
              <a:buAutoNum type="arabicPeriod"/>
            </a:pPr>
            <a:r>
              <a:rPr lang="en-US" sz="1100"/>
              <a:t>Availability of physiotherapy and treatment</a:t>
            </a:r>
            <a:endParaRPr/>
          </a:p>
          <a:p>
            <a:pPr indent="-342900" lvl="0" marL="342900" rtl="0" algn="l">
              <a:lnSpc>
                <a:spcPct val="90000"/>
              </a:lnSpc>
              <a:spcBef>
                <a:spcPts val="1000"/>
              </a:spcBef>
              <a:spcAft>
                <a:spcPts val="0"/>
              </a:spcAft>
              <a:buSzPts val="880"/>
              <a:buFont typeface="Trebuchet MS"/>
              <a:buAutoNum type="arabicPeriod"/>
            </a:pPr>
            <a:r>
              <a:rPr lang="en-US" sz="1100"/>
              <a:t>Use of mobility aids (wheelchairs, braces)</a:t>
            </a:r>
            <a:endParaRPr/>
          </a:p>
          <a:p>
            <a:pPr indent="-342900" lvl="0" marL="342900" rtl="0" algn="l">
              <a:lnSpc>
                <a:spcPct val="90000"/>
              </a:lnSpc>
              <a:spcBef>
                <a:spcPts val="1000"/>
              </a:spcBef>
              <a:spcAft>
                <a:spcPts val="0"/>
              </a:spcAft>
              <a:buSzPts val="880"/>
              <a:buFont typeface="Trebuchet MS"/>
              <a:buAutoNum type="arabicPeriod"/>
            </a:pPr>
            <a:r>
              <a:rPr lang="en-US" sz="1100"/>
              <a:t>Vaccination to prevent polio spreading</a:t>
            </a:r>
            <a:endParaRPr/>
          </a:p>
          <a:p>
            <a:pPr indent="0" lvl="0" marL="0" rtl="0" algn="l">
              <a:lnSpc>
                <a:spcPct val="90000"/>
              </a:lnSpc>
              <a:spcBef>
                <a:spcPts val="1000"/>
              </a:spcBef>
              <a:spcAft>
                <a:spcPts val="0"/>
              </a:spcAft>
              <a:buSzPts val="880"/>
              <a:buNone/>
            </a:pPr>
            <a:r>
              <a:t/>
            </a:r>
            <a:endParaRPr sz="1100"/>
          </a:p>
          <a:p>
            <a:pPr indent="-342900" lvl="0" marL="342900" rtl="0" algn="l">
              <a:lnSpc>
                <a:spcPct val="90000"/>
              </a:lnSpc>
              <a:spcBef>
                <a:spcPts val="1000"/>
              </a:spcBef>
              <a:spcAft>
                <a:spcPts val="0"/>
              </a:spcAft>
              <a:buSzPts val="880"/>
              <a:buChar char="►"/>
            </a:pPr>
            <a:r>
              <a:rPr b="1" lang="en-US" sz="1100"/>
              <a:t>Environment &amp; Support</a:t>
            </a:r>
            <a:endParaRPr/>
          </a:p>
          <a:p>
            <a:pPr indent="-342900" lvl="0" marL="342900" rtl="0" algn="l">
              <a:lnSpc>
                <a:spcPct val="90000"/>
              </a:lnSpc>
              <a:spcBef>
                <a:spcPts val="1000"/>
              </a:spcBef>
              <a:spcAft>
                <a:spcPts val="0"/>
              </a:spcAft>
              <a:buSzPts val="880"/>
              <a:buFont typeface="Trebuchet MS"/>
              <a:buAutoNum type="arabicPeriod"/>
            </a:pPr>
            <a:r>
              <a:rPr lang="en-US" sz="1100"/>
              <a:t>Accessible buildings and transport</a:t>
            </a:r>
            <a:endParaRPr/>
          </a:p>
          <a:p>
            <a:pPr indent="-342900" lvl="0" marL="342900" rtl="0" algn="l">
              <a:lnSpc>
                <a:spcPct val="90000"/>
              </a:lnSpc>
              <a:spcBef>
                <a:spcPts val="1000"/>
              </a:spcBef>
              <a:spcAft>
                <a:spcPts val="0"/>
              </a:spcAft>
              <a:buSzPts val="880"/>
              <a:buFont typeface="Trebuchet MS"/>
              <a:buAutoNum type="arabicPeriod"/>
            </a:pPr>
            <a:r>
              <a:rPr lang="en-US" sz="1100"/>
              <a:t>Family support</a:t>
            </a:r>
            <a:endParaRPr/>
          </a:p>
          <a:p>
            <a:pPr indent="-342900" lvl="0" marL="342900" rtl="0" algn="l">
              <a:lnSpc>
                <a:spcPct val="90000"/>
              </a:lnSpc>
              <a:spcBef>
                <a:spcPts val="1000"/>
              </a:spcBef>
              <a:spcAft>
                <a:spcPts val="0"/>
              </a:spcAft>
              <a:buSzPts val="880"/>
              <a:buFont typeface="Trebuchet MS"/>
              <a:buAutoNum type="arabicPeriod"/>
            </a:pPr>
            <a:r>
              <a:rPr lang="en-US" sz="1100"/>
              <a:t>Financial support for medical care</a:t>
            </a:r>
            <a:endParaRPr/>
          </a:p>
          <a:p>
            <a:pPr indent="0" lvl="0" marL="0" rtl="0" algn="l">
              <a:lnSpc>
                <a:spcPct val="90000"/>
              </a:lnSpc>
              <a:spcBef>
                <a:spcPts val="1000"/>
              </a:spcBef>
              <a:spcAft>
                <a:spcPts val="0"/>
              </a:spcAft>
              <a:buSzPts val="880"/>
              <a:buNone/>
            </a:pPr>
            <a:r>
              <a:t/>
            </a:r>
            <a:endParaRPr sz="1100"/>
          </a:p>
        </p:txBody>
      </p:sp>
      <p:pic>
        <p:nvPicPr>
          <p:cNvPr id="323" name="Google Shape;323;p32"/>
          <p:cNvPicPr preferRelativeResize="0"/>
          <p:nvPr/>
        </p:nvPicPr>
        <p:blipFill rotWithShape="1">
          <a:blip r:embed="rId3">
            <a:alphaModFix/>
          </a:blip>
          <a:srcRect b="0" l="20839" r="494"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324" name="Google Shape;324;p32"/>
          <p:cNvSpPr/>
          <p:nvPr/>
        </p:nvSpPr>
        <p:spPr>
          <a:xfrm rot="10800000">
            <a:off x="0" y="0"/>
            <a:ext cx="842596" cy="5666154"/>
          </a:xfrm>
          <a:prstGeom prst="triangle">
            <a:avLst>
              <a:gd fmla="val 100000" name="adj"/>
            </a:avLst>
          </a:pr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25" name="Google Shape;325;p32"/>
          <p:cNvSpPr txBox="1"/>
          <p:nvPr/>
        </p:nvSpPr>
        <p:spPr>
          <a:xfrm>
            <a:off x="439250" y="6340975"/>
            <a:ext cx="4434600" cy="436500"/>
          </a:xfrm>
          <a:prstGeom prst="rect">
            <a:avLst/>
          </a:prstGeom>
          <a:noFill/>
          <a:ln>
            <a:noFill/>
          </a:ln>
        </p:spPr>
        <p:txBody>
          <a:bodyPr anchorCtr="0" anchor="t" bIns="91425" lIns="91425" spcFirstLastPara="1" rIns="91425" wrap="square" tIns="91425">
            <a:noAutofit/>
          </a:bodyPr>
          <a:lstStyle/>
          <a:p>
            <a:pPr indent="0" lvl="0" marL="0" marR="0" rtl="0" algn="l">
              <a:spcBef>
                <a:spcPts val="0"/>
              </a:spcBef>
              <a:spcAft>
                <a:spcPts val="0"/>
              </a:spcAft>
              <a:buNone/>
            </a:pPr>
            <a:r>
              <a:rPr lang="en-US" sz="1000">
                <a:solidFill>
                  <a:schemeClr val="dk1"/>
                </a:solidFill>
                <a:latin typeface="Trebuchet MS"/>
                <a:ea typeface="Trebuchet MS"/>
                <a:cs typeface="Trebuchet MS"/>
                <a:sym typeface="Trebuchet MS"/>
              </a:rPr>
              <a:t>Kiran Saba________________________2511429</a:t>
            </a:r>
            <a:endParaRPr sz="1000">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chemeClr val="dk1"/>
              </a:buClr>
              <a:buSzPts val="3240"/>
              <a:buFont typeface="Trebuchet MS"/>
              <a:buNone/>
            </a:pPr>
            <a:r>
              <a:t/>
            </a:r>
            <a:endParaRPr b="0" i="0" sz="1000" u="none" cap="none" strike="noStrike">
              <a:solidFill>
                <a:srgbClr val="595959"/>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000" u="none" cap="none" strike="noStrike">
              <a:solidFill>
                <a:srgbClr val="3F3F3F"/>
              </a:solidFill>
              <a:latin typeface="Trebuchet MS"/>
              <a:ea typeface="Trebuchet MS"/>
              <a:cs typeface="Trebuchet MS"/>
              <a:sym typeface="Trebuchet MS"/>
            </a:endParaRPr>
          </a:p>
        </p:txBody>
      </p:sp>
      <p:sp>
        <p:nvSpPr>
          <p:cNvPr id="326" name="Google Shape;326;p32"/>
          <p:cNvSpPr txBox="1"/>
          <p:nvPr/>
        </p:nvSpPr>
        <p:spPr>
          <a:xfrm>
            <a:off x="5329575" y="323400"/>
            <a:ext cx="4434600" cy="766500"/>
          </a:xfrm>
          <a:prstGeom prst="rect">
            <a:avLst/>
          </a:prstGeom>
          <a:noFill/>
          <a:ln>
            <a:noFill/>
          </a:ln>
        </p:spPr>
        <p:txBody>
          <a:bodyPr anchorCtr="0" anchor="t" bIns="91425" lIns="91425" spcFirstLastPara="1" rIns="91425" wrap="square" tIns="91425">
            <a:spAutoFit/>
          </a:bodyPr>
          <a:lstStyle/>
          <a:p>
            <a:pPr indent="0" lvl="0" marL="0" rtl="0" algn="just">
              <a:lnSpc>
                <a:spcPct val="90000"/>
              </a:lnSpc>
              <a:spcBef>
                <a:spcPts val="0"/>
              </a:spcBef>
              <a:spcAft>
                <a:spcPts val="0"/>
              </a:spcAft>
              <a:buClr>
                <a:schemeClr val="accent1"/>
              </a:buClr>
              <a:buSzPts val="3700"/>
              <a:buFont typeface="Trebuchet MS"/>
              <a:buNone/>
            </a:pPr>
            <a:r>
              <a:rPr lang="en-US" sz="2100">
                <a:solidFill>
                  <a:schemeClr val="accent1"/>
                </a:solidFill>
                <a:latin typeface="Trebuchet MS"/>
                <a:ea typeface="Trebuchet MS"/>
                <a:cs typeface="Trebuchet MS"/>
                <a:sym typeface="Trebuchet MS"/>
              </a:rPr>
              <a:t>Factors Affecting Health  Wellbeing of People with Polio</a:t>
            </a:r>
            <a:endParaRPr sz="200">
              <a:solidFill>
                <a:srgbClr val="3F3F3F"/>
              </a:solidFill>
              <a:latin typeface="Trebuchet MS"/>
              <a:ea typeface="Trebuchet MS"/>
              <a:cs typeface="Trebuchet MS"/>
              <a:sym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30" name="Shape 330"/>
        <p:cNvGrpSpPr/>
        <p:nvPr/>
      </p:nvGrpSpPr>
      <p:grpSpPr>
        <a:xfrm>
          <a:off x="0" y="0"/>
          <a:ext cx="0" cy="0"/>
          <a:chOff x="0" y="0"/>
          <a:chExt cx="0" cy="0"/>
        </a:xfrm>
      </p:grpSpPr>
      <p:grpSp>
        <p:nvGrpSpPr>
          <p:cNvPr id="331" name="Google Shape;331;p33"/>
          <p:cNvGrpSpPr/>
          <p:nvPr/>
        </p:nvGrpSpPr>
        <p:grpSpPr>
          <a:xfrm>
            <a:off x="0" y="-8467"/>
            <a:ext cx="12192000" cy="6866467"/>
            <a:chOff x="0" y="-8467"/>
            <a:chExt cx="12192000" cy="6866467"/>
          </a:xfrm>
        </p:grpSpPr>
        <p:cxnSp>
          <p:nvCxnSpPr>
            <p:cNvPr id="332" name="Google Shape;332;p33"/>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333" name="Google Shape;333;p33"/>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34" name="Google Shape;334;p33"/>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5" name="Google Shape;335;p33"/>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6" name="Google Shape;336;p33"/>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7" name="Google Shape;337;p33"/>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8" name="Google Shape;338;p33"/>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9" name="Google Shape;339;p33"/>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40" name="Google Shape;340;p33"/>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41" name="Google Shape;341;p33"/>
            <p:cNvSpPr/>
            <p:nvPr/>
          </p:nvSpPr>
          <p:spPr>
            <a:xfrm>
              <a:off x="0" y="4013200"/>
              <a:ext cx="448733" cy="2844800"/>
            </a:xfrm>
            <a:prstGeom prst="triangle">
              <a:avLst>
                <a:gd fmla="val 0" name="adj"/>
              </a:avLst>
            </a:prstGeom>
            <a:solidFill>
              <a:schemeClr val="accent1">
                <a:alpha val="8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grpSp>
      <p:cxnSp>
        <p:nvCxnSpPr>
          <p:cNvPr id="342" name="Google Shape;342;p33"/>
          <p:cNvCxnSpPr/>
          <p:nvPr/>
        </p:nvCxnSpPr>
        <p:spPr>
          <a:xfrm>
            <a:off x="4241804" y="1460500"/>
            <a:ext cx="0" cy="3937000"/>
          </a:xfrm>
          <a:prstGeom prst="straightConnector1">
            <a:avLst/>
          </a:prstGeom>
          <a:noFill/>
          <a:ln cap="rnd" cmpd="sng" w="12700">
            <a:solidFill>
              <a:schemeClr val="accent1"/>
            </a:solidFill>
            <a:prstDash val="solid"/>
            <a:round/>
            <a:headEnd len="sm" w="sm" type="none"/>
            <a:tailEnd len="sm" w="sm" type="none"/>
          </a:ln>
        </p:spPr>
      </p:cxnSp>
      <p:sp>
        <p:nvSpPr>
          <p:cNvPr id="343" name="Google Shape;343;p33"/>
          <p:cNvSpPr txBox="1"/>
          <p:nvPr>
            <p:ph type="title"/>
          </p:nvPr>
        </p:nvSpPr>
        <p:spPr>
          <a:xfrm>
            <a:off x="347600" y="816650"/>
            <a:ext cx="3894300" cy="5224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b="1" lang="en-US"/>
              <a:t>Challenge to measure/control incidence </a:t>
            </a:r>
            <a:endParaRPr/>
          </a:p>
        </p:txBody>
      </p:sp>
      <p:sp>
        <p:nvSpPr>
          <p:cNvPr id="344" name="Google Shape;344;p33"/>
          <p:cNvSpPr txBox="1"/>
          <p:nvPr>
            <p:ph idx="1" type="body"/>
          </p:nvPr>
        </p:nvSpPr>
        <p:spPr>
          <a:xfrm>
            <a:off x="4654301" y="1460500"/>
            <a:ext cx="5166000" cy="5224800"/>
          </a:xfrm>
          <a:prstGeom prst="rect">
            <a:avLst/>
          </a:prstGeom>
          <a:noFill/>
          <a:ln>
            <a:noFill/>
          </a:ln>
        </p:spPr>
        <p:txBody>
          <a:bodyPr anchorCtr="0" anchor="ctr" bIns="45700" lIns="91425" spcFirstLastPara="1" rIns="91425" wrap="square" tIns="45700">
            <a:normAutofit/>
          </a:bodyPr>
          <a:lstStyle/>
          <a:p>
            <a:pPr indent="-345440" lvl="1" marL="914400" rtl="0" algn="l">
              <a:spcBef>
                <a:spcPts val="0"/>
              </a:spcBef>
              <a:spcAft>
                <a:spcPts val="0"/>
              </a:spcAft>
              <a:buSzPts val="1840"/>
              <a:buChar char="►"/>
            </a:pPr>
            <a:r>
              <a:rPr lang="en-US" sz="2000"/>
              <a:t>Asymptomatic infection (90%)</a:t>
            </a:r>
            <a:endParaRPr sz="2000"/>
          </a:p>
          <a:p>
            <a:pPr indent="-345440" lvl="1" marL="914400" rtl="0" algn="l">
              <a:spcBef>
                <a:spcPts val="0"/>
              </a:spcBef>
              <a:spcAft>
                <a:spcPts val="0"/>
              </a:spcAft>
              <a:buSzPts val="1840"/>
              <a:buChar char="►"/>
            </a:pPr>
            <a:r>
              <a:rPr lang="en-US" sz="2000"/>
              <a:t>Confliction </a:t>
            </a:r>
            <a:endParaRPr sz="2000"/>
          </a:p>
          <a:p>
            <a:pPr indent="-345440" lvl="1" marL="914400" rtl="0" algn="l">
              <a:spcBef>
                <a:spcPts val="0"/>
              </a:spcBef>
              <a:spcAft>
                <a:spcPts val="0"/>
              </a:spcAft>
              <a:buSzPts val="1840"/>
              <a:buChar char="►"/>
            </a:pPr>
            <a:r>
              <a:rPr lang="en-US" sz="2000"/>
              <a:t>Laboratory delays</a:t>
            </a:r>
            <a:endParaRPr sz="2000"/>
          </a:p>
          <a:p>
            <a:pPr indent="-345440" lvl="1" marL="914400" rtl="0" algn="l">
              <a:spcBef>
                <a:spcPts val="0"/>
              </a:spcBef>
              <a:spcAft>
                <a:spcPts val="0"/>
              </a:spcAft>
              <a:buSzPts val="1840"/>
              <a:buChar char="►"/>
            </a:pPr>
            <a:r>
              <a:rPr lang="en-US" sz="2000"/>
              <a:t>Vaccine-derived poliovirus outbreaks</a:t>
            </a:r>
            <a:endParaRPr sz="2000"/>
          </a:p>
          <a:p>
            <a:pPr indent="-345440" lvl="1" marL="914400" rtl="0" algn="l">
              <a:spcBef>
                <a:spcPts val="0"/>
              </a:spcBef>
              <a:spcAft>
                <a:spcPts val="0"/>
              </a:spcAft>
              <a:buSzPts val="1840"/>
              <a:buChar char="►"/>
            </a:pPr>
            <a:r>
              <a:rPr lang="en-US" sz="2000"/>
              <a:t>political </a:t>
            </a:r>
            <a:r>
              <a:rPr lang="en-US" sz="2000"/>
              <a:t>instability</a:t>
            </a:r>
            <a:r>
              <a:rPr lang="en-US" sz="2000"/>
              <a:t> </a:t>
            </a:r>
            <a:endParaRPr sz="2000"/>
          </a:p>
          <a:p>
            <a:pPr indent="-345440" lvl="1" marL="914400" rtl="0" algn="l">
              <a:spcBef>
                <a:spcPts val="0"/>
              </a:spcBef>
              <a:spcAft>
                <a:spcPts val="0"/>
              </a:spcAft>
              <a:buSzPts val="1840"/>
              <a:buChar char="►"/>
            </a:pPr>
            <a:r>
              <a:rPr lang="en-US" sz="2000"/>
              <a:t>Population Mobility and Migration</a:t>
            </a:r>
            <a:endParaRPr sz="2000"/>
          </a:p>
          <a:p>
            <a:pPr indent="-345440" lvl="1" marL="914400" rtl="0" algn="l">
              <a:spcBef>
                <a:spcPts val="0"/>
              </a:spcBef>
              <a:spcAft>
                <a:spcPts val="0"/>
              </a:spcAft>
              <a:buSzPts val="1840"/>
              <a:buChar char="►"/>
            </a:pPr>
            <a:r>
              <a:rPr lang="en-US" sz="2000"/>
              <a:t>Poor Sanitation and Environmental Conditions</a:t>
            </a:r>
            <a:endParaRPr sz="2000"/>
          </a:p>
          <a:p>
            <a:pPr indent="-345440" lvl="1" marL="914400" rtl="0" algn="l">
              <a:lnSpc>
                <a:spcPct val="115000"/>
              </a:lnSpc>
              <a:spcBef>
                <a:spcPts val="0"/>
              </a:spcBef>
              <a:spcAft>
                <a:spcPts val="0"/>
              </a:spcAft>
              <a:buClr>
                <a:srgbClr val="90C223"/>
              </a:buClr>
              <a:buSzPts val="1840"/>
              <a:buChar char="►"/>
            </a:pPr>
            <a:r>
              <a:rPr lang="en-US" sz="2000">
                <a:solidFill>
                  <a:schemeClr val="dk1"/>
                </a:solidFill>
              </a:rPr>
              <a:t>Funding and Resource Limitations</a:t>
            </a:r>
            <a:endParaRPr sz="2000">
              <a:solidFill>
                <a:schemeClr val="dk1"/>
              </a:solidFill>
            </a:endParaRPr>
          </a:p>
          <a:p>
            <a:pPr indent="0" lvl="0" marL="914400" rtl="0" algn="l">
              <a:spcBef>
                <a:spcPts val="1000"/>
              </a:spcBef>
              <a:spcAft>
                <a:spcPts val="0"/>
              </a:spcAft>
              <a:buNone/>
            </a:pPr>
            <a:r>
              <a:t/>
            </a:r>
            <a:endParaRPr sz="2000"/>
          </a:p>
          <a:p>
            <a:pPr indent="-251459" lvl="0" marL="342900" rtl="0" algn="l">
              <a:spcBef>
                <a:spcPts val="1000"/>
              </a:spcBef>
              <a:spcAft>
                <a:spcPts val="0"/>
              </a:spcAft>
              <a:buSzPts val="1440"/>
              <a:buNone/>
            </a:pPr>
            <a:r>
              <a:t/>
            </a:r>
            <a:endParaRPr sz="2200"/>
          </a:p>
        </p:txBody>
      </p:sp>
      <p:sp>
        <p:nvSpPr>
          <p:cNvPr id="345" name="Google Shape;345;p33"/>
          <p:cNvSpPr txBox="1"/>
          <p:nvPr/>
        </p:nvSpPr>
        <p:spPr>
          <a:xfrm>
            <a:off x="1177450" y="444675"/>
            <a:ext cx="8329800" cy="101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800">
                <a:solidFill>
                  <a:srgbClr val="3F3F3F"/>
                </a:solidFill>
                <a:latin typeface="Trebuchet MS"/>
                <a:ea typeface="Trebuchet MS"/>
                <a:cs typeface="Trebuchet MS"/>
                <a:sym typeface="Trebuchet MS"/>
              </a:rPr>
              <a:t>several challenges continue to affect the measurement, monitoring, and control of the disease in local communities.</a:t>
            </a:r>
            <a:endParaRPr sz="1800">
              <a:solidFill>
                <a:srgbClr val="3F3F3F"/>
              </a:solidFill>
              <a:latin typeface="Trebuchet MS"/>
              <a:ea typeface="Trebuchet MS"/>
              <a:cs typeface="Trebuchet MS"/>
              <a:sym typeface="Trebuchet MS"/>
            </a:endParaRPr>
          </a:p>
        </p:txBody>
      </p:sp>
      <p:sp>
        <p:nvSpPr>
          <p:cNvPr id="346" name="Google Shape;346;p33"/>
          <p:cNvSpPr txBox="1"/>
          <p:nvPr/>
        </p:nvSpPr>
        <p:spPr>
          <a:xfrm>
            <a:off x="2359875" y="6494725"/>
            <a:ext cx="3667500" cy="363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200">
                <a:solidFill>
                  <a:srgbClr val="3F3F3F"/>
                </a:solidFill>
                <a:latin typeface="Trebuchet MS"/>
                <a:ea typeface="Trebuchet MS"/>
                <a:cs typeface="Trebuchet MS"/>
                <a:sym typeface="Trebuchet MS"/>
              </a:rPr>
              <a:t>Abdou Kadery    ____________  2511695</a:t>
            </a:r>
            <a:r>
              <a:rPr lang="en-US">
                <a:solidFill>
                  <a:srgbClr val="3F3F3F"/>
                </a:solidFill>
                <a:latin typeface="Trebuchet MS"/>
                <a:ea typeface="Trebuchet MS"/>
                <a:cs typeface="Trebuchet MS"/>
                <a:sym typeface="Trebuchet MS"/>
              </a:rPr>
              <a:t>   </a:t>
            </a:r>
            <a:endParaRPr>
              <a:solidFill>
                <a:srgbClr val="3F3F3F"/>
              </a:solidFill>
              <a:latin typeface="Trebuchet MS"/>
              <a:ea typeface="Trebuchet MS"/>
              <a:cs typeface="Trebuchet MS"/>
              <a:sym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sp>
        <p:nvSpPr>
          <p:cNvPr id="352" name="Google Shape;352;p34"/>
          <p:cNvSpPr txBox="1"/>
          <p:nvPr>
            <p:ph type="title"/>
          </p:nvPr>
        </p:nvSpPr>
        <p:spPr>
          <a:xfrm>
            <a:off x="1130474" y="547025"/>
            <a:ext cx="9333600" cy="1320900"/>
          </a:xfrm>
          <a:prstGeom prst="rect">
            <a:avLst/>
          </a:prstGeom>
        </p:spPr>
        <p:txBody>
          <a:bodyPr anchorCtr="0" anchor="t" bIns="45700" lIns="91425" spcFirstLastPara="1" rIns="91425" wrap="square" tIns="45700">
            <a:normAutofit/>
          </a:bodyPr>
          <a:lstStyle/>
          <a:p>
            <a:pPr indent="0" lvl="0" marL="0" rtl="0" algn="l">
              <a:spcBef>
                <a:spcPts val="0"/>
              </a:spcBef>
              <a:spcAft>
                <a:spcPts val="0"/>
              </a:spcAft>
              <a:buNone/>
            </a:pPr>
            <a:r>
              <a:rPr b="1" lang="en-US"/>
              <a:t>Conclusion</a:t>
            </a:r>
            <a:endParaRPr b="1"/>
          </a:p>
        </p:txBody>
      </p:sp>
      <p:sp>
        <p:nvSpPr>
          <p:cNvPr id="353" name="Google Shape;353;p34"/>
          <p:cNvSpPr txBox="1"/>
          <p:nvPr>
            <p:ph idx="1" type="body"/>
          </p:nvPr>
        </p:nvSpPr>
        <p:spPr>
          <a:xfrm rot="275">
            <a:off x="673300" y="1133600"/>
            <a:ext cx="7503000" cy="55113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Clr>
                <a:schemeClr val="dk1"/>
              </a:buClr>
              <a:buSzPts val="1100"/>
              <a:buFont typeface="Arial"/>
              <a:buNone/>
            </a:pPr>
            <a:r>
              <a:t/>
            </a:r>
            <a:endParaRPr/>
          </a:p>
          <a:p>
            <a:pPr indent="0" lvl="0" marL="0" rtl="0" algn="l">
              <a:spcBef>
                <a:spcPts val="1000"/>
              </a:spcBef>
              <a:spcAft>
                <a:spcPts val="0"/>
              </a:spcAft>
              <a:buClr>
                <a:schemeClr val="dk1"/>
              </a:buClr>
              <a:buSzPts val="1100"/>
              <a:buFont typeface="Arial"/>
              <a:buNone/>
            </a:pPr>
            <a:r>
              <a:t/>
            </a:r>
            <a:endParaRPr/>
          </a:p>
          <a:p>
            <a:pPr indent="-320040" lvl="0" marL="457200" rtl="0" algn="l">
              <a:lnSpc>
                <a:spcPct val="150000"/>
              </a:lnSpc>
              <a:spcBef>
                <a:spcPts val="1000"/>
              </a:spcBef>
              <a:spcAft>
                <a:spcPts val="0"/>
              </a:spcAft>
              <a:buSzPts val="1440"/>
              <a:buChar char="►"/>
            </a:pPr>
            <a:r>
              <a:rPr lang="en-US"/>
              <a:t>Polio is still a major public health issue worldwide and a dangerous infectious disease that primarily affects young children, poliomyelitis can result in permanent paralysis.</a:t>
            </a:r>
            <a:endParaRPr/>
          </a:p>
          <a:p>
            <a:pPr indent="-320040" lvl="0" marL="457200" rtl="0" algn="l">
              <a:lnSpc>
                <a:spcPct val="150000"/>
              </a:lnSpc>
              <a:spcBef>
                <a:spcPts val="0"/>
              </a:spcBef>
              <a:spcAft>
                <a:spcPts val="0"/>
              </a:spcAft>
              <a:buSzPts val="1440"/>
              <a:buChar char="►"/>
            </a:pPr>
            <a:r>
              <a:rPr lang="en-US"/>
              <a:t>To identify cases, surveillance and continuous monitoring are crucial.</a:t>
            </a:r>
            <a:endParaRPr/>
          </a:p>
          <a:p>
            <a:pPr indent="-320040" lvl="0" marL="457200" rtl="0" algn="l">
              <a:lnSpc>
                <a:spcPct val="150000"/>
              </a:lnSpc>
              <a:spcBef>
                <a:spcPts val="0"/>
              </a:spcBef>
              <a:spcAft>
                <a:spcPts val="0"/>
              </a:spcAft>
              <a:buSzPts val="1440"/>
              <a:buChar char="►"/>
            </a:pPr>
            <a:r>
              <a:rPr lang="en-US"/>
              <a:t>Most effective strategy for preventing the spread of the Poliovirus is vaccination.</a:t>
            </a:r>
            <a:endParaRPr/>
          </a:p>
          <a:p>
            <a:pPr indent="-320040" lvl="0" marL="457200" rtl="0" algn="l">
              <a:lnSpc>
                <a:spcPct val="150000"/>
              </a:lnSpc>
              <a:spcBef>
                <a:spcPts val="0"/>
              </a:spcBef>
              <a:spcAft>
                <a:spcPts val="0"/>
              </a:spcAft>
              <a:buSzPts val="1440"/>
              <a:buChar char="►"/>
            </a:pPr>
            <a:r>
              <a:rPr lang="en-US"/>
              <a:t>To achieve global polio elimination, </a:t>
            </a:r>
            <a:r>
              <a:rPr lang="en-US">
                <a:solidFill>
                  <a:schemeClr val="dk1"/>
                </a:solidFill>
              </a:rPr>
              <a:t>continued international cooperation, strong healthcare systems, and community awareness are essential </a:t>
            </a:r>
            <a:endParaRPr/>
          </a:p>
        </p:txBody>
      </p:sp>
      <p:sp>
        <p:nvSpPr>
          <p:cNvPr id="354" name="Google Shape;354;p34"/>
          <p:cNvSpPr txBox="1"/>
          <p:nvPr/>
        </p:nvSpPr>
        <p:spPr>
          <a:xfrm>
            <a:off x="5261700" y="6450425"/>
            <a:ext cx="3667500" cy="46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200">
                <a:solidFill>
                  <a:srgbClr val="3F3F3F"/>
                </a:solidFill>
                <a:latin typeface="Trebuchet MS"/>
                <a:ea typeface="Trebuchet MS"/>
                <a:cs typeface="Trebuchet MS"/>
                <a:sym typeface="Trebuchet MS"/>
              </a:rPr>
              <a:t>Abdou Kadery    ____________   2511695</a:t>
            </a:r>
            <a:r>
              <a:rPr lang="en-US">
                <a:solidFill>
                  <a:srgbClr val="3F3F3F"/>
                </a:solidFill>
                <a:latin typeface="Trebuchet MS"/>
                <a:ea typeface="Trebuchet MS"/>
                <a:cs typeface="Trebuchet MS"/>
                <a:sym typeface="Trebuchet MS"/>
              </a:rPr>
              <a:t>   </a:t>
            </a:r>
            <a:endParaRPr>
              <a:solidFill>
                <a:srgbClr val="3F3F3F"/>
              </a:solidFill>
              <a:latin typeface="Trebuchet MS"/>
              <a:ea typeface="Trebuchet MS"/>
              <a:cs typeface="Trebuchet MS"/>
              <a:sym typeface="Trebuchet MS"/>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8" name="Shape 358"/>
        <p:cNvGrpSpPr/>
        <p:nvPr/>
      </p:nvGrpSpPr>
      <p:grpSpPr>
        <a:xfrm>
          <a:off x="0" y="0"/>
          <a:ext cx="0" cy="0"/>
          <a:chOff x="0" y="0"/>
          <a:chExt cx="0" cy="0"/>
        </a:xfrm>
      </p:grpSpPr>
      <p:grpSp>
        <p:nvGrpSpPr>
          <p:cNvPr id="359" name="Google Shape;359;p35"/>
          <p:cNvGrpSpPr/>
          <p:nvPr/>
        </p:nvGrpSpPr>
        <p:grpSpPr>
          <a:xfrm>
            <a:off x="0" y="-8467"/>
            <a:ext cx="12192000" cy="6866467"/>
            <a:chOff x="0" y="-8467"/>
            <a:chExt cx="12192000" cy="6866467"/>
          </a:xfrm>
        </p:grpSpPr>
        <p:cxnSp>
          <p:nvCxnSpPr>
            <p:cNvPr id="360" name="Google Shape;360;p35"/>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361" name="Google Shape;361;p35"/>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62" name="Google Shape;362;p35"/>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3" name="Google Shape;363;p35"/>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4" name="Google Shape;364;p35"/>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5" name="Google Shape;365;p35"/>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6" name="Google Shape;366;p35"/>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7" name="Google Shape;367;p35"/>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8" name="Google Shape;368;p35"/>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9" name="Google Shape;369;p35"/>
            <p:cNvSpPr/>
            <p:nvPr/>
          </p:nvSpPr>
          <p:spPr>
            <a:xfrm>
              <a:off x="0" y="4013200"/>
              <a:ext cx="448733" cy="2844800"/>
            </a:xfrm>
            <a:prstGeom prst="triangle">
              <a:avLst>
                <a:gd fmla="val 0" name="adj"/>
              </a:avLst>
            </a:prstGeom>
            <a:solidFill>
              <a:schemeClr val="accent1">
                <a:alpha val="8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grpSp>
      <p:sp>
        <p:nvSpPr>
          <p:cNvPr id="370" name="Google Shape;370;p3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71" name="Google Shape;371;p35"/>
          <p:cNvSpPr txBox="1"/>
          <p:nvPr>
            <p:ph type="title"/>
          </p:nvPr>
        </p:nvSpPr>
        <p:spPr>
          <a:xfrm>
            <a:off x="1333502"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b="1" lang="en-US"/>
              <a:t>Reference:</a:t>
            </a:r>
            <a:endParaRPr/>
          </a:p>
        </p:txBody>
      </p:sp>
      <p:sp>
        <p:nvSpPr>
          <p:cNvPr id="372" name="Google Shape;372;p35"/>
          <p:cNvSpPr/>
          <p:nvPr/>
        </p:nvSpPr>
        <p:spPr>
          <a:xfrm rot="10800000">
            <a:off x="0" y="0"/>
            <a:ext cx="842596" cy="5666154"/>
          </a:xfrm>
          <a:prstGeom prst="triangle">
            <a:avLst>
              <a:gd fmla="val 100000" name="adj"/>
            </a:avLst>
          </a:prstGeom>
          <a:solidFill>
            <a:schemeClr val="accent1">
              <a:alpha val="8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73" name="Google Shape;373;p35"/>
          <p:cNvSpPr txBox="1"/>
          <p:nvPr>
            <p:ph idx="1" type="body"/>
          </p:nvPr>
        </p:nvSpPr>
        <p:spPr>
          <a:xfrm>
            <a:off x="1333502" y="2160589"/>
            <a:ext cx="8596668" cy="388077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720"/>
              <a:buNone/>
            </a:pPr>
            <a:r>
              <a:rPr lang="en-US" sz="900"/>
              <a:t>World Health Organization (2024) </a:t>
            </a:r>
            <a:r>
              <a:rPr i="1" lang="en-US" sz="900"/>
              <a:t>Poliomyelitis (Polio) Fact Sheet</a:t>
            </a:r>
            <a:r>
              <a:rPr lang="en-US" sz="900"/>
              <a:t>. Geneva: WHO. Available at:</a:t>
            </a:r>
            <a:r>
              <a:rPr lang="en-US" sz="900">
                <a:solidFill>
                  <a:schemeClr val="hlink"/>
                </a:solidFill>
                <a:uFill>
                  <a:noFill/>
                </a:uFill>
                <a:hlinkClick r:id="rId3"/>
              </a:rPr>
              <a:t> </a:t>
            </a:r>
            <a:r>
              <a:rPr lang="en-US" sz="900" u="sng">
                <a:solidFill>
                  <a:schemeClr val="hlink"/>
                </a:solidFill>
                <a:hlinkClick r:id="rId4"/>
              </a:rPr>
              <a:t>https://www.who.int/news-room/fact-sheets/detail/poliomyelitis</a:t>
            </a:r>
            <a:r>
              <a:rPr lang="en-US" sz="900"/>
              <a:t> (Accessed: 19 February 2026).</a:t>
            </a:r>
            <a:endParaRPr/>
          </a:p>
          <a:p>
            <a:pPr indent="0" lvl="0" marL="0" rtl="0" algn="l">
              <a:lnSpc>
                <a:spcPct val="90000"/>
              </a:lnSpc>
              <a:spcBef>
                <a:spcPts val="1000"/>
              </a:spcBef>
              <a:spcAft>
                <a:spcPts val="0"/>
              </a:spcAft>
              <a:buSzPts val="720"/>
              <a:buNone/>
            </a:pPr>
            <a:r>
              <a:rPr lang="en-US" sz="900"/>
              <a:t>Atwal, A. et al. (2014) </a:t>
            </a:r>
            <a:r>
              <a:rPr i="1" lang="en-US" sz="900"/>
              <a:t>Polio survivors’ perceptions of quality of life</a:t>
            </a:r>
            <a:r>
              <a:rPr lang="en-US" sz="900"/>
              <a:t>. Health Expectations. </a:t>
            </a:r>
            <a:endParaRPr/>
          </a:p>
          <a:p>
            <a:pPr indent="0" lvl="0" marL="0" rtl="0" algn="l">
              <a:lnSpc>
                <a:spcPct val="90000"/>
              </a:lnSpc>
              <a:spcBef>
                <a:spcPts val="1000"/>
              </a:spcBef>
              <a:spcAft>
                <a:spcPts val="0"/>
              </a:spcAft>
              <a:buSzPts val="720"/>
              <a:buNone/>
            </a:pPr>
            <a:r>
              <a:rPr lang="en-US" sz="900"/>
              <a:t>UNICEF (2023) </a:t>
            </a:r>
            <a:r>
              <a:rPr i="1" lang="en-US" sz="900"/>
              <a:t>Community engagement in polio immunization campaigns</a:t>
            </a:r>
            <a:r>
              <a:rPr lang="en-US" sz="900"/>
              <a:t>. New York: UNICEF.</a:t>
            </a:r>
            <a:endParaRPr/>
          </a:p>
          <a:p>
            <a:pPr indent="0" lvl="0" marL="0" rtl="0" algn="l">
              <a:lnSpc>
                <a:spcPct val="90000"/>
              </a:lnSpc>
              <a:spcBef>
                <a:spcPts val="1000"/>
              </a:spcBef>
              <a:spcAft>
                <a:spcPts val="0"/>
              </a:spcAft>
              <a:buSzPts val="720"/>
              <a:buNone/>
            </a:pPr>
            <a:r>
              <a:t/>
            </a:r>
            <a:endParaRPr b="1" sz="900"/>
          </a:p>
          <a:p>
            <a:pPr indent="0" lvl="0" marL="0" rtl="0" algn="l">
              <a:lnSpc>
                <a:spcPct val="90000"/>
              </a:lnSpc>
              <a:spcBef>
                <a:spcPts val="1000"/>
              </a:spcBef>
              <a:spcAft>
                <a:spcPts val="0"/>
              </a:spcAft>
              <a:buSzPts val="720"/>
              <a:buNone/>
            </a:pPr>
            <a:r>
              <a:rPr lang="en-US" sz="900"/>
              <a:t>World Health Organization (2025) </a:t>
            </a:r>
            <a:r>
              <a:rPr i="1" lang="en-US" sz="900"/>
              <a:t>Poliomyelitis</a:t>
            </a:r>
            <a:r>
              <a:rPr lang="en-US" sz="900"/>
              <a:t>, WHO. Available at:</a:t>
            </a:r>
            <a:r>
              <a:rPr lang="en-US" sz="900">
                <a:solidFill>
                  <a:schemeClr val="hlink"/>
                </a:solidFill>
                <a:uFill>
                  <a:noFill/>
                </a:uFill>
                <a:hlinkClick r:id="rId5"/>
              </a:rPr>
              <a:t> </a:t>
            </a:r>
            <a:r>
              <a:rPr lang="en-US" sz="900" u="sng">
                <a:solidFill>
                  <a:schemeClr val="hlink"/>
                </a:solidFill>
                <a:hlinkClick r:id="rId6"/>
              </a:rPr>
              <a:t>https://www.who.int/en/news-room/fact-sheets/detail/poliomyelitis</a:t>
            </a:r>
            <a:r>
              <a:rPr lang="en-US" sz="900"/>
              <a:t> (Accessed: 14 February 2026).</a:t>
            </a:r>
            <a:endParaRPr/>
          </a:p>
          <a:p>
            <a:pPr indent="0" lvl="0" marL="0" rtl="0" algn="l">
              <a:lnSpc>
                <a:spcPct val="90000"/>
              </a:lnSpc>
              <a:spcBef>
                <a:spcPts val="1000"/>
              </a:spcBef>
              <a:spcAft>
                <a:spcPts val="0"/>
              </a:spcAft>
              <a:buSzPts val="720"/>
              <a:buNone/>
            </a:pPr>
            <a:r>
              <a:rPr lang="en-US" sz="900"/>
              <a:t>Centers for Disease Control and Prevention (2023) </a:t>
            </a:r>
            <a:r>
              <a:rPr i="1" lang="en-US" sz="900"/>
              <a:t>Polio surveillance and laboratory testing</a:t>
            </a:r>
            <a:r>
              <a:rPr lang="en-US" sz="900"/>
              <a:t>. Atlanta: CDC.</a:t>
            </a:r>
            <a:endParaRPr/>
          </a:p>
          <a:p>
            <a:pPr indent="0" lvl="0" marL="0" rtl="0" algn="l">
              <a:lnSpc>
                <a:spcPct val="90000"/>
              </a:lnSpc>
              <a:spcBef>
                <a:spcPts val="1000"/>
              </a:spcBef>
              <a:spcAft>
                <a:spcPts val="0"/>
              </a:spcAft>
              <a:buSzPts val="720"/>
              <a:buNone/>
            </a:pPr>
            <a:r>
              <a:rPr lang="en-US" sz="900"/>
              <a:t>Global Polio Eradication Initiative (2024) </a:t>
            </a:r>
            <a:r>
              <a:rPr i="1" lang="en-US" sz="900"/>
              <a:t>Wild poliovirus list</a:t>
            </a:r>
            <a:r>
              <a:rPr lang="en-US" sz="900"/>
              <a:t>. Geneva: GPEI.</a:t>
            </a:r>
            <a:endParaRPr/>
          </a:p>
          <a:p>
            <a:pPr indent="0" lvl="0" marL="0" rtl="0" algn="l">
              <a:lnSpc>
                <a:spcPct val="90000"/>
              </a:lnSpc>
              <a:spcBef>
                <a:spcPts val="1000"/>
              </a:spcBef>
              <a:spcAft>
                <a:spcPts val="0"/>
              </a:spcAft>
              <a:buSzPts val="720"/>
              <a:buNone/>
            </a:pPr>
            <a:r>
              <a:rPr lang="en-US" sz="900"/>
              <a:t>World Health Organization (2024) </a:t>
            </a:r>
            <a:r>
              <a:rPr i="1" lang="en-US" sz="900"/>
              <a:t>Poliomyelitis (Polio) Fact Sheet</a:t>
            </a:r>
            <a:r>
              <a:rPr lang="en-US" sz="900"/>
              <a:t>. Geneva: WHO. Available at:</a:t>
            </a:r>
            <a:r>
              <a:rPr lang="en-US" sz="900">
                <a:solidFill>
                  <a:schemeClr val="hlink"/>
                </a:solidFill>
                <a:uFill>
                  <a:noFill/>
                </a:uFill>
                <a:hlinkClick r:id="rId7"/>
              </a:rPr>
              <a:t> </a:t>
            </a:r>
            <a:r>
              <a:rPr lang="en-US" sz="900" u="sng">
                <a:solidFill>
                  <a:schemeClr val="hlink"/>
                </a:solidFill>
                <a:hlinkClick r:id="rId8"/>
              </a:rPr>
              <a:t>https://www.who.int/news-room/fact-sheets/detail/poliomyelitis</a:t>
            </a:r>
            <a:r>
              <a:rPr lang="en-US" sz="900"/>
              <a:t> (Accessed: 19 February 2026).</a:t>
            </a:r>
            <a:endParaRPr/>
          </a:p>
          <a:p>
            <a:pPr indent="0" lvl="0" marL="0" rtl="0" algn="l">
              <a:lnSpc>
                <a:spcPct val="90000"/>
              </a:lnSpc>
              <a:spcBef>
                <a:spcPts val="1000"/>
              </a:spcBef>
              <a:spcAft>
                <a:spcPts val="0"/>
              </a:spcAft>
              <a:buSzPts val="720"/>
              <a:buNone/>
            </a:pPr>
            <a:r>
              <a:rPr lang="en-US" sz="900"/>
              <a:t>World Health Organization Regional Office for Africa (2023) </a:t>
            </a:r>
            <a:r>
              <a:rPr i="1" lang="en-US" sz="900"/>
              <a:t>Strengthening AFP Surveillance through Active Case Search</a:t>
            </a:r>
            <a:r>
              <a:rPr lang="en-US" sz="900"/>
              <a:t>. Brazzaville: WHO AFRO.</a:t>
            </a:r>
            <a:endParaRPr/>
          </a:p>
          <a:p>
            <a:pPr indent="0" lvl="0" marL="0" rtl="0" algn="l">
              <a:lnSpc>
                <a:spcPct val="90000"/>
              </a:lnSpc>
              <a:spcBef>
                <a:spcPts val="1000"/>
              </a:spcBef>
              <a:spcAft>
                <a:spcPts val="0"/>
              </a:spcAft>
              <a:buSzPts val="720"/>
              <a:buNone/>
            </a:pPr>
            <a:r>
              <a:rPr lang="en-US" sz="900"/>
              <a:t>World Health Organization (2023) </a:t>
            </a:r>
            <a:r>
              <a:rPr i="1" lang="en-US" sz="900"/>
              <a:t>Polio Surveillance: Monitoring and Response Strategies</a:t>
            </a:r>
            <a:r>
              <a:rPr lang="en-US" sz="900"/>
              <a:t>. Geneva: WHO</a:t>
            </a:r>
            <a:endParaRPr/>
          </a:p>
          <a:p>
            <a:pPr indent="0" lvl="0" marL="0" rtl="0" algn="l">
              <a:lnSpc>
                <a:spcPct val="90000"/>
              </a:lnSpc>
              <a:spcBef>
                <a:spcPts val="1000"/>
              </a:spcBef>
              <a:spcAft>
                <a:spcPts val="0"/>
              </a:spcAft>
              <a:buSzPts val="720"/>
              <a:buNone/>
            </a:pPr>
            <a:r>
              <a:rPr lang="en-US" sz="900"/>
              <a:t>Global Polio Eradication Initiative (2022) </a:t>
            </a:r>
            <a:r>
              <a:rPr i="1" lang="en-US" sz="900"/>
              <a:t>Environmental Surveillance Expansion Plan</a:t>
            </a:r>
            <a:r>
              <a:rPr lang="en-US" sz="900"/>
              <a:t>. Geneva: WHO..</a:t>
            </a:r>
            <a:endParaRPr/>
          </a:p>
          <a:p>
            <a:pPr indent="0" lvl="0" marL="0" rtl="0" algn="l">
              <a:lnSpc>
                <a:spcPct val="90000"/>
              </a:lnSpc>
              <a:spcBef>
                <a:spcPts val="1000"/>
              </a:spcBef>
              <a:spcAft>
                <a:spcPts val="0"/>
              </a:spcAft>
              <a:buSzPts val="720"/>
              <a:buNone/>
            </a:pPr>
            <a:r>
              <a:rPr lang="en-US" sz="900"/>
              <a:t>Global Polio Eradication Initiative (GPEI) (2023) </a:t>
            </a:r>
            <a:r>
              <a:rPr i="1" lang="en-US" sz="900"/>
              <a:t>Polio eradication strategy 2022–2026: Delivering on a promise</a:t>
            </a:r>
            <a:r>
              <a:rPr lang="en-US" sz="900"/>
              <a:t>. Available at: https://polioeradication.org/strategy/ (Accessed: 26 February 2026).</a:t>
            </a:r>
            <a:endParaRPr/>
          </a:p>
          <a:p>
            <a:pPr indent="0" lvl="0" marL="0" rtl="0" algn="l">
              <a:lnSpc>
                <a:spcPct val="90000"/>
              </a:lnSpc>
              <a:spcBef>
                <a:spcPts val="1000"/>
              </a:spcBef>
              <a:spcAft>
                <a:spcPts val="0"/>
              </a:spcAft>
              <a:buSzPts val="720"/>
              <a:buNone/>
            </a:pPr>
            <a:r>
              <a:rPr lang="en-US" sz="900"/>
              <a:t>UNICEF (2023) </a:t>
            </a:r>
            <a:r>
              <a:rPr i="1" lang="en-US" sz="900"/>
              <a:t>Polio and immunization programmes</a:t>
            </a:r>
            <a:r>
              <a:rPr lang="en-US" sz="900"/>
              <a:t>. Available at:</a:t>
            </a:r>
            <a:r>
              <a:rPr lang="en-US" sz="900">
                <a:solidFill>
                  <a:schemeClr val="hlink"/>
                </a:solidFill>
                <a:uFill>
                  <a:noFill/>
                </a:uFill>
                <a:hlinkClick r:id="rId9"/>
              </a:rPr>
              <a:t> </a:t>
            </a:r>
            <a:r>
              <a:rPr lang="en-US" sz="900" u="sng">
                <a:solidFill>
                  <a:schemeClr val="hlink"/>
                </a:solidFill>
                <a:hlinkClick r:id="rId10"/>
              </a:rPr>
              <a:t>https://www.unicef.org/immunization/polio</a:t>
            </a:r>
            <a:r>
              <a:rPr lang="en-US" sz="900"/>
              <a:t> (Accessed: 26 February 2026).</a:t>
            </a:r>
            <a:endParaRPr/>
          </a:p>
          <a:p>
            <a:pPr indent="-297180" lvl="0" marL="342900" rtl="0" algn="l">
              <a:lnSpc>
                <a:spcPct val="90000"/>
              </a:lnSpc>
              <a:spcBef>
                <a:spcPts val="1000"/>
              </a:spcBef>
              <a:spcAft>
                <a:spcPts val="0"/>
              </a:spcAft>
              <a:buSzPts val="720"/>
              <a:buNone/>
            </a:pPr>
            <a:r>
              <a:t/>
            </a:r>
            <a:endParaRPr sz="900"/>
          </a:p>
        </p:txBody>
      </p:sp>
      <p:sp>
        <p:nvSpPr>
          <p:cNvPr id="374" name="Google Shape;374;p35"/>
          <p:cNvSpPr/>
          <p:nvPr/>
        </p:nvSpPr>
        <p:spPr>
          <a:xfrm flipH="1">
            <a:off x="11743267" y="4013200"/>
            <a:ext cx="448733" cy="2844800"/>
          </a:xfrm>
          <a:prstGeom prst="triangle">
            <a:avLst>
              <a:gd fmla="val 0" name="adj"/>
            </a:avLst>
          </a:prstGeom>
          <a:solidFill>
            <a:schemeClr val="accent1">
              <a:alpha val="85098"/>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Tree>
  </p:cSld>
  <p:clrMapOvr>
    <a:masterClrMapping/>
  </p:clrMapOvr>
</p:sld>
</file>

<file path=ppt/theme/theme1.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