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3"/>
  </p:notesMasterIdLst>
  <p:sldIdLst>
    <p:sldId id="256" r:id="rId2"/>
    <p:sldId id="257" r:id="rId3"/>
    <p:sldId id="258" r:id="rId4"/>
    <p:sldId id="259" r:id="rId5"/>
    <p:sldId id="260" r:id="rId6"/>
    <p:sldId id="262" r:id="rId7"/>
    <p:sldId id="267" r:id="rId8"/>
    <p:sldId id="268"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D62494-6CB0-4FF9-8830-347C20B300D5}" v="79" dt="2025-11-09T09:58:40.751"/>
    <p1510:client id="{8A6D4614-D1B5-4BD1-AD59-9E0AC928BB42}" v="356" dt="2025-11-09T11:23:57.77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uaa Alhaj Ahmad (2439821)" userId="05a210b5-fe8e-47d7-afdf-5394f03c978c" providerId="ADAL" clId="{5BE3DA77-6BBD-4E05-A253-432042208766}"/>
    <pc:docChg chg="undo custSel modSld">
      <pc:chgData name="Duaa Alhaj Ahmad (2439821)" userId="05a210b5-fe8e-47d7-afdf-5394f03c978c" providerId="ADAL" clId="{5BE3DA77-6BBD-4E05-A253-432042208766}" dt="2025-11-09T11:28:51.870" v="30" actId="207"/>
      <pc:docMkLst>
        <pc:docMk/>
      </pc:docMkLst>
      <pc:sldChg chg="modSp mod">
        <pc:chgData name="Duaa Alhaj Ahmad (2439821)" userId="05a210b5-fe8e-47d7-afdf-5394f03c978c" providerId="ADAL" clId="{5BE3DA77-6BBD-4E05-A253-432042208766}" dt="2025-11-09T11:28:51.870" v="30" actId="207"/>
        <pc:sldMkLst>
          <pc:docMk/>
          <pc:sldMk cId="359125969" sldId="265"/>
        </pc:sldMkLst>
        <pc:spChg chg="mod">
          <ac:chgData name="Duaa Alhaj Ahmad (2439821)" userId="05a210b5-fe8e-47d7-afdf-5394f03c978c" providerId="ADAL" clId="{5BE3DA77-6BBD-4E05-A253-432042208766}" dt="2025-11-09T11:28:51.870" v="30" actId="207"/>
          <ac:spMkLst>
            <pc:docMk/>
            <pc:sldMk cId="359125969" sldId="265"/>
            <ac:spMk id="3" creationId="{5F8D0C3B-0DFC-3E5A-28D7-AC7CD95B6A1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1A13E7-E6BF-4181-9F9D-F98164CE5C15}" type="datetimeFigureOut">
              <a:rPr lang="en-GB" smtClean="0"/>
              <a:t>09/11/2025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AD5EB9-B321-4627-A96C-408748FB7616}" type="slidenum">
              <a:rPr lang="en-GB" smtClean="0"/>
              <a:t>‹#›</a:t>
            </a:fld>
            <a:endParaRPr lang="en-GB"/>
          </a:p>
        </p:txBody>
      </p:sp>
    </p:spTree>
    <p:extLst>
      <p:ext uri="{BB962C8B-B14F-4D97-AF65-F5344CB8AC3E}">
        <p14:creationId xmlns:p14="http://schemas.microsoft.com/office/powerpoint/2010/main" val="35713923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EAD5EB9-B321-4627-A96C-408748FB7616}" type="slidenum">
              <a:rPr lang="en-GB" smtClean="0"/>
              <a:t>1</a:t>
            </a:fld>
            <a:endParaRPr lang="en-GB"/>
          </a:p>
        </p:txBody>
      </p:sp>
    </p:spTree>
    <p:extLst>
      <p:ext uri="{BB962C8B-B14F-4D97-AF65-F5344CB8AC3E}">
        <p14:creationId xmlns:p14="http://schemas.microsoft.com/office/powerpoint/2010/main" val="21352847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967269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9120753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84968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9696751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28C18859-9320-47B1-B84A-5AD18E8F8F05}"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81485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28C18859-9320-47B1-B84A-5AD18E8F8F05}"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73815943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8C18859-9320-47B1-B84A-5AD18E8F8F05}"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598621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658004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846382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1995451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467DA55A-CD99-4D6D-9F9B-30A0F32F27EB}"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26333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3987251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solidFill>
                <a:effectLst/>
                <a:latin typeface="Arial"/>
              </a:rPr>
              <a:t>”</a:t>
            </a:r>
          </a:p>
        </p:txBody>
      </p:sp>
    </p:spTree>
    <p:extLst>
      <p:ext uri="{BB962C8B-B14F-4D97-AF65-F5344CB8AC3E}">
        <p14:creationId xmlns:p14="http://schemas.microsoft.com/office/powerpoint/2010/main" val="4432170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28C18859-9320-47B1-B84A-5AD18E8F8F05}"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336007008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24013115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8C18859-9320-47B1-B84A-5AD18E8F8F05}"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467DA55A-CD99-4D6D-9F9B-30A0F32F27EB}" type="slidenum">
              <a:rPr lang="en-GB" smtClean="0"/>
              <a:t>‹#›</a:t>
            </a:fld>
            <a:endParaRPr lang="en-GB"/>
          </a:p>
        </p:txBody>
      </p:sp>
    </p:spTree>
    <p:extLst>
      <p:ext uri="{BB962C8B-B14F-4D97-AF65-F5344CB8AC3E}">
        <p14:creationId xmlns:p14="http://schemas.microsoft.com/office/powerpoint/2010/main" val="17868049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28C18859-9320-47B1-B84A-5AD18E8F8F05}" type="datetimeFigureOut">
              <a:rPr lang="en-GB" smtClean="0"/>
              <a:t>09/11/2025</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467DA55A-CD99-4D6D-9F9B-30A0F32F27EB}" type="slidenum">
              <a:rPr lang="en-GB" smtClean="0"/>
              <a:t>‹#›</a:t>
            </a:fld>
            <a:endParaRPr lang="en-GB"/>
          </a:p>
        </p:txBody>
      </p:sp>
    </p:spTree>
    <p:extLst>
      <p:ext uri="{BB962C8B-B14F-4D97-AF65-F5344CB8AC3E}">
        <p14:creationId xmlns:p14="http://schemas.microsoft.com/office/powerpoint/2010/main" val="11201005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2" Type="http://schemas.openxmlformats.org/officeDocument/2006/relationships/hyperlink" Target="https://calculatorultra.com/en/tool/drop-in-sales-calculator.html#google_vignette" TargetMode="Externa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77589-7B87-1810-7D1A-B5A2048E3490}"/>
              </a:ext>
            </a:extLst>
          </p:cNvPr>
          <p:cNvSpPr>
            <a:spLocks noGrp="1"/>
          </p:cNvSpPr>
          <p:nvPr>
            <p:ph type="ctrTitle"/>
          </p:nvPr>
        </p:nvSpPr>
        <p:spPr>
          <a:xfrm>
            <a:off x="2240280" y="1122363"/>
            <a:ext cx="8427720" cy="3586798"/>
          </a:xfrm>
        </p:spPr>
        <p:txBody>
          <a:bodyPr>
            <a:normAutofit/>
          </a:bodyPr>
          <a:lstStyle/>
          <a:p>
            <a:r>
              <a:rPr lang="en-GB" sz="3200">
                <a:latin typeface="A"/>
              </a:rPr>
              <a:t>MODULE NAME : Problem Solving and Decision Making</a:t>
            </a:r>
            <a:br>
              <a:rPr lang="en-GB" sz="3200">
                <a:latin typeface="A"/>
              </a:rPr>
            </a:br>
            <a:r>
              <a:rPr lang="en-GB" sz="3200">
                <a:latin typeface="A"/>
              </a:rPr>
              <a:t>MODULE CODE :LCLM4004</a:t>
            </a:r>
            <a:br>
              <a:rPr lang="en-GB" sz="3200">
                <a:latin typeface="A"/>
              </a:rPr>
            </a:br>
            <a:r>
              <a:rPr lang="en-GB" sz="3200">
                <a:latin typeface="A"/>
              </a:rPr>
              <a:t>STUDENT NAME : Duaa Alhaj Ahmad </a:t>
            </a:r>
            <a:br>
              <a:rPr lang="en-GB" sz="3200">
                <a:latin typeface="A"/>
              </a:rPr>
            </a:br>
            <a:r>
              <a:rPr lang="en-GB" sz="3200">
                <a:latin typeface="A"/>
              </a:rPr>
              <a:t>STUDENT ID :2439821</a:t>
            </a:r>
            <a:br>
              <a:rPr lang="en-GB" sz="3200">
                <a:latin typeface="A"/>
              </a:rPr>
            </a:br>
            <a:r>
              <a:rPr lang="en-GB" sz="3200">
                <a:latin typeface="A"/>
              </a:rPr>
              <a:t>LECTURER : Mohammad Rahman</a:t>
            </a:r>
            <a:br>
              <a:rPr lang="en-GB" sz="3200">
                <a:latin typeface="A"/>
              </a:rPr>
            </a:br>
            <a:r>
              <a:rPr lang="en-GB" sz="3200">
                <a:latin typeface="A"/>
              </a:rPr>
              <a:t>Assignment 1: Presentation</a:t>
            </a:r>
          </a:p>
        </p:txBody>
      </p:sp>
    </p:spTree>
    <p:extLst>
      <p:ext uri="{BB962C8B-B14F-4D97-AF65-F5344CB8AC3E}">
        <p14:creationId xmlns:p14="http://schemas.microsoft.com/office/powerpoint/2010/main" val="25636277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E262C7-2C0D-83A7-4B68-88CCFBE724BB}"/>
              </a:ext>
            </a:extLst>
          </p:cNvPr>
          <p:cNvSpPr>
            <a:spLocks noGrp="1"/>
          </p:cNvSpPr>
          <p:nvPr>
            <p:ph type="title"/>
          </p:nvPr>
        </p:nvSpPr>
        <p:spPr>
          <a:xfrm>
            <a:off x="684213" y="650530"/>
            <a:ext cx="8534401" cy="868680"/>
          </a:xfrm>
        </p:spPr>
        <p:txBody>
          <a:bodyPr/>
          <a:lstStyle/>
          <a:p>
            <a:pPr algn="ctr"/>
            <a:r>
              <a:rPr lang="en-GB" b="1"/>
              <a:t>OVERVIEW</a:t>
            </a:r>
          </a:p>
        </p:txBody>
      </p:sp>
      <p:sp>
        <p:nvSpPr>
          <p:cNvPr id="3" name="Text Placeholder 2">
            <a:extLst>
              <a:ext uri="{FF2B5EF4-FFF2-40B4-BE49-F238E27FC236}">
                <a16:creationId xmlns:a16="http://schemas.microsoft.com/office/drawing/2014/main" id="{3986ECFC-4802-880F-CAC4-59F9E04E17F0}"/>
              </a:ext>
            </a:extLst>
          </p:cNvPr>
          <p:cNvSpPr>
            <a:spLocks noGrp="1"/>
          </p:cNvSpPr>
          <p:nvPr>
            <p:ph type="body" idx="1"/>
          </p:nvPr>
        </p:nvSpPr>
        <p:spPr>
          <a:xfrm>
            <a:off x="1614569" y="1901952"/>
            <a:ext cx="7604044" cy="4092448"/>
          </a:xfrm>
        </p:spPr>
        <p:txBody>
          <a:bodyPr>
            <a:normAutofit/>
          </a:bodyPr>
          <a:lstStyle/>
          <a:p>
            <a:r>
              <a:rPr lang="en-GB" sz="2400" b="1" dirty="0"/>
              <a:t>Introduction </a:t>
            </a:r>
          </a:p>
          <a:p>
            <a:r>
              <a:rPr lang="en-GB" sz="2400" b="1" dirty="0"/>
              <a:t>Company background</a:t>
            </a:r>
          </a:p>
          <a:p>
            <a:r>
              <a:rPr lang="en-GB" sz="2400" b="1" dirty="0"/>
              <a:t>Problem: nature and scope</a:t>
            </a:r>
          </a:p>
          <a:p>
            <a:r>
              <a:rPr lang="en-GB" sz="2400" b="1" dirty="0"/>
              <a:t>PESTLE ANALYSIS: Green Haven Florists</a:t>
            </a:r>
          </a:p>
          <a:p>
            <a:r>
              <a:rPr lang="en-GB" sz="2400" b="1" dirty="0"/>
              <a:t>Cause and effect analysis: Fishbone diagram</a:t>
            </a:r>
          </a:p>
          <a:p>
            <a:r>
              <a:rPr lang="en-GB" sz="2400" b="1" dirty="0"/>
              <a:t>Conclusion</a:t>
            </a:r>
          </a:p>
          <a:p>
            <a:r>
              <a:rPr lang="en-GB" sz="2400" b="1" dirty="0"/>
              <a:t>References</a:t>
            </a:r>
          </a:p>
          <a:p>
            <a:endParaRPr lang="en-GB" sz="2400" dirty="0"/>
          </a:p>
        </p:txBody>
      </p:sp>
    </p:spTree>
    <p:extLst>
      <p:ext uri="{BB962C8B-B14F-4D97-AF65-F5344CB8AC3E}">
        <p14:creationId xmlns:p14="http://schemas.microsoft.com/office/powerpoint/2010/main" val="27158060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51C092-CB50-5179-72FB-94CBECED5425}"/>
              </a:ext>
            </a:extLst>
          </p:cNvPr>
          <p:cNvSpPr>
            <a:spLocks noGrp="1"/>
          </p:cNvSpPr>
          <p:nvPr>
            <p:ph type="title"/>
          </p:nvPr>
        </p:nvSpPr>
        <p:spPr>
          <a:xfrm>
            <a:off x="2589212" y="484632"/>
            <a:ext cx="8915399" cy="557784"/>
          </a:xfrm>
        </p:spPr>
        <p:txBody>
          <a:bodyPr>
            <a:noAutofit/>
          </a:bodyPr>
          <a:lstStyle/>
          <a:p>
            <a:r>
              <a:rPr lang="en-GB" b="1"/>
              <a:t>Introduction</a:t>
            </a:r>
          </a:p>
        </p:txBody>
      </p:sp>
      <p:sp>
        <p:nvSpPr>
          <p:cNvPr id="3" name="Text Placeholder 2">
            <a:extLst>
              <a:ext uri="{FF2B5EF4-FFF2-40B4-BE49-F238E27FC236}">
                <a16:creationId xmlns:a16="http://schemas.microsoft.com/office/drawing/2014/main" id="{028A8359-438A-7EDF-F235-AE5BAE7FB208}"/>
              </a:ext>
            </a:extLst>
          </p:cNvPr>
          <p:cNvSpPr>
            <a:spLocks noGrp="1"/>
          </p:cNvSpPr>
          <p:nvPr>
            <p:ph type="body" idx="1"/>
          </p:nvPr>
        </p:nvSpPr>
        <p:spPr>
          <a:xfrm>
            <a:off x="1752599" y="1589314"/>
            <a:ext cx="10232571" cy="4491446"/>
          </a:xfrm>
        </p:spPr>
        <p:txBody>
          <a:bodyPr>
            <a:normAutofit/>
          </a:bodyPr>
          <a:lstStyle/>
          <a:p>
            <a:pPr marL="285750" indent="-285750">
              <a:lnSpc>
                <a:spcPct val="150000"/>
              </a:lnSpc>
              <a:buFont typeface="Arial" panose="020B0604020202020204" pitchFamily="34" charset="0"/>
              <a:buChar char="•"/>
            </a:pPr>
            <a:r>
              <a:rPr lang="en-GB" sz="1500" b="1" dirty="0">
                <a:solidFill>
                  <a:srgbClr val="111111"/>
                </a:solidFill>
                <a:latin typeface="Arial" panose="020B0604020202020204" pitchFamily="34" charset="0"/>
                <a:ea typeface="Roboto"/>
                <a:cs typeface="Arial" panose="020B0604020202020204" pitchFamily="34" charset="0"/>
              </a:rPr>
              <a:t>Green Haven Florists is a small independent flower shop in Norwich, </a:t>
            </a:r>
            <a:r>
              <a:rPr lang="en-GB" sz="1500" b="1" dirty="0" err="1">
                <a:solidFill>
                  <a:srgbClr val="111111"/>
                </a:solidFill>
                <a:latin typeface="Arial" panose="020B0604020202020204" pitchFamily="34" charset="0"/>
                <a:ea typeface="Roboto"/>
                <a:cs typeface="Arial" panose="020B0604020202020204" pitchFamily="34" charset="0"/>
              </a:rPr>
              <a:t>UK.The</a:t>
            </a:r>
            <a:r>
              <a:rPr lang="en-GB" sz="1500" b="1" dirty="0">
                <a:solidFill>
                  <a:srgbClr val="111111"/>
                </a:solidFill>
                <a:latin typeface="Arial" panose="020B0604020202020204" pitchFamily="34" charset="0"/>
                <a:ea typeface="Roboto"/>
                <a:cs typeface="Arial" panose="020B0604020202020204" pitchFamily="34" charset="0"/>
              </a:rPr>
              <a:t> shop was founded in 2016 by partners Liam and Priya Patel and became known for its creative floral arrangements, eco friendly packaging, and strong connection to the local community. However, during the past year the business has experienced a clear drop in sales and customer foot traffic. Several issues have contributed to this a 30% decline in in-store sales, including: Reduced foot traffic due to nearby shop closures. A shift toward online shopping and strong competition from online flower retailers. Rising operational and supply costs, especially for imported flowers. Higher prices caused by their commitment to sustainable materials. An outdated website that is difficult for customers to use. Limited digital marketing, relying only on word of mouth. Mixed customer feedback and requests for more flexible options. </a:t>
            </a:r>
          </a:p>
        </p:txBody>
      </p:sp>
    </p:spTree>
    <p:extLst>
      <p:ext uri="{BB962C8B-B14F-4D97-AF65-F5344CB8AC3E}">
        <p14:creationId xmlns:p14="http://schemas.microsoft.com/office/powerpoint/2010/main" val="28979575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7DAA2-C26F-4546-8B0F-C81CFB47F842}"/>
              </a:ext>
            </a:extLst>
          </p:cNvPr>
          <p:cNvSpPr>
            <a:spLocks noGrp="1"/>
          </p:cNvSpPr>
          <p:nvPr>
            <p:ph type="title"/>
          </p:nvPr>
        </p:nvSpPr>
        <p:spPr>
          <a:xfrm>
            <a:off x="2589212" y="320040"/>
            <a:ext cx="8915399" cy="756339"/>
          </a:xfrm>
        </p:spPr>
        <p:txBody>
          <a:bodyPr/>
          <a:lstStyle/>
          <a:p>
            <a:r>
              <a:rPr lang="en-GB" b="1"/>
              <a:t>Company background</a:t>
            </a:r>
          </a:p>
        </p:txBody>
      </p:sp>
      <p:sp>
        <p:nvSpPr>
          <p:cNvPr id="3" name="Text Placeholder 2">
            <a:extLst>
              <a:ext uri="{FF2B5EF4-FFF2-40B4-BE49-F238E27FC236}">
                <a16:creationId xmlns:a16="http://schemas.microsoft.com/office/drawing/2014/main" id="{F9C1CCB3-874D-5E4A-629C-E7AA4A8AB46C}"/>
              </a:ext>
            </a:extLst>
          </p:cNvPr>
          <p:cNvSpPr>
            <a:spLocks noGrp="1"/>
          </p:cNvSpPr>
          <p:nvPr>
            <p:ph type="body" idx="1"/>
          </p:nvPr>
        </p:nvSpPr>
        <p:spPr>
          <a:xfrm>
            <a:off x="2414016" y="1892808"/>
            <a:ext cx="9090595" cy="4078224"/>
          </a:xfrm>
        </p:spPr>
        <p:txBody>
          <a:bodyPr/>
          <a:lstStyle/>
          <a:p>
            <a:r>
              <a:rPr lang="en-GB" sz="2400" b="1" dirty="0">
                <a:latin typeface="Arial" panose="020B0604020202020204" pitchFamily="34" charset="0"/>
                <a:cs typeface="Arial" panose="020B0604020202020204" pitchFamily="34" charset="0"/>
              </a:rPr>
              <a:t>Green Haven Florists</a:t>
            </a:r>
            <a:endParaRPr lang="en-GB" sz="2400" dirty="0">
              <a:solidFill>
                <a:srgbClr val="000000"/>
              </a:solidFill>
              <a:latin typeface="Arial" panose="020B0604020202020204" pitchFamily="34" charset="0"/>
              <a:cs typeface="Arial" panose="020B0604020202020204" pitchFamily="34" charset="0"/>
            </a:endParaRPr>
          </a:p>
          <a:p>
            <a:pPr marL="342900" indent="-342900">
              <a:buFont typeface="Arial" charset="2"/>
              <a:buChar char="•"/>
            </a:pPr>
            <a:r>
              <a:rPr lang="en-GB" b="1" dirty="0">
                <a:latin typeface="Arial" panose="020B0604020202020204" pitchFamily="34" charset="0"/>
                <a:cs typeface="Arial" panose="020B0604020202020204" pitchFamily="34" charset="0"/>
              </a:rPr>
              <a:t>Founded in 2016 </a:t>
            </a:r>
          </a:p>
          <a:p>
            <a:pPr marL="342900" indent="-342900">
              <a:buFont typeface="Arial" charset="2"/>
              <a:buChar char="•"/>
            </a:pPr>
            <a:r>
              <a:rPr lang="en-GB" b="1" dirty="0">
                <a:latin typeface="Arial" panose="020B0604020202020204" pitchFamily="34" charset="0"/>
                <a:cs typeface="Arial" panose="020B0604020202020204" pitchFamily="34" charset="0"/>
              </a:rPr>
              <a:t>Owners: partners Liam and Priya Pate</a:t>
            </a:r>
          </a:p>
          <a:p>
            <a:pPr marL="342900" indent="-342900">
              <a:buFont typeface="Arial" charset="2"/>
              <a:buChar char="•"/>
            </a:pPr>
            <a:r>
              <a:rPr lang="en-GB" b="1" dirty="0">
                <a:latin typeface="Arial" panose="020B0604020202020204" pitchFamily="34" charset="0"/>
                <a:cs typeface="Arial" panose="020B0604020202020204" pitchFamily="34" charset="0"/>
              </a:rPr>
              <a:t>Sells flower shop</a:t>
            </a:r>
          </a:p>
          <a:p>
            <a:pPr marL="342900" indent="-342900">
              <a:buFont typeface="Arial" charset="2"/>
              <a:buChar char="•"/>
            </a:pPr>
            <a:r>
              <a:rPr lang="en-GB" b="1" dirty="0">
                <a:latin typeface="Arial" panose="020B0604020202020204" pitchFamily="34" charset="0"/>
                <a:cs typeface="Arial" panose="020B0604020202020204" pitchFamily="34" charset="0"/>
              </a:rPr>
              <a:t>Specialises in bespoke floral arrangements</a:t>
            </a:r>
          </a:p>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Known for creativity, sustainability and community focus</a:t>
            </a:r>
          </a:p>
          <a:p>
            <a:pPr marL="342900" indent="-342900">
              <a:buFont typeface="Arial" panose="020B0604020202020204" pitchFamily="34" charset="0"/>
              <a:buChar char="•"/>
            </a:pPr>
            <a:r>
              <a:rPr lang="en-GB" b="1" dirty="0">
                <a:latin typeface="Arial" panose="020B0604020202020204" pitchFamily="34" charset="0"/>
                <a:cs typeface="Arial" panose="020B0604020202020204" pitchFamily="34" charset="0"/>
              </a:rPr>
              <a:t>Facing rising operational costs and strong competition</a:t>
            </a:r>
          </a:p>
          <a:p>
            <a:pPr marL="342900" indent="-342900">
              <a:buFont typeface="Arial" charset="2"/>
              <a:buChar char="•"/>
            </a:pPr>
            <a:endParaRPr lang="en-GB" b="1" dirty="0"/>
          </a:p>
        </p:txBody>
      </p:sp>
    </p:spTree>
    <p:extLst>
      <p:ext uri="{BB962C8B-B14F-4D97-AF65-F5344CB8AC3E}">
        <p14:creationId xmlns:p14="http://schemas.microsoft.com/office/powerpoint/2010/main" val="17484990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D839E5-539A-6BA2-F020-0AEF28846AB2}"/>
              </a:ext>
            </a:extLst>
          </p:cNvPr>
          <p:cNvSpPr>
            <a:spLocks noGrp="1"/>
          </p:cNvSpPr>
          <p:nvPr>
            <p:ph type="title"/>
          </p:nvPr>
        </p:nvSpPr>
        <p:spPr>
          <a:xfrm>
            <a:off x="2589213" y="389273"/>
            <a:ext cx="8915399" cy="713232"/>
          </a:xfrm>
        </p:spPr>
        <p:txBody>
          <a:bodyPr/>
          <a:lstStyle/>
          <a:p>
            <a:r>
              <a:rPr lang="en-GB" b="1"/>
              <a:t>Problem: nature and scope</a:t>
            </a:r>
          </a:p>
        </p:txBody>
      </p:sp>
      <p:sp>
        <p:nvSpPr>
          <p:cNvPr id="3" name="Text Placeholder 2">
            <a:extLst>
              <a:ext uri="{FF2B5EF4-FFF2-40B4-BE49-F238E27FC236}">
                <a16:creationId xmlns:a16="http://schemas.microsoft.com/office/drawing/2014/main" id="{E73EC453-8E6E-AAA5-639A-7F2EB8FCDBC5}"/>
              </a:ext>
            </a:extLst>
          </p:cNvPr>
          <p:cNvSpPr>
            <a:spLocks noGrp="1"/>
          </p:cNvSpPr>
          <p:nvPr>
            <p:ph type="body" idx="1"/>
          </p:nvPr>
        </p:nvSpPr>
        <p:spPr>
          <a:xfrm>
            <a:off x="1694329" y="1488141"/>
            <a:ext cx="10065503" cy="4509247"/>
          </a:xfrm>
        </p:spPr>
        <p:txBody>
          <a:bodyPr>
            <a:normAutofit fontScale="55000" lnSpcReduction="20000"/>
          </a:bodyPr>
          <a:lstStyle/>
          <a:p>
            <a:r>
              <a:rPr lang="en-GB" sz="2800" b="1" dirty="0">
                <a:solidFill>
                  <a:srgbClr val="FF0000"/>
                </a:solidFill>
                <a:latin typeface="Arial" panose="020B0604020202020204" pitchFamily="34" charset="0"/>
                <a:cs typeface="Arial" panose="020B0604020202020204" pitchFamily="34" charset="0"/>
              </a:rPr>
              <a:t>5W2H</a:t>
            </a:r>
          </a:p>
          <a:p>
            <a:r>
              <a:rPr lang="en-GB" sz="2800" b="1" dirty="0">
                <a:solidFill>
                  <a:schemeClr val="tx1"/>
                </a:solidFill>
                <a:latin typeface="Arial" panose="020B0604020202020204" pitchFamily="34" charset="0"/>
                <a:cs typeface="Arial" panose="020B0604020202020204" pitchFamily="34" charset="0"/>
              </a:rPr>
              <a:t>Who: Liam and Priya Patel</a:t>
            </a:r>
          </a:p>
          <a:p>
            <a:endParaRPr lang="en-GB" sz="2800" b="1" dirty="0">
              <a:solidFill>
                <a:schemeClr val="tx1"/>
              </a:solidFill>
              <a:latin typeface="Arial" panose="020B0604020202020204" pitchFamily="34" charset="0"/>
              <a:cs typeface="Arial" panose="020B0604020202020204" pitchFamily="34" charset="0"/>
            </a:endParaRPr>
          </a:p>
          <a:p>
            <a:r>
              <a:rPr lang="en-GB" sz="2800" b="1" dirty="0">
                <a:solidFill>
                  <a:schemeClr val="tx1"/>
                </a:solidFill>
                <a:latin typeface="Arial" panose="020B0604020202020204" pitchFamily="34" charset="0"/>
                <a:cs typeface="Arial" panose="020B0604020202020204" pitchFamily="34" charset="0"/>
              </a:rPr>
              <a:t>What: A 30% drop in in store sales over the last 12 months</a:t>
            </a:r>
          </a:p>
          <a:p>
            <a:endParaRPr lang="en-GB" sz="2800" b="1" dirty="0">
              <a:solidFill>
                <a:schemeClr val="tx1"/>
              </a:solidFill>
              <a:latin typeface="Arial" panose="020B0604020202020204" pitchFamily="34" charset="0"/>
              <a:cs typeface="Arial" panose="020B0604020202020204" pitchFamily="34" charset="0"/>
            </a:endParaRPr>
          </a:p>
          <a:p>
            <a:r>
              <a:rPr lang="en-GB" sz="2800" b="1" dirty="0">
                <a:solidFill>
                  <a:schemeClr val="tx1"/>
                </a:solidFill>
                <a:latin typeface="Arial" panose="020B0604020202020204" pitchFamily="34" charset="0"/>
                <a:cs typeface="Arial" panose="020B0604020202020204" pitchFamily="34" charset="0"/>
              </a:rPr>
              <a:t>Where: At their flower shop located on Norwich High Street </a:t>
            </a:r>
          </a:p>
          <a:p>
            <a:endParaRPr lang="en-GB" sz="2800" b="1" dirty="0">
              <a:solidFill>
                <a:schemeClr val="tx1"/>
              </a:solidFill>
              <a:latin typeface="Arial" panose="020B0604020202020204" pitchFamily="34" charset="0"/>
              <a:cs typeface="Arial" panose="020B0604020202020204" pitchFamily="34" charset="0"/>
            </a:endParaRPr>
          </a:p>
          <a:p>
            <a:r>
              <a:rPr lang="en-GB" sz="2800" b="1" dirty="0">
                <a:solidFill>
                  <a:schemeClr val="tx1"/>
                </a:solidFill>
                <a:latin typeface="Arial" panose="020B0604020202020204" pitchFamily="34" charset="0"/>
                <a:cs typeface="Arial" panose="020B0604020202020204" pitchFamily="34" charset="0"/>
              </a:rPr>
              <a:t>When: Over the last 12 months</a:t>
            </a:r>
          </a:p>
          <a:p>
            <a:endParaRPr lang="en-GB" sz="2800" b="1" dirty="0">
              <a:solidFill>
                <a:schemeClr val="tx1"/>
              </a:solidFill>
              <a:latin typeface="Arial" panose="020B0604020202020204" pitchFamily="34" charset="0"/>
              <a:cs typeface="Arial" panose="020B0604020202020204" pitchFamily="34" charset="0"/>
            </a:endParaRPr>
          </a:p>
          <a:p>
            <a:r>
              <a:rPr lang="en-GB" sz="2800" b="1" dirty="0">
                <a:solidFill>
                  <a:schemeClr val="tx1"/>
                </a:solidFill>
                <a:latin typeface="Arial" panose="020B0604020202020204" pitchFamily="34" charset="0"/>
                <a:cs typeface="Arial" panose="020B0604020202020204" pitchFamily="34" charset="0"/>
              </a:rPr>
              <a:t>Why: Reduced foot traffic, rising costs, and customers moving to online flower retailers, stronger online competition and an outdated website.</a:t>
            </a:r>
          </a:p>
          <a:p>
            <a:endParaRPr lang="en-GB" sz="2800" b="1" dirty="0">
              <a:solidFill>
                <a:schemeClr val="tx1"/>
              </a:solidFill>
              <a:latin typeface="Arial" panose="020B0604020202020204" pitchFamily="34" charset="0"/>
              <a:cs typeface="Arial" panose="020B0604020202020204" pitchFamily="34" charset="0"/>
            </a:endParaRPr>
          </a:p>
          <a:p>
            <a:r>
              <a:rPr lang="en-GB" sz="2800" b="1" dirty="0">
                <a:solidFill>
                  <a:schemeClr val="tx1"/>
                </a:solidFill>
                <a:latin typeface="Arial" panose="020B0604020202020204" pitchFamily="34" charset="0"/>
                <a:cs typeface="Arial" panose="020B0604020202020204" pitchFamily="34" charset="0"/>
              </a:rPr>
              <a:t>How: Outdated website, limited marketing, and higher prices due to sustainable materials</a:t>
            </a:r>
          </a:p>
          <a:p>
            <a:endParaRPr lang="en-GB" sz="2800" b="1" dirty="0">
              <a:solidFill>
                <a:schemeClr val="tx1"/>
              </a:solidFill>
              <a:latin typeface="Arial" panose="020B0604020202020204" pitchFamily="34" charset="0"/>
              <a:cs typeface="Arial" panose="020B0604020202020204" pitchFamily="34" charset="0"/>
            </a:endParaRPr>
          </a:p>
          <a:p>
            <a:r>
              <a:rPr lang="en-GB" sz="2800" b="1" dirty="0">
                <a:solidFill>
                  <a:schemeClr val="tx1"/>
                </a:solidFill>
                <a:latin typeface="Arial" panose="020B0604020202020204" pitchFamily="34" charset="0"/>
                <a:cs typeface="Arial" panose="020B0604020202020204" pitchFamily="34" charset="0"/>
              </a:rPr>
              <a:t>How much: Significant revenue loss affecting profitability</a:t>
            </a:r>
          </a:p>
          <a:p>
            <a:endParaRPr lang="en-GB" sz="2800" b="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240872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6300BE-D96C-22F6-553D-690EEFFC5D51}"/>
              </a:ext>
            </a:extLst>
          </p:cNvPr>
          <p:cNvSpPr>
            <a:spLocks noGrp="1"/>
          </p:cNvSpPr>
          <p:nvPr>
            <p:ph type="title"/>
          </p:nvPr>
        </p:nvSpPr>
        <p:spPr>
          <a:xfrm>
            <a:off x="1589314" y="870857"/>
            <a:ext cx="9988449" cy="479400"/>
          </a:xfrm>
        </p:spPr>
        <p:txBody>
          <a:bodyPr>
            <a:normAutofit fontScale="90000"/>
          </a:bodyPr>
          <a:lstStyle/>
          <a:p>
            <a:r>
              <a:rPr lang="en-GB" b="1"/>
              <a:t>PESTLE ANALYSIS: Green Haven Florists</a:t>
            </a:r>
            <a:br>
              <a:rPr lang="en-GB">
                <a:solidFill>
                  <a:srgbClr val="000000"/>
                </a:solidFill>
              </a:rPr>
            </a:br>
            <a:endParaRPr lang="en-GB" b="1"/>
          </a:p>
        </p:txBody>
      </p:sp>
      <p:sp>
        <p:nvSpPr>
          <p:cNvPr id="3" name="Text Placeholder 2">
            <a:extLst>
              <a:ext uri="{FF2B5EF4-FFF2-40B4-BE49-F238E27FC236}">
                <a16:creationId xmlns:a16="http://schemas.microsoft.com/office/drawing/2014/main" id="{87B96C4E-C633-AD44-2B5D-616D8D99EE4D}"/>
              </a:ext>
            </a:extLst>
          </p:cNvPr>
          <p:cNvSpPr>
            <a:spLocks noGrp="1"/>
          </p:cNvSpPr>
          <p:nvPr>
            <p:ph type="body" idx="1"/>
          </p:nvPr>
        </p:nvSpPr>
        <p:spPr>
          <a:xfrm>
            <a:off x="2168434" y="1237307"/>
            <a:ext cx="9409329" cy="4623816"/>
          </a:xfrm>
        </p:spPr>
        <p:txBody>
          <a:bodyPr>
            <a:normAutofit lnSpcReduction="10000"/>
          </a:bodyPr>
          <a:lstStyle/>
          <a:p>
            <a:r>
              <a:rPr lang="en-GB" b="1">
                <a:latin typeface="Arial" panose="020B0604020202020204" pitchFamily="34" charset="0"/>
                <a:cs typeface="Arial" panose="020B0604020202020204" pitchFamily="34" charset="0"/>
              </a:rPr>
              <a:t>POLITICAL</a:t>
            </a:r>
          </a:p>
          <a:p>
            <a:r>
              <a:rPr lang="en-GB" b="1">
                <a:solidFill>
                  <a:srgbClr val="FF0000"/>
                </a:solidFill>
                <a:latin typeface="Arial" panose="020B0604020202020204" pitchFamily="34" charset="0"/>
                <a:cs typeface="Arial" panose="020B0604020202020204" pitchFamily="34" charset="0"/>
              </a:rPr>
              <a:t>• Local regulations for small retailers</a:t>
            </a:r>
          </a:p>
          <a:p>
            <a:r>
              <a:rPr lang="en-GB" b="1">
                <a:solidFill>
                  <a:srgbClr val="FF0000"/>
                </a:solidFill>
                <a:latin typeface="Arial" panose="020B0604020202020204" pitchFamily="34" charset="0"/>
                <a:cs typeface="Arial" panose="020B0604020202020204" pitchFamily="34" charset="0"/>
              </a:rPr>
              <a:t>• Government support for sustainable businesses</a:t>
            </a:r>
          </a:p>
          <a:p>
            <a:endParaRPr lang="en-GB" b="1">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ECONOMIC</a:t>
            </a:r>
          </a:p>
          <a:p>
            <a:r>
              <a:rPr lang="en-GB" b="1">
                <a:solidFill>
                  <a:srgbClr val="FF0000"/>
                </a:solidFill>
                <a:latin typeface="Arial" panose="020B0604020202020204" pitchFamily="34" charset="0"/>
                <a:cs typeface="Arial" panose="020B0604020202020204" pitchFamily="34" charset="0"/>
              </a:rPr>
              <a:t>• Inflation increasing flower supply costs</a:t>
            </a:r>
          </a:p>
          <a:p>
            <a:r>
              <a:rPr lang="en-GB" b="1">
                <a:solidFill>
                  <a:srgbClr val="FF0000"/>
                </a:solidFill>
                <a:latin typeface="Arial" panose="020B0604020202020204" pitchFamily="34" charset="0"/>
                <a:cs typeface="Arial" panose="020B0604020202020204" pitchFamily="34" charset="0"/>
              </a:rPr>
              <a:t>• Customers choosing cheaper online competitors</a:t>
            </a:r>
          </a:p>
          <a:p>
            <a:endParaRPr lang="en-GB" b="1">
              <a:latin typeface="Arial" panose="020B0604020202020204" pitchFamily="34" charset="0"/>
              <a:cs typeface="Arial" panose="020B0604020202020204" pitchFamily="34" charset="0"/>
            </a:endParaRPr>
          </a:p>
          <a:p>
            <a:r>
              <a:rPr lang="en-GB" b="1">
                <a:latin typeface="Arial" panose="020B0604020202020204" pitchFamily="34" charset="0"/>
                <a:cs typeface="Arial" panose="020B0604020202020204" pitchFamily="34" charset="0"/>
              </a:rPr>
              <a:t>SOCIAL</a:t>
            </a:r>
          </a:p>
          <a:p>
            <a:r>
              <a:rPr lang="en-GB" b="1">
                <a:solidFill>
                  <a:srgbClr val="FF0000"/>
                </a:solidFill>
                <a:latin typeface="Arial" panose="020B0604020202020204" pitchFamily="34" charset="0"/>
                <a:cs typeface="Arial" panose="020B0604020202020204" pitchFamily="34" charset="0"/>
              </a:rPr>
              <a:t>• Consumers prefer convenience and fast delivery</a:t>
            </a:r>
          </a:p>
          <a:p>
            <a:r>
              <a:rPr lang="en-GB" b="1">
                <a:solidFill>
                  <a:srgbClr val="FF0000"/>
                </a:solidFill>
                <a:latin typeface="Arial" panose="020B0604020202020204" pitchFamily="34" charset="0"/>
                <a:cs typeface="Arial" panose="020B0604020202020204" pitchFamily="34" charset="0"/>
              </a:rPr>
              <a:t>• Growing interest in eco friendly products</a:t>
            </a:r>
          </a:p>
        </p:txBody>
      </p:sp>
    </p:spTree>
    <p:extLst>
      <p:ext uri="{BB962C8B-B14F-4D97-AF65-F5344CB8AC3E}">
        <p14:creationId xmlns:p14="http://schemas.microsoft.com/office/powerpoint/2010/main" val="13827166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727AA-2A4B-7459-64F6-8CB68974F0E3}"/>
              </a:ext>
            </a:extLst>
          </p:cNvPr>
          <p:cNvSpPr>
            <a:spLocks noGrp="1"/>
          </p:cNvSpPr>
          <p:nvPr>
            <p:ph type="title"/>
          </p:nvPr>
        </p:nvSpPr>
        <p:spPr>
          <a:xfrm>
            <a:off x="1583219" y="624110"/>
            <a:ext cx="9921394" cy="1280890"/>
          </a:xfrm>
        </p:spPr>
        <p:txBody>
          <a:bodyPr/>
          <a:lstStyle/>
          <a:p>
            <a:r>
              <a:rPr lang="en-GB" b="1" dirty="0"/>
              <a:t>PESTLE ANALYSIS: Green Haven Florists</a:t>
            </a:r>
            <a:br>
              <a:rPr lang="en-GB" dirty="0">
                <a:solidFill>
                  <a:srgbClr val="000000"/>
                </a:solidFill>
              </a:rPr>
            </a:br>
            <a:endParaRPr lang="en-GB" dirty="0"/>
          </a:p>
        </p:txBody>
      </p:sp>
      <p:sp>
        <p:nvSpPr>
          <p:cNvPr id="3" name="Content Placeholder 2">
            <a:extLst>
              <a:ext uri="{FF2B5EF4-FFF2-40B4-BE49-F238E27FC236}">
                <a16:creationId xmlns:a16="http://schemas.microsoft.com/office/drawing/2014/main" id="{C71705AF-A114-46D3-808C-4A69D3AE5A69}"/>
              </a:ext>
            </a:extLst>
          </p:cNvPr>
          <p:cNvSpPr>
            <a:spLocks noGrp="1"/>
          </p:cNvSpPr>
          <p:nvPr>
            <p:ph idx="1"/>
          </p:nvPr>
        </p:nvSpPr>
        <p:spPr>
          <a:xfrm>
            <a:off x="1492685" y="1412341"/>
            <a:ext cx="9837790" cy="4224328"/>
          </a:xfrm>
        </p:spPr>
        <p:txBody>
          <a:bodyPr>
            <a:noAutofit/>
          </a:bodyPr>
          <a:lstStyle/>
          <a:p>
            <a:r>
              <a:rPr lang="en-GB" sz="2000" b="1" dirty="0">
                <a:latin typeface="Arial" panose="020B0604020202020204" pitchFamily="34" charset="0"/>
                <a:cs typeface="Arial" panose="020B0604020202020204" pitchFamily="34" charset="0"/>
              </a:rPr>
              <a:t>TECHNOLOGICAL</a:t>
            </a:r>
          </a:p>
          <a:p>
            <a:pPr marL="0" indent="0">
              <a:buNone/>
            </a:pPr>
            <a:r>
              <a:rPr lang="en-GB" sz="2000" b="1" dirty="0">
                <a:solidFill>
                  <a:srgbClr val="FF0000"/>
                </a:solidFill>
                <a:latin typeface="Arial" panose="020B0604020202020204" pitchFamily="34" charset="0"/>
                <a:cs typeface="Arial" panose="020B0604020202020204" pitchFamily="34" charset="0"/>
              </a:rPr>
              <a:t>• Outdated website reduces customer engagement</a:t>
            </a:r>
          </a:p>
          <a:p>
            <a:pPr marL="0" indent="0">
              <a:buNone/>
            </a:pPr>
            <a:r>
              <a:rPr lang="en-GB" sz="2000" b="1" dirty="0">
                <a:solidFill>
                  <a:srgbClr val="FF0000"/>
                </a:solidFill>
                <a:latin typeface="Arial" panose="020B0604020202020204" pitchFamily="34" charset="0"/>
                <a:cs typeface="Arial" panose="020B0604020202020204" pitchFamily="34" charset="0"/>
              </a:rPr>
              <a:t>• Competitors use strong social media and digital marketing</a:t>
            </a: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LEGAL</a:t>
            </a:r>
          </a:p>
          <a:p>
            <a:pPr marL="0" indent="0">
              <a:buNone/>
            </a:pPr>
            <a:r>
              <a:rPr lang="en-GB" sz="2000" b="1" dirty="0">
                <a:solidFill>
                  <a:srgbClr val="FF0000"/>
                </a:solidFill>
                <a:latin typeface="Arial" panose="020B0604020202020204" pitchFamily="34" charset="0"/>
                <a:cs typeface="Arial" panose="020B0604020202020204" pitchFamily="34" charset="0"/>
              </a:rPr>
              <a:t>• Environmental packaging laws</a:t>
            </a:r>
          </a:p>
          <a:p>
            <a:pPr marL="0" indent="0">
              <a:buNone/>
            </a:pPr>
            <a:r>
              <a:rPr lang="en-GB" sz="2000" b="1" dirty="0">
                <a:solidFill>
                  <a:srgbClr val="FF0000"/>
                </a:solidFill>
                <a:latin typeface="Arial" panose="020B0604020202020204" pitchFamily="34" charset="0"/>
                <a:cs typeface="Arial" panose="020B0604020202020204" pitchFamily="34" charset="0"/>
              </a:rPr>
              <a:t>• Local employment and trading regulations</a:t>
            </a:r>
          </a:p>
          <a:p>
            <a:endParaRPr lang="en-GB" sz="2000" b="1" dirty="0">
              <a:latin typeface="Arial" panose="020B0604020202020204" pitchFamily="34" charset="0"/>
              <a:cs typeface="Arial" panose="020B0604020202020204" pitchFamily="34" charset="0"/>
            </a:endParaRPr>
          </a:p>
          <a:p>
            <a:endParaRPr lang="en-GB" sz="2000" b="1"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ENVIRONMENTAL </a:t>
            </a:r>
          </a:p>
          <a:p>
            <a:pPr marL="0" indent="0">
              <a:buNone/>
            </a:pPr>
            <a:r>
              <a:rPr lang="en-GB" sz="2000" b="1" dirty="0">
                <a:solidFill>
                  <a:srgbClr val="FF0000"/>
                </a:solidFill>
                <a:latin typeface="Arial" panose="020B0604020202020204" pitchFamily="34" charset="0"/>
                <a:cs typeface="Arial" panose="020B0604020202020204" pitchFamily="34" charset="0"/>
              </a:rPr>
              <a:t>• Sustainable materials increase costs</a:t>
            </a:r>
          </a:p>
          <a:p>
            <a:pPr marL="0" indent="0">
              <a:buNone/>
            </a:pPr>
            <a:r>
              <a:rPr lang="en-GB" sz="2000" b="1" dirty="0">
                <a:solidFill>
                  <a:srgbClr val="FF0000"/>
                </a:solidFill>
                <a:latin typeface="Arial" panose="020B0604020202020204" pitchFamily="34" charset="0"/>
                <a:cs typeface="Arial" panose="020B0604020202020204" pitchFamily="34" charset="0"/>
              </a:rPr>
              <a:t>• Climate issues affecting flower supply chains</a:t>
            </a:r>
          </a:p>
        </p:txBody>
      </p:sp>
    </p:spTree>
    <p:extLst>
      <p:ext uri="{BB962C8B-B14F-4D97-AF65-F5344CB8AC3E}">
        <p14:creationId xmlns:p14="http://schemas.microsoft.com/office/powerpoint/2010/main" val="19179741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C915AA-9AD6-9DEC-20C0-9E11999F2E2F}"/>
              </a:ext>
            </a:extLst>
          </p:cNvPr>
          <p:cNvSpPr>
            <a:spLocks noGrp="1"/>
          </p:cNvSpPr>
          <p:nvPr>
            <p:ph type="title"/>
          </p:nvPr>
        </p:nvSpPr>
        <p:spPr>
          <a:xfrm>
            <a:off x="1416904" y="651981"/>
            <a:ext cx="10087707" cy="741969"/>
          </a:xfrm>
        </p:spPr>
        <p:txBody>
          <a:bodyPr/>
          <a:lstStyle/>
          <a:p>
            <a:r>
              <a:rPr lang="en-GB" sz="3200" b="1"/>
              <a:t>Cause and effect analysis: Fishbone diagram</a:t>
            </a:r>
            <a:endParaRPr lang="en-US" sz="3200">
              <a:solidFill>
                <a:srgbClr val="000000"/>
              </a:solidFill>
            </a:endParaRPr>
          </a:p>
          <a:p>
            <a:endParaRPr lang="en-US"/>
          </a:p>
        </p:txBody>
      </p:sp>
      <p:pic>
        <p:nvPicPr>
          <p:cNvPr id="5" name="Picture 4">
            <a:extLst>
              <a:ext uri="{FF2B5EF4-FFF2-40B4-BE49-F238E27FC236}">
                <a16:creationId xmlns:a16="http://schemas.microsoft.com/office/drawing/2014/main" id="{18964104-1653-8DF9-9CE0-C4041D7BC8BA}"/>
              </a:ext>
            </a:extLst>
          </p:cNvPr>
          <p:cNvPicPr>
            <a:picLocks noChangeAspect="1"/>
          </p:cNvPicPr>
          <p:nvPr/>
        </p:nvPicPr>
        <p:blipFill>
          <a:blip r:embed="rId2"/>
          <a:stretch>
            <a:fillRect/>
          </a:stretch>
        </p:blipFill>
        <p:spPr>
          <a:xfrm>
            <a:off x="1937497" y="1139535"/>
            <a:ext cx="7656020" cy="5066484"/>
          </a:xfrm>
          <a:prstGeom prst="rect">
            <a:avLst/>
          </a:prstGeom>
        </p:spPr>
      </p:pic>
      <p:sp>
        <p:nvSpPr>
          <p:cNvPr id="7" name="TextBox 6">
            <a:extLst>
              <a:ext uri="{FF2B5EF4-FFF2-40B4-BE49-F238E27FC236}">
                <a16:creationId xmlns:a16="http://schemas.microsoft.com/office/drawing/2014/main" id="{34CABE31-54EF-A481-CB3E-65408DD75E98}"/>
              </a:ext>
            </a:extLst>
          </p:cNvPr>
          <p:cNvSpPr txBox="1"/>
          <p:nvPr/>
        </p:nvSpPr>
        <p:spPr>
          <a:xfrm>
            <a:off x="3774142" y="2788024"/>
            <a:ext cx="1196161" cy="369332"/>
          </a:xfrm>
          <a:prstGeom prst="rect">
            <a:avLst/>
          </a:prstGeom>
          <a:noFill/>
        </p:spPr>
        <p:txBody>
          <a:bodyPr wrap="none" rtlCol="0">
            <a:spAutoFit/>
          </a:bodyPr>
          <a:lstStyle/>
          <a:p>
            <a:r>
              <a:rPr lang="en-GB"/>
              <a:t>Problem </a:t>
            </a:r>
          </a:p>
        </p:txBody>
      </p:sp>
      <p:sp>
        <p:nvSpPr>
          <p:cNvPr id="9" name="Text Placeholder 8">
            <a:extLst>
              <a:ext uri="{FF2B5EF4-FFF2-40B4-BE49-F238E27FC236}">
                <a16:creationId xmlns:a16="http://schemas.microsoft.com/office/drawing/2014/main" id="{C5A3F74D-99E0-45C2-CE47-6E9FAC994667}"/>
              </a:ext>
            </a:extLst>
          </p:cNvPr>
          <p:cNvSpPr txBox="1">
            <a:spLocks noGrp="1"/>
          </p:cNvSpPr>
          <p:nvPr>
            <p:ph type="body" idx="1"/>
          </p:nvPr>
        </p:nvSpPr>
        <p:spPr>
          <a:xfrm>
            <a:off x="5401249" y="2492188"/>
            <a:ext cx="1311742" cy="400110"/>
          </a:xfrm>
          <a:prstGeom prst="rect">
            <a:avLst/>
          </a:prstGeom>
          <a:noFill/>
        </p:spPr>
        <p:txBody>
          <a:bodyPr wrap="square" rtlCol="0">
            <a:spAutoFit/>
          </a:bodyPr>
          <a:lstStyle/>
          <a:p>
            <a:r>
              <a:rPr lang="en-GB"/>
              <a:t>Problem </a:t>
            </a:r>
          </a:p>
        </p:txBody>
      </p:sp>
      <p:sp>
        <p:nvSpPr>
          <p:cNvPr id="10" name="Text Placeholder 8">
            <a:extLst>
              <a:ext uri="{FF2B5EF4-FFF2-40B4-BE49-F238E27FC236}">
                <a16:creationId xmlns:a16="http://schemas.microsoft.com/office/drawing/2014/main" id="{B9544677-69AC-FF4E-D8DB-F2AD084D6B89}"/>
              </a:ext>
            </a:extLst>
          </p:cNvPr>
          <p:cNvSpPr txBox="1">
            <a:spLocks/>
          </p:cNvSpPr>
          <p:nvPr/>
        </p:nvSpPr>
        <p:spPr>
          <a:xfrm>
            <a:off x="6493820" y="2788024"/>
            <a:ext cx="1311742" cy="400110"/>
          </a:xfrm>
          <a:prstGeom prst="rect">
            <a:avLst/>
          </a:prstGeom>
          <a:noFill/>
        </p:spPr>
        <p:txBody>
          <a:bodyPr vert="horz" wrap="square" lIns="91440" tIns="45720" rIns="91440" bIns="45720" rtlCol="0" anchor="t">
            <a:spAutoFit/>
          </a:bodyPr>
          <a:lstStyle>
            <a:lvl1pPr marL="0" indent="0" algn="l" defTabSz="457200" rtl="0" eaLnBrk="1" latinLnBrk="0" hangingPunct="1">
              <a:spcBef>
                <a:spcPts val="1000"/>
              </a:spcBef>
              <a:spcAft>
                <a:spcPts val="0"/>
              </a:spcAft>
              <a:buClr>
                <a:schemeClr val="accent1"/>
              </a:buClr>
              <a:buFont typeface="Wingdings 3" charset="2"/>
              <a:buNone/>
              <a:defRPr sz="2000" kern="1200">
                <a:solidFill>
                  <a:schemeClr val="tx1">
                    <a:lumMod val="65000"/>
                    <a:lumOff val="3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800" kern="1200">
                <a:solidFill>
                  <a:schemeClr val="tx1">
                    <a:tint val="7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9pPr>
          </a:lstStyle>
          <a:p>
            <a:r>
              <a:rPr lang="en-GB"/>
              <a:t>Problem </a:t>
            </a:r>
          </a:p>
        </p:txBody>
      </p:sp>
      <p:sp>
        <p:nvSpPr>
          <p:cNvPr id="11" name="Text Placeholder 8">
            <a:extLst>
              <a:ext uri="{FF2B5EF4-FFF2-40B4-BE49-F238E27FC236}">
                <a16:creationId xmlns:a16="http://schemas.microsoft.com/office/drawing/2014/main" id="{38E079B6-8174-E7AB-E1DB-F9AAE464F309}"/>
              </a:ext>
            </a:extLst>
          </p:cNvPr>
          <p:cNvSpPr txBox="1">
            <a:spLocks/>
          </p:cNvSpPr>
          <p:nvPr/>
        </p:nvSpPr>
        <p:spPr>
          <a:xfrm>
            <a:off x="3956808" y="4081522"/>
            <a:ext cx="1311742" cy="400110"/>
          </a:xfrm>
          <a:prstGeom prst="rect">
            <a:avLst/>
          </a:prstGeom>
          <a:noFill/>
        </p:spPr>
        <p:txBody>
          <a:bodyPr vert="horz" wrap="square" lIns="91440" tIns="45720" rIns="91440" bIns="45720" rtlCol="0" anchor="t">
            <a:spAutoFit/>
          </a:bodyPr>
          <a:lstStyle>
            <a:lvl1pPr marL="0" indent="0" algn="l" defTabSz="457200" rtl="0" eaLnBrk="1" latinLnBrk="0" hangingPunct="1">
              <a:spcBef>
                <a:spcPts val="1000"/>
              </a:spcBef>
              <a:spcAft>
                <a:spcPts val="0"/>
              </a:spcAft>
              <a:buClr>
                <a:schemeClr val="accent1"/>
              </a:buClr>
              <a:buFont typeface="Wingdings 3" charset="2"/>
              <a:buNone/>
              <a:defRPr sz="2000" kern="1200">
                <a:solidFill>
                  <a:schemeClr val="tx1">
                    <a:lumMod val="65000"/>
                    <a:lumOff val="3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800" kern="1200">
                <a:solidFill>
                  <a:schemeClr val="tx1">
                    <a:tint val="7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9pPr>
          </a:lstStyle>
          <a:p>
            <a:r>
              <a:rPr lang="en-GB"/>
              <a:t>Problem </a:t>
            </a:r>
          </a:p>
        </p:txBody>
      </p:sp>
      <p:sp>
        <p:nvSpPr>
          <p:cNvPr id="12" name="Text Placeholder 8">
            <a:extLst>
              <a:ext uri="{FF2B5EF4-FFF2-40B4-BE49-F238E27FC236}">
                <a16:creationId xmlns:a16="http://schemas.microsoft.com/office/drawing/2014/main" id="{A9185809-2860-E16D-CAB6-07D59CB52FB4}"/>
              </a:ext>
            </a:extLst>
          </p:cNvPr>
          <p:cNvSpPr txBox="1">
            <a:spLocks/>
          </p:cNvSpPr>
          <p:nvPr/>
        </p:nvSpPr>
        <p:spPr>
          <a:xfrm>
            <a:off x="5149015" y="4281577"/>
            <a:ext cx="1311742" cy="400110"/>
          </a:xfrm>
          <a:prstGeom prst="rect">
            <a:avLst/>
          </a:prstGeom>
          <a:noFill/>
        </p:spPr>
        <p:txBody>
          <a:bodyPr vert="horz" wrap="square" lIns="91440" tIns="45720" rIns="91440" bIns="45720" rtlCol="0" anchor="t">
            <a:spAutoFit/>
          </a:bodyPr>
          <a:lstStyle>
            <a:lvl1pPr marL="0" indent="0" algn="l" defTabSz="457200" rtl="0" eaLnBrk="1" latinLnBrk="0" hangingPunct="1">
              <a:spcBef>
                <a:spcPts val="1000"/>
              </a:spcBef>
              <a:spcAft>
                <a:spcPts val="0"/>
              </a:spcAft>
              <a:buClr>
                <a:schemeClr val="accent1"/>
              </a:buClr>
              <a:buFont typeface="Wingdings 3" charset="2"/>
              <a:buNone/>
              <a:defRPr sz="2000" kern="1200">
                <a:solidFill>
                  <a:schemeClr val="tx1">
                    <a:lumMod val="65000"/>
                    <a:lumOff val="3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800" kern="1200">
                <a:solidFill>
                  <a:schemeClr val="tx1">
                    <a:tint val="7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9pPr>
          </a:lstStyle>
          <a:p>
            <a:r>
              <a:rPr lang="en-GB"/>
              <a:t>Problem </a:t>
            </a:r>
          </a:p>
        </p:txBody>
      </p:sp>
      <p:sp>
        <p:nvSpPr>
          <p:cNvPr id="13" name="Text Placeholder 8">
            <a:extLst>
              <a:ext uri="{FF2B5EF4-FFF2-40B4-BE49-F238E27FC236}">
                <a16:creationId xmlns:a16="http://schemas.microsoft.com/office/drawing/2014/main" id="{A27056EB-1AF7-CEFE-0BE0-A2E5781BA8FD}"/>
              </a:ext>
            </a:extLst>
          </p:cNvPr>
          <p:cNvSpPr txBox="1">
            <a:spLocks/>
          </p:cNvSpPr>
          <p:nvPr/>
        </p:nvSpPr>
        <p:spPr>
          <a:xfrm>
            <a:off x="6760433" y="3937366"/>
            <a:ext cx="1311742" cy="400110"/>
          </a:xfrm>
          <a:prstGeom prst="rect">
            <a:avLst/>
          </a:prstGeom>
          <a:noFill/>
        </p:spPr>
        <p:txBody>
          <a:bodyPr vert="horz" wrap="square" lIns="91440" tIns="45720" rIns="91440" bIns="45720" rtlCol="0" anchor="t">
            <a:spAutoFit/>
          </a:bodyPr>
          <a:lstStyle>
            <a:lvl1pPr marL="0" indent="0" algn="l" defTabSz="457200" rtl="0" eaLnBrk="1" latinLnBrk="0" hangingPunct="1">
              <a:spcBef>
                <a:spcPts val="1000"/>
              </a:spcBef>
              <a:spcAft>
                <a:spcPts val="0"/>
              </a:spcAft>
              <a:buClr>
                <a:schemeClr val="accent1"/>
              </a:buClr>
              <a:buFont typeface="Wingdings 3" charset="2"/>
              <a:buNone/>
              <a:defRPr sz="2000" kern="1200">
                <a:solidFill>
                  <a:schemeClr val="tx1">
                    <a:lumMod val="65000"/>
                    <a:lumOff val="35000"/>
                  </a:schemeClr>
                </a:solidFill>
                <a:latin typeface="+mn-lt"/>
                <a:ea typeface="+mn-ea"/>
                <a:cs typeface="+mn-cs"/>
              </a:defRPr>
            </a:lvl1pPr>
            <a:lvl2pPr marL="457200" indent="0" algn="l" defTabSz="457200" rtl="0" eaLnBrk="1" latinLnBrk="0" hangingPunct="1">
              <a:spcBef>
                <a:spcPts val="1000"/>
              </a:spcBef>
              <a:spcAft>
                <a:spcPts val="0"/>
              </a:spcAft>
              <a:buClr>
                <a:schemeClr val="accent1"/>
              </a:buClr>
              <a:buFont typeface="Wingdings 3" charset="2"/>
              <a:buNone/>
              <a:defRPr sz="1800" kern="1200">
                <a:solidFill>
                  <a:schemeClr val="tx1">
                    <a:tint val="75000"/>
                  </a:schemeClr>
                </a:solidFill>
                <a:latin typeface="+mn-lt"/>
                <a:ea typeface="+mn-ea"/>
                <a:cs typeface="+mn-cs"/>
              </a:defRPr>
            </a:lvl2pPr>
            <a:lvl3pPr marL="914400" indent="0" algn="l" defTabSz="457200" rtl="0" eaLnBrk="1" latinLnBrk="0" hangingPunct="1">
              <a:spcBef>
                <a:spcPts val="1000"/>
              </a:spcBef>
              <a:spcAft>
                <a:spcPts val="0"/>
              </a:spcAft>
              <a:buClr>
                <a:schemeClr val="accent1"/>
              </a:buClr>
              <a:buFont typeface="Wingdings 3" charset="2"/>
              <a:buNone/>
              <a:defRPr sz="1600" kern="1200">
                <a:solidFill>
                  <a:schemeClr val="tx1">
                    <a:tint val="75000"/>
                  </a:schemeClr>
                </a:solidFill>
                <a:latin typeface="+mn-lt"/>
                <a:ea typeface="+mn-ea"/>
                <a:cs typeface="+mn-cs"/>
              </a:defRPr>
            </a:lvl3pPr>
            <a:lvl4pPr marL="1371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4pPr>
            <a:lvl5pPr marL="18288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5pPr>
            <a:lvl6pPr marL="22860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6pPr>
            <a:lvl7pPr marL="27432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7pPr>
            <a:lvl8pPr marL="32004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8pPr>
            <a:lvl9pPr marL="3657600" indent="0" algn="l" defTabSz="457200" rtl="0" eaLnBrk="1" latinLnBrk="0" hangingPunct="1">
              <a:spcBef>
                <a:spcPts val="1000"/>
              </a:spcBef>
              <a:spcAft>
                <a:spcPts val="0"/>
              </a:spcAft>
              <a:buClr>
                <a:schemeClr val="accent1"/>
              </a:buClr>
              <a:buFont typeface="Wingdings 3" charset="2"/>
              <a:buNone/>
              <a:defRPr sz="1400" kern="1200">
                <a:solidFill>
                  <a:schemeClr val="tx1">
                    <a:tint val="75000"/>
                  </a:schemeClr>
                </a:solidFill>
                <a:latin typeface="+mn-lt"/>
                <a:ea typeface="+mn-ea"/>
                <a:cs typeface="+mn-cs"/>
              </a:defRPr>
            </a:lvl9pPr>
          </a:lstStyle>
          <a:p>
            <a:r>
              <a:rPr lang="en-GB"/>
              <a:t>Problem </a:t>
            </a:r>
          </a:p>
        </p:txBody>
      </p:sp>
      <p:pic>
        <p:nvPicPr>
          <p:cNvPr id="3" name="Picture 2">
            <a:extLst>
              <a:ext uri="{FF2B5EF4-FFF2-40B4-BE49-F238E27FC236}">
                <a16:creationId xmlns:a16="http://schemas.microsoft.com/office/drawing/2014/main" id="{0071F7FB-1A9E-FE90-4E56-A0C53339BE94}"/>
              </a:ext>
            </a:extLst>
          </p:cNvPr>
          <p:cNvPicPr>
            <a:picLocks noChangeAspect="1"/>
          </p:cNvPicPr>
          <p:nvPr/>
        </p:nvPicPr>
        <p:blipFill>
          <a:blip r:embed="rId3"/>
          <a:srcRect t="18693"/>
          <a:stretch>
            <a:fillRect/>
          </a:stretch>
        </p:blipFill>
        <p:spPr>
          <a:xfrm rot="10800000">
            <a:off x="1416904" y="941647"/>
            <a:ext cx="8957402" cy="5462259"/>
          </a:xfrm>
          <a:prstGeom prst="rect">
            <a:avLst/>
          </a:prstGeom>
        </p:spPr>
      </p:pic>
      <p:sp>
        <p:nvSpPr>
          <p:cNvPr id="4" name="TextBox 3">
            <a:extLst>
              <a:ext uri="{FF2B5EF4-FFF2-40B4-BE49-F238E27FC236}">
                <a16:creationId xmlns:a16="http://schemas.microsoft.com/office/drawing/2014/main" id="{2D40517C-C08A-2354-A33A-A41F44D0CECF}"/>
              </a:ext>
            </a:extLst>
          </p:cNvPr>
          <p:cNvSpPr txBox="1"/>
          <p:nvPr/>
        </p:nvSpPr>
        <p:spPr>
          <a:xfrm>
            <a:off x="1672221" y="3338319"/>
            <a:ext cx="1704722" cy="461665"/>
          </a:xfrm>
          <a:prstGeom prst="rect">
            <a:avLst/>
          </a:prstGeom>
          <a:noFill/>
        </p:spPr>
        <p:txBody>
          <a:bodyPr wrap="square" rtlCol="0">
            <a:spAutoFit/>
          </a:bodyPr>
          <a:lstStyle/>
          <a:p>
            <a:r>
              <a:rPr lang="en-GB" sz="1200" b="1" dirty="0"/>
              <a:t>Main problem: Declining sales </a:t>
            </a:r>
          </a:p>
        </p:txBody>
      </p:sp>
      <p:sp>
        <p:nvSpPr>
          <p:cNvPr id="6" name="TextBox 5">
            <a:extLst>
              <a:ext uri="{FF2B5EF4-FFF2-40B4-BE49-F238E27FC236}">
                <a16:creationId xmlns:a16="http://schemas.microsoft.com/office/drawing/2014/main" id="{9FDFC205-D927-FEDC-F1A8-127C1EF16DDE}"/>
              </a:ext>
            </a:extLst>
          </p:cNvPr>
          <p:cNvSpPr txBox="1"/>
          <p:nvPr/>
        </p:nvSpPr>
        <p:spPr>
          <a:xfrm>
            <a:off x="4135565" y="1360924"/>
            <a:ext cx="1319955" cy="830997"/>
          </a:xfrm>
          <a:prstGeom prst="rect">
            <a:avLst/>
          </a:prstGeom>
          <a:noFill/>
        </p:spPr>
        <p:txBody>
          <a:bodyPr wrap="square" rtlCol="0">
            <a:spAutoFit/>
          </a:bodyPr>
          <a:lstStyle/>
          <a:p>
            <a:r>
              <a:rPr lang="en-GB" sz="1200" b="1" dirty="0"/>
              <a:t>People: Limited staff and skills in digital marketing</a:t>
            </a:r>
          </a:p>
        </p:txBody>
      </p:sp>
      <p:sp>
        <p:nvSpPr>
          <p:cNvPr id="8" name="TextBox 7">
            <a:extLst>
              <a:ext uri="{FF2B5EF4-FFF2-40B4-BE49-F238E27FC236}">
                <a16:creationId xmlns:a16="http://schemas.microsoft.com/office/drawing/2014/main" id="{5C5A5A55-3AD4-29BF-9E2F-D82ACB28B704}"/>
              </a:ext>
            </a:extLst>
          </p:cNvPr>
          <p:cNvSpPr txBox="1"/>
          <p:nvPr/>
        </p:nvSpPr>
        <p:spPr>
          <a:xfrm>
            <a:off x="6291627" y="1325119"/>
            <a:ext cx="1513935" cy="1015663"/>
          </a:xfrm>
          <a:prstGeom prst="rect">
            <a:avLst/>
          </a:prstGeom>
          <a:noFill/>
        </p:spPr>
        <p:txBody>
          <a:bodyPr wrap="square" rtlCol="0">
            <a:spAutoFit/>
          </a:bodyPr>
          <a:lstStyle/>
          <a:p>
            <a:r>
              <a:rPr lang="en-GB" sz="1200" b="1" dirty="0"/>
              <a:t>Process: Slow delivery options and outdated promotion methods</a:t>
            </a:r>
          </a:p>
        </p:txBody>
      </p:sp>
      <p:sp>
        <p:nvSpPr>
          <p:cNvPr id="14" name="TextBox 13">
            <a:extLst>
              <a:ext uri="{FF2B5EF4-FFF2-40B4-BE49-F238E27FC236}">
                <a16:creationId xmlns:a16="http://schemas.microsoft.com/office/drawing/2014/main" id="{26EBE12E-24BD-4AFC-C495-72C017DD52A0}"/>
              </a:ext>
            </a:extLst>
          </p:cNvPr>
          <p:cNvSpPr txBox="1"/>
          <p:nvPr/>
        </p:nvSpPr>
        <p:spPr>
          <a:xfrm>
            <a:off x="8482905" y="1360924"/>
            <a:ext cx="1495159" cy="830997"/>
          </a:xfrm>
          <a:prstGeom prst="rect">
            <a:avLst/>
          </a:prstGeom>
          <a:noFill/>
        </p:spPr>
        <p:txBody>
          <a:bodyPr wrap="square" rtlCol="0">
            <a:spAutoFit/>
          </a:bodyPr>
          <a:lstStyle/>
          <a:p>
            <a:r>
              <a:rPr lang="en-GB" sz="1200" b="1" dirty="0"/>
              <a:t>Technology: Old website and weak online presence</a:t>
            </a:r>
          </a:p>
        </p:txBody>
      </p:sp>
      <p:sp>
        <p:nvSpPr>
          <p:cNvPr id="15" name="TextBox 14">
            <a:extLst>
              <a:ext uri="{FF2B5EF4-FFF2-40B4-BE49-F238E27FC236}">
                <a16:creationId xmlns:a16="http://schemas.microsoft.com/office/drawing/2014/main" id="{49B72F02-E240-73A2-B160-6C325B921BDC}"/>
              </a:ext>
            </a:extLst>
          </p:cNvPr>
          <p:cNvSpPr txBox="1"/>
          <p:nvPr/>
        </p:nvSpPr>
        <p:spPr>
          <a:xfrm>
            <a:off x="4184977" y="5058466"/>
            <a:ext cx="1675763" cy="830997"/>
          </a:xfrm>
          <a:prstGeom prst="rect">
            <a:avLst/>
          </a:prstGeom>
          <a:noFill/>
        </p:spPr>
        <p:txBody>
          <a:bodyPr wrap="square" rtlCol="0">
            <a:spAutoFit/>
          </a:bodyPr>
          <a:lstStyle/>
          <a:p>
            <a:r>
              <a:rPr lang="en-GB" sz="1200" b="1" dirty="0"/>
              <a:t>Materials: Sustainable packaging is expensive</a:t>
            </a:r>
          </a:p>
        </p:txBody>
      </p:sp>
      <p:sp>
        <p:nvSpPr>
          <p:cNvPr id="16" name="TextBox 15">
            <a:extLst>
              <a:ext uri="{FF2B5EF4-FFF2-40B4-BE49-F238E27FC236}">
                <a16:creationId xmlns:a16="http://schemas.microsoft.com/office/drawing/2014/main" id="{0F11B1D1-DA4D-5424-5A27-A696614A1B37}"/>
              </a:ext>
            </a:extLst>
          </p:cNvPr>
          <p:cNvSpPr txBox="1"/>
          <p:nvPr/>
        </p:nvSpPr>
        <p:spPr>
          <a:xfrm>
            <a:off x="6331262" y="5085357"/>
            <a:ext cx="1379319" cy="830997"/>
          </a:xfrm>
          <a:prstGeom prst="rect">
            <a:avLst/>
          </a:prstGeom>
          <a:noFill/>
        </p:spPr>
        <p:txBody>
          <a:bodyPr wrap="square" rtlCol="0">
            <a:spAutoFit/>
          </a:bodyPr>
          <a:lstStyle/>
          <a:p>
            <a:r>
              <a:rPr lang="en-GB" sz="1200" b="1" dirty="0"/>
              <a:t>Environment: Strong competition and high costs</a:t>
            </a:r>
          </a:p>
        </p:txBody>
      </p:sp>
      <p:sp>
        <p:nvSpPr>
          <p:cNvPr id="17" name="TextBox 16">
            <a:extLst>
              <a:ext uri="{FF2B5EF4-FFF2-40B4-BE49-F238E27FC236}">
                <a16:creationId xmlns:a16="http://schemas.microsoft.com/office/drawing/2014/main" id="{A6964768-DDBC-6F09-7BD0-BD568554744E}"/>
              </a:ext>
            </a:extLst>
          </p:cNvPr>
          <p:cNvSpPr txBox="1"/>
          <p:nvPr/>
        </p:nvSpPr>
        <p:spPr>
          <a:xfrm>
            <a:off x="8482905" y="5089243"/>
            <a:ext cx="1581134" cy="769441"/>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Management: Limited experience with modern marketing tools.</a:t>
            </a:r>
          </a:p>
        </p:txBody>
      </p:sp>
      <p:sp>
        <p:nvSpPr>
          <p:cNvPr id="18" name="Rectangle 1">
            <a:extLst>
              <a:ext uri="{FF2B5EF4-FFF2-40B4-BE49-F238E27FC236}">
                <a16:creationId xmlns:a16="http://schemas.microsoft.com/office/drawing/2014/main" id="{76762131-DB25-CDCC-FC8E-0C83F31B15E7}"/>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Technology: Old website and weak online presence</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454786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99987-98D1-706D-2E63-5B8DDBF317C6}"/>
              </a:ext>
            </a:extLst>
          </p:cNvPr>
          <p:cNvSpPr>
            <a:spLocks noGrp="1"/>
          </p:cNvSpPr>
          <p:nvPr>
            <p:ph type="title"/>
          </p:nvPr>
        </p:nvSpPr>
        <p:spPr>
          <a:xfrm>
            <a:off x="2589212" y="338328"/>
            <a:ext cx="8915399" cy="932688"/>
          </a:xfrm>
        </p:spPr>
        <p:txBody>
          <a:bodyPr/>
          <a:lstStyle/>
          <a:p>
            <a:r>
              <a:rPr lang="en-GB" b="1"/>
              <a:t>Conclusion</a:t>
            </a:r>
          </a:p>
        </p:txBody>
      </p:sp>
      <p:sp>
        <p:nvSpPr>
          <p:cNvPr id="3" name="Text Placeholder 2">
            <a:extLst>
              <a:ext uri="{FF2B5EF4-FFF2-40B4-BE49-F238E27FC236}">
                <a16:creationId xmlns:a16="http://schemas.microsoft.com/office/drawing/2014/main" id="{4A53051C-8483-F6FD-7AB5-FC885653EC99}"/>
              </a:ext>
            </a:extLst>
          </p:cNvPr>
          <p:cNvSpPr>
            <a:spLocks noGrp="1"/>
          </p:cNvSpPr>
          <p:nvPr>
            <p:ph type="body" idx="1"/>
          </p:nvPr>
        </p:nvSpPr>
        <p:spPr>
          <a:xfrm>
            <a:off x="2426330" y="1348966"/>
            <a:ext cx="9078282" cy="4667786"/>
          </a:xfrm>
        </p:spPr>
        <p:txBody>
          <a:bodyPr/>
          <a:lstStyle/>
          <a:p>
            <a:r>
              <a:rPr lang="en-GB" dirty="0">
                <a:solidFill>
                  <a:schemeClr val="tx1"/>
                </a:solidFill>
                <a:latin typeface="Arial" panose="020B0604020202020204" pitchFamily="34" charset="0"/>
                <a:cs typeface="Arial" panose="020B0604020202020204" pitchFamily="34" charset="0"/>
              </a:rPr>
              <a:t>Green Haven Florists is struggling because of reduced foot traffic, strong online competition, and rising costs.</a:t>
            </a:r>
          </a:p>
          <a:p>
            <a:endParaRPr lang="en-GB" dirty="0">
              <a:solidFill>
                <a:schemeClr val="tx1"/>
              </a:solidFill>
              <a:latin typeface="Arial" panose="020B0604020202020204" pitchFamily="34" charset="0"/>
              <a:cs typeface="Arial" panose="020B0604020202020204" pitchFamily="34" charset="0"/>
            </a:endParaRPr>
          </a:p>
          <a:p>
            <a:r>
              <a:rPr lang="en-GB" dirty="0">
                <a:solidFill>
                  <a:schemeClr val="tx1"/>
                </a:solidFill>
                <a:latin typeface="Arial" panose="020B0604020202020204" pitchFamily="34" charset="0"/>
                <a:cs typeface="Arial" panose="020B0604020202020204" pitchFamily="34" charset="0"/>
              </a:rPr>
              <a:t>By improving their online presence, updating their website, offering flexible delivery options, and using modern digital marketing, the business can increase its competitiveness and move toward long term sustainability.</a:t>
            </a:r>
          </a:p>
        </p:txBody>
      </p:sp>
    </p:spTree>
    <p:extLst>
      <p:ext uri="{BB962C8B-B14F-4D97-AF65-F5344CB8AC3E}">
        <p14:creationId xmlns:p14="http://schemas.microsoft.com/office/powerpoint/2010/main" val="39704733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B30E9-9073-E60E-A7A9-048C6F3D6925}"/>
              </a:ext>
            </a:extLst>
          </p:cNvPr>
          <p:cNvSpPr>
            <a:spLocks noGrp="1"/>
          </p:cNvSpPr>
          <p:nvPr>
            <p:ph type="title"/>
          </p:nvPr>
        </p:nvSpPr>
        <p:spPr>
          <a:xfrm>
            <a:off x="2589212" y="521208"/>
            <a:ext cx="8915399" cy="860400"/>
          </a:xfrm>
        </p:spPr>
        <p:txBody>
          <a:bodyPr/>
          <a:lstStyle/>
          <a:p>
            <a:r>
              <a:rPr lang="en-GB" b="1"/>
              <a:t>References </a:t>
            </a:r>
          </a:p>
        </p:txBody>
      </p:sp>
      <p:sp>
        <p:nvSpPr>
          <p:cNvPr id="3" name="Text Placeholder 2">
            <a:extLst>
              <a:ext uri="{FF2B5EF4-FFF2-40B4-BE49-F238E27FC236}">
                <a16:creationId xmlns:a16="http://schemas.microsoft.com/office/drawing/2014/main" id="{5F8D0C3B-0DFC-3E5A-28D7-AC7CD95B6A10}"/>
              </a:ext>
            </a:extLst>
          </p:cNvPr>
          <p:cNvSpPr>
            <a:spLocks noGrp="1"/>
          </p:cNvSpPr>
          <p:nvPr>
            <p:ph type="body" idx="1"/>
          </p:nvPr>
        </p:nvSpPr>
        <p:spPr>
          <a:xfrm>
            <a:off x="1589706" y="1600200"/>
            <a:ext cx="9914905" cy="4517136"/>
          </a:xfrm>
        </p:spPr>
        <p:txBody>
          <a:bodyPr>
            <a:normAutofit/>
          </a:bodyPr>
          <a:lstStyle/>
          <a:p>
            <a:r>
              <a:rPr lang="en-GB" sz="1600" b="1" dirty="0">
                <a:solidFill>
                  <a:srgbClr val="111111"/>
                </a:solidFill>
                <a:latin typeface="Arial"/>
                <a:ea typeface="Roboto"/>
                <a:cs typeface="Roboto"/>
              </a:rPr>
              <a:t>Calculator Ultra (2025)</a:t>
            </a:r>
            <a:r>
              <a:rPr lang="en-GB" sz="1600" b="1" i="1" dirty="0">
                <a:solidFill>
                  <a:srgbClr val="111111"/>
                </a:solidFill>
                <a:latin typeface="Arial"/>
                <a:ea typeface="Roboto"/>
                <a:cs typeface="Roboto"/>
              </a:rPr>
              <a:t> </a:t>
            </a:r>
            <a:r>
              <a:rPr lang="en-GB" sz="1600" b="1" i="1" dirty="0">
                <a:solidFill>
                  <a:srgbClr val="1D4ED8"/>
                </a:solidFill>
                <a:latin typeface="Arial"/>
                <a:ea typeface="Roboto"/>
                <a:cs typeface="Roboto"/>
              </a:rPr>
              <a:t>Find More Calculator</a:t>
            </a:r>
            <a:r>
              <a:rPr lang="en-GB" sz="1600" b="1" dirty="0">
                <a:solidFill>
                  <a:srgbClr val="1D4ED8"/>
                </a:solidFill>
                <a:latin typeface="Arial"/>
                <a:ea typeface="Roboto"/>
                <a:cs typeface="Roboto"/>
              </a:rPr>
              <a:t> Available at: </a:t>
            </a:r>
            <a:r>
              <a:rPr lang="en-GB" sz="1600" dirty="0">
                <a:solidFill>
                  <a:srgbClr val="1D4ED8"/>
                </a:solidFill>
                <a:latin typeface="Arial"/>
                <a:ea typeface="+mn-lt"/>
                <a:cs typeface="+mn-lt"/>
                <a:hlinkClick r:id="rId2"/>
              </a:rPr>
              <a:t>Drop in Sales Calculator &amp; Formula Online Calculator Ultra</a:t>
            </a:r>
            <a:r>
              <a:rPr lang="en-GB" sz="1600" b="1" i="1" dirty="0">
                <a:latin typeface="Arial"/>
                <a:ea typeface="Roboto"/>
                <a:cs typeface="Roboto"/>
              </a:rPr>
              <a:t> </a:t>
            </a:r>
            <a:r>
              <a:rPr lang="en-GB" sz="1600" b="1" dirty="0">
                <a:latin typeface="Arial"/>
                <a:ea typeface="Roboto"/>
                <a:cs typeface="Roboto"/>
              </a:rPr>
              <a:t>(Accessed:  6 October 2025).</a:t>
            </a:r>
          </a:p>
          <a:p>
            <a:endParaRPr lang="en-GB" sz="1600" b="1" dirty="0">
              <a:latin typeface="Arial"/>
              <a:ea typeface="Roboto"/>
              <a:cs typeface="Roboto"/>
            </a:endParaRPr>
          </a:p>
          <a:p>
            <a:r>
              <a:rPr lang="en-GB" sz="1600" b="1" dirty="0">
                <a:solidFill>
                  <a:schemeClr val="tx1"/>
                </a:solidFill>
                <a:latin typeface="Arial"/>
                <a:ea typeface="Roboto"/>
                <a:cs typeface="Roboto"/>
              </a:rPr>
              <a:t>Retail Times (2024). UK Florist Market Trends and Challenges.</a:t>
            </a:r>
          </a:p>
          <a:p>
            <a:endParaRPr lang="en-GB" sz="1600" b="1" dirty="0">
              <a:solidFill>
                <a:schemeClr val="tx1"/>
              </a:solidFill>
              <a:latin typeface="Arial"/>
              <a:ea typeface="Roboto"/>
              <a:cs typeface="Roboto"/>
            </a:endParaRPr>
          </a:p>
          <a:p>
            <a:r>
              <a:rPr lang="en-GB" sz="1600" b="1" dirty="0">
                <a:solidFill>
                  <a:schemeClr val="tx1"/>
                </a:solidFill>
                <a:latin typeface="Arial"/>
                <a:ea typeface="Roboto"/>
                <a:cs typeface="Roboto"/>
              </a:rPr>
              <a:t>Small Business UK (2024). Digital Competition and Local Retail. </a:t>
            </a:r>
          </a:p>
          <a:p>
            <a:endParaRPr lang="en-GB" sz="1600" b="1" dirty="0">
              <a:solidFill>
                <a:schemeClr val="tx1"/>
              </a:solidFill>
              <a:latin typeface="Arial"/>
              <a:ea typeface="Roboto"/>
              <a:cs typeface="Roboto"/>
            </a:endParaRPr>
          </a:p>
          <a:p>
            <a:r>
              <a:rPr lang="en-GB" sz="1600" b="1" dirty="0">
                <a:solidFill>
                  <a:schemeClr val="tx1"/>
                </a:solidFill>
                <a:latin typeface="Roboto"/>
                <a:ea typeface="Roboto"/>
                <a:cs typeface="Roboto"/>
              </a:rPr>
              <a:t>Mintel (2024). UK Flowers and Plants Retail Market Report. London: Mintel Group Ltd.</a:t>
            </a:r>
          </a:p>
          <a:p>
            <a:endParaRPr lang="en-GB" sz="1600" b="1" dirty="0">
              <a:solidFill>
                <a:schemeClr val="tx1"/>
              </a:solidFill>
              <a:latin typeface="Roboto"/>
              <a:ea typeface="Roboto"/>
              <a:cs typeface="Roboto"/>
            </a:endParaRPr>
          </a:p>
          <a:p>
            <a:r>
              <a:rPr lang="en-GB" sz="1600" b="1" dirty="0">
                <a:solidFill>
                  <a:schemeClr val="tx1"/>
                </a:solidFill>
                <a:latin typeface="Roboto"/>
                <a:ea typeface="Roboto"/>
                <a:cs typeface="Roboto"/>
              </a:rPr>
              <a:t>British Florist Association (2023). Trends and Challenges for Independent Florists in the UK. Available at: https://www.britishfloristassociation.org </a:t>
            </a:r>
            <a:r>
              <a:rPr lang="en-GB" sz="1600" b="1" dirty="0">
                <a:solidFill>
                  <a:srgbClr val="1D4ED8"/>
                </a:solidFill>
                <a:latin typeface="Roboto"/>
                <a:ea typeface="Roboto"/>
                <a:cs typeface="Roboto"/>
              </a:rPr>
              <a:t>(Accessed: 10 October 2025).</a:t>
            </a:r>
          </a:p>
        </p:txBody>
      </p:sp>
    </p:spTree>
    <p:extLst>
      <p:ext uri="{BB962C8B-B14F-4D97-AF65-F5344CB8AC3E}">
        <p14:creationId xmlns:p14="http://schemas.microsoft.com/office/powerpoint/2010/main" val="3591259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068" name="Group 1067">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7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84"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9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00"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02"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03"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04"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05"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06"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107"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108"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109"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110" name="Group 1109">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1111"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112"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113"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114"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115"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116"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117"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118"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119"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120"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121"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122"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123" name="Rectangle 112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24" name="Freeform 6">
            <a:extLst>
              <a:ext uri="{FF2B5EF4-FFF2-40B4-BE49-F238E27FC236}">
                <a16:creationId xmlns:a16="http://schemas.microsoft.com/office/drawing/2014/main" id="{7BD08880-457D-4C62-A3B5-6A9B0878C7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useBgFill="1">
        <p:nvSpPr>
          <p:cNvPr id="1067" name="Rectangle 1066">
            <a:extLst>
              <a:ext uri="{FF2B5EF4-FFF2-40B4-BE49-F238E27FC236}">
                <a16:creationId xmlns:a16="http://schemas.microsoft.com/office/drawing/2014/main" id="{97A5CE44-9D07-4AD7-B94C-7C93513677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9" name="Rectangle 1068">
            <a:extLst>
              <a:ext uri="{FF2B5EF4-FFF2-40B4-BE49-F238E27FC236}">
                <a16:creationId xmlns:a16="http://schemas.microsoft.com/office/drawing/2014/main" id="{1A703601-C9B7-448F-B403-01CBCB088B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047" y="935646"/>
            <a:ext cx="4851190" cy="4968016"/>
          </a:xfrm>
          <a:prstGeom prst="rect">
            <a:avLst/>
          </a:prstGeom>
          <a:solidFill>
            <a:srgbClr val="FFFFFF"/>
          </a:solidFill>
          <a:ln w="12700" cap="sq">
            <a:solidFill>
              <a:schemeClr val="tx2"/>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71" name="Group 1070">
            <a:extLst>
              <a:ext uri="{FF2B5EF4-FFF2-40B4-BE49-F238E27FC236}">
                <a16:creationId xmlns:a16="http://schemas.microsoft.com/office/drawing/2014/main" id="{7923CDCA-D161-4CE7-BA92-92AE20B96D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087364" y="228600"/>
            <a:ext cx="2851523" cy="6638625"/>
            <a:chOff x="2487613" y="285750"/>
            <a:chExt cx="2428875" cy="5654676"/>
          </a:xfrm>
        </p:grpSpPr>
        <p:sp>
          <p:nvSpPr>
            <p:cNvPr id="1072" name="Freeform 11">
              <a:extLst>
                <a:ext uri="{FF2B5EF4-FFF2-40B4-BE49-F238E27FC236}">
                  <a16:creationId xmlns:a16="http://schemas.microsoft.com/office/drawing/2014/main" id="{AFFB0997-74F4-42F6-80A7-7C1B6BD37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073" name="Freeform 12">
              <a:extLst>
                <a:ext uri="{FF2B5EF4-FFF2-40B4-BE49-F238E27FC236}">
                  <a16:creationId xmlns:a16="http://schemas.microsoft.com/office/drawing/2014/main" id="{A14E1792-3BAD-41B1-A563-2180A26E6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074" name="Freeform 13">
              <a:extLst>
                <a:ext uri="{FF2B5EF4-FFF2-40B4-BE49-F238E27FC236}">
                  <a16:creationId xmlns:a16="http://schemas.microsoft.com/office/drawing/2014/main" id="{C30D05BD-CE6E-4143-946E-A2C5EC7CFB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075" name="Freeform 14">
              <a:extLst>
                <a:ext uri="{FF2B5EF4-FFF2-40B4-BE49-F238E27FC236}">
                  <a16:creationId xmlns:a16="http://schemas.microsoft.com/office/drawing/2014/main" id="{4317EBD8-70E0-492B-B401-C72697C7D7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076" name="Freeform 15">
              <a:extLst>
                <a:ext uri="{FF2B5EF4-FFF2-40B4-BE49-F238E27FC236}">
                  <a16:creationId xmlns:a16="http://schemas.microsoft.com/office/drawing/2014/main" id="{60545381-EDB5-47D8-9497-D5802F5A4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077" name="Freeform 16">
              <a:extLst>
                <a:ext uri="{FF2B5EF4-FFF2-40B4-BE49-F238E27FC236}">
                  <a16:creationId xmlns:a16="http://schemas.microsoft.com/office/drawing/2014/main" id="{E67012E4-2FDC-4F96-A145-1E426784C4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078" name="Freeform 17">
              <a:extLst>
                <a:ext uri="{FF2B5EF4-FFF2-40B4-BE49-F238E27FC236}">
                  <a16:creationId xmlns:a16="http://schemas.microsoft.com/office/drawing/2014/main" id="{C088EA8D-BA27-4043-967F-595BE451C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079" name="Freeform 18">
              <a:extLst>
                <a:ext uri="{FF2B5EF4-FFF2-40B4-BE49-F238E27FC236}">
                  <a16:creationId xmlns:a16="http://schemas.microsoft.com/office/drawing/2014/main" id="{7D7B306D-2572-4DF7-BC2E-6752033177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080" name="Freeform 19">
              <a:extLst>
                <a:ext uri="{FF2B5EF4-FFF2-40B4-BE49-F238E27FC236}">
                  <a16:creationId xmlns:a16="http://schemas.microsoft.com/office/drawing/2014/main" id="{EBFED6A3-D5D7-4F26-B6EB-091492A9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081" name="Freeform 20">
              <a:extLst>
                <a:ext uri="{FF2B5EF4-FFF2-40B4-BE49-F238E27FC236}">
                  <a16:creationId xmlns:a16="http://schemas.microsoft.com/office/drawing/2014/main" id="{57CA315F-B9C5-4899-A337-C1389083C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082" name="Freeform 21">
              <a:extLst>
                <a:ext uri="{FF2B5EF4-FFF2-40B4-BE49-F238E27FC236}">
                  <a16:creationId xmlns:a16="http://schemas.microsoft.com/office/drawing/2014/main" id="{F3C62C3A-023D-428B-AEEA-68C9B037B0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083" name="Freeform 22">
              <a:extLst>
                <a:ext uri="{FF2B5EF4-FFF2-40B4-BE49-F238E27FC236}">
                  <a16:creationId xmlns:a16="http://schemas.microsoft.com/office/drawing/2014/main" id="{6132B97B-0D55-426A-8D75-9E7F8FCE70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85" name="Group 1084">
            <a:extLst>
              <a:ext uri="{FF2B5EF4-FFF2-40B4-BE49-F238E27FC236}">
                <a16:creationId xmlns:a16="http://schemas.microsoft.com/office/drawing/2014/main" id="{B28C8CE4-C5A6-4B6C-B428-1D2852C394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114579" y="-786"/>
            <a:ext cx="2356675" cy="6854040"/>
            <a:chOff x="6627813" y="194833"/>
            <a:chExt cx="1952625" cy="5678918"/>
          </a:xfrm>
        </p:grpSpPr>
        <p:sp>
          <p:nvSpPr>
            <p:cNvPr id="1086" name="Freeform 27">
              <a:extLst>
                <a:ext uri="{FF2B5EF4-FFF2-40B4-BE49-F238E27FC236}">
                  <a16:creationId xmlns:a16="http://schemas.microsoft.com/office/drawing/2014/main" id="{6C6C0EAF-AF4D-4E28-B480-93C9A324D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087" name="Freeform 28">
              <a:extLst>
                <a:ext uri="{FF2B5EF4-FFF2-40B4-BE49-F238E27FC236}">
                  <a16:creationId xmlns:a16="http://schemas.microsoft.com/office/drawing/2014/main" id="{C254D393-7673-4399-AE7D-933ED61B16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088" name="Freeform 29">
              <a:extLst>
                <a:ext uri="{FF2B5EF4-FFF2-40B4-BE49-F238E27FC236}">
                  <a16:creationId xmlns:a16="http://schemas.microsoft.com/office/drawing/2014/main" id="{76A48428-8958-41F8-BCFD-F9EB16A177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089" name="Freeform 30">
              <a:extLst>
                <a:ext uri="{FF2B5EF4-FFF2-40B4-BE49-F238E27FC236}">
                  <a16:creationId xmlns:a16="http://schemas.microsoft.com/office/drawing/2014/main" id="{F895B04F-691C-404F-A9F1-47B315756F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090" name="Freeform 31">
              <a:extLst>
                <a:ext uri="{FF2B5EF4-FFF2-40B4-BE49-F238E27FC236}">
                  <a16:creationId xmlns:a16="http://schemas.microsoft.com/office/drawing/2014/main" id="{38BAB3B8-E8BB-4327-9E73-FFAD5597BD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091" name="Freeform 32">
              <a:extLst>
                <a:ext uri="{FF2B5EF4-FFF2-40B4-BE49-F238E27FC236}">
                  <a16:creationId xmlns:a16="http://schemas.microsoft.com/office/drawing/2014/main" id="{88ED23AE-358F-4EEC-8D62-917EBED710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092" name="Freeform 33">
              <a:extLst>
                <a:ext uri="{FF2B5EF4-FFF2-40B4-BE49-F238E27FC236}">
                  <a16:creationId xmlns:a16="http://schemas.microsoft.com/office/drawing/2014/main" id="{776F07C9-FA92-406A-B934-95BE8CAED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093" name="Freeform 34">
              <a:extLst>
                <a:ext uri="{FF2B5EF4-FFF2-40B4-BE49-F238E27FC236}">
                  <a16:creationId xmlns:a16="http://schemas.microsoft.com/office/drawing/2014/main" id="{BDA1CEAF-E0AD-4A46-8E40-9251837CB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094" name="Freeform 35">
              <a:extLst>
                <a:ext uri="{FF2B5EF4-FFF2-40B4-BE49-F238E27FC236}">
                  <a16:creationId xmlns:a16="http://schemas.microsoft.com/office/drawing/2014/main" id="{53D21C6F-F2ED-4F73-8B4D-9E2FECBB97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095" name="Freeform 36">
              <a:extLst>
                <a:ext uri="{FF2B5EF4-FFF2-40B4-BE49-F238E27FC236}">
                  <a16:creationId xmlns:a16="http://schemas.microsoft.com/office/drawing/2014/main" id="{2FED37FF-C037-4A76-A8D6-33525D19B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096" name="Freeform 37">
              <a:extLst>
                <a:ext uri="{FF2B5EF4-FFF2-40B4-BE49-F238E27FC236}">
                  <a16:creationId xmlns:a16="http://schemas.microsoft.com/office/drawing/2014/main" id="{8DE0DC4B-718F-4E78-A0AB-8442F28A8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097" name="Freeform 38">
              <a:extLst>
                <a:ext uri="{FF2B5EF4-FFF2-40B4-BE49-F238E27FC236}">
                  <a16:creationId xmlns:a16="http://schemas.microsoft.com/office/drawing/2014/main" id="{8F80CA79-E2F4-4B1D-97DE-04F9215B0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2" name="Title 1">
            <a:extLst>
              <a:ext uri="{FF2B5EF4-FFF2-40B4-BE49-F238E27FC236}">
                <a16:creationId xmlns:a16="http://schemas.microsoft.com/office/drawing/2014/main" id="{522107DF-28D1-AECE-299A-375E6A01AF85}"/>
              </a:ext>
            </a:extLst>
          </p:cNvPr>
          <p:cNvSpPr>
            <a:spLocks noGrp="1"/>
          </p:cNvSpPr>
          <p:nvPr>
            <p:ph type="title"/>
          </p:nvPr>
        </p:nvSpPr>
        <p:spPr>
          <a:xfrm>
            <a:off x="7722761" y="935647"/>
            <a:ext cx="4340631" cy="2420202"/>
          </a:xfrm>
        </p:spPr>
        <p:txBody>
          <a:bodyPr vert="horz" lIns="91440" tIns="45720" rIns="91440" bIns="45720" rtlCol="0" anchor="b">
            <a:normAutofit/>
          </a:bodyPr>
          <a:lstStyle/>
          <a:p>
            <a:r>
              <a:rPr lang="en-US" sz="4100"/>
              <a:t>				</a:t>
            </a:r>
            <a:r>
              <a:rPr lang="en-US" sz="5400" b="1"/>
              <a:t>Questions</a:t>
            </a:r>
            <a:r>
              <a:rPr lang="en-US" sz="5400"/>
              <a:t> </a:t>
            </a:r>
          </a:p>
        </p:txBody>
      </p:sp>
      <p:pic>
        <p:nvPicPr>
          <p:cNvPr id="1030" name="Picture 6" descr="Thank You Images - Free Download on Freepik">
            <a:extLst>
              <a:ext uri="{FF2B5EF4-FFF2-40B4-BE49-F238E27FC236}">
                <a16:creationId xmlns:a16="http://schemas.microsoft.com/office/drawing/2014/main" id="{4E528340-6F23-E58F-AD00-71C55AF8F10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443" r="174" b="3"/>
          <a:stretch/>
        </p:blipFill>
        <p:spPr bwMode="auto">
          <a:xfrm>
            <a:off x="929675" y="1250067"/>
            <a:ext cx="4213521" cy="4326599"/>
          </a:xfrm>
          <a:prstGeom prst="rect">
            <a:avLst/>
          </a:prstGeom>
          <a:noFill/>
          <a:extLst>
            <a:ext uri="{909E8E84-426E-40DD-AFC4-6F175D3DCCD1}">
              <a14:hiddenFill xmlns:a14="http://schemas.microsoft.com/office/drawing/2010/main">
                <a:solidFill>
                  <a:srgbClr val="FFFFFF"/>
                </a:solidFill>
              </a14:hiddenFill>
            </a:ext>
          </a:extLst>
        </p:spPr>
      </p:pic>
      <p:sp>
        <p:nvSpPr>
          <p:cNvPr id="1099" name="Rectangle 1098">
            <a:extLst>
              <a:ext uri="{FF2B5EF4-FFF2-40B4-BE49-F238E27FC236}">
                <a16:creationId xmlns:a16="http://schemas.microsoft.com/office/drawing/2014/main" id="{E15F4FDF-1B24-4F56-AF01-4D0645A830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87355"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101" name="Freeform 33">
            <a:extLst>
              <a:ext uri="{FF2B5EF4-FFF2-40B4-BE49-F238E27FC236}">
                <a16:creationId xmlns:a16="http://schemas.microsoft.com/office/drawing/2014/main" id="{4FD76CDA-1C6B-40B2-9A61-FD38CE1B4D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087355"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850782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Wisp">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3</TotalTime>
  <Words>681</Words>
  <Application>Microsoft Office PowerPoint</Application>
  <PresentationFormat>Widescreen</PresentationFormat>
  <Paragraphs>90</Paragraphs>
  <Slides>11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11</vt:i4>
      </vt:variant>
    </vt:vector>
  </HeadingPairs>
  <TitlesOfParts>
    <vt:vector size="19" baseType="lpstr">
      <vt:lpstr>A</vt:lpstr>
      <vt:lpstr>Aptos</vt:lpstr>
      <vt:lpstr>Arial</vt:lpstr>
      <vt:lpstr>Century Gothic</vt:lpstr>
      <vt:lpstr>Roboto</vt:lpstr>
      <vt:lpstr>Times New Roman</vt:lpstr>
      <vt:lpstr>Wingdings 3</vt:lpstr>
      <vt:lpstr>Wisp</vt:lpstr>
      <vt:lpstr>MODULE NAME : Problem Solving and Decision Making MODULE CODE :LCLM4004 STUDENT NAME : Duaa Alhaj Ahmad  STUDENT ID :2439821 LECTURER : Mohammad Rahman Assignment 1: Presentation</vt:lpstr>
      <vt:lpstr>OVERVIEW</vt:lpstr>
      <vt:lpstr>Introduction</vt:lpstr>
      <vt:lpstr>Company background</vt:lpstr>
      <vt:lpstr>Problem: nature and scope</vt:lpstr>
      <vt:lpstr>PESTLE ANALYSIS: Green Haven Florists </vt:lpstr>
      <vt:lpstr>PESTLE ANALYSIS: Green Haven Florists </vt:lpstr>
      <vt:lpstr>Cause and effect analysis: Fishbone diagram </vt:lpstr>
      <vt:lpstr>Conclusion</vt:lpstr>
      <vt:lpstr>References </vt:lpstr>
      <vt:lpstr>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Anita Nan</dc:creator>
  <cp:lastModifiedBy>Duaa Alhaj Ahmad (2439821)</cp:lastModifiedBy>
  <cp:revision>2</cp:revision>
  <dcterms:created xsi:type="dcterms:W3CDTF">2024-10-08T15:58:04Z</dcterms:created>
  <dcterms:modified xsi:type="dcterms:W3CDTF">2025-11-09T11:28:52Z</dcterms:modified>
</cp:coreProperties>
</file>