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86" r:id="rId2"/>
    <p:sldId id="267" r:id="rId3"/>
    <p:sldId id="257" r:id="rId4"/>
    <p:sldId id="258" r:id="rId5"/>
    <p:sldId id="259" r:id="rId6"/>
    <p:sldId id="260" r:id="rId7"/>
    <p:sldId id="262" r:id="rId8"/>
    <p:sldId id="263" r:id="rId9"/>
    <p:sldId id="261" r:id="rId10"/>
    <p:sldId id="266" r:id="rId11"/>
    <p:sldId id="265" r:id="rId12"/>
    <p:sldId id="264" r:id="rId13"/>
    <p:sldId id="280" r:id="rId14"/>
    <p:sldId id="270" r:id="rId15"/>
    <p:sldId id="271" r:id="rId16"/>
    <p:sldId id="272" r:id="rId17"/>
    <p:sldId id="273" r:id="rId18"/>
    <p:sldId id="274" r:id="rId19"/>
    <p:sldId id="275" r:id="rId20"/>
    <p:sldId id="276" r:id="rId21"/>
    <p:sldId id="277" r:id="rId22"/>
    <p:sldId id="278" r:id="rId23"/>
    <p:sldId id="279" r:id="rId24"/>
    <p:sldId id="281" r:id="rId25"/>
    <p:sldId id="282" r:id="rId26"/>
    <p:sldId id="284" r:id="rId27"/>
    <p:sldId id="287" r:id="rId28"/>
    <p:sldId id="288" r:id="rId29"/>
    <p:sldId id="289" r:id="rId30"/>
    <p:sldId id="290" r:id="rId31"/>
    <p:sldId id="283" r:id="rId32"/>
    <p:sldId id="291"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16" d="100"/>
          <a:sy n="116" d="100"/>
        </p:scale>
        <p:origin x="390" y="108"/>
      </p:cViewPr>
      <p:guideLst/>
    </p:cSldViewPr>
  </p:slideViewPr>
  <p:notesTextViewPr>
    <p:cViewPr>
      <p:scale>
        <a:sx n="1" d="1"/>
        <a:sy n="1" d="1"/>
      </p:scale>
      <p:origin x="0" y="0"/>
    </p:cViewPr>
  </p:notesTextViewPr>
  <p:sorterViewPr>
    <p:cViewPr>
      <p:scale>
        <a:sx n="100" d="100"/>
        <a:sy n="100" d="100"/>
      </p:scale>
      <p:origin x="0" y="-26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856F657-EE58-4212-A8CF-477938E80565}" type="doc">
      <dgm:prSet loTypeId="urn:microsoft.com/office/officeart/2005/8/layout/hierarchy1" loCatId="hierarchy" qsTypeId="urn:microsoft.com/office/officeart/2005/8/quickstyle/simple1" qsCatId="simple" csTypeId="urn:microsoft.com/office/officeart/2005/8/colors/accent3_3" csCatId="accent3" phldr="1"/>
      <dgm:spPr/>
      <dgm:t>
        <a:bodyPr/>
        <a:lstStyle/>
        <a:p>
          <a:endParaRPr lang="en-US"/>
        </a:p>
      </dgm:t>
    </dgm:pt>
    <dgm:pt modelId="{FF5367CE-BC5C-4204-9E43-CB41AFF42CE5}">
      <dgm:prSet custT="1"/>
      <dgm:spPr/>
      <dgm:t>
        <a:bodyPr/>
        <a:lstStyle/>
        <a:p>
          <a:r>
            <a:rPr lang="en-GB" sz="2800" dirty="0"/>
            <a:t>Application of therapy modality to the trainee’s professional development (Carroll, 2007).</a:t>
          </a:r>
          <a:endParaRPr lang="en-US" sz="2800" dirty="0"/>
        </a:p>
      </dgm:t>
    </dgm:pt>
    <dgm:pt modelId="{A0947BDF-D06F-4C74-9062-B13338AE923B}" type="parTrans" cxnId="{DED785A1-FA03-43E8-9398-AF397F57E90E}">
      <dgm:prSet/>
      <dgm:spPr/>
      <dgm:t>
        <a:bodyPr/>
        <a:lstStyle/>
        <a:p>
          <a:endParaRPr lang="en-US"/>
        </a:p>
      </dgm:t>
    </dgm:pt>
    <dgm:pt modelId="{3565E200-C955-421D-9706-9050877080B5}" type="sibTrans" cxnId="{DED785A1-FA03-43E8-9398-AF397F57E90E}">
      <dgm:prSet/>
      <dgm:spPr/>
      <dgm:t>
        <a:bodyPr/>
        <a:lstStyle/>
        <a:p>
          <a:endParaRPr lang="en-US"/>
        </a:p>
      </dgm:t>
    </dgm:pt>
    <dgm:pt modelId="{EF1399BA-A210-422F-9A1B-4BC430370E53}">
      <dgm:prSet custT="1"/>
      <dgm:spPr/>
      <dgm:t>
        <a:bodyPr/>
        <a:lstStyle/>
        <a:p>
          <a:r>
            <a:rPr lang="en-GB" sz="2800" dirty="0"/>
            <a:t>Move from sole focus on supervisee/trainee to the practice itself as supervision models developed.</a:t>
          </a:r>
          <a:endParaRPr lang="en-US" sz="2800" dirty="0"/>
        </a:p>
      </dgm:t>
    </dgm:pt>
    <dgm:pt modelId="{DB04438A-3DA0-49AB-B745-5B5A01387DDC}" type="parTrans" cxnId="{B9164548-9017-41AD-85E9-7EA993566E07}">
      <dgm:prSet/>
      <dgm:spPr/>
      <dgm:t>
        <a:bodyPr/>
        <a:lstStyle/>
        <a:p>
          <a:endParaRPr lang="en-US"/>
        </a:p>
      </dgm:t>
    </dgm:pt>
    <dgm:pt modelId="{B9B5FA59-AB4E-4B38-834A-C05175F50E56}" type="sibTrans" cxnId="{B9164548-9017-41AD-85E9-7EA993566E07}">
      <dgm:prSet/>
      <dgm:spPr/>
      <dgm:t>
        <a:bodyPr/>
        <a:lstStyle/>
        <a:p>
          <a:endParaRPr lang="en-US"/>
        </a:p>
      </dgm:t>
    </dgm:pt>
    <dgm:pt modelId="{58C87B6D-5053-488F-9530-F9A1920F7B31}" type="pres">
      <dgm:prSet presAssocID="{0856F657-EE58-4212-A8CF-477938E80565}" presName="hierChild1" presStyleCnt="0">
        <dgm:presLayoutVars>
          <dgm:chPref val="1"/>
          <dgm:dir/>
          <dgm:animOne val="branch"/>
          <dgm:animLvl val="lvl"/>
          <dgm:resizeHandles/>
        </dgm:presLayoutVars>
      </dgm:prSet>
      <dgm:spPr/>
      <dgm:t>
        <a:bodyPr/>
        <a:lstStyle/>
        <a:p>
          <a:endParaRPr lang="en-GB"/>
        </a:p>
      </dgm:t>
    </dgm:pt>
    <dgm:pt modelId="{6CAAE752-B087-44A4-B542-2B49A01F9830}" type="pres">
      <dgm:prSet presAssocID="{FF5367CE-BC5C-4204-9E43-CB41AFF42CE5}" presName="hierRoot1" presStyleCnt="0"/>
      <dgm:spPr/>
    </dgm:pt>
    <dgm:pt modelId="{BEF65E9F-7958-4C33-8B1A-319F8DEF761A}" type="pres">
      <dgm:prSet presAssocID="{FF5367CE-BC5C-4204-9E43-CB41AFF42CE5}" presName="composite" presStyleCnt="0"/>
      <dgm:spPr/>
    </dgm:pt>
    <dgm:pt modelId="{24339318-342F-4198-911C-1F84DF8E45C0}" type="pres">
      <dgm:prSet presAssocID="{FF5367CE-BC5C-4204-9E43-CB41AFF42CE5}" presName="background" presStyleLbl="node0" presStyleIdx="0" presStyleCnt="2"/>
      <dgm:spPr/>
    </dgm:pt>
    <dgm:pt modelId="{2212D951-F55C-43A2-8BF6-2B060F55F889}" type="pres">
      <dgm:prSet presAssocID="{FF5367CE-BC5C-4204-9E43-CB41AFF42CE5}" presName="text" presStyleLbl="fgAcc0" presStyleIdx="0" presStyleCnt="2" custScaleX="115867" custScaleY="153248">
        <dgm:presLayoutVars>
          <dgm:chPref val="3"/>
        </dgm:presLayoutVars>
      </dgm:prSet>
      <dgm:spPr/>
      <dgm:t>
        <a:bodyPr/>
        <a:lstStyle/>
        <a:p>
          <a:endParaRPr lang="en-GB"/>
        </a:p>
      </dgm:t>
    </dgm:pt>
    <dgm:pt modelId="{3295E6DB-8910-4EE7-A562-9F3A4040E2C6}" type="pres">
      <dgm:prSet presAssocID="{FF5367CE-BC5C-4204-9E43-CB41AFF42CE5}" presName="hierChild2" presStyleCnt="0"/>
      <dgm:spPr/>
    </dgm:pt>
    <dgm:pt modelId="{DC0CEAB2-5FA1-4741-9315-940AF9682A9B}" type="pres">
      <dgm:prSet presAssocID="{EF1399BA-A210-422F-9A1B-4BC430370E53}" presName="hierRoot1" presStyleCnt="0"/>
      <dgm:spPr/>
    </dgm:pt>
    <dgm:pt modelId="{C807B797-7A97-4FF1-A6CB-D7422D25F82A}" type="pres">
      <dgm:prSet presAssocID="{EF1399BA-A210-422F-9A1B-4BC430370E53}" presName="composite" presStyleCnt="0"/>
      <dgm:spPr/>
    </dgm:pt>
    <dgm:pt modelId="{4575A64B-F994-4630-B063-33252E1001F9}" type="pres">
      <dgm:prSet presAssocID="{EF1399BA-A210-422F-9A1B-4BC430370E53}" presName="background" presStyleLbl="node0" presStyleIdx="1" presStyleCnt="2"/>
      <dgm:spPr/>
    </dgm:pt>
    <dgm:pt modelId="{A52D13E9-E742-460C-B61F-86759821AA6A}" type="pres">
      <dgm:prSet presAssocID="{EF1399BA-A210-422F-9A1B-4BC430370E53}" presName="text" presStyleLbl="fgAcc0" presStyleIdx="1" presStyleCnt="2" custScaleX="138816" custScaleY="178474">
        <dgm:presLayoutVars>
          <dgm:chPref val="3"/>
        </dgm:presLayoutVars>
      </dgm:prSet>
      <dgm:spPr/>
      <dgm:t>
        <a:bodyPr/>
        <a:lstStyle/>
        <a:p>
          <a:endParaRPr lang="en-GB"/>
        </a:p>
      </dgm:t>
    </dgm:pt>
    <dgm:pt modelId="{08BF6B22-BB3D-4B21-B061-ACD5E84A0CA6}" type="pres">
      <dgm:prSet presAssocID="{EF1399BA-A210-422F-9A1B-4BC430370E53}" presName="hierChild2" presStyleCnt="0"/>
      <dgm:spPr/>
    </dgm:pt>
  </dgm:ptLst>
  <dgm:cxnLst>
    <dgm:cxn modelId="{DED785A1-FA03-43E8-9398-AF397F57E90E}" srcId="{0856F657-EE58-4212-A8CF-477938E80565}" destId="{FF5367CE-BC5C-4204-9E43-CB41AFF42CE5}" srcOrd="0" destOrd="0" parTransId="{A0947BDF-D06F-4C74-9062-B13338AE923B}" sibTransId="{3565E200-C955-421D-9706-9050877080B5}"/>
    <dgm:cxn modelId="{B9164548-9017-41AD-85E9-7EA993566E07}" srcId="{0856F657-EE58-4212-A8CF-477938E80565}" destId="{EF1399BA-A210-422F-9A1B-4BC430370E53}" srcOrd="1" destOrd="0" parTransId="{DB04438A-3DA0-49AB-B745-5B5A01387DDC}" sibTransId="{B9B5FA59-AB4E-4B38-834A-C05175F50E56}"/>
    <dgm:cxn modelId="{888B75A5-8EDF-4673-B550-A649D7DAF478}" type="presOf" srcId="{EF1399BA-A210-422F-9A1B-4BC430370E53}" destId="{A52D13E9-E742-460C-B61F-86759821AA6A}" srcOrd="0" destOrd="0" presId="urn:microsoft.com/office/officeart/2005/8/layout/hierarchy1"/>
    <dgm:cxn modelId="{86387AFA-F0BB-4EFC-89F0-B0FE30500148}" type="presOf" srcId="{0856F657-EE58-4212-A8CF-477938E80565}" destId="{58C87B6D-5053-488F-9530-F9A1920F7B31}" srcOrd="0" destOrd="0" presId="urn:microsoft.com/office/officeart/2005/8/layout/hierarchy1"/>
    <dgm:cxn modelId="{3688F3F0-B9AA-4214-A20B-51D2BCA96E36}" type="presOf" srcId="{FF5367CE-BC5C-4204-9E43-CB41AFF42CE5}" destId="{2212D951-F55C-43A2-8BF6-2B060F55F889}" srcOrd="0" destOrd="0" presId="urn:microsoft.com/office/officeart/2005/8/layout/hierarchy1"/>
    <dgm:cxn modelId="{F2EDE1DE-A4C9-4E07-A72D-7C85EFDDEC76}" type="presParOf" srcId="{58C87B6D-5053-488F-9530-F9A1920F7B31}" destId="{6CAAE752-B087-44A4-B542-2B49A01F9830}" srcOrd="0" destOrd="0" presId="urn:microsoft.com/office/officeart/2005/8/layout/hierarchy1"/>
    <dgm:cxn modelId="{EDF0FDF0-8E31-4748-B744-86F3960CD1B4}" type="presParOf" srcId="{6CAAE752-B087-44A4-B542-2B49A01F9830}" destId="{BEF65E9F-7958-4C33-8B1A-319F8DEF761A}" srcOrd="0" destOrd="0" presId="urn:microsoft.com/office/officeart/2005/8/layout/hierarchy1"/>
    <dgm:cxn modelId="{E4CC77CD-0E2B-4EE7-AF2C-E147266FC511}" type="presParOf" srcId="{BEF65E9F-7958-4C33-8B1A-319F8DEF761A}" destId="{24339318-342F-4198-911C-1F84DF8E45C0}" srcOrd="0" destOrd="0" presId="urn:microsoft.com/office/officeart/2005/8/layout/hierarchy1"/>
    <dgm:cxn modelId="{1857E696-60FB-4F24-9401-7DF6120769EC}" type="presParOf" srcId="{BEF65E9F-7958-4C33-8B1A-319F8DEF761A}" destId="{2212D951-F55C-43A2-8BF6-2B060F55F889}" srcOrd="1" destOrd="0" presId="urn:microsoft.com/office/officeart/2005/8/layout/hierarchy1"/>
    <dgm:cxn modelId="{4E59C50D-AEA2-466B-99BE-8D72543AB35B}" type="presParOf" srcId="{6CAAE752-B087-44A4-B542-2B49A01F9830}" destId="{3295E6DB-8910-4EE7-A562-9F3A4040E2C6}" srcOrd="1" destOrd="0" presId="urn:microsoft.com/office/officeart/2005/8/layout/hierarchy1"/>
    <dgm:cxn modelId="{85A1B848-5CDE-438B-ABFB-0B79345B4281}" type="presParOf" srcId="{58C87B6D-5053-488F-9530-F9A1920F7B31}" destId="{DC0CEAB2-5FA1-4741-9315-940AF9682A9B}" srcOrd="1" destOrd="0" presId="urn:microsoft.com/office/officeart/2005/8/layout/hierarchy1"/>
    <dgm:cxn modelId="{5A065A7B-CC01-40F6-A994-7081280CD64D}" type="presParOf" srcId="{DC0CEAB2-5FA1-4741-9315-940AF9682A9B}" destId="{C807B797-7A97-4FF1-A6CB-D7422D25F82A}" srcOrd="0" destOrd="0" presId="urn:microsoft.com/office/officeart/2005/8/layout/hierarchy1"/>
    <dgm:cxn modelId="{89343AD6-D86E-402F-B160-265C59F070D8}" type="presParOf" srcId="{C807B797-7A97-4FF1-A6CB-D7422D25F82A}" destId="{4575A64B-F994-4630-B063-33252E1001F9}" srcOrd="0" destOrd="0" presId="urn:microsoft.com/office/officeart/2005/8/layout/hierarchy1"/>
    <dgm:cxn modelId="{DB267837-58EC-439D-9418-6859FC538D45}" type="presParOf" srcId="{C807B797-7A97-4FF1-A6CB-D7422D25F82A}" destId="{A52D13E9-E742-460C-B61F-86759821AA6A}" srcOrd="1" destOrd="0" presId="urn:microsoft.com/office/officeart/2005/8/layout/hierarchy1"/>
    <dgm:cxn modelId="{13CDF06C-3A8A-4EE9-BA81-AB73A2168333}" type="presParOf" srcId="{DC0CEAB2-5FA1-4741-9315-940AF9682A9B}" destId="{08BF6B22-BB3D-4B21-B061-ACD5E84A0CA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2CD0B31-FB92-4468-B4F2-A0C8001EE105}" type="doc">
      <dgm:prSet loTypeId="urn:microsoft.com/office/officeart/2016/7/layout/LinearBlockProcessNumbered" loCatId="process" qsTypeId="urn:microsoft.com/office/officeart/2005/8/quickstyle/simple2" qsCatId="simple" csTypeId="urn:microsoft.com/office/officeart/2005/8/colors/accent4_3" csCatId="accent4" phldr="1"/>
      <dgm:spPr/>
      <dgm:t>
        <a:bodyPr/>
        <a:lstStyle/>
        <a:p>
          <a:endParaRPr lang="en-US"/>
        </a:p>
      </dgm:t>
    </dgm:pt>
    <dgm:pt modelId="{5C6D3B78-DBAB-4E28-BBA8-5BD80D5F2A23}">
      <dgm:prSet custT="1"/>
      <dgm:spPr/>
      <dgm:t>
        <a:bodyPr/>
        <a:lstStyle/>
        <a:p>
          <a:r>
            <a:rPr lang="en-GB" sz="2400" dirty="0"/>
            <a:t>Supervisory relationship (working alliance)</a:t>
          </a:r>
          <a:endParaRPr lang="en-US" sz="2400" dirty="0"/>
        </a:p>
      </dgm:t>
    </dgm:pt>
    <dgm:pt modelId="{88C14F7D-B7A7-4D71-8C16-9D0A135556B1}" type="parTrans" cxnId="{89CC96C8-ECF8-49FE-9959-A0C45F4B2420}">
      <dgm:prSet/>
      <dgm:spPr/>
      <dgm:t>
        <a:bodyPr/>
        <a:lstStyle/>
        <a:p>
          <a:endParaRPr lang="en-US"/>
        </a:p>
      </dgm:t>
    </dgm:pt>
    <dgm:pt modelId="{E7681669-517D-435D-850C-8A96FF341B27}" type="sibTrans" cxnId="{89CC96C8-ECF8-49FE-9959-A0C45F4B2420}">
      <dgm:prSet phldrT="01" phldr="0"/>
      <dgm:spPr/>
      <dgm:t>
        <a:bodyPr/>
        <a:lstStyle/>
        <a:p>
          <a:r>
            <a:rPr lang="en-US"/>
            <a:t>01</a:t>
          </a:r>
        </a:p>
      </dgm:t>
    </dgm:pt>
    <dgm:pt modelId="{F86BEACD-444D-4C4B-A474-EBDA27008738}">
      <dgm:prSet custT="1"/>
      <dgm:spPr/>
      <dgm:t>
        <a:bodyPr/>
        <a:lstStyle/>
        <a:p>
          <a:r>
            <a:rPr lang="en-GB" sz="2400" dirty="0"/>
            <a:t>Inquiry (focus on what is happening in supervision and therapy)</a:t>
          </a:r>
          <a:endParaRPr lang="en-US" sz="2400" dirty="0"/>
        </a:p>
      </dgm:t>
    </dgm:pt>
    <dgm:pt modelId="{7087A57D-BCBE-4558-9A87-21AD8EBFBD45}" type="parTrans" cxnId="{F17770E8-80B4-4492-8D98-4082CFC20F79}">
      <dgm:prSet/>
      <dgm:spPr/>
      <dgm:t>
        <a:bodyPr/>
        <a:lstStyle/>
        <a:p>
          <a:endParaRPr lang="en-US"/>
        </a:p>
      </dgm:t>
    </dgm:pt>
    <dgm:pt modelId="{3B4446CA-FD14-4813-A71D-57C94A22EE6D}" type="sibTrans" cxnId="{F17770E8-80B4-4492-8D98-4082CFC20F79}">
      <dgm:prSet phldrT="02" phldr="0"/>
      <dgm:spPr/>
      <dgm:t>
        <a:bodyPr/>
        <a:lstStyle/>
        <a:p>
          <a:r>
            <a:rPr lang="en-US"/>
            <a:t>02</a:t>
          </a:r>
        </a:p>
      </dgm:t>
    </dgm:pt>
    <dgm:pt modelId="{98CA7D12-AC49-4FD5-8A93-FFD443A2605E}">
      <dgm:prSet custT="1"/>
      <dgm:spPr/>
      <dgm:t>
        <a:bodyPr/>
        <a:lstStyle/>
        <a:p>
          <a:r>
            <a:rPr lang="en-GB" sz="2400" dirty="0"/>
            <a:t>Educational Praxis (personalised education interventions to facilitate supervisee learning).</a:t>
          </a:r>
          <a:endParaRPr lang="en-US" sz="2400" dirty="0"/>
        </a:p>
      </dgm:t>
    </dgm:pt>
    <dgm:pt modelId="{FCD81596-B773-4B82-8AFF-C871B5494E27}" type="parTrans" cxnId="{27C1062E-91A3-4AC6-84C4-2980E51CCFE5}">
      <dgm:prSet/>
      <dgm:spPr/>
      <dgm:t>
        <a:bodyPr/>
        <a:lstStyle/>
        <a:p>
          <a:endParaRPr lang="en-US"/>
        </a:p>
      </dgm:t>
    </dgm:pt>
    <dgm:pt modelId="{CA27D91E-A9E3-4DE8-8B8B-45A9231EFE95}" type="sibTrans" cxnId="{27C1062E-91A3-4AC6-84C4-2980E51CCFE5}">
      <dgm:prSet phldrT="03" phldr="0"/>
      <dgm:spPr/>
      <dgm:t>
        <a:bodyPr/>
        <a:lstStyle/>
        <a:p>
          <a:r>
            <a:rPr lang="en-US"/>
            <a:t>03</a:t>
          </a:r>
        </a:p>
      </dgm:t>
    </dgm:pt>
    <dgm:pt modelId="{E4819F2F-33B0-4C35-B029-BFFC3F7B3192}" type="pres">
      <dgm:prSet presAssocID="{C2CD0B31-FB92-4468-B4F2-A0C8001EE105}" presName="Name0" presStyleCnt="0">
        <dgm:presLayoutVars>
          <dgm:animLvl val="lvl"/>
          <dgm:resizeHandles val="exact"/>
        </dgm:presLayoutVars>
      </dgm:prSet>
      <dgm:spPr/>
      <dgm:t>
        <a:bodyPr/>
        <a:lstStyle/>
        <a:p>
          <a:endParaRPr lang="en-GB"/>
        </a:p>
      </dgm:t>
    </dgm:pt>
    <dgm:pt modelId="{10D87D6B-6FEE-4964-9245-2340C7C61A0D}" type="pres">
      <dgm:prSet presAssocID="{5C6D3B78-DBAB-4E28-BBA8-5BD80D5F2A23}" presName="compositeNode" presStyleCnt="0">
        <dgm:presLayoutVars>
          <dgm:bulletEnabled val="1"/>
        </dgm:presLayoutVars>
      </dgm:prSet>
      <dgm:spPr/>
    </dgm:pt>
    <dgm:pt modelId="{A2C6DC93-6568-4F48-95DD-40BF3161F432}" type="pres">
      <dgm:prSet presAssocID="{5C6D3B78-DBAB-4E28-BBA8-5BD80D5F2A23}" presName="bgRect" presStyleLbl="alignNode1" presStyleIdx="0" presStyleCnt="3"/>
      <dgm:spPr/>
      <dgm:t>
        <a:bodyPr/>
        <a:lstStyle/>
        <a:p>
          <a:endParaRPr lang="en-GB"/>
        </a:p>
      </dgm:t>
    </dgm:pt>
    <dgm:pt modelId="{CE250AA6-E435-4CAD-B657-1EC970A9942F}" type="pres">
      <dgm:prSet presAssocID="{E7681669-517D-435D-850C-8A96FF341B27}" presName="sibTransNodeRect" presStyleLbl="alignNode1" presStyleIdx="0" presStyleCnt="3">
        <dgm:presLayoutVars>
          <dgm:chMax val="0"/>
          <dgm:bulletEnabled val="1"/>
        </dgm:presLayoutVars>
      </dgm:prSet>
      <dgm:spPr/>
      <dgm:t>
        <a:bodyPr/>
        <a:lstStyle/>
        <a:p>
          <a:endParaRPr lang="en-GB"/>
        </a:p>
      </dgm:t>
    </dgm:pt>
    <dgm:pt modelId="{7AF744EA-84F3-4F99-BF4C-487EBF11468B}" type="pres">
      <dgm:prSet presAssocID="{5C6D3B78-DBAB-4E28-BBA8-5BD80D5F2A23}" presName="nodeRect" presStyleLbl="alignNode1" presStyleIdx="0" presStyleCnt="3">
        <dgm:presLayoutVars>
          <dgm:bulletEnabled val="1"/>
        </dgm:presLayoutVars>
      </dgm:prSet>
      <dgm:spPr/>
      <dgm:t>
        <a:bodyPr/>
        <a:lstStyle/>
        <a:p>
          <a:endParaRPr lang="en-GB"/>
        </a:p>
      </dgm:t>
    </dgm:pt>
    <dgm:pt modelId="{A872F053-8675-4D91-929F-BDC252534911}" type="pres">
      <dgm:prSet presAssocID="{E7681669-517D-435D-850C-8A96FF341B27}" presName="sibTrans" presStyleCnt="0"/>
      <dgm:spPr/>
    </dgm:pt>
    <dgm:pt modelId="{00708BA6-77EC-4FCF-9A3C-ACF4C33534C6}" type="pres">
      <dgm:prSet presAssocID="{F86BEACD-444D-4C4B-A474-EBDA27008738}" presName="compositeNode" presStyleCnt="0">
        <dgm:presLayoutVars>
          <dgm:bulletEnabled val="1"/>
        </dgm:presLayoutVars>
      </dgm:prSet>
      <dgm:spPr/>
    </dgm:pt>
    <dgm:pt modelId="{C6774A22-A5F1-40CF-A8D4-910561E6B9B3}" type="pres">
      <dgm:prSet presAssocID="{F86BEACD-444D-4C4B-A474-EBDA27008738}" presName="bgRect" presStyleLbl="alignNode1" presStyleIdx="1" presStyleCnt="3"/>
      <dgm:spPr/>
      <dgm:t>
        <a:bodyPr/>
        <a:lstStyle/>
        <a:p>
          <a:endParaRPr lang="en-GB"/>
        </a:p>
      </dgm:t>
    </dgm:pt>
    <dgm:pt modelId="{6E55945D-376A-4820-AE8D-C7D93D81A3FF}" type="pres">
      <dgm:prSet presAssocID="{3B4446CA-FD14-4813-A71D-57C94A22EE6D}" presName="sibTransNodeRect" presStyleLbl="alignNode1" presStyleIdx="1" presStyleCnt="3">
        <dgm:presLayoutVars>
          <dgm:chMax val="0"/>
          <dgm:bulletEnabled val="1"/>
        </dgm:presLayoutVars>
      </dgm:prSet>
      <dgm:spPr/>
      <dgm:t>
        <a:bodyPr/>
        <a:lstStyle/>
        <a:p>
          <a:endParaRPr lang="en-GB"/>
        </a:p>
      </dgm:t>
    </dgm:pt>
    <dgm:pt modelId="{6990EF50-D188-4E72-8670-4816420A0ADB}" type="pres">
      <dgm:prSet presAssocID="{F86BEACD-444D-4C4B-A474-EBDA27008738}" presName="nodeRect" presStyleLbl="alignNode1" presStyleIdx="1" presStyleCnt="3">
        <dgm:presLayoutVars>
          <dgm:bulletEnabled val="1"/>
        </dgm:presLayoutVars>
      </dgm:prSet>
      <dgm:spPr/>
      <dgm:t>
        <a:bodyPr/>
        <a:lstStyle/>
        <a:p>
          <a:endParaRPr lang="en-GB"/>
        </a:p>
      </dgm:t>
    </dgm:pt>
    <dgm:pt modelId="{8AF6A375-2478-4C15-9A63-5A144AF41BE5}" type="pres">
      <dgm:prSet presAssocID="{3B4446CA-FD14-4813-A71D-57C94A22EE6D}" presName="sibTrans" presStyleCnt="0"/>
      <dgm:spPr/>
    </dgm:pt>
    <dgm:pt modelId="{ED433A75-701C-4A0B-A9C9-894A670CE62E}" type="pres">
      <dgm:prSet presAssocID="{98CA7D12-AC49-4FD5-8A93-FFD443A2605E}" presName="compositeNode" presStyleCnt="0">
        <dgm:presLayoutVars>
          <dgm:bulletEnabled val="1"/>
        </dgm:presLayoutVars>
      </dgm:prSet>
      <dgm:spPr/>
    </dgm:pt>
    <dgm:pt modelId="{19387CAB-678D-4D88-A4A8-6A52AC022559}" type="pres">
      <dgm:prSet presAssocID="{98CA7D12-AC49-4FD5-8A93-FFD443A2605E}" presName="bgRect" presStyleLbl="alignNode1" presStyleIdx="2" presStyleCnt="3" custScaleY="165179"/>
      <dgm:spPr/>
      <dgm:t>
        <a:bodyPr/>
        <a:lstStyle/>
        <a:p>
          <a:endParaRPr lang="en-GB"/>
        </a:p>
      </dgm:t>
    </dgm:pt>
    <dgm:pt modelId="{2DA6FE84-82DB-46DF-8CA7-55F4BB7D5DB0}" type="pres">
      <dgm:prSet presAssocID="{CA27D91E-A9E3-4DE8-8B8B-45A9231EFE95}" presName="sibTransNodeRect" presStyleLbl="alignNode1" presStyleIdx="2" presStyleCnt="3">
        <dgm:presLayoutVars>
          <dgm:chMax val="0"/>
          <dgm:bulletEnabled val="1"/>
        </dgm:presLayoutVars>
      </dgm:prSet>
      <dgm:spPr/>
      <dgm:t>
        <a:bodyPr/>
        <a:lstStyle/>
        <a:p>
          <a:endParaRPr lang="en-GB"/>
        </a:p>
      </dgm:t>
    </dgm:pt>
    <dgm:pt modelId="{16217A48-66D3-4332-B033-E427D48DFD38}" type="pres">
      <dgm:prSet presAssocID="{98CA7D12-AC49-4FD5-8A93-FFD443A2605E}" presName="nodeRect" presStyleLbl="alignNode1" presStyleIdx="2" presStyleCnt="3">
        <dgm:presLayoutVars>
          <dgm:bulletEnabled val="1"/>
        </dgm:presLayoutVars>
      </dgm:prSet>
      <dgm:spPr/>
      <dgm:t>
        <a:bodyPr/>
        <a:lstStyle/>
        <a:p>
          <a:endParaRPr lang="en-GB"/>
        </a:p>
      </dgm:t>
    </dgm:pt>
  </dgm:ptLst>
  <dgm:cxnLst>
    <dgm:cxn modelId="{E24709A6-B9DD-4F62-A663-42ACF0CBBA99}" type="presOf" srcId="{F86BEACD-444D-4C4B-A474-EBDA27008738}" destId="{6990EF50-D188-4E72-8670-4816420A0ADB}" srcOrd="1" destOrd="0" presId="urn:microsoft.com/office/officeart/2016/7/layout/LinearBlockProcessNumbered"/>
    <dgm:cxn modelId="{4165ADFD-984D-4781-BCBC-D748A3F100AC}" type="presOf" srcId="{5C6D3B78-DBAB-4E28-BBA8-5BD80D5F2A23}" destId="{7AF744EA-84F3-4F99-BF4C-487EBF11468B}" srcOrd="1" destOrd="0" presId="urn:microsoft.com/office/officeart/2016/7/layout/LinearBlockProcessNumbered"/>
    <dgm:cxn modelId="{89CC96C8-ECF8-49FE-9959-A0C45F4B2420}" srcId="{C2CD0B31-FB92-4468-B4F2-A0C8001EE105}" destId="{5C6D3B78-DBAB-4E28-BBA8-5BD80D5F2A23}" srcOrd="0" destOrd="0" parTransId="{88C14F7D-B7A7-4D71-8C16-9D0A135556B1}" sibTransId="{E7681669-517D-435D-850C-8A96FF341B27}"/>
    <dgm:cxn modelId="{C0F01747-182A-4F81-9DE7-1D1CD0E68E3B}" type="presOf" srcId="{98CA7D12-AC49-4FD5-8A93-FFD443A2605E}" destId="{19387CAB-678D-4D88-A4A8-6A52AC022559}" srcOrd="0" destOrd="0" presId="urn:microsoft.com/office/officeart/2016/7/layout/LinearBlockProcessNumbered"/>
    <dgm:cxn modelId="{F17770E8-80B4-4492-8D98-4082CFC20F79}" srcId="{C2CD0B31-FB92-4468-B4F2-A0C8001EE105}" destId="{F86BEACD-444D-4C4B-A474-EBDA27008738}" srcOrd="1" destOrd="0" parTransId="{7087A57D-BCBE-4558-9A87-21AD8EBFBD45}" sibTransId="{3B4446CA-FD14-4813-A71D-57C94A22EE6D}"/>
    <dgm:cxn modelId="{27C1062E-91A3-4AC6-84C4-2980E51CCFE5}" srcId="{C2CD0B31-FB92-4468-B4F2-A0C8001EE105}" destId="{98CA7D12-AC49-4FD5-8A93-FFD443A2605E}" srcOrd="2" destOrd="0" parTransId="{FCD81596-B773-4B82-8AFF-C871B5494E27}" sibTransId="{CA27D91E-A9E3-4DE8-8B8B-45A9231EFE95}"/>
    <dgm:cxn modelId="{D4808ECC-64A2-4340-8028-443DE4E936D4}" type="presOf" srcId="{98CA7D12-AC49-4FD5-8A93-FFD443A2605E}" destId="{16217A48-66D3-4332-B033-E427D48DFD38}" srcOrd="1" destOrd="0" presId="urn:microsoft.com/office/officeart/2016/7/layout/LinearBlockProcessNumbered"/>
    <dgm:cxn modelId="{DB58DA64-1DB7-4CD2-800B-1197497EC5B9}" type="presOf" srcId="{F86BEACD-444D-4C4B-A474-EBDA27008738}" destId="{C6774A22-A5F1-40CF-A8D4-910561E6B9B3}" srcOrd="0" destOrd="0" presId="urn:microsoft.com/office/officeart/2016/7/layout/LinearBlockProcessNumbered"/>
    <dgm:cxn modelId="{40F81164-CB4C-4733-9449-BBE67EA72B27}" type="presOf" srcId="{E7681669-517D-435D-850C-8A96FF341B27}" destId="{CE250AA6-E435-4CAD-B657-1EC970A9942F}" srcOrd="0" destOrd="0" presId="urn:microsoft.com/office/officeart/2016/7/layout/LinearBlockProcessNumbered"/>
    <dgm:cxn modelId="{A5C73365-BE81-4914-BA4A-11D2E9757EB0}" type="presOf" srcId="{5C6D3B78-DBAB-4E28-BBA8-5BD80D5F2A23}" destId="{A2C6DC93-6568-4F48-95DD-40BF3161F432}" srcOrd="0" destOrd="0" presId="urn:microsoft.com/office/officeart/2016/7/layout/LinearBlockProcessNumbered"/>
    <dgm:cxn modelId="{89E952E9-024A-4226-92B1-BB92189038D3}" type="presOf" srcId="{C2CD0B31-FB92-4468-B4F2-A0C8001EE105}" destId="{E4819F2F-33B0-4C35-B029-BFFC3F7B3192}" srcOrd="0" destOrd="0" presId="urn:microsoft.com/office/officeart/2016/7/layout/LinearBlockProcessNumbered"/>
    <dgm:cxn modelId="{7F724EC3-46B3-484E-91E4-D0FB009CFD6B}" type="presOf" srcId="{CA27D91E-A9E3-4DE8-8B8B-45A9231EFE95}" destId="{2DA6FE84-82DB-46DF-8CA7-55F4BB7D5DB0}" srcOrd="0" destOrd="0" presId="urn:microsoft.com/office/officeart/2016/7/layout/LinearBlockProcessNumbered"/>
    <dgm:cxn modelId="{0F2E7071-84B6-492A-B835-0B367852961A}" type="presOf" srcId="{3B4446CA-FD14-4813-A71D-57C94A22EE6D}" destId="{6E55945D-376A-4820-AE8D-C7D93D81A3FF}" srcOrd="0" destOrd="0" presId="urn:microsoft.com/office/officeart/2016/7/layout/LinearBlockProcessNumbered"/>
    <dgm:cxn modelId="{BDB9EDB7-5725-47C8-9256-286D29BE32D5}" type="presParOf" srcId="{E4819F2F-33B0-4C35-B029-BFFC3F7B3192}" destId="{10D87D6B-6FEE-4964-9245-2340C7C61A0D}" srcOrd="0" destOrd="0" presId="urn:microsoft.com/office/officeart/2016/7/layout/LinearBlockProcessNumbered"/>
    <dgm:cxn modelId="{4A0DE9CD-6704-4BE8-83DC-6951E627C695}" type="presParOf" srcId="{10D87D6B-6FEE-4964-9245-2340C7C61A0D}" destId="{A2C6DC93-6568-4F48-95DD-40BF3161F432}" srcOrd="0" destOrd="0" presId="urn:microsoft.com/office/officeart/2016/7/layout/LinearBlockProcessNumbered"/>
    <dgm:cxn modelId="{CCD16C05-090F-4C3A-BE88-FD4E0C8A2E29}" type="presParOf" srcId="{10D87D6B-6FEE-4964-9245-2340C7C61A0D}" destId="{CE250AA6-E435-4CAD-B657-1EC970A9942F}" srcOrd="1" destOrd="0" presId="urn:microsoft.com/office/officeart/2016/7/layout/LinearBlockProcessNumbered"/>
    <dgm:cxn modelId="{4D56993D-DAB5-4359-A7C8-2DD879E6F56A}" type="presParOf" srcId="{10D87D6B-6FEE-4964-9245-2340C7C61A0D}" destId="{7AF744EA-84F3-4F99-BF4C-487EBF11468B}" srcOrd="2" destOrd="0" presId="urn:microsoft.com/office/officeart/2016/7/layout/LinearBlockProcessNumbered"/>
    <dgm:cxn modelId="{E5E1C517-1380-43A2-95B2-E3CE788B1FD4}" type="presParOf" srcId="{E4819F2F-33B0-4C35-B029-BFFC3F7B3192}" destId="{A872F053-8675-4D91-929F-BDC252534911}" srcOrd="1" destOrd="0" presId="urn:microsoft.com/office/officeart/2016/7/layout/LinearBlockProcessNumbered"/>
    <dgm:cxn modelId="{FE2C574E-DD96-46C6-970E-45D6F6F236C9}" type="presParOf" srcId="{E4819F2F-33B0-4C35-B029-BFFC3F7B3192}" destId="{00708BA6-77EC-4FCF-9A3C-ACF4C33534C6}" srcOrd="2" destOrd="0" presId="urn:microsoft.com/office/officeart/2016/7/layout/LinearBlockProcessNumbered"/>
    <dgm:cxn modelId="{B3D58DC4-C167-4703-99B6-765D373CAD6C}" type="presParOf" srcId="{00708BA6-77EC-4FCF-9A3C-ACF4C33534C6}" destId="{C6774A22-A5F1-40CF-A8D4-910561E6B9B3}" srcOrd="0" destOrd="0" presId="urn:microsoft.com/office/officeart/2016/7/layout/LinearBlockProcessNumbered"/>
    <dgm:cxn modelId="{63B28D2A-F7E0-4E44-9B0E-33584E639169}" type="presParOf" srcId="{00708BA6-77EC-4FCF-9A3C-ACF4C33534C6}" destId="{6E55945D-376A-4820-AE8D-C7D93D81A3FF}" srcOrd="1" destOrd="0" presId="urn:microsoft.com/office/officeart/2016/7/layout/LinearBlockProcessNumbered"/>
    <dgm:cxn modelId="{2DC67DD1-7F4F-4C6D-983A-49A5BD935D23}" type="presParOf" srcId="{00708BA6-77EC-4FCF-9A3C-ACF4C33534C6}" destId="{6990EF50-D188-4E72-8670-4816420A0ADB}" srcOrd="2" destOrd="0" presId="urn:microsoft.com/office/officeart/2016/7/layout/LinearBlockProcessNumbered"/>
    <dgm:cxn modelId="{D7D85268-7F56-46D0-80BB-570A19F20035}" type="presParOf" srcId="{E4819F2F-33B0-4C35-B029-BFFC3F7B3192}" destId="{8AF6A375-2478-4C15-9A63-5A144AF41BE5}" srcOrd="3" destOrd="0" presId="urn:microsoft.com/office/officeart/2016/7/layout/LinearBlockProcessNumbered"/>
    <dgm:cxn modelId="{8AA2B743-62C3-4933-A71B-BB2A89CB936E}" type="presParOf" srcId="{E4819F2F-33B0-4C35-B029-BFFC3F7B3192}" destId="{ED433A75-701C-4A0B-A9C9-894A670CE62E}" srcOrd="4" destOrd="0" presId="urn:microsoft.com/office/officeart/2016/7/layout/LinearBlockProcessNumbered"/>
    <dgm:cxn modelId="{870E44B7-DB5B-4E10-B1D1-9335ED1B643E}" type="presParOf" srcId="{ED433A75-701C-4A0B-A9C9-894A670CE62E}" destId="{19387CAB-678D-4D88-A4A8-6A52AC022559}" srcOrd="0" destOrd="0" presId="urn:microsoft.com/office/officeart/2016/7/layout/LinearBlockProcessNumbered"/>
    <dgm:cxn modelId="{96D1B524-AC19-4E7D-9FF4-69CD74C55683}" type="presParOf" srcId="{ED433A75-701C-4A0B-A9C9-894A670CE62E}" destId="{2DA6FE84-82DB-46DF-8CA7-55F4BB7D5DB0}" srcOrd="1" destOrd="0" presId="urn:microsoft.com/office/officeart/2016/7/layout/LinearBlockProcessNumbered"/>
    <dgm:cxn modelId="{AB27C4D6-0231-4AAB-94A9-2597F1CB735C}" type="presParOf" srcId="{ED433A75-701C-4A0B-A9C9-894A670CE62E}" destId="{16217A48-66D3-4332-B033-E427D48DFD38}"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DC6BB92-B51A-4756-8585-E1CF4113E7B6}" type="doc">
      <dgm:prSet loTypeId="urn:microsoft.com/office/officeart/2016/7/layout/LinearBlockProcessNumbered" loCatId="process" qsTypeId="urn:microsoft.com/office/officeart/2005/8/quickstyle/simple4" qsCatId="simple" csTypeId="urn:microsoft.com/office/officeart/2005/8/colors/accent6_4" csCatId="accent6"/>
      <dgm:spPr/>
      <dgm:t>
        <a:bodyPr/>
        <a:lstStyle/>
        <a:p>
          <a:endParaRPr lang="en-US"/>
        </a:p>
      </dgm:t>
    </dgm:pt>
    <dgm:pt modelId="{6934F021-347A-4FB9-B0FC-0B1C8ADD09B4}">
      <dgm:prSet/>
      <dgm:spPr/>
      <dgm:t>
        <a:bodyPr/>
        <a:lstStyle/>
        <a:p>
          <a:r>
            <a:rPr lang="en-GB"/>
            <a:t>Advance supervisee professional development</a:t>
          </a:r>
          <a:endParaRPr lang="en-US"/>
        </a:p>
      </dgm:t>
    </dgm:pt>
    <dgm:pt modelId="{A4072F9F-C0D4-46FC-BD7A-2386CFA1E341}" type="parTrans" cxnId="{4EE8D732-1A51-4087-BA65-3E2BCB33C334}">
      <dgm:prSet/>
      <dgm:spPr/>
      <dgm:t>
        <a:bodyPr/>
        <a:lstStyle/>
        <a:p>
          <a:endParaRPr lang="en-US"/>
        </a:p>
      </dgm:t>
    </dgm:pt>
    <dgm:pt modelId="{6334F5D0-4FAD-42C9-B9CC-6EAC9C2A31E3}" type="sibTrans" cxnId="{4EE8D732-1A51-4087-BA65-3E2BCB33C334}">
      <dgm:prSet phldrT="01" phldr="0"/>
      <dgm:spPr/>
      <dgm:t>
        <a:bodyPr/>
        <a:lstStyle/>
        <a:p>
          <a:r>
            <a:rPr lang="en-US"/>
            <a:t>01</a:t>
          </a:r>
        </a:p>
      </dgm:t>
    </dgm:pt>
    <dgm:pt modelId="{C41016FC-F976-4A2A-BB33-FA8C4B99CD1F}">
      <dgm:prSet/>
      <dgm:spPr/>
      <dgm:t>
        <a:bodyPr/>
        <a:lstStyle/>
        <a:p>
          <a:r>
            <a:rPr lang="en-GB"/>
            <a:t>Safeguard client welfare</a:t>
          </a:r>
          <a:endParaRPr lang="en-US"/>
        </a:p>
      </dgm:t>
    </dgm:pt>
    <dgm:pt modelId="{D8E6B629-4C10-4502-946E-1E0EF9DA2FF8}" type="parTrans" cxnId="{B648E1F9-7C2A-4687-8C3F-04DFF84B2F0D}">
      <dgm:prSet/>
      <dgm:spPr/>
      <dgm:t>
        <a:bodyPr/>
        <a:lstStyle/>
        <a:p>
          <a:endParaRPr lang="en-US"/>
        </a:p>
      </dgm:t>
    </dgm:pt>
    <dgm:pt modelId="{CA13CC20-72EA-45C7-91C1-B26957AB5B3B}" type="sibTrans" cxnId="{B648E1F9-7C2A-4687-8C3F-04DFF84B2F0D}">
      <dgm:prSet phldrT="02" phldr="0"/>
      <dgm:spPr/>
      <dgm:t>
        <a:bodyPr/>
        <a:lstStyle/>
        <a:p>
          <a:r>
            <a:rPr lang="en-US"/>
            <a:t>02</a:t>
          </a:r>
        </a:p>
      </dgm:t>
    </dgm:pt>
    <dgm:pt modelId="{395BA9F0-E938-4BF5-872B-A8C271AD359E}">
      <dgm:prSet/>
      <dgm:spPr/>
      <dgm:t>
        <a:bodyPr/>
        <a:lstStyle/>
        <a:p>
          <a:r>
            <a:rPr lang="en-GB" dirty="0"/>
            <a:t>Provide for gatekeeping in the profession</a:t>
          </a:r>
          <a:endParaRPr lang="en-US" dirty="0"/>
        </a:p>
      </dgm:t>
    </dgm:pt>
    <dgm:pt modelId="{E521490B-AC58-4768-A23F-18A04398312C}" type="parTrans" cxnId="{4813CE9D-55E9-4FD9-AB7A-CC27755A6DEB}">
      <dgm:prSet/>
      <dgm:spPr/>
      <dgm:t>
        <a:bodyPr/>
        <a:lstStyle/>
        <a:p>
          <a:endParaRPr lang="en-US"/>
        </a:p>
      </dgm:t>
    </dgm:pt>
    <dgm:pt modelId="{8ACEDDB7-C8B2-47F3-A3ED-9B0407B15632}" type="sibTrans" cxnId="{4813CE9D-55E9-4FD9-AB7A-CC27755A6DEB}">
      <dgm:prSet phldrT="03" phldr="0"/>
      <dgm:spPr/>
      <dgm:t>
        <a:bodyPr/>
        <a:lstStyle/>
        <a:p>
          <a:r>
            <a:rPr lang="en-US"/>
            <a:t>03</a:t>
          </a:r>
        </a:p>
      </dgm:t>
    </dgm:pt>
    <dgm:pt modelId="{C52117B1-83F7-4842-9895-5D3B0BEC2F63}" type="pres">
      <dgm:prSet presAssocID="{3DC6BB92-B51A-4756-8585-E1CF4113E7B6}" presName="Name0" presStyleCnt="0">
        <dgm:presLayoutVars>
          <dgm:animLvl val="lvl"/>
          <dgm:resizeHandles val="exact"/>
        </dgm:presLayoutVars>
      </dgm:prSet>
      <dgm:spPr/>
      <dgm:t>
        <a:bodyPr/>
        <a:lstStyle/>
        <a:p>
          <a:endParaRPr lang="en-GB"/>
        </a:p>
      </dgm:t>
    </dgm:pt>
    <dgm:pt modelId="{10191C2F-33B8-4993-B965-B58117C4B974}" type="pres">
      <dgm:prSet presAssocID="{6934F021-347A-4FB9-B0FC-0B1C8ADD09B4}" presName="compositeNode" presStyleCnt="0">
        <dgm:presLayoutVars>
          <dgm:bulletEnabled val="1"/>
        </dgm:presLayoutVars>
      </dgm:prSet>
      <dgm:spPr/>
    </dgm:pt>
    <dgm:pt modelId="{21198D98-5AF1-4D5F-A57D-0256181D2A57}" type="pres">
      <dgm:prSet presAssocID="{6934F021-347A-4FB9-B0FC-0B1C8ADD09B4}" presName="bgRect" presStyleLbl="alignNode1" presStyleIdx="0" presStyleCnt="3"/>
      <dgm:spPr/>
      <dgm:t>
        <a:bodyPr/>
        <a:lstStyle/>
        <a:p>
          <a:endParaRPr lang="en-GB"/>
        </a:p>
      </dgm:t>
    </dgm:pt>
    <dgm:pt modelId="{1063964B-E4A0-42BF-B682-6B17EAA06C67}" type="pres">
      <dgm:prSet presAssocID="{6334F5D0-4FAD-42C9-B9CC-6EAC9C2A31E3}" presName="sibTransNodeRect" presStyleLbl="alignNode1" presStyleIdx="0" presStyleCnt="3">
        <dgm:presLayoutVars>
          <dgm:chMax val="0"/>
          <dgm:bulletEnabled val="1"/>
        </dgm:presLayoutVars>
      </dgm:prSet>
      <dgm:spPr/>
      <dgm:t>
        <a:bodyPr/>
        <a:lstStyle/>
        <a:p>
          <a:endParaRPr lang="en-GB"/>
        </a:p>
      </dgm:t>
    </dgm:pt>
    <dgm:pt modelId="{237C59B7-77FA-4657-B33D-9377FC2C763A}" type="pres">
      <dgm:prSet presAssocID="{6934F021-347A-4FB9-B0FC-0B1C8ADD09B4}" presName="nodeRect" presStyleLbl="alignNode1" presStyleIdx="0" presStyleCnt="3">
        <dgm:presLayoutVars>
          <dgm:bulletEnabled val="1"/>
        </dgm:presLayoutVars>
      </dgm:prSet>
      <dgm:spPr/>
      <dgm:t>
        <a:bodyPr/>
        <a:lstStyle/>
        <a:p>
          <a:endParaRPr lang="en-GB"/>
        </a:p>
      </dgm:t>
    </dgm:pt>
    <dgm:pt modelId="{93ABD485-E40A-40D5-A41F-935846697A2B}" type="pres">
      <dgm:prSet presAssocID="{6334F5D0-4FAD-42C9-B9CC-6EAC9C2A31E3}" presName="sibTrans" presStyleCnt="0"/>
      <dgm:spPr/>
    </dgm:pt>
    <dgm:pt modelId="{346E5D41-3257-4A43-B161-A9611387847E}" type="pres">
      <dgm:prSet presAssocID="{C41016FC-F976-4A2A-BB33-FA8C4B99CD1F}" presName="compositeNode" presStyleCnt="0">
        <dgm:presLayoutVars>
          <dgm:bulletEnabled val="1"/>
        </dgm:presLayoutVars>
      </dgm:prSet>
      <dgm:spPr/>
    </dgm:pt>
    <dgm:pt modelId="{02EFCCFC-B4E2-4271-BA23-D3B6A434D205}" type="pres">
      <dgm:prSet presAssocID="{C41016FC-F976-4A2A-BB33-FA8C4B99CD1F}" presName="bgRect" presStyleLbl="alignNode1" presStyleIdx="1" presStyleCnt="3"/>
      <dgm:spPr/>
      <dgm:t>
        <a:bodyPr/>
        <a:lstStyle/>
        <a:p>
          <a:endParaRPr lang="en-GB"/>
        </a:p>
      </dgm:t>
    </dgm:pt>
    <dgm:pt modelId="{F19EFE65-00EF-4A06-BF7E-B529B214CD8D}" type="pres">
      <dgm:prSet presAssocID="{CA13CC20-72EA-45C7-91C1-B26957AB5B3B}" presName="sibTransNodeRect" presStyleLbl="alignNode1" presStyleIdx="1" presStyleCnt="3">
        <dgm:presLayoutVars>
          <dgm:chMax val="0"/>
          <dgm:bulletEnabled val="1"/>
        </dgm:presLayoutVars>
      </dgm:prSet>
      <dgm:spPr/>
      <dgm:t>
        <a:bodyPr/>
        <a:lstStyle/>
        <a:p>
          <a:endParaRPr lang="en-GB"/>
        </a:p>
      </dgm:t>
    </dgm:pt>
    <dgm:pt modelId="{BB84DAB3-9932-423E-986C-BA7086032636}" type="pres">
      <dgm:prSet presAssocID="{C41016FC-F976-4A2A-BB33-FA8C4B99CD1F}" presName="nodeRect" presStyleLbl="alignNode1" presStyleIdx="1" presStyleCnt="3">
        <dgm:presLayoutVars>
          <dgm:bulletEnabled val="1"/>
        </dgm:presLayoutVars>
      </dgm:prSet>
      <dgm:spPr/>
      <dgm:t>
        <a:bodyPr/>
        <a:lstStyle/>
        <a:p>
          <a:endParaRPr lang="en-GB"/>
        </a:p>
      </dgm:t>
    </dgm:pt>
    <dgm:pt modelId="{75D51F86-A595-4B51-A44B-373282551737}" type="pres">
      <dgm:prSet presAssocID="{CA13CC20-72EA-45C7-91C1-B26957AB5B3B}" presName="sibTrans" presStyleCnt="0"/>
      <dgm:spPr/>
    </dgm:pt>
    <dgm:pt modelId="{FDBEA8FA-5360-41AA-8706-0F08D4737574}" type="pres">
      <dgm:prSet presAssocID="{395BA9F0-E938-4BF5-872B-A8C271AD359E}" presName="compositeNode" presStyleCnt="0">
        <dgm:presLayoutVars>
          <dgm:bulletEnabled val="1"/>
        </dgm:presLayoutVars>
      </dgm:prSet>
      <dgm:spPr/>
    </dgm:pt>
    <dgm:pt modelId="{65C0FBD8-F625-4EDE-B010-3FA4700B2A33}" type="pres">
      <dgm:prSet presAssocID="{395BA9F0-E938-4BF5-872B-A8C271AD359E}" presName="bgRect" presStyleLbl="alignNode1" presStyleIdx="2" presStyleCnt="3"/>
      <dgm:spPr/>
      <dgm:t>
        <a:bodyPr/>
        <a:lstStyle/>
        <a:p>
          <a:endParaRPr lang="en-GB"/>
        </a:p>
      </dgm:t>
    </dgm:pt>
    <dgm:pt modelId="{8AA40E01-5579-4879-949C-256A13AC3F50}" type="pres">
      <dgm:prSet presAssocID="{8ACEDDB7-C8B2-47F3-A3ED-9B0407B15632}" presName="sibTransNodeRect" presStyleLbl="alignNode1" presStyleIdx="2" presStyleCnt="3">
        <dgm:presLayoutVars>
          <dgm:chMax val="0"/>
          <dgm:bulletEnabled val="1"/>
        </dgm:presLayoutVars>
      </dgm:prSet>
      <dgm:spPr/>
      <dgm:t>
        <a:bodyPr/>
        <a:lstStyle/>
        <a:p>
          <a:endParaRPr lang="en-GB"/>
        </a:p>
      </dgm:t>
    </dgm:pt>
    <dgm:pt modelId="{5CC387CC-1A9B-4FE3-A2D6-A11E522AB165}" type="pres">
      <dgm:prSet presAssocID="{395BA9F0-E938-4BF5-872B-A8C271AD359E}" presName="nodeRect" presStyleLbl="alignNode1" presStyleIdx="2" presStyleCnt="3">
        <dgm:presLayoutVars>
          <dgm:bulletEnabled val="1"/>
        </dgm:presLayoutVars>
      </dgm:prSet>
      <dgm:spPr/>
      <dgm:t>
        <a:bodyPr/>
        <a:lstStyle/>
        <a:p>
          <a:endParaRPr lang="en-GB"/>
        </a:p>
      </dgm:t>
    </dgm:pt>
  </dgm:ptLst>
  <dgm:cxnLst>
    <dgm:cxn modelId="{E54D5CD1-FC94-46F3-9B21-BE720073323D}" type="presOf" srcId="{3DC6BB92-B51A-4756-8585-E1CF4113E7B6}" destId="{C52117B1-83F7-4842-9895-5D3B0BEC2F63}" srcOrd="0" destOrd="0" presId="urn:microsoft.com/office/officeart/2016/7/layout/LinearBlockProcessNumbered"/>
    <dgm:cxn modelId="{B648E1F9-7C2A-4687-8C3F-04DFF84B2F0D}" srcId="{3DC6BB92-B51A-4756-8585-E1CF4113E7B6}" destId="{C41016FC-F976-4A2A-BB33-FA8C4B99CD1F}" srcOrd="1" destOrd="0" parTransId="{D8E6B629-4C10-4502-946E-1E0EF9DA2FF8}" sibTransId="{CA13CC20-72EA-45C7-91C1-B26957AB5B3B}"/>
    <dgm:cxn modelId="{37F3814E-0C43-487E-BA44-1A6BC7E7E64A}" type="presOf" srcId="{6334F5D0-4FAD-42C9-B9CC-6EAC9C2A31E3}" destId="{1063964B-E4A0-42BF-B682-6B17EAA06C67}" srcOrd="0" destOrd="0" presId="urn:microsoft.com/office/officeart/2016/7/layout/LinearBlockProcessNumbered"/>
    <dgm:cxn modelId="{4EE8D732-1A51-4087-BA65-3E2BCB33C334}" srcId="{3DC6BB92-B51A-4756-8585-E1CF4113E7B6}" destId="{6934F021-347A-4FB9-B0FC-0B1C8ADD09B4}" srcOrd="0" destOrd="0" parTransId="{A4072F9F-C0D4-46FC-BD7A-2386CFA1E341}" sibTransId="{6334F5D0-4FAD-42C9-B9CC-6EAC9C2A31E3}"/>
    <dgm:cxn modelId="{22112E34-5907-4AB7-99D0-78A3EF68CB0C}" type="presOf" srcId="{6934F021-347A-4FB9-B0FC-0B1C8ADD09B4}" destId="{237C59B7-77FA-4657-B33D-9377FC2C763A}" srcOrd="1" destOrd="0" presId="urn:microsoft.com/office/officeart/2016/7/layout/LinearBlockProcessNumbered"/>
    <dgm:cxn modelId="{20CF37F2-FD59-4C78-9E1A-7E01E9928229}" type="presOf" srcId="{CA13CC20-72EA-45C7-91C1-B26957AB5B3B}" destId="{F19EFE65-00EF-4A06-BF7E-B529B214CD8D}" srcOrd="0" destOrd="0" presId="urn:microsoft.com/office/officeart/2016/7/layout/LinearBlockProcessNumbered"/>
    <dgm:cxn modelId="{953DDFD1-CA63-4D54-9E9C-78B31FAA1245}" type="presOf" srcId="{395BA9F0-E938-4BF5-872B-A8C271AD359E}" destId="{5CC387CC-1A9B-4FE3-A2D6-A11E522AB165}" srcOrd="1" destOrd="0" presId="urn:microsoft.com/office/officeart/2016/7/layout/LinearBlockProcessNumbered"/>
    <dgm:cxn modelId="{4813CE9D-55E9-4FD9-AB7A-CC27755A6DEB}" srcId="{3DC6BB92-B51A-4756-8585-E1CF4113E7B6}" destId="{395BA9F0-E938-4BF5-872B-A8C271AD359E}" srcOrd="2" destOrd="0" parTransId="{E521490B-AC58-4768-A23F-18A04398312C}" sibTransId="{8ACEDDB7-C8B2-47F3-A3ED-9B0407B15632}"/>
    <dgm:cxn modelId="{3214ACAE-D87F-4B99-A0A4-8D8E7F34EE49}" type="presOf" srcId="{8ACEDDB7-C8B2-47F3-A3ED-9B0407B15632}" destId="{8AA40E01-5579-4879-949C-256A13AC3F50}" srcOrd="0" destOrd="0" presId="urn:microsoft.com/office/officeart/2016/7/layout/LinearBlockProcessNumbered"/>
    <dgm:cxn modelId="{7D7AF3FD-FAEA-4756-8983-A1CE9A6317DA}" type="presOf" srcId="{C41016FC-F976-4A2A-BB33-FA8C4B99CD1F}" destId="{BB84DAB3-9932-423E-986C-BA7086032636}" srcOrd="1" destOrd="0" presId="urn:microsoft.com/office/officeart/2016/7/layout/LinearBlockProcessNumbered"/>
    <dgm:cxn modelId="{92B4CC72-C786-4DB8-95EC-E834DC8B409C}" type="presOf" srcId="{C41016FC-F976-4A2A-BB33-FA8C4B99CD1F}" destId="{02EFCCFC-B4E2-4271-BA23-D3B6A434D205}" srcOrd="0" destOrd="0" presId="urn:microsoft.com/office/officeart/2016/7/layout/LinearBlockProcessNumbered"/>
    <dgm:cxn modelId="{FC684865-2725-4877-9267-C866CBCFAD07}" type="presOf" srcId="{6934F021-347A-4FB9-B0FC-0B1C8ADD09B4}" destId="{21198D98-5AF1-4D5F-A57D-0256181D2A57}" srcOrd="0" destOrd="0" presId="urn:microsoft.com/office/officeart/2016/7/layout/LinearBlockProcessNumbered"/>
    <dgm:cxn modelId="{3032CE4B-185E-4405-9FA1-D42D469D8760}" type="presOf" srcId="{395BA9F0-E938-4BF5-872B-A8C271AD359E}" destId="{65C0FBD8-F625-4EDE-B010-3FA4700B2A33}" srcOrd="0" destOrd="0" presId="urn:microsoft.com/office/officeart/2016/7/layout/LinearBlockProcessNumbered"/>
    <dgm:cxn modelId="{56FBD01E-BE04-4CF2-9303-738A3C022844}" type="presParOf" srcId="{C52117B1-83F7-4842-9895-5D3B0BEC2F63}" destId="{10191C2F-33B8-4993-B965-B58117C4B974}" srcOrd="0" destOrd="0" presId="urn:microsoft.com/office/officeart/2016/7/layout/LinearBlockProcessNumbered"/>
    <dgm:cxn modelId="{F18CE271-4A81-4A4F-93C2-73B5215FCDA1}" type="presParOf" srcId="{10191C2F-33B8-4993-B965-B58117C4B974}" destId="{21198D98-5AF1-4D5F-A57D-0256181D2A57}" srcOrd="0" destOrd="0" presId="urn:microsoft.com/office/officeart/2016/7/layout/LinearBlockProcessNumbered"/>
    <dgm:cxn modelId="{FE69FEDA-44FC-483A-8B05-462CB5DF0A27}" type="presParOf" srcId="{10191C2F-33B8-4993-B965-B58117C4B974}" destId="{1063964B-E4A0-42BF-B682-6B17EAA06C67}" srcOrd="1" destOrd="0" presId="urn:microsoft.com/office/officeart/2016/7/layout/LinearBlockProcessNumbered"/>
    <dgm:cxn modelId="{0B78C8CA-1CCE-4B4F-A48F-1DE8A1BAB197}" type="presParOf" srcId="{10191C2F-33B8-4993-B965-B58117C4B974}" destId="{237C59B7-77FA-4657-B33D-9377FC2C763A}" srcOrd="2" destOrd="0" presId="urn:microsoft.com/office/officeart/2016/7/layout/LinearBlockProcessNumbered"/>
    <dgm:cxn modelId="{53C2A509-AD62-42C6-ABF7-82EC2A7B20B7}" type="presParOf" srcId="{C52117B1-83F7-4842-9895-5D3B0BEC2F63}" destId="{93ABD485-E40A-40D5-A41F-935846697A2B}" srcOrd="1" destOrd="0" presId="urn:microsoft.com/office/officeart/2016/7/layout/LinearBlockProcessNumbered"/>
    <dgm:cxn modelId="{6D98CFCC-3666-49A2-8792-B6A0D08AB5E3}" type="presParOf" srcId="{C52117B1-83F7-4842-9895-5D3B0BEC2F63}" destId="{346E5D41-3257-4A43-B161-A9611387847E}" srcOrd="2" destOrd="0" presId="urn:microsoft.com/office/officeart/2016/7/layout/LinearBlockProcessNumbered"/>
    <dgm:cxn modelId="{8B98EE07-51BF-4164-A1EE-9485C85955CA}" type="presParOf" srcId="{346E5D41-3257-4A43-B161-A9611387847E}" destId="{02EFCCFC-B4E2-4271-BA23-D3B6A434D205}" srcOrd="0" destOrd="0" presId="urn:microsoft.com/office/officeart/2016/7/layout/LinearBlockProcessNumbered"/>
    <dgm:cxn modelId="{EE42BFB4-DE1A-4E60-ACE2-EA290E9B8AA5}" type="presParOf" srcId="{346E5D41-3257-4A43-B161-A9611387847E}" destId="{F19EFE65-00EF-4A06-BF7E-B529B214CD8D}" srcOrd="1" destOrd="0" presId="urn:microsoft.com/office/officeart/2016/7/layout/LinearBlockProcessNumbered"/>
    <dgm:cxn modelId="{E5B61281-98E7-4828-9EDB-94A19CAFEFC7}" type="presParOf" srcId="{346E5D41-3257-4A43-B161-A9611387847E}" destId="{BB84DAB3-9932-423E-986C-BA7086032636}" srcOrd="2" destOrd="0" presId="urn:microsoft.com/office/officeart/2016/7/layout/LinearBlockProcessNumbered"/>
    <dgm:cxn modelId="{74B0E70F-2543-4683-9269-FB9BB076FF6E}" type="presParOf" srcId="{C52117B1-83F7-4842-9895-5D3B0BEC2F63}" destId="{75D51F86-A595-4B51-A44B-373282551737}" srcOrd="3" destOrd="0" presId="urn:microsoft.com/office/officeart/2016/7/layout/LinearBlockProcessNumbered"/>
    <dgm:cxn modelId="{9A1F06BD-561F-4011-A459-D78DE90111D1}" type="presParOf" srcId="{C52117B1-83F7-4842-9895-5D3B0BEC2F63}" destId="{FDBEA8FA-5360-41AA-8706-0F08D4737574}" srcOrd="4" destOrd="0" presId="urn:microsoft.com/office/officeart/2016/7/layout/LinearBlockProcessNumbered"/>
    <dgm:cxn modelId="{0DDA8067-4BAB-4506-AD35-FBE1CE98C4BA}" type="presParOf" srcId="{FDBEA8FA-5360-41AA-8706-0F08D4737574}" destId="{65C0FBD8-F625-4EDE-B010-3FA4700B2A33}" srcOrd="0" destOrd="0" presId="urn:microsoft.com/office/officeart/2016/7/layout/LinearBlockProcessNumbered"/>
    <dgm:cxn modelId="{78CE283B-6F19-43F7-B7EE-2044753DE22C}" type="presParOf" srcId="{FDBEA8FA-5360-41AA-8706-0F08D4737574}" destId="{8AA40E01-5579-4879-949C-256A13AC3F50}" srcOrd="1" destOrd="0" presId="urn:microsoft.com/office/officeart/2016/7/layout/LinearBlockProcessNumbered"/>
    <dgm:cxn modelId="{74A809B8-0526-42CB-9764-30E90B1CC195}" type="presParOf" srcId="{FDBEA8FA-5360-41AA-8706-0F08D4737574}" destId="{5CC387CC-1A9B-4FE3-A2D6-A11E522AB16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415902-DD87-4611-895E-D6A813BC14A3}" type="doc">
      <dgm:prSet loTypeId="urn:microsoft.com/office/officeart/2016/7/layout/ChevronBlockProcess" loCatId="process" qsTypeId="urn:microsoft.com/office/officeart/2005/8/quickstyle/simple2" qsCatId="simple" csTypeId="urn:microsoft.com/office/officeart/2005/8/colors/accent3_2" csCatId="accent3" phldr="1"/>
      <dgm:spPr/>
      <dgm:t>
        <a:bodyPr/>
        <a:lstStyle/>
        <a:p>
          <a:endParaRPr lang="en-US"/>
        </a:p>
      </dgm:t>
    </dgm:pt>
    <dgm:pt modelId="{667BCF40-C8B9-4932-8F9F-78F21EA6969F}">
      <dgm:prSet/>
      <dgm:spPr/>
      <dgm:t>
        <a:bodyPr/>
        <a:lstStyle/>
        <a:p>
          <a:r>
            <a:rPr lang="en-US"/>
            <a:t>Step 1</a:t>
          </a:r>
        </a:p>
      </dgm:t>
    </dgm:pt>
    <dgm:pt modelId="{EE55CBB3-2C7E-4C8B-A5F9-36E6CAD468A0}" type="parTrans" cxnId="{CC5BF5D8-AA56-4560-AFB8-A2B14E1FC6F7}">
      <dgm:prSet/>
      <dgm:spPr/>
      <dgm:t>
        <a:bodyPr/>
        <a:lstStyle/>
        <a:p>
          <a:endParaRPr lang="en-US"/>
        </a:p>
      </dgm:t>
    </dgm:pt>
    <dgm:pt modelId="{AC9005E3-C3CE-497C-B47E-BB9820629FD5}" type="sibTrans" cxnId="{CC5BF5D8-AA56-4560-AFB8-A2B14E1FC6F7}">
      <dgm:prSet/>
      <dgm:spPr/>
      <dgm:t>
        <a:bodyPr/>
        <a:lstStyle/>
        <a:p>
          <a:endParaRPr lang="en-US"/>
        </a:p>
      </dgm:t>
    </dgm:pt>
    <dgm:pt modelId="{5C32174B-0FA5-466B-9CA0-D7F5EA6AD216}">
      <dgm:prSet/>
      <dgm:spPr/>
      <dgm:t>
        <a:bodyPr/>
        <a:lstStyle/>
        <a:p>
          <a:r>
            <a:rPr lang="en-US" b="1" dirty="0"/>
            <a:t>Focus on facts</a:t>
          </a:r>
          <a:r>
            <a:rPr lang="en-US" dirty="0"/>
            <a:t> </a:t>
          </a:r>
        </a:p>
        <a:p>
          <a:r>
            <a:rPr lang="en-US" dirty="0"/>
            <a:t>What is going on? What are you bringing to the session?</a:t>
          </a:r>
        </a:p>
      </dgm:t>
    </dgm:pt>
    <dgm:pt modelId="{1D8FA6BE-6CED-4C86-ACCD-2C13841F5876}" type="parTrans" cxnId="{206FF8A4-B9C5-422F-80A8-F53218A13F93}">
      <dgm:prSet/>
      <dgm:spPr/>
      <dgm:t>
        <a:bodyPr/>
        <a:lstStyle/>
        <a:p>
          <a:endParaRPr lang="en-US"/>
        </a:p>
      </dgm:t>
    </dgm:pt>
    <dgm:pt modelId="{07CE2525-93D1-4477-B824-F5EF3C083DBA}" type="sibTrans" cxnId="{206FF8A4-B9C5-422F-80A8-F53218A13F93}">
      <dgm:prSet/>
      <dgm:spPr/>
      <dgm:t>
        <a:bodyPr/>
        <a:lstStyle/>
        <a:p>
          <a:endParaRPr lang="en-US"/>
        </a:p>
      </dgm:t>
    </dgm:pt>
    <dgm:pt modelId="{CC8CCA64-C5B4-44FF-A335-D9345C362137}">
      <dgm:prSet/>
      <dgm:spPr/>
      <dgm:t>
        <a:bodyPr/>
        <a:lstStyle/>
        <a:p>
          <a:r>
            <a:rPr lang="en-US"/>
            <a:t>Step 2</a:t>
          </a:r>
        </a:p>
      </dgm:t>
    </dgm:pt>
    <dgm:pt modelId="{71896717-5029-48C5-9E2D-A99DE774535A}" type="parTrans" cxnId="{4B3D816D-74B5-415D-AB65-266542C34E16}">
      <dgm:prSet/>
      <dgm:spPr/>
      <dgm:t>
        <a:bodyPr/>
        <a:lstStyle/>
        <a:p>
          <a:endParaRPr lang="en-US"/>
        </a:p>
      </dgm:t>
    </dgm:pt>
    <dgm:pt modelId="{0DB718A4-BFC5-42F1-B6AB-1F377A8AAFC1}" type="sibTrans" cxnId="{4B3D816D-74B5-415D-AB65-266542C34E16}">
      <dgm:prSet/>
      <dgm:spPr/>
      <dgm:t>
        <a:bodyPr/>
        <a:lstStyle/>
        <a:p>
          <a:endParaRPr lang="en-US"/>
        </a:p>
      </dgm:t>
    </dgm:pt>
    <dgm:pt modelId="{A09025C5-ED70-4096-B30F-BAA43309552C}">
      <dgm:prSet/>
      <dgm:spPr/>
      <dgm:t>
        <a:bodyPr/>
        <a:lstStyle/>
        <a:p>
          <a:r>
            <a:rPr lang="en-US" b="1" dirty="0"/>
            <a:t>Focus on feelings</a:t>
          </a:r>
          <a:endParaRPr lang="en-US" dirty="0"/>
        </a:p>
        <a:p>
          <a:r>
            <a:rPr lang="en-US" dirty="0"/>
            <a:t>The reflective process is aided and supported by identifying and exploring the supervisee’s feelings about the work.</a:t>
          </a:r>
        </a:p>
      </dgm:t>
    </dgm:pt>
    <dgm:pt modelId="{1758DDB5-C202-45B4-98EF-928ADDE2611F}" type="parTrans" cxnId="{0268502E-DE0F-42C3-B3A6-6CE3D9C5ED2F}">
      <dgm:prSet/>
      <dgm:spPr/>
      <dgm:t>
        <a:bodyPr/>
        <a:lstStyle/>
        <a:p>
          <a:endParaRPr lang="en-US"/>
        </a:p>
      </dgm:t>
    </dgm:pt>
    <dgm:pt modelId="{904A11A7-7C02-41B8-B605-33425A845EC1}" type="sibTrans" cxnId="{0268502E-DE0F-42C3-B3A6-6CE3D9C5ED2F}">
      <dgm:prSet/>
      <dgm:spPr/>
      <dgm:t>
        <a:bodyPr/>
        <a:lstStyle/>
        <a:p>
          <a:endParaRPr lang="en-US"/>
        </a:p>
      </dgm:t>
    </dgm:pt>
    <dgm:pt modelId="{DA19BEE5-D6BE-40DD-B8E2-B44BCA934337}">
      <dgm:prSet/>
      <dgm:spPr/>
      <dgm:t>
        <a:bodyPr/>
        <a:lstStyle/>
        <a:p>
          <a:r>
            <a:rPr lang="en-US"/>
            <a:t>Step 3</a:t>
          </a:r>
        </a:p>
      </dgm:t>
    </dgm:pt>
    <dgm:pt modelId="{DD66756F-15F5-4D5C-8D0A-CB8E943DEAA9}" type="parTrans" cxnId="{47D51AA4-72D2-4ADC-98EF-5A23C88A042B}">
      <dgm:prSet/>
      <dgm:spPr/>
      <dgm:t>
        <a:bodyPr/>
        <a:lstStyle/>
        <a:p>
          <a:endParaRPr lang="en-US"/>
        </a:p>
      </dgm:t>
    </dgm:pt>
    <dgm:pt modelId="{C9605075-2DD1-4B87-B9F7-D48CD5F1AB70}" type="sibTrans" cxnId="{47D51AA4-72D2-4ADC-98EF-5A23C88A042B}">
      <dgm:prSet/>
      <dgm:spPr/>
      <dgm:t>
        <a:bodyPr/>
        <a:lstStyle/>
        <a:p>
          <a:endParaRPr lang="en-US"/>
        </a:p>
      </dgm:t>
    </dgm:pt>
    <dgm:pt modelId="{CCB47C07-6BCD-426C-8240-47B47E398367}">
      <dgm:prSet/>
      <dgm:spPr/>
      <dgm:t>
        <a:bodyPr/>
        <a:lstStyle/>
        <a:p>
          <a:r>
            <a:rPr lang="en-US" b="1" dirty="0"/>
            <a:t>Focus on Action</a:t>
          </a:r>
        </a:p>
        <a:p>
          <a:r>
            <a:rPr lang="en-US" dirty="0"/>
            <a:t>What will you do now you have found out what you wanted to know from supervision?</a:t>
          </a:r>
        </a:p>
      </dgm:t>
    </dgm:pt>
    <dgm:pt modelId="{4CE71C46-5465-4CBF-B140-42F49FD72B98}" type="parTrans" cxnId="{8EDC3755-177D-4082-A2EF-F1A4087D5C36}">
      <dgm:prSet/>
      <dgm:spPr/>
      <dgm:t>
        <a:bodyPr/>
        <a:lstStyle/>
        <a:p>
          <a:endParaRPr lang="en-US"/>
        </a:p>
      </dgm:t>
    </dgm:pt>
    <dgm:pt modelId="{7289103B-554B-4553-8437-64B7D6C2785A}" type="sibTrans" cxnId="{8EDC3755-177D-4082-A2EF-F1A4087D5C36}">
      <dgm:prSet/>
      <dgm:spPr/>
      <dgm:t>
        <a:bodyPr/>
        <a:lstStyle/>
        <a:p>
          <a:endParaRPr lang="en-US"/>
        </a:p>
      </dgm:t>
    </dgm:pt>
    <dgm:pt modelId="{4AA21B65-BCCB-4372-AE3D-D3B1DA762663}" type="pres">
      <dgm:prSet presAssocID="{EC415902-DD87-4611-895E-D6A813BC14A3}" presName="Name0" presStyleCnt="0">
        <dgm:presLayoutVars>
          <dgm:dir/>
          <dgm:animLvl val="lvl"/>
          <dgm:resizeHandles val="exact"/>
        </dgm:presLayoutVars>
      </dgm:prSet>
      <dgm:spPr/>
      <dgm:t>
        <a:bodyPr/>
        <a:lstStyle/>
        <a:p>
          <a:endParaRPr lang="en-GB"/>
        </a:p>
      </dgm:t>
    </dgm:pt>
    <dgm:pt modelId="{B54557CC-7410-4A06-AF58-9EF68BB3F833}" type="pres">
      <dgm:prSet presAssocID="{667BCF40-C8B9-4932-8F9F-78F21EA6969F}" presName="composite" presStyleCnt="0"/>
      <dgm:spPr/>
    </dgm:pt>
    <dgm:pt modelId="{95A80835-A638-4139-BC19-7B28B7E572AB}" type="pres">
      <dgm:prSet presAssocID="{667BCF40-C8B9-4932-8F9F-78F21EA6969F}" presName="parTx" presStyleLbl="alignNode1" presStyleIdx="0" presStyleCnt="3">
        <dgm:presLayoutVars>
          <dgm:chMax val="0"/>
          <dgm:chPref val="0"/>
        </dgm:presLayoutVars>
      </dgm:prSet>
      <dgm:spPr/>
      <dgm:t>
        <a:bodyPr/>
        <a:lstStyle/>
        <a:p>
          <a:endParaRPr lang="en-GB"/>
        </a:p>
      </dgm:t>
    </dgm:pt>
    <dgm:pt modelId="{A963A743-04F7-44B5-88C9-775AD387CF0D}" type="pres">
      <dgm:prSet presAssocID="{667BCF40-C8B9-4932-8F9F-78F21EA6969F}" presName="desTx" presStyleLbl="alignAccFollowNode1" presStyleIdx="0" presStyleCnt="3">
        <dgm:presLayoutVars/>
      </dgm:prSet>
      <dgm:spPr/>
      <dgm:t>
        <a:bodyPr/>
        <a:lstStyle/>
        <a:p>
          <a:endParaRPr lang="en-GB"/>
        </a:p>
      </dgm:t>
    </dgm:pt>
    <dgm:pt modelId="{F5264927-1235-4C6B-99F1-7BBEEED1C1EF}" type="pres">
      <dgm:prSet presAssocID="{AC9005E3-C3CE-497C-B47E-BB9820629FD5}" presName="space" presStyleCnt="0"/>
      <dgm:spPr/>
    </dgm:pt>
    <dgm:pt modelId="{045AA2E7-4EDC-4481-AD99-A5FB1A7A2186}" type="pres">
      <dgm:prSet presAssocID="{CC8CCA64-C5B4-44FF-A335-D9345C362137}" presName="composite" presStyleCnt="0"/>
      <dgm:spPr/>
    </dgm:pt>
    <dgm:pt modelId="{6F5F3166-5ED5-4580-BB21-B0BC736547BF}" type="pres">
      <dgm:prSet presAssocID="{CC8CCA64-C5B4-44FF-A335-D9345C362137}" presName="parTx" presStyleLbl="alignNode1" presStyleIdx="1" presStyleCnt="3">
        <dgm:presLayoutVars>
          <dgm:chMax val="0"/>
          <dgm:chPref val="0"/>
        </dgm:presLayoutVars>
      </dgm:prSet>
      <dgm:spPr/>
      <dgm:t>
        <a:bodyPr/>
        <a:lstStyle/>
        <a:p>
          <a:endParaRPr lang="en-GB"/>
        </a:p>
      </dgm:t>
    </dgm:pt>
    <dgm:pt modelId="{AA5E215D-4DF0-40B1-94CD-8664C402C875}" type="pres">
      <dgm:prSet presAssocID="{CC8CCA64-C5B4-44FF-A335-D9345C362137}" presName="desTx" presStyleLbl="alignAccFollowNode1" presStyleIdx="1" presStyleCnt="3">
        <dgm:presLayoutVars/>
      </dgm:prSet>
      <dgm:spPr/>
      <dgm:t>
        <a:bodyPr/>
        <a:lstStyle/>
        <a:p>
          <a:endParaRPr lang="en-GB"/>
        </a:p>
      </dgm:t>
    </dgm:pt>
    <dgm:pt modelId="{D752F63E-23DB-4AF8-9FC6-F596FADD1229}" type="pres">
      <dgm:prSet presAssocID="{0DB718A4-BFC5-42F1-B6AB-1F377A8AAFC1}" presName="space" presStyleCnt="0"/>
      <dgm:spPr/>
    </dgm:pt>
    <dgm:pt modelId="{72AFD7E9-29F0-4B68-8142-A285AA20F350}" type="pres">
      <dgm:prSet presAssocID="{DA19BEE5-D6BE-40DD-B8E2-B44BCA934337}" presName="composite" presStyleCnt="0"/>
      <dgm:spPr/>
    </dgm:pt>
    <dgm:pt modelId="{143F14B4-1845-4DED-99F2-07A491B64BAA}" type="pres">
      <dgm:prSet presAssocID="{DA19BEE5-D6BE-40DD-B8E2-B44BCA934337}" presName="parTx" presStyleLbl="alignNode1" presStyleIdx="2" presStyleCnt="3">
        <dgm:presLayoutVars>
          <dgm:chMax val="0"/>
          <dgm:chPref val="0"/>
        </dgm:presLayoutVars>
      </dgm:prSet>
      <dgm:spPr/>
      <dgm:t>
        <a:bodyPr/>
        <a:lstStyle/>
        <a:p>
          <a:endParaRPr lang="en-GB"/>
        </a:p>
      </dgm:t>
    </dgm:pt>
    <dgm:pt modelId="{4E2ED878-9DC9-4BC7-B317-EE5BE51024B4}" type="pres">
      <dgm:prSet presAssocID="{DA19BEE5-D6BE-40DD-B8E2-B44BCA934337}" presName="desTx" presStyleLbl="alignAccFollowNode1" presStyleIdx="2" presStyleCnt="3">
        <dgm:presLayoutVars/>
      </dgm:prSet>
      <dgm:spPr/>
      <dgm:t>
        <a:bodyPr/>
        <a:lstStyle/>
        <a:p>
          <a:endParaRPr lang="en-GB"/>
        </a:p>
      </dgm:t>
    </dgm:pt>
  </dgm:ptLst>
  <dgm:cxnLst>
    <dgm:cxn modelId="{6689ADD6-3DAA-4D60-AB46-70EEBF83A97F}" type="presOf" srcId="{A09025C5-ED70-4096-B30F-BAA43309552C}" destId="{AA5E215D-4DF0-40B1-94CD-8664C402C875}" srcOrd="0" destOrd="0" presId="urn:microsoft.com/office/officeart/2016/7/layout/ChevronBlockProcess"/>
    <dgm:cxn modelId="{EE94CC42-BE80-42D4-B0C0-D69F350F8501}" type="presOf" srcId="{CC8CCA64-C5B4-44FF-A335-D9345C362137}" destId="{6F5F3166-5ED5-4580-BB21-B0BC736547BF}" srcOrd="0" destOrd="0" presId="urn:microsoft.com/office/officeart/2016/7/layout/ChevronBlockProcess"/>
    <dgm:cxn modelId="{5BC964C5-D065-4D64-946F-AEB7A395FE3D}" type="presOf" srcId="{5C32174B-0FA5-466B-9CA0-D7F5EA6AD216}" destId="{A963A743-04F7-44B5-88C9-775AD387CF0D}" srcOrd="0" destOrd="0" presId="urn:microsoft.com/office/officeart/2016/7/layout/ChevronBlockProcess"/>
    <dgm:cxn modelId="{CCBFD6C3-5AFB-4F4C-85A3-9C0DC8D2821C}" type="presOf" srcId="{EC415902-DD87-4611-895E-D6A813BC14A3}" destId="{4AA21B65-BCCB-4372-AE3D-D3B1DA762663}" srcOrd="0" destOrd="0" presId="urn:microsoft.com/office/officeart/2016/7/layout/ChevronBlockProcess"/>
    <dgm:cxn modelId="{8EDC3755-177D-4082-A2EF-F1A4087D5C36}" srcId="{DA19BEE5-D6BE-40DD-B8E2-B44BCA934337}" destId="{CCB47C07-6BCD-426C-8240-47B47E398367}" srcOrd="0" destOrd="0" parTransId="{4CE71C46-5465-4CBF-B140-42F49FD72B98}" sibTransId="{7289103B-554B-4553-8437-64B7D6C2785A}"/>
    <dgm:cxn modelId="{206FF8A4-B9C5-422F-80A8-F53218A13F93}" srcId="{667BCF40-C8B9-4932-8F9F-78F21EA6969F}" destId="{5C32174B-0FA5-466B-9CA0-D7F5EA6AD216}" srcOrd="0" destOrd="0" parTransId="{1D8FA6BE-6CED-4C86-ACCD-2C13841F5876}" sibTransId="{07CE2525-93D1-4477-B824-F5EF3C083DBA}"/>
    <dgm:cxn modelId="{A8CFC5E8-60CB-410D-9C20-34B6420FAED8}" type="presOf" srcId="{CCB47C07-6BCD-426C-8240-47B47E398367}" destId="{4E2ED878-9DC9-4BC7-B317-EE5BE51024B4}" srcOrd="0" destOrd="0" presId="urn:microsoft.com/office/officeart/2016/7/layout/ChevronBlockProcess"/>
    <dgm:cxn modelId="{CC5BF5D8-AA56-4560-AFB8-A2B14E1FC6F7}" srcId="{EC415902-DD87-4611-895E-D6A813BC14A3}" destId="{667BCF40-C8B9-4932-8F9F-78F21EA6969F}" srcOrd="0" destOrd="0" parTransId="{EE55CBB3-2C7E-4C8B-A5F9-36E6CAD468A0}" sibTransId="{AC9005E3-C3CE-497C-B47E-BB9820629FD5}"/>
    <dgm:cxn modelId="{E15D3721-2CA5-4ACC-9F0D-80D382DEF010}" type="presOf" srcId="{667BCF40-C8B9-4932-8F9F-78F21EA6969F}" destId="{95A80835-A638-4139-BC19-7B28B7E572AB}" srcOrd="0" destOrd="0" presId="urn:microsoft.com/office/officeart/2016/7/layout/ChevronBlockProcess"/>
    <dgm:cxn modelId="{47D51AA4-72D2-4ADC-98EF-5A23C88A042B}" srcId="{EC415902-DD87-4611-895E-D6A813BC14A3}" destId="{DA19BEE5-D6BE-40DD-B8E2-B44BCA934337}" srcOrd="2" destOrd="0" parTransId="{DD66756F-15F5-4D5C-8D0A-CB8E943DEAA9}" sibTransId="{C9605075-2DD1-4B87-B9F7-D48CD5F1AB70}"/>
    <dgm:cxn modelId="{0268502E-DE0F-42C3-B3A6-6CE3D9C5ED2F}" srcId="{CC8CCA64-C5B4-44FF-A335-D9345C362137}" destId="{A09025C5-ED70-4096-B30F-BAA43309552C}" srcOrd="0" destOrd="0" parTransId="{1758DDB5-C202-45B4-98EF-928ADDE2611F}" sibTransId="{904A11A7-7C02-41B8-B605-33425A845EC1}"/>
    <dgm:cxn modelId="{4B3D816D-74B5-415D-AB65-266542C34E16}" srcId="{EC415902-DD87-4611-895E-D6A813BC14A3}" destId="{CC8CCA64-C5B4-44FF-A335-D9345C362137}" srcOrd="1" destOrd="0" parTransId="{71896717-5029-48C5-9E2D-A99DE774535A}" sibTransId="{0DB718A4-BFC5-42F1-B6AB-1F377A8AAFC1}"/>
    <dgm:cxn modelId="{42D18C08-024C-457B-83BD-04C0417472FE}" type="presOf" srcId="{DA19BEE5-D6BE-40DD-B8E2-B44BCA934337}" destId="{143F14B4-1845-4DED-99F2-07A491B64BAA}" srcOrd="0" destOrd="0" presId="urn:microsoft.com/office/officeart/2016/7/layout/ChevronBlockProcess"/>
    <dgm:cxn modelId="{71E80717-DF84-40E5-A0D1-4F9CF1956860}" type="presParOf" srcId="{4AA21B65-BCCB-4372-AE3D-D3B1DA762663}" destId="{B54557CC-7410-4A06-AF58-9EF68BB3F833}" srcOrd="0" destOrd="0" presId="urn:microsoft.com/office/officeart/2016/7/layout/ChevronBlockProcess"/>
    <dgm:cxn modelId="{E1B87F84-8170-433F-9110-FADF3C7E7552}" type="presParOf" srcId="{B54557CC-7410-4A06-AF58-9EF68BB3F833}" destId="{95A80835-A638-4139-BC19-7B28B7E572AB}" srcOrd="0" destOrd="0" presId="urn:microsoft.com/office/officeart/2016/7/layout/ChevronBlockProcess"/>
    <dgm:cxn modelId="{6BC02435-003A-43A6-BC52-24D9A6807244}" type="presParOf" srcId="{B54557CC-7410-4A06-AF58-9EF68BB3F833}" destId="{A963A743-04F7-44B5-88C9-775AD387CF0D}" srcOrd="1" destOrd="0" presId="urn:microsoft.com/office/officeart/2016/7/layout/ChevronBlockProcess"/>
    <dgm:cxn modelId="{DED30855-3526-442F-991A-B0A83D67F5FB}" type="presParOf" srcId="{4AA21B65-BCCB-4372-AE3D-D3B1DA762663}" destId="{F5264927-1235-4C6B-99F1-7BBEEED1C1EF}" srcOrd="1" destOrd="0" presId="urn:microsoft.com/office/officeart/2016/7/layout/ChevronBlockProcess"/>
    <dgm:cxn modelId="{BC4E255C-422D-4063-B9BE-8EDCBE676159}" type="presParOf" srcId="{4AA21B65-BCCB-4372-AE3D-D3B1DA762663}" destId="{045AA2E7-4EDC-4481-AD99-A5FB1A7A2186}" srcOrd="2" destOrd="0" presId="urn:microsoft.com/office/officeart/2016/7/layout/ChevronBlockProcess"/>
    <dgm:cxn modelId="{A8351B53-3EDA-44A7-8C91-403C06AB546C}" type="presParOf" srcId="{045AA2E7-4EDC-4481-AD99-A5FB1A7A2186}" destId="{6F5F3166-5ED5-4580-BB21-B0BC736547BF}" srcOrd="0" destOrd="0" presId="urn:microsoft.com/office/officeart/2016/7/layout/ChevronBlockProcess"/>
    <dgm:cxn modelId="{8EE31359-5399-48E2-AEFD-7460716EC942}" type="presParOf" srcId="{045AA2E7-4EDC-4481-AD99-A5FB1A7A2186}" destId="{AA5E215D-4DF0-40B1-94CD-8664C402C875}" srcOrd="1" destOrd="0" presId="urn:microsoft.com/office/officeart/2016/7/layout/ChevronBlockProcess"/>
    <dgm:cxn modelId="{42A8D4CA-C4C2-4790-905F-D216EA2DCCD5}" type="presParOf" srcId="{4AA21B65-BCCB-4372-AE3D-D3B1DA762663}" destId="{D752F63E-23DB-4AF8-9FC6-F596FADD1229}" srcOrd="3" destOrd="0" presId="urn:microsoft.com/office/officeart/2016/7/layout/ChevronBlockProcess"/>
    <dgm:cxn modelId="{D4C6C05F-DC92-4124-AF9A-ECEDD29CF061}" type="presParOf" srcId="{4AA21B65-BCCB-4372-AE3D-D3B1DA762663}" destId="{72AFD7E9-29F0-4B68-8142-A285AA20F350}" srcOrd="4" destOrd="0" presId="urn:microsoft.com/office/officeart/2016/7/layout/ChevronBlockProcess"/>
    <dgm:cxn modelId="{37FEE0C0-8CA1-408B-A3ED-D60522A656E8}" type="presParOf" srcId="{72AFD7E9-29F0-4B68-8142-A285AA20F350}" destId="{143F14B4-1845-4DED-99F2-07A491B64BAA}" srcOrd="0" destOrd="0" presId="urn:microsoft.com/office/officeart/2016/7/layout/ChevronBlockProcess"/>
    <dgm:cxn modelId="{646CE641-43CC-4D09-9C4C-EE73C70FEF19}" type="presParOf" srcId="{72AFD7E9-29F0-4B68-8142-A285AA20F350}" destId="{4E2ED878-9DC9-4BC7-B317-EE5BE51024B4}"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339318-342F-4198-911C-1F84DF8E45C0}">
      <dsp:nvSpPr>
        <dsp:cNvPr id="0" name=""/>
        <dsp:cNvSpPr/>
      </dsp:nvSpPr>
      <dsp:spPr>
        <a:xfrm>
          <a:off x="383" y="992341"/>
          <a:ext cx="3095354" cy="2599675"/>
        </a:xfrm>
        <a:prstGeom prst="roundRect">
          <a:avLst>
            <a:gd name="adj" fmla="val 10000"/>
          </a:avLst>
        </a:prstGeom>
        <a:solidFill>
          <a:schemeClr val="accent3">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212D951-F55C-43A2-8BF6-2B060F55F889}">
      <dsp:nvSpPr>
        <dsp:cNvPr id="0" name=""/>
        <dsp:cNvSpPr/>
      </dsp:nvSpPr>
      <dsp:spPr>
        <a:xfrm>
          <a:off x="297213" y="1274330"/>
          <a:ext cx="3095354" cy="2599675"/>
        </a:xfrm>
        <a:prstGeom prst="roundRect">
          <a:avLst>
            <a:gd name="adj" fmla="val 10000"/>
          </a:avLst>
        </a:prstGeom>
        <a:solidFill>
          <a:schemeClr val="lt1">
            <a:alpha val="90000"/>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Application of therapy modality to the trainee’s professional development (Carroll, 2007).</a:t>
          </a:r>
          <a:endParaRPr lang="en-US" sz="2800" kern="1200" dirty="0"/>
        </a:p>
      </dsp:txBody>
      <dsp:txXfrm>
        <a:off x="373355" y="1350472"/>
        <a:ext cx="2943070" cy="2447391"/>
      </dsp:txXfrm>
    </dsp:sp>
    <dsp:sp modelId="{4575A64B-F994-4630-B063-33252E1001F9}">
      <dsp:nvSpPr>
        <dsp:cNvPr id="0" name=""/>
        <dsp:cNvSpPr/>
      </dsp:nvSpPr>
      <dsp:spPr>
        <a:xfrm>
          <a:off x="3689397" y="992341"/>
          <a:ext cx="3708430" cy="3027605"/>
        </a:xfrm>
        <a:prstGeom prst="roundRect">
          <a:avLst>
            <a:gd name="adj" fmla="val 10000"/>
          </a:avLst>
        </a:prstGeom>
        <a:solidFill>
          <a:schemeClr val="accent3">
            <a:shade val="8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D13E9-E742-460C-B61F-86759821AA6A}">
      <dsp:nvSpPr>
        <dsp:cNvPr id="0" name=""/>
        <dsp:cNvSpPr/>
      </dsp:nvSpPr>
      <dsp:spPr>
        <a:xfrm>
          <a:off x="3986227" y="1274330"/>
          <a:ext cx="3708430" cy="3027605"/>
        </a:xfrm>
        <a:prstGeom prst="roundRect">
          <a:avLst>
            <a:gd name="adj" fmla="val 10000"/>
          </a:avLst>
        </a:prstGeom>
        <a:solidFill>
          <a:schemeClr val="lt1">
            <a:alpha val="90000"/>
            <a:hueOff val="0"/>
            <a:satOff val="0"/>
            <a:lumOff val="0"/>
            <a:alphaOff val="0"/>
          </a:schemeClr>
        </a:solidFill>
        <a:ln w="19050" cap="rnd"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lvl="0" algn="ctr" defTabSz="1244600">
            <a:lnSpc>
              <a:spcPct val="90000"/>
            </a:lnSpc>
            <a:spcBef>
              <a:spcPct val="0"/>
            </a:spcBef>
            <a:spcAft>
              <a:spcPct val="35000"/>
            </a:spcAft>
          </a:pPr>
          <a:r>
            <a:rPr lang="en-GB" sz="2800" kern="1200" dirty="0"/>
            <a:t>Move from sole focus on supervisee/trainee to the practice itself as supervision models developed.</a:t>
          </a:r>
          <a:endParaRPr lang="en-US" sz="2800" kern="1200" dirty="0"/>
        </a:p>
      </dsp:txBody>
      <dsp:txXfrm>
        <a:off x="4074903" y="1363006"/>
        <a:ext cx="3531078" cy="28502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6DC93-6568-4F48-95DD-40BF3161F432}">
      <dsp:nvSpPr>
        <dsp:cNvPr id="0" name=""/>
        <dsp:cNvSpPr/>
      </dsp:nvSpPr>
      <dsp:spPr>
        <a:xfrm>
          <a:off x="590" y="742955"/>
          <a:ext cx="2393079" cy="2871695"/>
        </a:xfrm>
        <a:prstGeom prst="rect">
          <a:avLst/>
        </a:prstGeom>
        <a:solidFill>
          <a:schemeClr val="accent4">
            <a:shade val="80000"/>
            <a:hueOff val="0"/>
            <a:satOff val="0"/>
            <a:lumOff val="0"/>
            <a:alphaOff val="0"/>
          </a:schemeClr>
        </a:solidFill>
        <a:ln w="19050" cap="rnd" cmpd="sng" algn="ctr">
          <a:solidFill>
            <a:schemeClr val="accent4">
              <a:shade val="80000"/>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6383" tIns="0" rIns="236383" bIns="330200" numCol="1" spcCol="1270" anchor="t" anchorCtr="0">
          <a:noAutofit/>
        </a:bodyPr>
        <a:lstStyle/>
        <a:p>
          <a:pPr lvl="0" algn="l" defTabSz="1066800">
            <a:lnSpc>
              <a:spcPct val="90000"/>
            </a:lnSpc>
            <a:spcBef>
              <a:spcPct val="0"/>
            </a:spcBef>
            <a:spcAft>
              <a:spcPct val="35000"/>
            </a:spcAft>
          </a:pPr>
          <a:r>
            <a:rPr lang="en-GB" sz="2400" kern="1200" dirty="0"/>
            <a:t>Supervisory relationship (working alliance)</a:t>
          </a:r>
          <a:endParaRPr lang="en-US" sz="2400" kern="1200" dirty="0"/>
        </a:p>
      </dsp:txBody>
      <dsp:txXfrm>
        <a:off x="590" y="1891633"/>
        <a:ext cx="2393079" cy="1723017"/>
      </dsp:txXfrm>
    </dsp:sp>
    <dsp:sp modelId="{CE250AA6-E435-4CAD-B657-1EC970A9942F}">
      <dsp:nvSpPr>
        <dsp:cNvPr id="0" name=""/>
        <dsp:cNvSpPr/>
      </dsp:nvSpPr>
      <dsp:spPr>
        <a:xfrm>
          <a:off x="590" y="742955"/>
          <a:ext cx="2393079" cy="1148678"/>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6383" tIns="165100" rIns="236383" bIns="165100" numCol="1" spcCol="1270" anchor="ctr" anchorCtr="0">
          <a:noAutofit/>
        </a:bodyPr>
        <a:lstStyle/>
        <a:p>
          <a:pPr lvl="0" algn="l" defTabSz="2711450">
            <a:lnSpc>
              <a:spcPct val="90000"/>
            </a:lnSpc>
            <a:spcBef>
              <a:spcPct val="0"/>
            </a:spcBef>
            <a:spcAft>
              <a:spcPct val="35000"/>
            </a:spcAft>
          </a:pPr>
          <a:r>
            <a:rPr lang="en-US" sz="6100" kern="1200"/>
            <a:t>01</a:t>
          </a:r>
        </a:p>
      </dsp:txBody>
      <dsp:txXfrm>
        <a:off x="590" y="742955"/>
        <a:ext cx="2393079" cy="1148678"/>
      </dsp:txXfrm>
    </dsp:sp>
    <dsp:sp modelId="{C6774A22-A5F1-40CF-A8D4-910561E6B9B3}">
      <dsp:nvSpPr>
        <dsp:cNvPr id="0" name=""/>
        <dsp:cNvSpPr/>
      </dsp:nvSpPr>
      <dsp:spPr>
        <a:xfrm>
          <a:off x="2585116" y="742955"/>
          <a:ext cx="2393079" cy="2871695"/>
        </a:xfrm>
        <a:prstGeom prst="rect">
          <a:avLst/>
        </a:prstGeom>
        <a:solidFill>
          <a:schemeClr val="accent4">
            <a:shade val="80000"/>
            <a:hueOff val="-311847"/>
            <a:satOff val="-4623"/>
            <a:lumOff val="15587"/>
            <a:alphaOff val="0"/>
          </a:schemeClr>
        </a:solidFill>
        <a:ln w="19050" cap="rnd" cmpd="sng" algn="ctr">
          <a:solidFill>
            <a:schemeClr val="accent4">
              <a:shade val="80000"/>
              <a:hueOff val="-311847"/>
              <a:satOff val="-4623"/>
              <a:lumOff val="15587"/>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6383" tIns="0" rIns="236383" bIns="330200" numCol="1" spcCol="1270" anchor="t" anchorCtr="0">
          <a:noAutofit/>
        </a:bodyPr>
        <a:lstStyle/>
        <a:p>
          <a:pPr lvl="0" algn="l" defTabSz="1066800">
            <a:lnSpc>
              <a:spcPct val="90000"/>
            </a:lnSpc>
            <a:spcBef>
              <a:spcPct val="0"/>
            </a:spcBef>
            <a:spcAft>
              <a:spcPct val="35000"/>
            </a:spcAft>
          </a:pPr>
          <a:r>
            <a:rPr lang="en-GB" sz="2400" kern="1200" dirty="0"/>
            <a:t>Inquiry (focus on what is happening in supervision and therapy)</a:t>
          </a:r>
          <a:endParaRPr lang="en-US" sz="2400" kern="1200" dirty="0"/>
        </a:p>
      </dsp:txBody>
      <dsp:txXfrm>
        <a:off x="2585116" y="1891633"/>
        <a:ext cx="2393079" cy="1723017"/>
      </dsp:txXfrm>
    </dsp:sp>
    <dsp:sp modelId="{6E55945D-376A-4820-AE8D-C7D93D81A3FF}">
      <dsp:nvSpPr>
        <dsp:cNvPr id="0" name=""/>
        <dsp:cNvSpPr/>
      </dsp:nvSpPr>
      <dsp:spPr>
        <a:xfrm>
          <a:off x="2585116" y="742955"/>
          <a:ext cx="2393079" cy="1148678"/>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6383" tIns="165100" rIns="236383" bIns="165100" numCol="1" spcCol="1270" anchor="ctr" anchorCtr="0">
          <a:noAutofit/>
        </a:bodyPr>
        <a:lstStyle/>
        <a:p>
          <a:pPr lvl="0" algn="l" defTabSz="2711450">
            <a:lnSpc>
              <a:spcPct val="90000"/>
            </a:lnSpc>
            <a:spcBef>
              <a:spcPct val="0"/>
            </a:spcBef>
            <a:spcAft>
              <a:spcPct val="35000"/>
            </a:spcAft>
          </a:pPr>
          <a:r>
            <a:rPr lang="en-US" sz="6100" kern="1200"/>
            <a:t>02</a:t>
          </a:r>
        </a:p>
      </dsp:txBody>
      <dsp:txXfrm>
        <a:off x="2585116" y="742955"/>
        <a:ext cx="2393079" cy="1148678"/>
      </dsp:txXfrm>
    </dsp:sp>
    <dsp:sp modelId="{19387CAB-678D-4D88-A4A8-6A52AC022559}">
      <dsp:nvSpPr>
        <dsp:cNvPr id="0" name=""/>
        <dsp:cNvSpPr/>
      </dsp:nvSpPr>
      <dsp:spPr>
        <a:xfrm>
          <a:off x="5169641" y="742955"/>
          <a:ext cx="2393079" cy="4743437"/>
        </a:xfrm>
        <a:prstGeom prst="rect">
          <a:avLst/>
        </a:prstGeom>
        <a:solidFill>
          <a:schemeClr val="accent4">
            <a:shade val="80000"/>
            <a:hueOff val="-623693"/>
            <a:satOff val="-9245"/>
            <a:lumOff val="31175"/>
            <a:alphaOff val="0"/>
          </a:schemeClr>
        </a:solidFill>
        <a:ln w="19050" cap="rnd" cmpd="sng" algn="ctr">
          <a:solidFill>
            <a:schemeClr val="accent4">
              <a:shade val="80000"/>
              <a:hueOff val="-623693"/>
              <a:satOff val="-9245"/>
              <a:lumOff val="31175"/>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236383" tIns="0" rIns="236383" bIns="330200" numCol="1" spcCol="1270" anchor="t" anchorCtr="0">
          <a:noAutofit/>
        </a:bodyPr>
        <a:lstStyle/>
        <a:p>
          <a:pPr lvl="0" algn="l" defTabSz="1066800">
            <a:lnSpc>
              <a:spcPct val="90000"/>
            </a:lnSpc>
            <a:spcBef>
              <a:spcPct val="0"/>
            </a:spcBef>
            <a:spcAft>
              <a:spcPct val="35000"/>
            </a:spcAft>
          </a:pPr>
          <a:r>
            <a:rPr lang="en-GB" sz="2400" kern="1200" dirty="0"/>
            <a:t>Educational Praxis (personalised education interventions to facilitate supervisee learning).</a:t>
          </a:r>
          <a:endParaRPr lang="en-US" sz="2400" kern="1200" dirty="0"/>
        </a:p>
      </dsp:txBody>
      <dsp:txXfrm>
        <a:off x="5169641" y="2640330"/>
        <a:ext cx="2393079" cy="2846062"/>
      </dsp:txXfrm>
    </dsp:sp>
    <dsp:sp modelId="{2DA6FE84-82DB-46DF-8CA7-55F4BB7D5DB0}">
      <dsp:nvSpPr>
        <dsp:cNvPr id="0" name=""/>
        <dsp:cNvSpPr/>
      </dsp:nvSpPr>
      <dsp:spPr>
        <a:xfrm>
          <a:off x="5169641" y="1678826"/>
          <a:ext cx="2393079" cy="1148678"/>
        </a:xfrm>
        <a:prstGeom prst="rect">
          <a:avLst/>
        </a:prstGeom>
        <a:noFill/>
        <a:ln w="19050" cap="rnd" cmpd="sng" algn="ctr">
          <a:noFill/>
          <a:prstDash val="solid"/>
        </a:ln>
        <a:effectLst/>
        <a:sp3d/>
      </dsp:spPr>
      <dsp:style>
        <a:lnRef idx="2">
          <a:scrgbClr r="0" g="0" b="0"/>
        </a:lnRef>
        <a:fillRef idx="1">
          <a:scrgbClr r="0" g="0" b="0"/>
        </a:fillRef>
        <a:effectRef idx="1">
          <a:scrgbClr r="0" g="0" b="0"/>
        </a:effectRef>
        <a:fontRef idx="minor">
          <a:schemeClr val="lt1"/>
        </a:fontRef>
      </dsp:style>
      <dsp:txBody>
        <a:bodyPr spcFirstLastPara="0" vert="horz" wrap="square" lIns="236383" tIns="165100" rIns="236383" bIns="165100" numCol="1" spcCol="1270" anchor="ctr" anchorCtr="0">
          <a:noAutofit/>
        </a:bodyPr>
        <a:lstStyle/>
        <a:p>
          <a:pPr lvl="0" algn="l" defTabSz="2711450">
            <a:lnSpc>
              <a:spcPct val="90000"/>
            </a:lnSpc>
            <a:spcBef>
              <a:spcPct val="0"/>
            </a:spcBef>
            <a:spcAft>
              <a:spcPct val="35000"/>
            </a:spcAft>
          </a:pPr>
          <a:r>
            <a:rPr lang="en-US" sz="6100" kern="1200"/>
            <a:t>03</a:t>
          </a:r>
        </a:p>
      </dsp:txBody>
      <dsp:txXfrm>
        <a:off x="5169641" y="1678826"/>
        <a:ext cx="2393079" cy="11486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198D98-5AF1-4D5F-A57D-0256181D2A57}">
      <dsp:nvSpPr>
        <dsp:cNvPr id="0" name=""/>
        <dsp:cNvSpPr/>
      </dsp:nvSpPr>
      <dsp:spPr>
        <a:xfrm>
          <a:off x="520" y="1196861"/>
          <a:ext cx="2106243" cy="2527491"/>
        </a:xfrm>
        <a:prstGeom prst="rect">
          <a:avLst/>
        </a:prstGeom>
        <a:gradFill rotWithShape="0">
          <a:gsLst>
            <a:gs pos="0">
              <a:schemeClr val="accent6">
                <a:shade val="50000"/>
                <a:hueOff val="0"/>
                <a:satOff val="0"/>
                <a:lumOff val="0"/>
                <a:alphaOff val="0"/>
                <a:tint val="96000"/>
                <a:lumMod val="100000"/>
              </a:schemeClr>
            </a:gs>
            <a:gs pos="78000">
              <a:schemeClr val="accent6">
                <a:shade val="50000"/>
                <a:hueOff val="0"/>
                <a:satOff val="0"/>
                <a:lumOff val="0"/>
                <a:alphaOff val="0"/>
                <a:shade val="94000"/>
                <a:lumMod val="94000"/>
              </a:schemeClr>
            </a:gs>
          </a:gsLst>
          <a:lin ang="5400000" scaled="0"/>
        </a:gradFill>
        <a:ln w="12700" cap="rnd" cmpd="sng" algn="ctr">
          <a:solidFill>
            <a:schemeClr val="accent6">
              <a:shade val="50000"/>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8050" tIns="0" rIns="208050" bIns="330200" numCol="1" spcCol="1270" anchor="t" anchorCtr="0">
          <a:noAutofit/>
        </a:bodyPr>
        <a:lstStyle/>
        <a:p>
          <a:pPr lvl="0" algn="l" defTabSz="977900">
            <a:lnSpc>
              <a:spcPct val="90000"/>
            </a:lnSpc>
            <a:spcBef>
              <a:spcPct val="0"/>
            </a:spcBef>
            <a:spcAft>
              <a:spcPct val="35000"/>
            </a:spcAft>
          </a:pPr>
          <a:r>
            <a:rPr lang="en-GB" sz="2200" kern="1200"/>
            <a:t>Advance supervisee professional development</a:t>
          </a:r>
          <a:endParaRPr lang="en-US" sz="2200" kern="1200"/>
        </a:p>
      </dsp:txBody>
      <dsp:txXfrm>
        <a:off x="520" y="2207858"/>
        <a:ext cx="2106243" cy="1516495"/>
      </dsp:txXfrm>
    </dsp:sp>
    <dsp:sp modelId="{1063964B-E4A0-42BF-B682-6B17EAA06C67}">
      <dsp:nvSpPr>
        <dsp:cNvPr id="0" name=""/>
        <dsp:cNvSpPr/>
      </dsp:nvSpPr>
      <dsp:spPr>
        <a:xfrm>
          <a:off x="520" y="1196861"/>
          <a:ext cx="2106243" cy="1010996"/>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8050" tIns="165100" rIns="208050" bIns="165100" numCol="1" spcCol="1270" anchor="ctr" anchorCtr="0">
          <a:noAutofit/>
        </a:bodyPr>
        <a:lstStyle/>
        <a:p>
          <a:pPr lvl="0" algn="l" defTabSz="2266950">
            <a:lnSpc>
              <a:spcPct val="90000"/>
            </a:lnSpc>
            <a:spcBef>
              <a:spcPct val="0"/>
            </a:spcBef>
            <a:spcAft>
              <a:spcPct val="35000"/>
            </a:spcAft>
          </a:pPr>
          <a:r>
            <a:rPr lang="en-US" sz="5100" kern="1200"/>
            <a:t>01</a:t>
          </a:r>
        </a:p>
      </dsp:txBody>
      <dsp:txXfrm>
        <a:off x="520" y="1196861"/>
        <a:ext cx="2106243" cy="1010996"/>
      </dsp:txXfrm>
    </dsp:sp>
    <dsp:sp modelId="{02EFCCFC-B4E2-4271-BA23-D3B6A434D205}">
      <dsp:nvSpPr>
        <dsp:cNvPr id="0" name=""/>
        <dsp:cNvSpPr/>
      </dsp:nvSpPr>
      <dsp:spPr>
        <a:xfrm>
          <a:off x="2275262" y="1196861"/>
          <a:ext cx="2106243" cy="2527491"/>
        </a:xfrm>
        <a:prstGeom prst="rect">
          <a:avLst/>
        </a:prstGeom>
        <a:gradFill rotWithShape="0">
          <a:gsLst>
            <a:gs pos="0">
              <a:schemeClr val="accent6">
                <a:shade val="50000"/>
                <a:hueOff val="-95191"/>
                <a:satOff val="-8669"/>
                <a:lumOff val="29612"/>
                <a:alphaOff val="0"/>
                <a:tint val="96000"/>
                <a:lumMod val="100000"/>
              </a:schemeClr>
            </a:gs>
            <a:gs pos="78000">
              <a:schemeClr val="accent6">
                <a:shade val="50000"/>
                <a:hueOff val="-95191"/>
                <a:satOff val="-8669"/>
                <a:lumOff val="29612"/>
                <a:alphaOff val="0"/>
                <a:shade val="94000"/>
                <a:lumMod val="94000"/>
              </a:schemeClr>
            </a:gs>
          </a:gsLst>
          <a:lin ang="5400000" scaled="0"/>
        </a:gradFill>
        <a:ln w="12700" cap="rnd" cmpd="sng" algn="ctr">
          <a:solidFill>
            <a:schemeClr val="accent6">
              <a:shade val="50000"/>
              <a:hueOff val="-95191"/>
              <a:satOff val="-8669"/>
              <a:lumOff val="29612"/>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8050" tIns="0" rIns="208050" bIns="330200" numCol="1" spcCol="1270" anchor="t" anchorCtr="0">
          <a:noAutofit/>
        </a:bodyPr>
        <a:lstStyle/>
        <a:p>
          <a:pPr lvl="0" algn="l" defTabSz="977900">
            <a:lnSpc>
              <a:spcPct val="90000"/>
            </a:lnSpc>
            <a:spcBef>
              <a:spcPct val="0"/>
            </a:spcBef>
            <a:spcAft>
              <a:spcPct val="35000"/>
            </a:spcAft>
          </a:pPr>
          <a:r>
            <a:rPr lang="en-GB" sz="2200" kern="1200"/>
            <a:t>Safeguard client welfare</a:t>
          </a:r>
          <a:endParaRPr lang="en-US" sz="2200" kern="1200"/>
        </a:p>
      </dsp:txBody>
      <dsp:txXfrm>
        <a:off x="2275262" y="2207858"/>
        <a:ext cx="2106243" cy="1516495"/>
      </dsp:txXfrm>
    </dsp:sp>
    <dsp:sp modelId="{F19EFE65-00EF-4A06-BF7E-B529B214CD8D}">
      <dsp:nvSpPr>
        <dsp:cNvPr id="0" name=""/>
        <dsp:cNvSpPr/>
      </dsp:nvSpPr>
      <dsp:spPr>
        <a:xfrm>
          <a:off x="2275262" y="1196861"/>
          <a:ext cx="2106243" cy="1010996"/>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8050" tIns="165100" rIns="208050" bIns="165100" numCol="1" spcCol="1270" anchor="ctr" anchorCtr="0">
          <a:noAutofit/>
        </a:bodyPr>
        <a:lstStyle/>
        <a:p>
          <a:pPr lvl="0" algn="l" defTabSz="2266950">
            <a:lnSpc>
              <a:spcPct val="90000"/>
            </a:lnSpc>
            <a:spcBef>
              <a:spcPct val="0"/>
            </a:spcBef>
            <a:spcAft>
              <a:spcPct val="35000"/>
            </a:spcAft>
          </a:pPr>
          <a:r>
            <a:rPr lang="en-US" sz="5100" kern="1200"/>
            <a:t>02</a:t>
          </a:r>
        </a:p>
      </dsp:txBody>
      <dsp:txXfrm>
        <a:off x="2275262" y="1196861"/>
        <a:ext cx="2106243" cy="1010996"/>
      </dsp:txXfrm>
    </dsp:sp>
    <dsp:sp modelId="{65C0FBD8-F625-4EDE-B010-3FA4700B2A33}">
      <dsp:nvSpPr>
        <dsp:cNvPr id="0" name=""/>
        <dsp:cNvSpPr/>
      </dsp:nvSpPr>
      <dsp:spPr>
        <a:xfrm>
          <a:off x="4550005" y="1196861"/>
          <a:ext cx="2106243" cy="2527491"/>
        </a:xfrm>
        <a:prstGeom prst="rect">
          <a:avLst/>
        </a:prstGeom>
        <a:gradFill rotWithShape="0">
          <a:gsLst>
            <a:gs pos="0">
              <a:schemeClr val="accent6">
                <a:shade val="50000"/>
                <a:hueOff val="-95191"/>
                <a:satOff val="-8669"/>
                <a:lumOff val="29612"/>
                <a:alphaOff val="0"/>
                <a:tint val="96000"/>
                <a:lumMod val="100000"/>
              </a:schemeClr>
            </a:gs>
            <a:gs pos="78000">
              <a:schemeClr val="accent6">
                <a:shade val="50000"/>
                <a:hueOff val="-95191"/>
                <a:satOff val="-8669"/>
                <a:lumOff val="29612"/>
                <a:alphaOff val="0"/>
                <a:shade val="94000"/>
                <a:lumMod val="94000"/>
              </a:schemeClr>
            </a:gs>
          </a:gsLst>
          <a:lin ang="5400000" scaled="0"/>
        </a:gradFill>
        <a:ln w="12700" cap="rnd" cmpd="sng" algn="ctr">
          <a:solidFill>
            <a:schemeClr val="accent6">
              <a:shade val="50000"/>
              <a:hueOff val="-95191"/>
              <a:satOff val="-8669"/>
              <a:lumOff val="29612"/>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208050" tIns="0" rIns="208050" bIns="330200" numCol="1" spcCol="1270" anchor="t" anchorCtr="0">
          <a:noAutofit/>
        </a:bodyPr>
        <a:lstStyle/>
        <a:p>
          <a:pPr lvl="0" algn="l" defTabSz="977900">
            <a:lnSpc>
              <a:spcPct val="90000"/>
            </a:lnSpc>
            <a:spcBef>
              <a:spcPct val="0"/>
            </a:spcBef>
            <a:spcAft>
              <a:spcPct val="35000"/>
            </a:spcAft>
          </a:pPr>
          <a:r>
            <a:rPr lang="en-GB" sz="2200" kern="1200" dirty="0"/>
            <a:t>Provide for gatekeeping in the profession</a:t>
          </a:r>
          <a:endParaRPr lang="en-US" sz="2200" kern="1200" dirty="0"/>
        </a:p>
      </dsp:txBody>
      <dsp:txXfrm>
        <a:off x="4550005" y="2207858"/>
        <a:ext cx="2106243" cy="1516495"/>
      </dsp:txXfrm>
    </dsp:sp>
    <dsp:sp modelId="{8AA40E01-5579-4879-949C-256A13AC3F50}">
      <dsp:nvSpPr>
        <dsp:cNvPr id="0" name=""/>
        <dsp:cNvSpPr/>
      </dsp:nvSpPr>
      <dsp:spPr>
        <a:xfrm>
          <a:off x="4550005" y="1196861"/>
          <a:ext cx="2106243" cy="1010996"/>
        </a:xfrm>
        <a:prstGeom prst="rect">
          <a:avLst/>
        </a:prstGeom>
        <a:noFill/>
        <a:ln w="12700" cap="rnd" cmpd="sng" algn="ctr">
          <a:noFill/>
          <a:prstDash val="solid"/>
        </a:ln>
        <a:effectLst>
          <a:outerShdw blurRad="38100" dist="25400" dir="5400000" rotWithShape="0">
            <a:srgbClr val="000000">
              <a:alpha val="35000"/>
            </a:srgbClr>
          </a:outerShdw>
        </a:effectLst>
        <a:sp3d/>
      </dsp:spPr>
      <dsp:style>
        <a:lnRef idx="1">
          <a:scrgbClr r="0" g="0" b="0"/>
        </a:lnRef>
        <a:fillRef idx="3">
          <a:scrgbClr r="0" g="0" b="0"/>
        </a:fillRef>
        <a:effectRef idx="2">
          <a:scrgbClr r="0" g="0" b="0"/>
        </a:effectRef>
        <a:fontRef idx="minor">
          <a:schemeClr val="lt1"/>
        </a:fontRef>
      </dsp:style>
      <dsp:txBody>
        <a:bodyPr spcFirstLastPara="0" vert="horz" wrap="square" lIns="208050" tIns="165100" rIns="208050" bIns="165100" numCol="1" spcCol="1270" anchor="ctr" anchorCtr="0">
          <a:noAutofit/>
        </a:bodyPr>
        <a:lstStyle/>
        <a:p>
          <a:pPr lvl="0" algn="l" defTabSz="2266950">
            <a:lnSpc>
              <a:spcPct val="90000"/>
            </a:lnSpc>
            <a:spcBef>
              <a:spcPct val="0"/>
            </a:spcBef>
            <a:spcAft>
              <a:spcPct val="35000"/>
            </a:spcAft>
          </a:pPr>
          <a:r>
            <a:rPr lang="en-US" sz="5100" kern="1200"/>
            <a:t>03</a:t>
          </a:r>
        </a:p>
      </dsp:txBody>
      <dsp:txXfrm>
        <a:off x="4550005" y="1196861"/>
        <a:ext cx="2106243" cy="101099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A80835-A638-4139-BC19-7B28B7E572AB}">
      <dsp:nvSpPr>
        <dsp:cNvPr id="0" name=""/>
        <dsp:cNvSpPr/>
      </dsp:nvSpPr>
      <dsp:spPr>
        <a:xfrm>
          <a:off x="7300" y="190031"/>
          <a:ext cx="2889196" cy="866759"/>
        </a:xfrm>
        <a:prstGeom prst="chevron">
          <a:avLst>
            <a:gd name="adj" fmla="val 30000"/>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7021" tIns="107021" rIns="107021" bIns="107021" numCol="1" spcCol="1270" anchor="ctr" anchorCtr="0">
          <a:noAutofit/>
        </a:bodyPr>
        <a:lstStyle/>
        <a:p>
          <a:pPr lvl="0" algn="ctr" defTabSz="1244600">
            <a:lnSpc>
              <a:spcPct val="90000"/>
            </a:lnSpc>
            <a:spcBef>
              <a:spcPct val="0"/>
            </a:spcBef>
            <a:spcAft>
              <a:spcPct val="35000"/>
            </a:spcAft>
          </a:pPr>
          <a:r>
            <a:rPr lang="en-US" sz="2800" kern="1200"/>
            <a:t>Step 1</a:t>
          </a:r>
        </a:p>
      </dsp:txBody>
      <dsp:txXfrm>
        <a:off x="267328" y="190031"/>
        <a:ext cx="2369140" cy="866759"/>
      </dsp:txXfrm>
    </dsp:sp>
    <dsp:sp modelId="{A963A743-04F7-44B5-88C9-775AD387CF0D}">
      <dsp:nvSpPr>
        <dsp:cNvPr id="0" name=""/>
        <dsp:cNvSpPr/>
      </dsp:nvSpPr>
      <dsp:spPr>
        <a:xfrm>
          <a:off x="7300" y="1056790"/>
          <a:ext cx="2629169" cy="2634614"/>
        </a:xfrm>
        <a:prstGeom prst="rect">
          <a:avLst/>
        </a:prstGeom>
        <a:solidFill>
          <a:schemeClr val="accent3">
            <a:alpha val="90000"/>
            <a:tint val="40000"/>
            <a:hueOff val="0"/>
            <a:satOff val="0"/>
            <a:lumOff val="0"/>
            <a:alphaOff val="0"/>
          </a:schemeClr>
        </a:solidFill>
        <a:ln w="19050"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lvl="0" algn="l" defTabSz="800100">
            <a:lnSpc>
              <a:spcPct val="90000"/>
            </a:lnSpc>
            <a:spcBef>
              <a:spcPct val="0"/>
            </a:spcBef>
            <a:spcAft>
              <a:spcPct val="35000"/>
            </a:spcAft>
          </a:pPr>
          <a:r>
            <a:rPr lang="en-US" sz="1800" b="1" kern="1200" dirty="0"/>
            <a:t>Focus on facts</a:t>
          </a:r>
          <a:r>
            <a:rPr lang="en-US" sz="1800" kern="1200" dirty="0"/>
            <a:t> </a:t>
          </a:r>
        </a:p>
        <a:p>
          <a:pPr lvl="0" algn="l" defTabSz="800100">
            <a:lnSpc>
              <a:spcPct val="90000"/>
            </a:lnSpc>
            <a:spcBef>
              <a:spcPct val="0"/>
            </a:spcBef>
            <a:spcAft>
              <a:spcPct val="35000"/>
            </a:spcAft>
          </a:pPr>
          <a:r>
            <a:rPr lang="en-US" sz="1800" kern="1200" dirty="0"/>
            <a:t>What is going on? What are you bringing to the session?</a:t>
          </a:r>
        </a:p>
      </dsp:txBody>
      <dsp:txXfrm>
        <a:off x="7300" y="1056790"/>
        <a:ext cx="2629169" cy="2634614"/>
      </dsp:txXfrm>
    </dsp:sp>
    <dsp:sp modelId="{6F5F3166-5ED5-4580-BB21-B0BC736547BF}">
      <dsp:nvSpPr>
        <dsp:cNvPr id="0" name=""/>
        <dsp:cNvSpPr/>
      </dsp:nvSpPr>
      <dsp:spPr>
        <a:xfrm>
          <a:off x="2853557" y="190031"/>
          <a:ext cx="2889196" cy="866759"/>
        </a:xfrm>
        <a:prstGeom prst="chevron">
          <a:avLst>
            <a:gd name="adj" fmla="val 30000"/>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7021" tIns="107021" rIns="107021" bIns="107021" numCol="1" spcCol="1270" anchor="ctr" anchorCtr="0">
          <a:noAutofit/>
        </a:bodyPr>
        <a:lstStyle/>
        <a:p>
          <a:pPr lvl="0" algn="ctr" defTabSz="1244600">
            <a:lnSpc>
              <a:spcPct val="90000"/>
            </a:lnSpc>
            <a:spcBef>
              <a:spcPct val="0"/>
            </a:spcBef>
            <a:spcAft>
              <a:spcPct val="35000"/>
            </a:spcAft>
          </a:pPr>
          <a:r>
            <a:rPr lang="en-US" sz="2800" kern="1200"/>
            <a:t>Step 2</a:t>
          </a:r>
        </a:p>
      </dsp:txBody>
      <dsp:txXfrm>
        <a:off x="3113585" y="190031"/>
        <a:ext cx="2369140" cy="866759"/>
      </dsp:txXfrm>
    </dsp:sp>
    <dsp:sp modelId="{AA5E215D-4DF0-40B1-94CD-8664C402C875}">
      <dsp:nvSpPr>
        <dsp:cNvPr id="0" name=""/>
        <dsp:cNvSpPr/>
      </dsp:nvSpPr>
      <dsp:spPr>
        <a:xfrm>
          <a:off x="2853557" y="1056790"/>
          <a:ext cx="2629169" cy="2634614"/>
        </a:xfrm>
        <a:prstGeom prst="rect">
          <a:avLst/>
        </a:prstGeom>
        <a:solidFill>
          <a:schemeClr val="accent3">
            <a:alpha val="90000"/>
            <a:tint val="40000"/>
            <a:hueOff val="0"/>
            <a:satOff val="0"/>
            <a:lumOff val="0"/>
            <a:alphaOff val="0"/>
          </a:schemeClr>
        </a:solidFill>
        <a:ln w="19050"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lvl="0" algn="l" defTabSz="800100">
            <a:lnSpc>
              <a:spcPct val="90000"/>
            </a:lnSpc>
            <a:spcBef>
              <a:spcPct val="0"/>
            </a:spcBef>
            <a:spcAft>
              <a:spcPct val="35000"/>
            </a:spcAft>
          </a:pPr>
          <a:r>
            <a:rPr lang="en-US" sz="1800" b="1" kern="1200" dirty="0"/>
            <a:t>Focus on feelings</a:t>
          </a:r>
          <a:endParaRPr lang="en-US" sz="1800" kern="1200" dirty="0"/>
        </a:p>
        <a:p>
          <a:pPr lvl="0" algn="l" defTabSz="800100">
            <a:lnSpc>
              <a:spcPct val="90000"/>
            </a:lnSpc>
            <a:spcBef>
              <a:spcPct val="0"/>
            </a:spcBef>
            <a:spcAft>
              <a:spcPct val="35000"/>
            </a:spcAft>
          </a:pPr>
          <a:r>
            <a:rPr lang="en-US" sz="1800" kern="1200" dirty="0"/>
            <a:t>The reflective process is aided and supported by identifying and exploring the supervisee’s feelings about the work.</a:t>
          </a:r>
        </a:p>
      </dsp:txBody>
      <dsp:txXfrm>
        <a:off x="2853557" y="1056790"/>
        <a:ext cx="2629169" cy="2634614"/>
      </dsp:txXfrm>
    </dsp:sp>
    <dsp:sp modelId="{143F14B4-1845-4DED-99F2-07A491B64BAA}">
      <dsp:nvSpPr>
        <dsp:cNvPr id="0" name=""/>
        <dsp:cNvSpPr/>
      </dsp:nvSpPr>
      <dsp:spPr>
        <a:xfrm>
          <a:off x="5699814" y="190031"/>
          <a:ext cx="2889196" cy="866759"/>
        </a:xfrm>
        <a:prstGeom prst="chevron">
          <a:avLst>
            <a:gd name="adj" fmla="val 30000"/>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07021" tIns="107021" rIns="107021" bIns="107021" numCol="1" spcCol="1270" anchor="ctr" anchorCtr="0">
          <a:noAutofit/>
        </a:bodyPr>
        <a:lstStyle/>
        <a:p>
          <a:pPr lvl="0" algn="ctr" defTabSz="1244600">
            <a:lnSpc>
              <a:spcPct val="90000"/>
            </a:lnSpc>
            <a:spcBef>
              <a:spcPct val="0"/>
            </a:spcBef>
            <a:spcAft>
              <a:spcPct val="35000"/>
            </a:spcAft>
          </a:pPr>
          <a:r>
            <a:rPr lang="en-US" sz="2800" kern="1200"/>
            <a:t>Step 3</a:t>
          </a:r>
        </a:p>
      </dsp:txBody>
      <dsp:txXfrm>
        <a:off x="5959842" y="190031"/>
        <a:ext cx="2369140" cy="866759"/>
      </dsp:txXfrm>
    </dsp:sp>
    <dsp:sp modelId="{4E2ED878-9DC9-4BC7-B317-EE5BE51024B4}">
      <dsp:nvSpPr>
        <dsp:cNvPr id="0" name=""/>
        <dsp:cNvSpPr/>
      </dsp:nvSpPr>
      <dsp:spPr>
        <a:xfrm>
          <a:off x="5699814" y="1056790"/>
          <a:ext cx="2629169" cy="2634614"/>
        </a:xfrm>
        <a:prstGeom prst="rect">
          <a:avLst/>
        </a:prstGeom>
        <a:solidFill>
          <a:schemeClr val="accent3">
            <a:alpha val="90000"/>
            <a:tint val="40000"/>
            <a:hueOff val="0"/>
            <a:satOff val="0"/>
            <a:lumOff val="0"/>
            <a:alphaOff val="0"/>
          </a:schemeClr>
        </a:solidFill>
        <a:ln w="19050" cap="rnd" cmpd="sng" algn="ctr">
          <a:solidFill>
            <a:schemeClr val="accent3">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7763" tIns="207763" rIns="207763" bIns="415526" numCol="1" spcCol="1270" anchor="t" anchorCtr="0">
          <a:noAutofit/>
        </a:bodyPr>
        <a:lstStyle/>
        <a:p>
          <a:pPr lvl="0" algn="l" defTabSz="800100">
            <a:lnSpc>
              <a:spcPct val="90000"/>
            </a:lnSpc>
            <a:spcBef>
              <a:spcPct val="0"/>
            </a:spcBef>
            <a:spcAft>
              <a:spcPct val="35000"/>
            </a:spcAft>
          </a:pPr>
          <a:r>
            <a:rPr lang="en-US" sz="1800" b="1" kern="1200" dirty="0"/>
            <a:t>Focus on Action</a:t>
          </a:r>
        </a:p>
        <a:p>
          <a:pPr lvl="0" algn="l" defTabSz="800100">
            <a:lnSpc>
              <a:spcPct val="90000"/>
            </a:lnSpc>
            <a:spcBef>
              <a:spcPct val="0"/>
            </a:spcBef>
            <a:spcAft>
              <a:spcPct val="35000"/>
            </a:spcAft>
          </a:pPr>
          <a:r>
            <a:rPr lang="en-US" sz="1800" kern="1200" dirty="0"/>
            <a:t>What will you do now you have found out what you wanted to know from supervision?</a:t>
          </a:r>
        </a:p>
      </dsp:txBody>
      <dsp:txXfrm>
        <a:off x="5699814" y="1056790"/>
        <a:ext cx="2629169" cy="2634614"/>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xmlns="">
        <dgm1611:autoBuNodeInfo lvl="1" ptType="sibTrans">
          <dgm1611:buPr prefix="" leadZeros="1">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712588-04B1-427B-82EE-E8DB90309F08}" type="datetimeFigureOut">
              <a:rPr lang="en-US" dirty="0"/>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2/21/2018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2/21/2018</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65" r:id="rId4"/>
    <p:sldLayoutId id="2147483653" r:id="rId5"/>
    <p:sldLayoutId id="2147483654" r:id="rId6"/>
    <p:sldLayoutId id="2147483655" r:id="rId7"/>
    <p:sldLayoutId id="2147483666" r:id="rId8"/>
    <p:sldLayoutId id="2147483657" r:id="rId9"/>
    <p:sldLayoutId id="2147483660" r:id="rId10"/>
    <p:sldLayoutId id="2147483661" r:id="rId11"/>
    <p:sldLayoutId id="2147483662" r:id="rId12"/>
    <p:sldLayoutId id="2147483663" r:id="rId13"/>
    <p:sldLayoutId id="2147483664" r:id="rId14"/>
    <p:sldLayoutId id="2147483667"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A39C16C-ACB7-4EED-B86A-41BEE531ECB2}"/>
              </a:ext>
            </a:extLst>
          </p:cNvPr>
          <p:cNvSpPr>
            <a:spLocks noGrp="1"/>
          </p:cNvSpPr>
          <p:nvPr>
            <p:ph type="title"/>
          </p:nvPr>
        </p:nvSpPr>
        <p:spPr>
          <a:xfrm>
            <a:off x="677334" y="438150"/>
            <a:ext cx="8596668" cy="581025"/>
          </a:xfrm>
        </p:spPr>
        <p:txBody>
          <a:bodyPr>
            <a:normAutofit fontScale="90000"/>
          </a:bodyPr>
          <a:lstStyle/>
          <a:p>
            <a:r>
              <a:rPr lang="en-GB" dirty="0"/>
              <a:t>Ethical Dilemma </a:t>
            </a:r>
          </a:p>
        </p:txBody>
      </p:sp>
      <p:sp>
        <p:nvSpPr>
          <p:cNvPr id="3" name="Content Placeholder 2">
            <a:extLst>
              <a:ext uri="{FF2B5EF4-FFF2-40B4-BE49-F238E27FC236}">
                <a16:creationId xmlns:a16="http://schemas.microsoft.com/office/drawing/2014/main" xmlns="" id="{9ED6D041-69F0-4FBB-AEF6-87EB2CDA296D}"/>
              </a:ext>
            </a:extLst>
          </p:cNvPr>
          <p:cNvSpPr>
            <a:spLocks noGrp="1"/>
          </p:cNvSpPr>
          <p:nvPr>
            <p:ph idx="1"/>
          </p:nvPr>
        </p:nvSpPr>
        <p:spPr>
          <a:xfrm>
            <a:off x="677333" y="1133475"/>
            <a:ext cx="10609791" cy="5562600"/>
          </a:xfrm>
        </p:spPr>
        <p:txBody>
          <a:bodyPr>
            <a:normAutofit/>
          </a:bodyPr>
          <a:lstStyle/>
          <a:p>
            <a:pPr marL="0" indent="0">
              <a:buNone/>
            </a:pPr>
            <a:r>
              <a:rPr lang="en-GB" sz="2000" dirty="0"/>
              <a:t>Lee is 32 and comes to Portia for therapy following a relationship breakdown. Brought up in foster care from the age of eight, he is desperately unhappy, terrified of being rejected and has developed a strong need to please, which masks deep feelings  of worthlessness. Portia is in her early 40s and in an unfulfilling marriage. She has felt deep </a:t>
            </a:r>
          </a:p>
          <a:p>
            <a:pPr marL="0" indent="0">
              <a:buNone/>
            </a:pPr>
            <a:r>
              <a:rPr lang="en-GB" sz="2000" dirty="0"/>
              <a:t>compassion for Lee since  the first session, and, as  their therapeutic relationship has deepened, has found herself looking forward to their weekly meetings and often thinking about him between sessions. In one session, Lee shares a recent dream, in which he and Portia are lying together and Portia is cradling him.  He tells her he wishes she could hold him in that </a:t>
            </a:r>
          </a:p>
          <a:p>
            <a:pPr marL="0" indent="0">
              <a:buNone/>
            </a:pPr>
            <a:r>
              <a:rPr lang="en-GB" sz="2000" dirty="0"/>
              <a:t>way for real. In a rush of excitement and fear, Portia says, ‘If I weren’t your therapist, I probably would.’ She feels guilty after the session, and wishes she could take back what she said, although she also thinks it is therapeutic for Lee to know that he is lovable and desirable. She finally decides she needs to come clean to her supervisor about what has happened.</a:t>
            </a:r>
          </a:p>
          <a:p>
            <a:endParaRPr lang="en-GB" dirty="0"/>
          </a:p>
          <a:p>
            <a:pPr marL="0" indent="0">
              <a:buNone/>
            </a:pPr>
            <a:r>
              <a:rPr lang="en-GB" dirty="0"/>
              <a:t>IF YOU WERE PORTIA’S SUPERVISOR, HOW WOULD YOU RESPOND? </a:t>
            </a:r>
          </a:p>
        </p:txBody>
      </p:sp>
    </p:spTree>
    <p:extLst>
      <p:ext uri="{BB962C8B-B14F-4D97-AF65-F5344CB8AC3E}">
        <p14:creationId xmlns:p14="http://schemas.microsoft.com/office/powerpoint/2010/main" val="2866787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xmlns="" id="{E0BF35CA-8AA0-428F-ABED-5B77A6C39154}"/>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xmlns="" id="{FA4A156A-791B-4BD9-8452-A798A15D22C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xmlns="" id="{27652CB1-59D3-4DAB-AD45-8DFB738958E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xmlns="" id="{83539C1B-883E-4130-95FA-2A6FD3E49A6A}"/>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xmlns="" id="{244CEE5F-144C-437F-9472-22EE3E3D1C9A}"/>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xmlns="" id="{0621BB31-AA71-4E9B-8854-3C62F162FE19}"/>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xmlns="" id="{5336141D-E3C6-4E7B-8923-B31C3E16F017}"/>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xmlns="" id="{F113BE6F-9D13-4E70-B7AB-C8CC2546ADB7}"/>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xmlns="" id="{FBEB82C3-C636-4A90-B9A5-905EC38E01B3}"/>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xmlns="" id="{646B4C4A-5A81-43CF-93ED-5FA59D5BE763}"/>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xmlns="" id="{C3715C1A-EBA1-41A6-AC20-D6A7C48717B4}"/>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5" name="Content Placeholder 4">
            <a:extLst>
              <a:ext uri="{FF2B5EF4-FFF2-40B4-BE49-F238E27FC236}">
                <a16:creationId xmlns:a16="http://schemas.microsoft.com/office/drawing/2014/main" xmlns="" id="{7829154A-575F-4DA7-9970-FDD9AAEA226D}"/>
              </a:ext>
            </a:extLst>
          </p:cNvPr>
          <p:cNvPicPr>
            <a:picLocks noGrp="1" noChangeAspect="1"/>
          </p:cNvPicPr>
          <p:nvPr>
            <p:ph idx="1"/>
          </p:nvPr>
        </p:nvPicPr>
        <p:blipFill>
          <a:blip r:embed="rId2"/>
          <a:stretch>
            <a:fillRect/>
          </a:stretch>
        </p:blipFill>
        <p:spPr>
          <a:xfrm>
            <a:off x="1005675" y="277717"/>
            <a:ext cx="9889881" cy="3955955"/>
          </a:xfrm>
          <a:prstGeom prst="rect">
            <a:avLst/>
          </a:prstGeom>
        </p:spPr>
      </p:pic>
      <p:sp>
        <p:nvSpPr>
          <p:cNvPr id="2" name="Title 1">
            <a:extLst>
              <a:ext uri="{FF2B5EF4-FFF2-40B4-BE49-F238E27FC236}">
                <a16:creationId xmlns:a16="http://schemas.microsoft.com/office/drawing/2014/main" xmlns="" id="{5BFBE672-B847-4E9F-AF3E-DC00EB6D4F1B}"/>
              </a:ext>
            </a:extLst>
          </p:cNvPr>
          <p:cNvSpPr>
            <a:spLocks noGrp="1"/>
          </p:cNvSpPr>
          <p:nvPr>
            <p:ph type="title"/>
          </p:nvPr>
        </p:nvSpPr>
        <p:spPr>
          <a:xfrm>
            <a:off x="985968" y="4553712"/>
            <a:ext cx="9214671" cy="1704848"/>
          </a:xfrm>
        </p:spPr>
        <p:txBody>
          <a:bodyPr vert="horz" lIns="91440" tIns="45720" rIns="91440" bIns="45720" rtlCol="0" anchor="b">
            <a:normAutofit/>
          </a:bodyPr>
          <a:lstStyle/>
          <a:p>
            <a:pPr algn="ctr"/>
            <a:r>
              <a:rPr lang="en-GB" sz="4800" dirty="0"/>
              <a:t>Supervision in Counselling and Psychotherapy</a:t>
            </a:r>
            <a:endParaRPr lang="en-US" sz="4800" dirty="0"/>
          </a:p>
        </p:txBody>
      </p:sp>
    </p:spTree>
    <p:extLst>
      <p:ext uri="{BB962C8B-B14F-4D97-AF65-F5344CB8AC3E}">
        <p14:creationId xmlns:p14="http://schemas.microsoft.com/office/powerpoint/2010/main" val="27119557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1DA27254-207B-4B52-973B-03A6D7C253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AE3358E8-FEB4-4E5C-903A-92C75E6BDD18}"/>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xmlns="" id="{65FE9BA5-5847-4FF3-960A-4E3AC28E3756}"/>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76D98C19-CACB-4DEB-9AA7-5E1D776DBCE9}"/>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8EA0C28F-AA7D-46C7-8D8A-CE97E7EB0712}"/>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50B7A449-3821-4275-97E9-6B1FF91DE1EA}"/>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D15285ED-C1E9-4539-9551-2D9D3B897DBB}"/>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A57A772B-029C-402F-8961-04AD1B611248}"/>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xmlns="" id="{43A98072-A351-47FB-8807-1EEDBF77E34C}"/>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xmlns="" id="{3BC2C561-1ADE-495B-A04A-92DE414F5D56}"/>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xmlns="" id="{FE633B79-4994-47EC-9479-56BA3E3A5808}"/>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xmlns="" id="{D6188152-70CA-4742-AA0D-863A7FDB47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6E446617-3D3A-4601-9860-850EAC695B90}"/>
              </a:ext>
            </a:extLst>
          </p:cNvPr>
          <p:cNvSpPr>
            <a:spLocks noGrp="1"/>
          </p:cNvSpPr>
          <p:nvPr>
            <p:ph type="title"/>
          </p:nvPr>
        </p:nvSpPr>
        <p:spPr>
          <a:xfrm>
            <a:off x="214482" y="396650"/>
            <a:ext cx="3547581" cy="4093028"/>
          </a:xfrm>
        </p:spPr>
        <p:txBody>
          <a:bodyPr anchor="ctr">
            <a:normAutofit/>
          </a:bodyPr>
          <a:lstStyle/>
          <a:p>
            <a:r>
              <a:rPr lang="en-GB" sz="4400" dirty="0"/>
              <a:t>Origins of Clinical Supervision In C &amp; P</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359984181"/>
              </p:ext>
            </p:extLst>
          </p:nvPr>
        </p:nvGraphicFramePr>
        <p:xfrm>
          <a:off x="3838575" y="571501"/>
          <a:ext cx="7695041" cy="529427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3682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xmlns="" id="{1DA27254-207B-4B52-973B-03A6D7C253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xmlns="" id="{AE3358E8-FEB4-4E5C-903A-92C75E6BDD18}"/>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29267" y="-8467"/>
            <a:ext cx="4766733" cy="6866467"/>
            <a:chOff x="7425267" y="-8467"/>
            <a:chExt cx="4766733" cy="6866467"/>
          </a:xfrm>
        </p:grpSpPr>
        <p:cxnSp>
          <p:nvCxnSpPr>
            <p:cNvPr id="13" name="Straight Connector 12">
              <a:extLst>
                <a:ext uri="{FF2B5EF4-FFF2-40B4-BE49-F238E27FC236}">
                  <a16:creationId xmlns:a16="http://schemas.microsoft.com/office/drawing/2014/main" xmlns="" id="{65FE9BA5-5847-4FF3-960A-4E3AC28E3756}"/>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xmlns="" id="{76D98C19-CACB-4DEB-9AA7-5E1D776DBCE9}"/>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xmlns="" id="{8EA0C28F-AA7D-46C7-8D8A-CE97E7EB0712}"/>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xmlns="" id="{50B7A449-3821-4275-97E9-6B1FF91DE1EA}"/>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xmlns="" id="{D15285ED-C1E9-4539-9551-2D9D3B897DBB}"/>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xmlns="" id="{A57A772B-029C-402F-8961-04AD1B611248}"/>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xmlns="" id="{43A98072-A351-47FB-8807-1EEDBF77E34C}"/>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xmlns="" id="{3BC2C561-1ADE-495B-A04A-92DE414F5D56}"/>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xmlns="" id="{FE633B79-4994-47EC-9479-56BA3E3A5808}"/>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3" name="Rectangle 22">
            <a:extLst>
              <a:ext uri="{FF2B5EF4-FFF2-40B4-BE49-F238E27FC236}">
                <a16:creationId xmlns:a16="http://schemas.microsoft.com/office/drawing/2014/main" xmlns="" id="{D6188152-70CA-4742-AA0D-863A7FDB47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300C1A4C-5833-4735-B461-A877C22B6385}"/>
              </a:ext>
            </a:extLst>
          </p:cNvPr>
          <p:cNvSpPr>
            <a:spLocks noGrp="1"/>
          </p:cNvSpPr>
          <p:nvPr>
            <p:ph type="title"/>
          </p:nvPr>
        </p:nvSpPr>
        <p:spPr>
          <a:xfrm>
            <a:off x="375192" y="590550"/>
            <a:ext cx="3396246" cy="5324475"/>
          </a:xfrm>
        </p:spPr>
        <p:txBody>
          <a:bodyPr anchor="ctr">
            <a:normAutofit/>
          </a:bodyPr>
          <a:lstStyle/>
          <a:p>
            <a:pPr>
              <a:lnSpc>
                <a:spcPct val="90000"/>
              </a:lnSpc>
            </a:pPr>
            <a:r>
              <a:rPr lang="en-GB" sz="4400" dirty="0"/>
              <a:t>The  3 ‘Pillars’ of Supervision (</a:t>
            </a:r>
            <a:r>
              <a:rPr lang="en-GB" sz="4400" dirty="0" err="1"/>
              <a:t>Falender</a:t>
            </a:r>
            <a:r>
              <a:rPr lang="en-GB" sz="4400" dirty="0"/>
              <a:t> &amp; </a:t>
            </a:r>
            <a:r>
              <a:rPr lang="en-GB" sz="4400" dirty="0" err="1"/>
              <a:t>Shaftranske</a:t>
            </a:r>
            <a:r>
              <a:rPr lang="en-GB" sz="4400" dirty="0"/>
              <a:t>, 2004)</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50326442"/>
              </p:ext>
            </p:extLst>
          </p:nvPr>
        </p:nvGraphicFramePr>
        <p:xfrm>
          <a:off x="4200063" y="342900"/>
          <a:ext cx="7563312" cy="622934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5588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xmlns="" id="{1DA27254-207B-4B52-973B-03A6D7C253A8}"/>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9">
            <a:extLst>
              <a:ext uri="{FF2B5EF4-FFF2-40B4-BE49-F238E27FC236}">
                <a16:creationId xmlns:a16="http://schemas.microsoft.com/office/drawing/2014/main" xmlns="" id="{AE3358E8-FEB4-4E5C-903A-92C75E6BDD18}"/>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1329267" y="-8467"/>
            <a:ext cx="4766733" cy="6866467"/>
            <a:chOff x="7425267" y="-8467"/>
            <a:chExt cx="4766733" cy="6866467"/>
          </a:xfrm>
        </p:grpSpPr>
        <p:cxnSp>
          <p:nvCxnSpPr>
            <p:cNvPr id="31" name="Straight Connector 30">
              <a:extLst>
                <a:ext uri="{FF2B5EF4-FFF2-40B4-BE49-F238E27FC236}">
                  <a16:creationId xmlns:a16="http://schemas.microsoft.com/office/drawing/2014/main" xmlns="" id="{65FE9BA5-5847-4FF3-960A-4E3AC28E3756}"/>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xmlns="" id="{76D98C19-CACB-4DEB-9AA7-5E1D776DBCE9}"/>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xmlns="" id="{8EA0C28F-AA7D-46C7-8D8A-CE97E7EB0712}"/>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5">
              <a:extLst>
                <a:ext uri="{FF2B5EF4-FFF2-40B4-BE49-F238E27FC236}">
                  <a16:creationId xmlns:a16="http://schemas.microsoft.com/office/drawing/2014/main" xmlns="" id="{50B7A449-3821-4275-97E9-6B1FF91DE1EA}"/>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Isosceles Triangle 34">
              <a:extLst>
                <a:ext uri="{FF2B5EF4-FFF2-40B4-BE49-F238E27FC236}">
                  <a16:creationId xmlns:a16="http://schemas.microsoft.com/office/drawing/2014/main" xmlns="" id="{D15285ED-C1E9-4539-9551-2D9D3B897DBB}"/>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7">
              <a:extLst>
                <a:ext uri="{FF2B5EF4-FFF2-40B4-BE49-F238E27FC236}">
                  <a16:creationId xmlns:a16="http://schemas.microsoft.com/office/drawing/2014/main" xmlns="" id="{A57A772B-029C-402F-8961-04AD1B611248}"/>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8">
              <a:extLst>
                <a:ext uri="{FF2B5EF4-FFF2-40B4-BE49-F238E27FC236}">
                  <a16:creationId xmlns:a16="http://schemas.microsoft.com/office/drawing/2014/main" xmlns="" id="{43A98072-A351-47FB-8807-1EEDBF77E34C}"/>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Rectangle 29">
              <a:extLst>
                <a:ext uri="{FF2B5EF4-FFF2-40B4-BE49-F238E27FC236}">
                  <a16:creationId xmlns:a16="http://schemas.microsoft.com/office/drawing/2014/main" xmlns="" id="{3BC2C561-1ADE-495B-A04A-92DE414F5D56}"/>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38">
              <a:extLst>
                <a:ext uri="{FF2B5EF4-FFF2-40B4-BE49-F238E27FC236}">
                  <a16:creationId xmlns:a16="http://schemas.microsoft.com/office/drawing/2014/main" xmlns="" id="{FE633B79-4994-47EC-9479-56BA3E3A5808}"/>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41" name="Rectangle 40">
            <a:extLst>
              <a:ext uri="{FF2B5EF4-FFF2-40B4-BE49-F238E27FC236}">
                <a16:creationId xmlns:a16="http://schemas.microsoft.com/office/drawing/2014/main" xmlns="" id="{D6188152-70CA-4742-AA0D-863A7FDB4793}"/>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xmlns=""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xmlns="" id="{204ADF9F-2BBD-4775-8460-A88E10C951B0}"/>
              </a:ext>
            </a:extLst>
          </p:cNvPr>
          <p:cNvSpPr>
            <a:spLocks noGrp="1"/>
          </p:cNvSpPr>
          <p:nvPr>
            <p:ph type="title"/>
          </p:nvPr>
        </p:nvSpPr>
        <p:spPr>
          <a:xfrm>
            <a:off x="652481" y="1382486"/>
            <a:ext cx="3547581" cy="4093028"/>
          </a:xfrm>
        </p:spPr>
        <p:txBody>
          <a:bodyPr anchor="ctr">
            <a:normAutofit/>
          </a:bodyPr>
          <a:lstStyle/>
          <a:p>
            <a:r>
              <a:rPr lang="en-GB" sz="4400" dirty="0"/>
              <a:t>Place and Purpose of Supervision in C &amp; P</a:t>
            </a:r>
            <a:br>
              <a:rPr lang="en-GB" sz="4400" dirty="0"/>
            </a:br>
            <a:r>
              <a:rPr lang="en-GB" sz="2700" dirty="0"/>
              <a:t>(E.g. Bernard and Goodyear 2014)</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1003513554"/>
              </p:ext>
            </p:extLst>
          </p:nvPr>
        </p:nvGraphicFramePr>
        <p:xfrm>
          <a:off x="4876847" y="944563"/>
          <a:ext cx="6656769" cy="4921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480846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EA9774-B672-418F-AAAD-EC45ED3C3F08}"/>
              </a:ext>
            </a:extLst>
          </p:cNvPr>
          <p:cNvSpPr>
            <a:spLocks noGrp="1"/>
          </p:cNvSpPr>
          <p:nvPr>
            <p:ph type="title"/>
          </p:nvPr>
        </p:nvSpPr>
        <p:spPr/>
        <p:txBody>
          <a:bodyPr/>
          <a:lstStyle/>
          <a:p>
            <a:r>
              <a:rPr lang="en-GB" dirty="0"/>
              <a:t>Definition:</a:t>
            </a:r>
          </a:p>
        </p:txBody>
      </p:sp>
      <p:sp>
        <p:nvSpPr>
          <p:cNvPr id="3" name="Content Placeholder 2">
            <a:extLst>
              <a:ext uri="{FF2B5EF4-FFF2-40B4-BE49-F238E27FC236}">
                <a16:creationId xmlns:a16="http://schemas.microsoft.com/office/drawing/2014/main" xmlns="" id="{A00DDB27-728B-4E73-8975-61CF0995068B}"/>
              </a:ext>
            </a:extLst>
          </p:cNvPr>
          <p:cNvSpPr>
            <a:spLocks noGrp="1"/>
          </p:cNvSpPr>
          <p:nvPr>
            <p:ph idx="1"/>
          </p:nvPr>
        </p:nvSpPr>
        <p:spPr>
          <a:xfrm>
            <a:off x="677333" y="1428751"/>
            <a:ext cx="9676341" cy="5191124"/>
          </a:xfrm>
        </p:spPr>
        <p:txBody>
          <a:bodyPr>
            <a:normAutofit fontScale="92500"/>
          </a:bodyPr>
          <a:lstStyle/>
          <a:p>
            <a:r>
              <a:rPr lang="en-GB" sz="2800" dirty="0"/>
              <a:t>“</a:t>
            </a:r>
            <a:r>
              <a:rPr lang="en-GB" sz="2800" dirty="0">
                <a:solidFill>
                  <a:schemeClr val="tx1"/>
                </a:solidFill>
              </a:rPr>
              <a:t>Working alliance between two professionals where supervisees offer an account of their work, reflect on it, receive feedback and receive guidance if appropriate.  The object of this alliance is to enable the worker to gain in ethical competency, confidence and creativity as to give the best possible service to clients</a:t>
            </a:r>
            <a:r>
              <a:rPr lang="en-GB" sz="2800" dirty="0"/>
              <a:t>”.  </a:t>
            </a:r>
            <a:r>
              <a:rPr lang="en-GB" sz="2600" dirty="0" err="1"/>
              <a:t>Inskipp</a:t>
            </a:r>
            <a:r>
              <a:rPr lang="en-GB" sz="2600" dirty="0"/>
              <a:t> and Proctor (2001)</a:t>
            </a:r>
            <a:endParaRPr lang="en-US" sz="2600" dirty="0"/>
          </a:p>
          <a:p>
            <a:pPr marL="0" indent="0">
              <a:buNone/>
            </a:pPr>
            <a:endParaRPr lang="en-GB" sz="2800" dirty="0"/>
          </a:p>
          <a:p>
            <a:r>
              <a:rPr lang="en-GB" sz="2800" dirty="0"/>
              <a:t>A specialised form of professional mentoring provided for practitioners responsible for undertaking challenging work with people.  Supervision is provided to ensure standards enhance quality and creativity, and enable the sustainability and resilience of the work being undertaken. (BACP 2016)</a:t>
            </a:r>
          </a:p>
        </p:txBody>
      </p:sp>
    </p:spTree>
    <p:extLst>
      <p:ext uri="{BB962C8B-B14F-4D97-AF65-F5344CB8AC3E}">
        <p14:creationId xmlns:p14="http://schemas.microsoft.com/office/powerpoint/2010/main" val="261607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C04DA47-BC3F-4380-BB18-410C597C5FA2}"/>
              </a:ext>
            </a:extLst>
          </p:cNvPr>
          <p:cNvSpPr>
            <a:spLocks noGrp="1"/>
          </p:cNvSpPr>
          <p:nvPr>
            <p:ph type="title"/>
          </p:nvPr>
        </p:nvSpPr>
        <p:spPr>
          <a:xfrm>
            <a:off x="677334" y="609600"/>
            <a:ext cx="8596668" cy="904875"/>
          </a:xfrm>
        </p:spPr>
        <p:txBody>
          <a:bodyPr/>
          <a:lstStyle/>
          <a:p>
            <a:r>
              <a:rPr lang="en-GB" dirty="0"/>
              <a:t>Supervision Models</a:t>
            </a:r>
          </a:p>
        </p:txBody>
      </p:sp>
      <p:sp>
        <p:nvSpPr>
          <p:cNvPr id="3" name="Content Placeholder 2">
            <a:extLst>
              <a:ext uri="{FF2B5EF4-FFF2-40B4-BE49-F238E27FC236}">
                <a16:creationId xmlns:a16="http://schemas.microsoft.com/office/drawing/2014/main" xmlns="" id="{E18A1EB6-24B3-4A88-9DBA-CC16C4702A7E}"/>
              </a:ext>
            </a:extLst>
          </p:cNvPr>
          <p:cNvSpPr>
            <a:spLocks noGrp="1"/>
          </p:cNvSpPr>
          <p:nvPr>
            <p:ph idx="1"/>
          </p:nvPr>
        </p:nvSpPr>
        <p:spPr>
          <a:xfrm>
            <a:off x="677334" y="1514475"/>
            <a:ext cx="9466791" cy="4838699"/>
          </a:xfrm>
        </p:spPr>
        <p:txBody>
          <a:bodyPr>
            <a:normAutofit/>
          </a:bodyPr>
          <a:lstStyle/>
          <a:p>
            <a:r>
              <a:rPr lang="en-GB" sz="2800" dirty="0"/>
              <a:t>Conceptual models: What is clinical supervision about?</a:t>
            </a:r>
          </a:p>
          <a:p>
            <a:endParaRPr lang="en-GB" sz="2800" dirty="0"/>
          </a:p>
          <a:p>
            <a:r>
              <a:rPr lang="en-GB" sz="2800" dirty="0"/>
              <a:t>Task and function models: What is clinical supervision for?</a:t>
            </a:r>
          </a:p>
          <a:p>
            <a:endParaRPr lang="en-GB" sz="2800" dirty="0"/>
          </a:p>
          <a:p>
            <a:r>
              <a:rPr lang="en-GB" sz="2800" dirty="0"/>
              <a:t>Process models: How we ‘do’ clinical supervision?</a:t>
            </a:r>
          </a:p>
          <a:p>
            <a:endParaRPr lang="en-GB" sz="2800" dirty="0"/>
          </a:p>
          <a:p>
            <a:r>
              <a:rPr lang="en-GB" sz="2800" dirty="0"/>
              <a:t>Structure </a:t>
            </a:r>
            <a:r>
              <a:rPr lang="en-GB" sz="2800" i="1" dirty="0"/>
              <a:t>and </a:t>
            </a:r>
            <a:r>
              <a:rPr lang="en-GB" sz="2800" dirty="0"/>
              <a:t> process models: What is clinical supervision for and how do we do it?</a:t>
            </a:r>
          </a:p>
        </p:txBody>
      </p:sp>
    </p:spTree>
    <p:extLst>
      <p:ext uri="{BB962C8B-B14F-4D97-AF65-F5344CB8AC3E}">
        <p14:creationId xmlns:p14="http://schemas.microsoft.com/office/powerpoint/2010/main" val="2880990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F6972CB-4345-4D9D-A996-52650287C3DC}"/>
              </a:ext>
            </a:extLst>
          </p:cNvPr>
          <p:cNvSpPr>
            <a:spLocks noGrp="1"/>
          </p:cNvSpPr>
          <p:nvPr>
            <p:ph type="title"/>
          </p:nvPr>
        </p:nvSpPr>
        <p:spPr>
          <a:xfrm>
            <a:off x="636694" y="162560"/>
            <a:ext cx="8596668" cy="883920"/>
          </a:xfrm>
        </p:spPr>
        <p:txBody>
          <a:bodyPr/>
          <a:lstStyle/>
          <a:p>
            <a:r>
              <a:rPr lang="en-GB" dirty="0"/>
              <a:t>Conceptual Models</a:t>
            </a:r>
          </a:p>
        </p:txBody>
      </p:sp>
      <p:sp>
        <p:nvSpPr>
          <p:cNvPr id="3" name="Content Placeholder 2">
            <a:extLst>
              <a:ext uri="{FF2B5EF4-FFF2-40B4-BE49-F238E27FC236}">
                <a16:creationId xmlns:a16="http://schemas.microsoft.com/office/drawing/2014/main" xmlns="" id="{7AC92E1B-D077-418D-A71E-00EA9238987C}"/>
              </a:ext>
            </a:extLst>
          </p:cNvPr>
          <p:cNvSpPr>
            <a:spLocks noGrp="1"/>
          </p:cNvSpPr>
          <p:nvPr>
            <p:ph idx="1"/>
          </p:nvPr>
        </p:nvSpPr>
        <p:spPr>
          <a:xfrm>
            <a:off x="213360" y="965200"/>
            <a:ext cx="10759440" cy="5811520"/>
          </a:xfrm>
        </p:spPr>
        <p:txBody>
          <a:bodyPr>
            <a:noAutofit/>
          </a:bodyPr>
          <a:lstStyle/>
          <a:p>
            <a:r>
              <a:rPr lang="en-GB" sz="2400" dirty="0"/>
              <a:t>Conceptual models of supervision theorise or hypothesise the specific aspects of clinical practice, such as professional role and responsibilities, level of counsellor development, and how best to apply them in supervision.</a:t>
            </a:r>
          </a:p>
          <a:p>
            <a:r>
              <a:rPr lang="en-GB" sz="2400" dirty="0"/>
              <a:t>The ‘ideal’ of the model provides the standards by which to measure and assess the supervisee’s level of development and competence and this informs the nature of the interventions, work and techniques that the supervisor will utilise in supervision.</a:t>
            </a:r>
          </a:p>
          <a:p>
            <a:r>
              <a:rPr lang="en-GB" sz="2400" dirty="0"/>
              <a:t>The model must be  concrete enough to map the supervisory process in a way that can be demonstrated and explained to the supervisee.</a:t>
            </a:r>
          </a:p>
          <a:p>
            <a:r>
              <a:rPr lang="en-GB" sz="2400" dirty="0"/>
              <a:t>An example of a conceptual model is Borders and Brown’s (2005) ‘Discrimination Model’ (based on Bernard and Goodyear, 2004). The focus is on counsellors’ performance skills, cognitive skills, self-awareness and professional behaviours.</a:t>
            </a:r>
          </a:p>
        </p:txBody>
      </p:sp>
    </p:spTree>
    <p:extLst>
      <p:ext uri="{BB962C8B-B14F-4D97-AF65-F5344CB8AC3E}">
        <p14:creationId xmlns:p14="http://schemas.microsoft.com/office/powerpoint/2010/main" val="394437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C78441-C364-4B57-A41B-213B26438F0D}"/>
              </a:ext>
            </a:extLst>
          </p:cNvPr>
          <p:cNvSpPr>
            <a:spLocks noGrp="1"/>
          </p:cNvSpPr>
          <p:nvPr>
            <p:ph type="title"/>
          </p:nvPr>
        </p:nvSpPr>
        <p:spPr>
          <a:xfrm>
            <a:off x="677333" y="609600"/>
            <a:ext cx="9885891" cy="1320800"/>
          </a:xfrm>
        </p:spPr>
        <p:txBody>
          <a:bodyPr>
            <a:normAutofit/>
          </a:bodyPr>
          <a:lstStyle/>
          <a:p>
            <a:pPr algn="ctr"/>
            <a:r>
              <a:rPr lang="en-GB" sz="4000" dirty="0"/>
              <a:t>Task and function models. </a:t>
            </a:r>
            <a:r>
              <a:rPr lang="en-GB" dirty="0"/>
              <a:t/>
            </a:r>
            <a:br>
              <a:rPr lang="en-GB" dirty="0"/>
            </a:br>
            <a:r>
              <a:rPr lang="en-GB" sz="3200" dirty="0"/>
              <a:t>E.g. Supervisory Alliance Model </a:t>
            </a:r>
            <a:r>
              <a:rPr lang="en-GB" sz="3100" dirty="0"/>
              <a:t>(Proctor, 2008)</a:t>
            </a:r>
          </a:p>
        </p:txBody>
      </p:sp>
      <p:sp>
        <p:nvSpPr>
          <p:cNvPr id="3" name="Content Placeholder 2">
            <a:extLst>
              <a:ext uri="{FF2B5EF4-FFF2-40B4-BE49-F238E27FC236}">
                <a16:creationId xmlns:a16="http://schemas.microsoft.com/office/drawing/2014/main" xmlns="" id="{14D9158F-AA2F-4CE8-941F-48FC2B5F6A7C}"/>
              </a:ext>
            </a:extLst>
          </p:cNvPr>
          <p:cNvSpPr>
            <a:spLocks noGrp="1"/>
          </p:cNvSpPr>
          <p:nvPr>
            <p:ph idx="1"/>
          </p:nvPr>
        </p:nvSpPr>
        <p:spPr>
          <a:xfrm>
            <a:off x="476778" y="2273300"/>
            <a:ext cx="10458450" cy="4318000"/>
          </a:xfrm>
        </p:spPr>
        <p:txBody>
          <a:bodyPr>
            <a:normAutofit/>
          </a:bodyPr>
          <a:lstStyle/>
          <a:p>
            <a:pPr marL="0" indent="0">
              <a:buNone/>
            </a:pPr>
            <a:r>
              <a:rPr lang="en-GB" sz="2800" dirty="0"/>
              <a:t>These 3 ‘functions’ of supervision provide a ‘task framework’ to be used in supervision and are the responsibility of both supervisor and therapist:</a:t>
            </a:r>
          </a:p>
          <a:p>
            <a:r>
              <a:rPr lang="en-GB" sz="2400" dirty="0"/>
              <a:t>Normative (</a:t>
            </a:r>
            <a:r>
              <a:rPr lang="en-GB" sz="2400" i="1" dirty="0"/>
              <a:t>managerial</a:t>
            </a:r>
            <a:r>
              <a:rPr lang="en-GB" sz="2400" dirty="0"/>
              <a:t>) – accountability, quality control and ethical best practice</a:t>
            </a:r>
          </a:p>
          <a:p>
            <a:r>
              <a:rPr lang="en-GB" sz="2400" dirty="0"/>
              <a:t>Formative (</a:t>
            </a:r>
            <a:r>
              <a:rPr lang="en-GB" sz="2400" i="1" dirty="0"/>
              <a:t>educative</a:t>
            </a:r>
            <a:r>
              <a:rPr lang="en-GB" sz="2400" dirty="0"/>
              <a:t>) – facilitate learning and competency development</a:t>
            </a:r>
          </a:p>
          <a:p>
            <a:r>
              <a:rPr lang="en-GB" sz="2400" dirty="0"/>
              <a:t>Restorative (</a:t>
            </a:r>
            <a:r>
              <a:rPr lang="en-GB" sz="2400" i="1" dirty="0"/>
              <a:t>supportive</a:t>
            </a:r>
            <a:r>
              <a:rPr lang="en-GB" sz="2400" dirty="0"/>
              <a:t>) – buffer the potential stresses of the work (and training), provide support and foster an attitude of self-care.</a:t>
            </a:r>
          </a:p>
          <a:p>
            <a:pPr marL="0" indent="0">
              <a:buNone/>
            </a:pPr>
            <a:endParaRPr lang="en-GB" dirty="0"/>
          </a:p>
        </p:txBody>
      </p:sp>
    </p:spTree>
    <p:extLst>
      <p:ext uri="{BB962C8B-B14F-4D97-AF65-F5344CB8AC3E}">
        <p14:creationId xmlns:p14="http://schemas.microsoft.com/office/powerpoint/2010/main" val="3461989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C20D092-BD85-4024-81FF-B7B581386B7E}"/>
              </a:ext>
            </a:extLst>
          </p:cNvPr>
          <p:cNvSpPr>
            <a:spLocks noGrp="1"/>
          </p:cNvSpPr>
          <p:nvPr>
            <p:ph type="title"/>
          </p:nvPr>
        </p:nvSpPr>
        <p:spPr>
          <a:xfrm>
            <a:off x="677334" y="609600"/>
            <a:ext cx="8596668" cy="962025"/>
          </a:xfrm>
        </p:spPr>
        <p:txBody>
          <a:bodyPr/>
          <a:lstStyle/>
          <a:p>
            <a:r>
              <a:rPr lang="en-GB" sz="4000" dirty="0"/>
              <a:t>Seven Tasks Model </a:t>
            </a:r>
            <a:r>
              <a:rPr lang="en-GB" dirty="0"/>
              <a:t>(Carroll, 1996)</a:t>
            </a:r>
          </a:p>
        </p:txBody>
      </p:sp>
      <p:sp>
        <p:nvSpPr>
          <p:cNvPr id="3" name="Content Placeholder 2">
            <a:extLst>
              <a:ext uri="{FF2B5EF4-FFF2-40B4-BE49-F238E27FC236}">
                <a16:creationId xmlns:a16="http://schemas.microsoft.com/office/drawing/2014/main" xmlns="" id="{408DF98E-A5DA-4B4E-BFB8-0968445A410F}"/>
              </a:ext>
            </a:extLst>
          </p:cNvPr>
          <p:cNvSpPr>
            <a:spLocks noGrp="1"/>
          </p:cNvSpPr>
          <p:nvPr>
            <p:ph idx="1"/>
          </p:nvPr>
        </p:nvSpPr>
        <p:spPr>
          <a:xfrm>
            <a:off x="677333" y="1571625"/>
            <a:ext cx="9295341" cy="4981575"/>
          </a:xfrm>
        </p:spPr>
        <p:txBody>
          <a:bodyPr>
            <a:normAutofit/>
          </a:bodyPr>
          <a:lstStyle/>
          <a:p>
            <a:pPr marL="0" indent="0">
              <a:buNone/>
            </a:pPr>
            <a:r>
              <a:rPr lang="en-GB" sz="2800" dirty="0"/>
              <a:t>This model was developed as the result of research focusing on how supervisees view supervision:</a:t>
            </a:r>
          </a:p>
          <a:p>
            <a:pPr marL="0" indent="0">
              <a:buNone/>
            </a:pPr>
            <a:endParaRPr lang="en-GB" sz="2400" dirty="0"/>
          </a:p>
          <a:p>
            <a:pPr marL="457200" indent="-457200">
              <a:buFont typeface="+mj-lt"/>
              <a:buAutoNum type="arabicPeriod"/>
            </a:pPr>
            <a:r>
              <a:rPr lang="en-GB" sz="2400" dirty="0"/>
              <a:t>To monitor administrative aspects</a:t>
            </a:r>
          </a:p>
          <a:p>
            <a:pPr marL="457200" indent="-457200">
              <a:buFont typeface="+mj-lt"/>
              <a:buAutoNum type="arabicPeriod"/>
            </a:pPr>
            <a:r>
              <a:rPr lang="en-GB" sz="2400" dirty="0"/>
              <a:t>To set up a learning relationship</a:t>
            </a:r>
          </a:p>
          <a:p>
            <a:pPr marL="457200" indent="-457200">
              <a:buFont typeface="+mj-lt"/>
              <a:buAutoNum type="arabicPeriod"/>
            </a:pPr>
            <a:r>
              <a:rPr lang="en-GB" sz="2400" dirty="0"/>
              <a:t>To teach</a:t>
            </a:r>
          </a:p>
          <a:p>
            <a:pPr marL="457200" indent="-457200">
              <a:buFont typeface="+mj-lt"/>
              <a:buAutoNum type="arabicPeriod"/>
            </a:pPr>
            <a:r>
              <a:rPr lang="en-GB" sz="2400" dirty="0"/>
              <a:t>To evaluate</a:t>
            </a:r>
          </a:p>
          <a:p>
            <a:pPr marL="457200" indent="-457200">
              <a:buFont typeface="+mj-lt"/>
              <a:buAutoNum type="arabicPeriod"/>
            </a:pPr>
            <a:r>
              <a:rPr lang="en-GB" sz="2400" dirty="0"/>
              <a:t>To monitor professional ethical issues</a:t>
            </a:r>
          </a:p>
          <a:p>
            <a:pPr marL="457200" indent="-457200">
              <a:buFont typeface="+mj-lt"/>
              <a:buAutoNum type="arabicPeriod"/>
            </a:pPr>
            <a:r>
              <a:rPr lang="en-GB" sz="2400" dirty="0"/>
              <a:t>To counsel</a:t>
            </a:r>
          </a:p>
          <a:p>
            <a:pPr marL="457200" indent="-457200">
              <a:buFont typeface="+mj-lt"/>
              <a:buAutoNum type="arabicPeriod"/>
            </a:pPr>
            <a:r>
              <a:rPr lang="en-GB" sz="2400" dirty="0"/>
              <a:t>To consult</a:t>
            </a:r>
          </a:p>
        </p:txBody>
      </p:sp>
    </p:spTree>
    <p:extLst>
      <p:ext uri="{BB962C8B-B14F-4D97-AF65-F5344CB8AC3E}">
        <p14:creationId xmlns:p14="http://schemas.microsoft.com/office/powerpoint/2010/main" val="1833796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A626B05-7B36-4D07-9821-3413D12B25D5}"/>
              </a:ext>
            </a:extLst>
          </p:cNvPr>
          <p:cNvSpPr>
            <a:spLocks noGrp="1"/>
          </p:cNvSpPr>
          <p:nvPr>
            <p:ph type="title"/>
          </p:nvPr>
        </p:nvSpPr>
        <p:spPr>
          <a:xfrm>
            <a:off x="677334" y="9526"/>
            <a:ext cx="11087946" cy="923925"/>
          </a:xfrm>
        </p:spPr>
        <p:txBody>
          <a:bodyPr>
            <a:normAutofit fontScale="90000"/>
          </a:bodyPr>
          <a:lstStyle/>
          <a:p>
            <a:r>
              <a:rPr lang="en-GB" sz="4000" dirty="0"/>
              <a:t>Process Models:   E.g. The Seven Eyed Model</a:t>
            </a:r>
            <a:br>
              <a:rPr lang="en-GB" sz="4000" dirty="0"/>
            </a:br>
            <a:endParaRPr lang="en-GB" sz="4000" dirty="0"/>
          </a:p>
        </p:txBody>
      </p:sp>
      <p:sp>
        <p:nvSpPr>
          <p:cNvPr id="3" name="Content Placeholder 2">
            <a:extLst>
              <a:ext uri="{FF2B5EF4-FFF2-40B4-BE49-F238E27FC236}">
                <a16:creationId xmlns:a16="http://schemas.microsoft.com/office/drawing/2014/main" xmlns="" id="{B9BC4F8E-EA57-4609-B3B6-CCC2FE2611CF}"/>
              </a:ext>
            </a:extLst>
          </p:cNvPr>
          <p:cNvSpPr>
            <a:spLocks noGrp="1"/>
          </p:cNvSpPr>
          <p:nvPr>
            <p:ph idx="1"/>
          </p:nvPr>
        </p:nvSpPr>
        <p:spPr>
          <a:xfrm>
            <a:off x="8221504" y="1447802"/>
            <a:ext cx="3314700" cy="4257674"/>
          </a:xfrm>
        </p:spPr>
        <p:txBody>
          <a:bodyPr>
            <a:normAutofit/>
          </a:bodyPr>
          <a:lstStyle/>
          <a:p>
            <a:r>
              <a:rPr lang="en-GB" sz="2400" dirty="0"/>
              <a:t>Devised for use across all helping professions</a:t>
            </a:r>
          </a:p>
          <a:p>
            <a:pPr marL="0" indent="0">
              <a:buNone/>
            </a:pPr>
            <a:endParaRPr lang="en-GB" sz="2400" dirty="0"/>
          </a:p>
          <a:p>
            <a:r>
              <a:rPr lang="en-GB" sz="2400" dirty="0"/>
              <a:t>Doesn’t attempt to structure session/s, but is used to clarify the </a:t>
            </a:r>
            <a:r>
              <a:rPr lang="en-GB" sz="2400" b="1" i="1" dirty="0"/>
              <a:t>process</a:t>
            </a:r>
            <a:r>
              <a:rPr lang="en-GB" sz="2400" dirty="0"/>
              <a:t> of supervision.</a:t>
            </a:r>
          </a:p>
          <a:p>
            <a:pPr marL="0" indent="0">
              <a:buNone/>
            </a:pPr>
            <a:endParaRPr lang="en-GB" sz="2400" dirty="0"/>
          </a:p>
        </p:txBody>
      </p:sp>
      <p:pic>
        <p:nvPicPr>
          <p:cNvPr id="5" name="Picture 4">
            <a:extLst>
              <a:ext uri="{FF2B5EF4-FFF2-40B4-BE49-F238E27FC236}">
                <a16:creationId xmlns:a16="http://schemas.microsoft.com/office/drawing/2014/main" xmlns="" id="{33F142EC-CBB1-4D9F-875D-752CF29C97E2}"/>
              </a:ext>
            </a:extLst>
          </p:cNvPr>
          <p:cNvPicPr>
            <a:picLocks noChangeAspect="1"/>
          </p:cNvPicPr>
          <p:nvPr/>
        </p:nvPicPr>
        <p:blipFill>
          <a:blip r:embed="rId2"/>
          <a:stretch>
            <a:fillRect/>
          </a:stretch>
        </p:blipFill>
        <p:spPr>
          <a:xfrm>
            <a:off x="0" y="857415"/>
            <a:ext cx="7992428" cy="6000585"/>
          </a:xfrm>
          <a:prstGeom prst="rect">
            <a:avLst/>
          </a:prstGeom>
        </p:spPr>
      </p:pic>
    </p:spTree>
    <p:extLst>
      <p:ext uri="{BB962C8B-B14F-4D97-AF65-F5344CB8AC3E}">
        <p14:creationId xmlns:p14="http://schemas.microsoft.com/office/powerpoint/2010/main" val="36720647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F4487E1-80DC-4691-8EC1-8260620CACDD}"/>
              </a:ext>
            </a:extLst>
          </p:cNvPr>
          <p:cNvSpPr>
            <a:spLocks noGrp="1"/>
          </p:cNvSpPr>
          <p:nvPr>
            <p:ph type="title"/>
          </p:nvPr>
        </p:nvSpPr>
        <p:spPr>
          <a:xfrm>
            <a:off x="677334" y="457533"/>
            <a:ext cx="8596668" cy="1472867"/>
          </a:xfrm>
        </p:spPr>
        <p:txBody>
          <a:bodyPr>
            <a:normAutofit fontScale="90000"/>
          </a:bodyPr>
          <a:lstStyle/>
          <a:p>
            <a:pPr algn="ctr"/>
            <a:r>
              <a:rPr lang="en-GB" sz="4000" dirty="0"/>
              <a:t>The 7 Eyed Model </a:t>
            </a:r>
            <a:r>
              <a:rPr lang="en-GB" dirty="0"/>
              <a:t/>
            </a:r>
            <a:br>
              <a:rPr lang="en-GB" dirty="0"/>
            </a:br>
            <a:r>
              <a:rPr lang="en-GB" sz="3100" dirty="0"/>
              <a:t>(</a:t>
            </a:r>
            <a:r>
              <a:rPr lang="en-GB" altLang="en-US" sz="3100" dirty="0" err="1"/>
              <a:t>Inskipp</a:t>
            </a:r>
            <a:r>
              <a:rPr lang="en-GB" altLang="en-US" sz="3100" dirty="0"/>
              <a:t> and Proctor 2001)</a:t>
            </a:r>
            <a:r>
              <a:rPr lang="en-US" altLang="en-US" sz="3100" dirty="0"/>
              <a:t/>
            </a:r>
            <a:br>
              <a:rPr lang="en-US" altLang="en-US" sz="3100" dirty="0"/>
            </a:br>
            <a:endParaRPr lang="en-GB" sz="3100" dirty="0"/>
          </a:p>
        </p:txBody>
      </p:sp>
      <p:sp>
        <p:nvSpPr>
          <p:cNvPr id="3" name="Content Placeholder 2">
            <a:extLst>
              <a:ext uri="{FF2B5EF4-FFF2-40B4-BE49-F238E27FC236}">
                <a16:creationId xmlns:a16="http://schemas.microsoft.com/office/drawing/2014/main" xmlns="" id="{7FB2D259-7EC4-4976-8096-2E8D0AF76A3D}"/>
              </a:ext>
            </a:extLst>
          </p:cNvPr>
          <p:cNvSpPr>
            <a:spLocks noGrp="1"/>
          </p:cNvSpPr>
          <p:nvPr>
            <p:ph idx="1"/>
          </p:nvPr>
        </p:nvSpPr>
        <p:spPr>
          <a:xfrm>
            <a:off x="869950" y="1896277"/>
            <a:ext cx="9005146" cy="4130660"/>
          </a:xfrm>
        </p:spPr>
        <p:txBody>
          <a:bodyPr/>
          <a:lstStyle/>
          <a:p>
            <a:pPr marL="0" indent="0">
              <a:buNone/>
            </a:pPr>
            <a:endParaRPr lang="en-GB" dirty="0"/>
          </a:p>
        </p:txBody>
      </p:sp>
      <p:sp>
        <p:nvSpPr>
          <p:cNvPr id="4" name="Oval 3">
            <a:extLst>
              <a:ext uri="{FF2B5EF4-FFF2-40B4-BE49-F238E27FC236}">
                <a16:creationId xmlns:a16="http://schemas.microsoft.com/office/drawing/2014/main" xmlns="" id="{937E26F2-E142-4D4F-9416-59A713F14EFD}"/>
              </a:ext>
            </a:extLst>
          </p:cNvPr>
          <p:cNvSpPr>
            <a:spLocks noChangeArrowheads="1"/>
          </p:cNvSpPr>
          <p:nvPr/>
        </p:nvSpPr>
        <p:spPr bwMode="auto">
          <a:xfrm>
            <a:off x="869950" y="2160589"/>
            <a:ext cx="1295400" cy="3384550"/>
          </a:xfrm>
          <a:prstGeom prst="ellipse">
            <a:avLst/>
          </a:prstGeom>
          <a:solidFill>
            <a:srgbClr val="003300"/>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lgn="ctr"/>
            <a:endParaRPr lang="en-US" altLang="en-US">
              <a:solidFill>
                <a:srgbClr val="003300"/>
              </a:solidFill>
            </a:endParaRPr>
          </a:p>
        </p:txBody>
      </p:sp>
      <p:sp>
        <p:nvSpPr>
          <p:cNvPr id="5" name="Oval 4">
            <a:extLst>
              <a:ext uri="{FF2B5EF4-FFF2-40B4-BE49-F238E27FC236}">
                <a16:creationId xmlns:a16="http://schemas.microsoft.com/office/drawing/2014/main" xmlns="" id="{D2A5A870-62CB-4E36-A905-DE87C73D10A5}"/>
              </a:ext>
            </a:extLst>
          </p:cNvPr>
          <p:cNvSpPr>
            <a:spLocks noChangeArrowheads="1"/>
          </p:cNvSpPr>
          <p:nvPr/>
        </p:nvSpPr>
        <p:spPr bwMode="auto">
          <a:xfrm>
            <a:off x="2165350" y="2305051"/>
            <a:ext cx="1079500" cy="3240088"/>
          </a:xfrm>
          <a:prstGeom prst="ellipse">
            <a:avLst/>
          </a:prstGeom>
          <a:solidFill>
            <a:srgbClr val="006600"/>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6" name="Oval 5">
            <a:extLst>
              <a:ext uri="{FF2B5EF4-FFF2-40B4-BE49-F238E27FC236}">
                <a16:creationId xmlns:a16="http://schemas.microsoft.com/office/drawing/2014/main" xmlns="" id="{BC6EE4B6-8CE4-4519-B5FB-DA5443C0325F}"/>
              </a:ext>
            </a:extLst>
          </p:cNvPr>
          <p:cNvSpPr>
            <a:spLocks noChangeArrowheads="1"/>
          </p:cNvSpPr>
          <p:nvPr/>
        </p:nvSpPr>
        <p:spPr bwMode="auto">
          <a:xfrm>
            <a:off x="3244850" y="2305051"/>
            <a:ext cx="1223962" cy="3313113"/>
          </a:xfrm>
          <a:prstGeom prst="ellipse">
            <a:avLst/>
          </a:prstGeom>
          <a:solidFill>
            <a:srgbClr val="339933"/>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7" name="Oval 6">
            <a:extLst>
              <a:ext uri="{FF2B5EF4-FFF2-40B4-BE49-F238E27FC236}">
                <a16:creationId xmlns:a16="http://schemas.microsoft.com/office/drawing/2014/main" xmlns="" id="{D81DE250-F536-4E96-AA86-8443B9E50586}"/>
              </a:ext>
            </a:extLst>
          </p:cNvPr>
          <p:cNvSpPr>
            <a:spLocks noChangeArrowheads="1"/>
          </p:cNvSpPr>
          <p:nvPr/>
        </p:nvSpPr>
        <p:spPr bwMode="auto">
          <a:xfrm>
            <a:off x="4468812" y="2305051"/>
            <a:ext cx="1296988" cy="3313113"/>
          </a:xfrm>
          <a:prstGeom prst="ellipse">
            <a:avLst/>
          </a:prstGeom>
          <a:solidFill>
            <a:srgbClr val="339966"/>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8" name="Oval 7">
            <a:extLst>
              <a:ext uri="{FF2B5EF4-FFF2-40B4-BE49-F238E27FC236}">
                <a16:creationId xmlns:a16="http://schemas.microsoft.com/office/drawing/2014/main" xmlns="" id="{D5185758-33D5-4C08-BB20-AC419D94297E}"/>
              </a:ext>
            </a:extLst>
          </p:cNvPr>
          <p:cNvSpPr>
            <a:spLocks noChangeArrowheads="1"/>
          </p:cNvSpPr>
          <p:nvPr/>
        </p:nvSpPr>
        <p:spPr bwMode="auto">
          <a:xfrm>
            <a:off x="5765800" y="2160589"/>
            <a:ext cx="1223962" cy="3455987"/>
          </a:xfrm>
          <a:prstGeom prst="ellipse">
            <a:avLst/>
          </a:prstGeom>
          <a:solidFill>
            <a:srgbClr val="008080"/>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9" name="Oval 8">
            <a:extLst>
              <a:ext uri="{FF2B5EF4-FFF2-40B4-BE49-F238E27FC236}">
                <a16:creationId xmlns:a16="http://schemas.microsoft.com/office/drawing/2014/main" xmlns="" id="{FFC8DEE3-BB50-4DB0-984C-22469594036A}"/>
              </a:ext>
            </a:extLst>
          </p:cNvPr>
          <p:cNvSpPr>
            <a:spLocks noChangeArrowheads="1"/>
          </p:cNvSpPr>
          <p:nvPr/>
        </p:nvSpPr>
        <p:spPr bwMode="auto">
          <a:xfrm>
            <a:off x="6989762" y="2160589"/>
            <a:ext cx="1079500" cy="3455987"/>
          </a:xfrm>
          <a:prstGeom prst="ellipse">
            <a:avLst/>
          </a:prstGeom>
          <a:solidFill>
            <a:srgbClr val="006666"/>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10" name="Oval 9">
            <a:extLst>
              <a:ext uri="{FF2B5EF4-FFF2-40B4-BE49-F238E27FC236}">
                <a16:creationId xmlns:a16="http://schemas.microsoft.com/office/drawing/2014/main" xmlns="" id="{E173B79F-2184-4472-A74D-C38A1A7021EC}"/>
              </a:ext>
            </a:extLst>
          </p:cNvPr>
          <p:cNvSpPr>
            <a:spLocks noChangeArrowheads="1"/>
          </p:cNvSpPr>
          <p:nvPr/>
        </p:nvSpPr>
        <p:spPr bwMode="auto">
          <a:xfrm>
            <a:off x="7997825" y="2232026"/>
            <a:ext cx="1079500" cy="3313113"/>
          </a:xfrm>
          <a:prstGeom prst="ellipse">
            <a:avLst/>
          </a:prstGeom>
          <a:solidFill>
            <a:srgbClr val="003366"/>
          </a:solidFill>
          <a:ln w="9525">
            <a:solidFill>
              <a:schemeClr val="tx1"/>
            </a:solidFill>
            <a:round/>
            <a:headEnd/>
            <a:tailEnd/>
          </a:ln>
        </p:spPr>
        <p:txBody>
          <a:bodyPr wrap="none" anchor="ct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endParaRPr lang="en-US" altLang="en-US"/>
          </a:p>
        </p:txBody>
      </p:sp>
      <p:sp>
        <p:nvSpPr>
          <p:cNvPr id="11" name="Text Box 12">
            <a:extLst>
              <a:ext uri="{FF2B5EF4-FFF2-40B4-BE49-F238E27FC236}">
                <a16:creationId xmlns:a16="http://schemas.microsoft.com/office/drawing/2014/main" xmlns="" id="{435C05BA-1C40-4DCE-89FF-E1E595300900}"/>
              </a:ext>
            </a:extLst>
          </p:cNvPr>
          <p:cNvSpPr txBox="1">
            <a:spLocks noChangeArrowheads="1"/>
          </p:cNvSpPr>
          <p:nvPr/>
        </p:nvSpPr>
        <p:spPr bwMode="auto">
          <a:xfrm>
            <a:off x="1085850" y="3529014"/>
            <a:ext cx="9366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600"/>
              <a:t>The Client</a:t>
            </a:r>
            <a:endParaRPr lang="en-US" altLang="en-US" sz="1600"/>
          </a:p>
        </p:txBody>
      </p:sp>
      <p:sp>
        <p:nvSpPr>
          <p:cNvPr id="12" name="Text Box 13">
            <a:extLst>
              <a:ext uri="{FF2B5EF4-FFF2-40B4-BE49-F238E27FC236}">
                <a16:creationId xmlns:a16="http://schemas.microsoft.com/office/drawing/2014/main" xmlns="" id="{BF84C2CA-30F2-42DC-9CE3-477541C06F0B}"/>
              </a:ext>
            </a:extLst>
          </p:cNvPr>
          <p:cNvSpPr txBox="1">
            <a:spLocks noChangeArrowheads="1"/>
          </p:cNvSpPr>
          <p:nvPr/>
        </p:nvSpPr>
        <p:spPr bwMode="auto">
          <a:xfrm>
            <a:off x="2165350" y="3529014"/>
            <a:ext cx="10795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600"/>
              <a:t>Intervent-ions</a:t>
            </a:r>
            <a:endParaRPr lang="en-US" altLang="en-US" sz="1600"/>
          </a:p>
        </p:txBody>
      </p:sp>
      <p:sp>
        <p:nvSpPr>
          <p:cNvPr id="13" name="Text Box 14">
            <a:extLst>
              <a:ext uri="{FF2B5EF4-FFF2-40B4-BE49-F238E27FC236}">
                <a16:creationId xmlns:a16="http://schemas.microsoft.com/office/drawing/2014/main" xmlns="" id="{C521A066-74EF-49EA-8B12-7828A7C53A57}"/>
              </a:ext>
            </a:extLst>
          </p:cNvPr>
          <p:cNvSpPr txBox="1">
            <a:spLocks noChangeArrowheads="1"/>
          </p:cNvSpPr>
          <p:nvPr/>
        </p:nvSpPr>
        <p:spPr bwMode="auto">
          <a:xfrm>
            <a:off x="3244850" y="3455989"/>
            <a:ext cx="1223962"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400"/>
              <a:t>Counsellor – client </a:t>
            </a:r>
          </a:p>
          <a:p>
            <a:pPr>
              <a:spcBef>
                <a:spcPct val="50000"/>
              </a:spcBef>
            </a:pPr>
            <a:r>
              <a:rPr lang="en-GB" altLang="en-US" sz="1400"/>
              <a:t>Relationship</a:t>
            </a:r>
            <a:endParaRPr lang="en-US" altLang="en-US" sz="1400"/>
          </a:p>
        </p:txBody>
      </p:sp>
      <p:sp>
        <p:nvSpPr>
          <p:cNvPr id="14" name="Text Box 15">
            <a:extLst>
              <a:ext uri="{FF2B5EF4-FFF2-40B4-BE49-F238E27FC236}">
                <a16:creationId xmlns:a16="http://schemas.microsoft.com/office/drawing/2014/main" xmlns="" id="{B0654AA1-EB80-4F50-A2E7-67B77D145298}"/>
              </a:ext>
            </a:extLst>
          </p:cNvPr>
          <p:cNvSpPr txBox="1">
            <a:spLocks noChangeArrowheads="1"/>
          </p:cNvSpPr>
          <p:nvPr/>
        </p:nvSpPr>
        <p:spPr bwMode="auto">
          <a:xfrm>
            <a:off x="4541837" y="3455989"/>
            <a:ext cx="1152525"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600"/>
              <a:t>The Counsellor </a:t>
            </a:r>
            <a:endParaRPr lang="en-US" altLang="en-US" sz="1600"/>
          </a:p>
        </p:txBody>
      </p:sp>
      <p:sp>
        <p:nvSpPr>
          <p:cNvPr id="15" name="Text Box 16">
            <a:extLst>
              <a:ext uri="{FF2B5EF4-FFF2-40B4-BE49-F238E27FC236}">
                <a16:creationId xmlns:a16="http://schemas.microsoft.com/office/drawing/2014/main" xmlns="" id="{AA1F3047-5E50-4406-A5D8-EE8301CA7C48}"/>
              </a:ext>
            </a:extLst>
          </p:cNvPr>
          <p:cNvSpPr txBox="1">
            <a:spLocks noChangeArrowheads="1"/>
          </p:cNvSpPr>
          <p:nvPr/>
        </p:nvSpPr>
        <p:spPr bwMode="auto">
          <a:xfrm>
            <a:off x="5765800" y="3455989"/>
            <a:ext cx="1223962" cy="836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400" dirty="0"/>
              <a:t>Supervisor-Supervisee</a:t>
            </a:r>
          </a:p>
          <a:p>
            <a:pPr>
              <a:spcBef>
                <a:spcPct val="50000"/>
              </a:spcBef>
            </a:pPr>
            <a:r>
              <a:rPr lang="en-GB" altLang="en-US" sz="1400" dirty="0"/>
              <a:t>Relationship </a:t>
            </a:r>
            <a:endParaRPr lang="en-US" altLang="en-US" sz="1400" dirty="0"/>
          </a:p>
        </p:txBody>
      </p:sp>
      <p:sp>
        <p:nvSpPr>
          <p:cNvPr id="16" name="Text Box 17">
            <a:extLst>
              <a:ext uri="{FF2B5EF4-FFF2-40B4-BE49-F238E27FC236}">
                <a16:creationId xmlns:a16="http://schemas.microsoft.com/office/drawing/2014/main" xmlns="" id="{75BB61C5-33F7-46CE-BF7C-41FB4D88DF2B}"/>
              </a:ext>
            </a:extLst>
          </p:cNvPr>
          <p:cNvSpPr txBox="1">
            <a:spLocks noChangeArrowheads="1"/>
          </p:cNvSpPr>
          <p:nvPr/>
        </p:nvSpPr>
        <p:spPr bwMode="auto">
          <a:xfrm>
            <a:off x="6989762" y="3529014"/>
            <a:ext cx="1152525" cy="517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400"/>
              <a:t>The Supervisor</a:t>
            </a:r>
            <a:endParaRPr lang="en-US" altLang="en-US" sz="1400"/>
          </a:p>
        </p:txBody>
      </p:sp>
      <p:sp>
        <p:nvSpPr>
          <p:cNvPr id="17" name="Text Box 18">
            <a:extLst>
              <a:ext uri="{FF2B5EF4-FFF2-40B4-BE49-F238E27FC236}">
                <a16:creationId xmlns:a16="http://schemas.microsoft.com/office/drawing/2014/main" xmlns="" id="{0B10F9F8-D75B-41DE-AB9B-2DE7E6B229F4}"/>
              </a:ext>
            </a:extLst>
          </p:cNvPr>
          <p:cNvSpPr txBox="1">
            <a:spLocks noChangeArrowheads="1"/>
          </p:cNvSpPr>
          <p:nvPr/>
        </p:nvSpPr>
        <p:spPr bwMode="auto">
          <a:xfrm>
            <a:off x="7997825" y="3600451"/>
            <a:ext cx="1152525"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a:lstStyle>
          <a:p>
            <a:pPr>
              <a:spcBef>
                <a:spcPct val="50000"/>
              </a:spcBef>
            </a:pPr>
            <a:r>
              <a:rPr lang="en-GB" altLang="en-US" sz="1400"/>
              <a:t>The Systems</a:t>
            </a:r>
            <a:r>
              <a:rPr lang="en-GB" altLang="en-US" sz="1600"/>
              <a:t> </a:t>
            </a:r>
            <a:endParaRPr lang="en-US" altLang="en-US" sz="1600"/>
          </a:p>
        </p:txBody>
      </p:sp>
    </p:spTree>
    <p:extLst>
      <p:ext uri="{BB962C8B-B14F-4D97-AF65-F5344CB8AC3E}">
        <p14:creationId xmlns:p14="http://schemas.microsoft.com/office/powerpoint/2010/main" val="36019916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3" name="Group 10">
            <a:extLst>
              <a:ext uri="{FF2B5EF4-FFF2-40B4-BE49-F238E27FC236}">
                <a16:creationId xmlns:a16="http://schemas.microsoft.com/office/drawing/2014/main" xmlns="" id="{E0BF35CA-8AA0-428F-ABED-5B77A6C39154}"/>
              </a:ext>
            </a:extLst>
          </p:cNvPr>
          <p:cNvGrpSpPr>
            <a:grpSpLocks noGrp="1" noUngrp="1" noRot="1" noChangeAspect="1" noMove="1" noResize="1"/>
          </p:cNvGrpSpPr>
          <p:nvPr>
            <p:extLst>
              <p:ext uri="{386F3935-93C4-4BCD-93E2-E3B085C9AB24}">
                <p16:designElem xmlns:p16="http://schemas.microsoft.com/office/powerpoint/2015/main" xmlns="" val="1"/>
              </p:ext>
            </p:extLst>
          </p:nvPr>
        </p:nvGrpSpPr>
        <p:grpSpPr>
          <a:xfrm>
            <a:off x="0" y="-8467"/>
            <a:ext cx="12192000" cy="6866467"/>
            <a:chOff x="0" y="-8467"/>
            <a:chExt cx="12192000" cy="6866467"/>
          </a:xfrm>
        </p:grpSpPr>
        <p:cxnSp>
          <p:nvCxnSpPr>
            <p:cNvPr id="12" name="Straight Connector 11">
              <a:extLst>
                <a:ext uri="{FF2B5EF4-FFF2-40B4-BE49-F238E27FC236}">
                  <a16:creationId xmlns:a16="http://schemas.microsoft.com/office/drawing/2014/main" xmlns="" id="{FA4A156A-791B-4BD9-8452-A798A15D22C1}"/>
                </a:ext>
              </a:extLst>
            </p:cNvPr>
            <p:cNvCxnSpPr/>
            <p:nvPr>
              <p:extLst>
                <p:ext uri="{386F3935-93C4-4BCD-93E2-E3B085C9AB24}">
                  <p16:designElem xmlns:p16="http://schemas.microsoft.com/office/powerpoint/2015/main" xmlns="" val="1"/>
                </p:ext>
              </p:extLst>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xmlns="" id="{27652CB1-59D3-4DAB-AD45-8DFB738958E1}"/>
                </a:ext>
              </a:extLst>
            </p:cNvPr>
            <p:cNvCxnSpPr/>
            <p:nvPr>
              <p:extLst>
                <p:ext uri="{386F3935-93C4-4BCD-93E2-E3B085C9AB24}">
                  <p16:designElem xmlns:p16="http://schemas.microsoft.com/office/powerpoint/2015/main" xmlns="" val="1"/>
                </p:ext>
              </p:extLst>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xmlns="" id="{83539C1B-883E-4130-95FA-2A6FD3E49A6A}"/>
                </a:ext>
              </a:extLst>
            </p:cNvPr>
            <p:cNvSpPr/>
            <p:nvPr>
              <p:extLst>
                <p:ext uri="{386F3935-93C4-4BCD-93E2-E3B085C9AB24}">
                  <p16:designElem xmlns:p16="http://schemas.microsoft.com/office/powerpoint/2015/main" xmlns=""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xmlns="" id="{244CEE5F-144C-437F-9472-22EE3E3D1C9A}"/>
                </a:ext>
              </a:extLst>
            </p:cNvPr>
            <p:cNvSpPr/>
            <p:nvPr>
              <p:extLst>
                <p:ext uri="{386F3935-93C4-4BCD-93E2-E3B085C9AB24}">
                  <p16:designElem xmlns:p16="http://schemas.microsoft.com/office/powerpoint/2015/main" xmlns=""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xmlns="" id="{0621BB31-AA71-4E9B-8854-3C62F162FE19}"/>
                </a:ext>
              </a:extLst>
            </p:cNvPr>
            <p:cNvSpPr/>
            <p:nvPr>
              <p:extLst>
                <p:ext uri="{386F3935-93C4-4BCD-93E2-E3B085C9AB24}">
                  <p16:designElem xmlns:p16="http://schemas.microsoft.com/office/powerpoint/2015/main" xmlns=""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7">
              <a:extLst>
                <a:ext uri="{FF2B5EF4-FFF2-40B4-BE49-F238E27FC236}">
                  <a16:creationId xmlns:a16="http://schemas.microsoft.com/office/drawing/2014/main" xmlns="" id="{5336141D-E3C6-4E7B-8923-B31C3E16F017}"/>
                </a:ext>
              </a:extLst>
            </p:cNvPr>
            <p:cNvSpPr/>
            <p:nvPr>
              <p:extLst>
                <p:ext uri="{386F3935-93C4-4BCD-93E2-E3B085C9AB24}">
                  <p16:designElem xmlns:p16="http://schemas.microsoft.com/office/powerpoint/2015/main" xmlns=""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xmlns="" id="{F113BE6F-9D13-4E70-B7AB-C8CC2546ADB7}"/>
                </a:ext>
              </a:extLst>
            </p:cNvPr>
            <p:cNvSpPr/>
            <p:nvPr>
              <p:extLst>
                <p:ext uri="{386F3935-93C4-4BCD-93E2-E3B085C9AB24}">
                  <p16:designElem xmlns:p16="http://schemas.microsoft.com/office/powerpoint/2015/main" xmlns=""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9">
              <a:extLst>
                <a:ext uri="{FF2B5EF4-FFF2-40B4-BE49-F238E27FC236}">
                  <a16:creationId xmlns:a16="http://schemas.microsoft.com/office/drawing/2014/main" xmlns="" id="{FBEB82C3-C636-4A90-B9A5-905EC38E01B3}"/>
                </a:ext>
              </a:extLst>
            </p:cNvPr>
            <p:cNvSpPr/>
            <p:nvPr>
              <p:extLst>
                <p:ext uri="{386F3935-93C4-4BCD-93E2-E3B085C9AB24}">
                  <p16:designElem xmlns:p16="http://schemas.microsoft.com/office/powerpoint/2015/main" xmlns=""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xmlns="" id="{646B4C4A-5A81-43CF-93ED-5FA59D5BE763}"/>
                </a:ext>
              </a:extLst>
            </p:cNvPr>
            <p:cNvSpPr/>
            <p:nvPr>
              <p:extLst>
                <p:ext uri="{386F3935-93C4-4BCD-93E2-E3B085C9AB24}">
                  <p16:designElem xmlns:p16="http://schemas.microsoft.com/office/powerpoint/2015/main" xmlns=""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xmlns="" id="{C3715C1A-EBA1-41A6-AC20-D6A7C48717B4}"/>
                </a:ext>
              </a:extLst>
            </p:cNvPr>
            <p:cNvSpPr/>
            <p:nvPr>
              <p:extLst>
                <p:ext uri="{386F3935-93C4-4BCD-93E2-E3B085C9AB24}">
                  <p16:designElem xmlns:p16="http://schemas.microsoft.com/office/powerpoint/2015/main" xmlns=""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Content Placeholder 5">
            <a:extLst>
              <a:ext uri="{FF2B5EF4-FFF2-40B4-BE49-F238E27FC236}">
                <a16:creationId xmlns:a16="http://schemas.microsoft.com/office/drawing/2014/main" xmlns="" id="{A4AC9B8C-1CFE-45EA-87A6-243BEEB35551}"/>
              </a:ext>
            </a:extLst>
          </p:cNvPr>
          <p:cNvPicPr>
            <a:picLocks noGrp="1"/>
          </p:cNvPicPr>
          <p:nvPr>
            <p:ph idx="1"/>
          </p:nvPr>
        </p:nvPicPr>
        <p:blipFill rotWithShape="1">
          <a:blip r:embed="rId2"/>
          <a:srcRect l="26590" t="40378" r="29537" b="12744"/>
          <a:stretch/>
        </p:blipFill>
        <p:spPr bwMode="auto">
          <a:xfrm>
            <a:off x="1830847" y="476452"/>
            <a:ext cx="6792968" cy="4399280"/>
          </a:xfrm>
          <a:prstGeom prst="rect">
            <a:avLst/>
          </a:prstGeom>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xmlns="" id="{53513A81-1612-413D-B27D-FB581B6D6FD5}"/>
              </a:ext>
            </a:extLst>
          </p:cNvPr>
          <p:cNvSpPr>
            <a:spLocks noGrp="1"/>
          </p:cNvSpPr>
          <p:nvPr>
            <p:ph type="title"/>
          </p:nvPr>
        </p:nvSpPr>
        <p:spPr>
          <a:xfrm>
            <a:off x="265391" y="5157829"/>
            <a:ext cx="11014854" cy="1087071"/>
          </a:xfrm>
        </p:spPr>
        <p:txBody>
          <a:bodyPr vert="horz" lIns="91440" tIns="45720" rIns="91440" bIns="45720" rtlCol="0" anchor="b">
            <a:normAutofit/>
          </a:bodyPr>
          <a:lstStyle/>
          <a:p>
            <a:pPr algn="ctr">
              <a:lnSpc>
                <a:spcPct val="90000"/>
              </a:lnSpc>
            </a:pPr>
            <a:r>
              <a:rPr lang="en-US" sz="4000" dirty="0"/>
              <a:t>The ‘Seven Eyed’ Supervision Model </a:t>
            </a:r>
            <a:r>
              <a:rPr lang="en-US" sz="3700" dirty="0"/>
              <a:t/>
            </a:r>
            <a:br>
              <a:rPr lang="en-US" sz="3700" dirty="0"/>
            </a:br>
            <a:r>
              <a:rPr lang="en-US" sz="2400" dirty="0"/>
              <a:t>(Taken from Dudley and </a:t>
            </a:r>
            <a:r>
              <a:rPr lang="en-US" sz="2400" dirty="0" err="1"/>
              <a:t>Walsall</a:t>
            </a:r>
            <a:r>
              <a:rPr lang="en-US" sz="2400" dirty="0"/>
              <a:t>, Mental Health Partnership, NHS Trust)</a:t>
            </a:r>
          </a:p>
        </p:txBody>
      </p:sp>
    </p:spTree>
    <p:extLst>
      <p:ext uri="{BB962C8B-B14F-4D97-AF65-F5344CB8AC3E}">
        <p14:creationId xmlns:p14="http://schemas.microsoft.com/office/powerpoint/2010/main" val="20824612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61088E-A9B4-40C8-B444-3BB2BC96BAA5}"/>
              </a:ext>
            </a:extLst>
          </p:cNvPr>
          <p:cNvSpPr>
            <a:spLocks noGrp="1"/>
          </p:cNvSpPr>
          <p:nvPr>
            <p:ph type="title"/>
          </p:nvPr>
        </p:nvSpPr>
        <p:spPr>
          <a:xfrm>
            <a:off x="270934" y="254000"/>
            <a:ext cx="4890346" cy="812800"/>
          </a:xfrm>
        </p:spPr>
        <p:txBody>
          <a:bodyPr/>
          <a:lstStyle/>
          <a:p>
            <a:r>
              <a:rPr lang="en-GB" dirty="0"/>
              <a:t>Meet the players …</a:t>
            </a:r>
          </a:p>
        </p:txBody>
      </p:sp>
      <p:pic>
        <p:nvPicPr>
          <p:cNvPr id="7" name="Content Placeholder 6">
            <a:extLst>
              <a:ext uri="{FF2B5EF4-FFF2-40B4-BE49-F238E27FC236}">
                <a16:creationId xmlns:a16="http://schemas.microsoft.com/office/drawing/2014/main" xmlns="" id="{B62B073D-91F8-4A22-93FD-A673F779B4CC}"/>
              </a:ext>
            </a:extLst>
          </p:cNvPr>
          <p:cNvPicPr>
            <a:picLocks noGrp="1"/>
          </p:cNvPicPr>
          <p:nvPr>
            <p:ph idx="1"/>
          </p:nvPr>
        </p:nvPicPr>
        <p:blipFill rotWithShape="1">
          <a:blip r:embed="rId2"/>
          <a:srcRect l="26700" t="36833" r="29759" b="12350"/>
          <a:stretch/>
        </p:blipFill>
        <p:spPr bwMode="auto">
          <a:xfrm>
            <a:off x="1940561" y="1290320"/>
            <a:ext cx="6733308" cy="476186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9477714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xmlns="" id="{E2296EBA-18DA-4A9E-9362-681C07EB7EA1}"/>
              </a:ext>
            </a:extLst>
          </p:cNvPr>
          <p:cNvPicPr/>
          <p:nvPr/>
        </p:nvPicPr>
        <p:blipFill rotWithShape="1">
          <a:blip r:embed="rId2"/>
          <a:srcRect l="26146" t="28757" r="45159" b="14713"/>
          <a:stretch/>
        </p:blipFill>
        <p:spPr bwMode="auto">
          <a:xfrm>
            <a:off x="1044787" y="1412240"/>
            <a:ext cx="4216400" cy="4297680"/>
          </a:xfrm>
          <a:prstGeom prst="rect">
            <a:avLst/>
          </a:prstGeom>
          <a:extLst>
            <a:ext uri="{53640926-AAD7-44D8-BBD7-CCE9431645EC}">
              <a14:shadowObscured xmlns:a14="http://schemas.microsoft.com/office/drawing/2010/main"/>
            </a:ext>
          </a:extLst>
        </p:spPr>
      </p:pic>
      <p:sp>
        <p:nvSpPr>
          <p:cNvPr id="2" name="Title 1">
            <a:extLst>
              <a:ext uri="{FF2B5EF4-FFF2-40B4-BE49-F238E27FC236}">
                <a16:creationId xmlns:a16="http://schemas.microsoft.com/office/drawing/2014/main" xmlns="" id="{4278CC80-F69E-43A3-8F53-EB262CABE831}"/>
              </a:ext>
            </a:extLst>
          </p:cNvPr>
          <p:cNvSpPr>
            <a:spLocks noGrp="1"/>
          </p:cNvSpPr>
          <p:nvPr>
            <p:ph type="title"/>
          </p:nvPr>
        </p:nvSpPr>
        <p:spPr>
          <a:xfrm>
            <a:off x="209974" y="203200"/>
            <a:ext cx="5886026" cy="812800"/>
          </a:xfrm>
        </p:spPr>
        <p:txBody>
          <a:bodyPr anchor="t">
            <a:normAutofit/>
          </a:bodyPr>
          <a:lstStyle/>
          <a:p>
            <a:r>
              <a:rPr lang="en-GB" dirty="0"/>
              <a:t>Eye 1: Focus on the client</a:t>
            </a:r>
          </a:p>
        </p:txBody>
      </p:sp>
      <p:sp>
        <p:nvSpPr>
          <p:cNvPr id="9" name="Content Placeholder 8"/>
          <p:cNvSpPr>
            <a:spLocks noGrp="1"/>
          </p:cNvSpPr>
          <p:nvPr>
            <p:ph idx="1"/>
          </p:nvPr>
        </p:nvSpPr>
        <p:spPr>
          <a:xfrm>
            <a:off x="6416039" y="822960"/>
            <a:ext cx="5328921" cy="6035039"/>
          </a:xfrm>
        </p:spPr>
        <p:txBody>
          <a:bodyPr>
            <a:normAutofit lnSpcReduction="10000"/>
          </a:bodyPr>
          <a:lstStyle/>
          <a:p>
            <a:pPr marL="0" indent="0">
              <a:lnSpc>
                <a:spcPct val="90000"/>
              </a:lnSpc>
              <a:buNone/>
            </a:pPr>
            <a:r>
              <a:rPr lang="en-US" sz="2400" dirty="0"/>
              <a:t>Supervisee’s description of the client:</a:t>
            </a:r>
          </a:p>
          <a:p>
            <a:pPr lvl="2">
              <a:lnSpc>
                <a:spcPct val="90000"/>
              </a:lnSpc>
            </a:pPr>
            <a:r>
              <a:rPr lang="en-US" sz="2400" dirty="0"/>
              <a:t>Look</a:t>
            </a:r>
          </a:p>
          <a:p>
            <a:pPr lvl="2">
              <a:lnSpc>
                <a:spcPct val="90000"/>
              </a:lnSpc>
            </a:pPr>
            <a:r>
              <a:rPr lang="en-US" sz="2400" dirty="0"/>
              <a:t>Movement</a:t>
            </a:r>
          </a:p>
          <a:p>
            <a:pPr lvl="2">
              <a:lnSpc>
                <a:spcPct val="90000"/>
              </a:lnSpc>
            </a:pPr>
            <a:r>
              <a:rPr lang="en-US" sz="2400" dirty="0"/>
              <a:t>Posture</a:t>
            </a:r>
          </a:p>
          <a:p>
            <a:pPr lvl="2">
              <a:lnSpc>
                <a:spcPct val="90000"/>
              </a:lnSpc>
            </a:pPr>
            <a:r>
              <a:rPr lang="en-US" sz="2400" dirty="0"/>
              <a:t>Voice </a:t>
            </a:r>
          </a:p>
          <a:p>
            <a:pPr lvl="2">
              <a:lnSpc>
                <a:spcPct val="90000"/>
              </a:lnSpc>
            </a:pPr>
            <a:r>
              <a:rPr lang="en-US" sz="2400" dirty="0"/>
              <a:t>Breathing</a:t>
            </a:r>
          </a:p>
          <a:p>
            <a:pPr lvl="2">
              <a:lnSpc>
                <a:spcPct val="90000"/>
              </a:lnSpc>
            </a:pPr>
            <a:r>
              <a:rPr lang="en-US" sz="2400" dirty="0"/>
              <a:t>Gesture</a:t>
            </a:r>
          </a:p>
          <a:p>
            <a:pPr lvl="2">
              <a:lnSpc>
                <a:spcPct val="90000"/>
              </a:lnSpc>
            </a:pPr>
            <a:r>
              <a:rPr lang="en-US" sz="2400" dirty="0"/>
              <a:t>Use of language</a:t>
            </a:r>
          </a:p>
          <a:p>
            <a:pPr lvl="2">
              <a:lnSpc>
                <a:spcPct val="90000"/>
              </a:lnSpc>
            </a:pPr>
            <a:endParaRPr lang="en-US" sz="2400" dirty="0"/>
          </a:p>
          <a:p>
            <a:pPr marL="0" indent="0">
              <a:lnSpc>
                <a:spcPct val="90000"/>
              </a:lnSpc>
              <a:buNone/>
            </a:pPr>
            <a:r>
              <a:rPr lang="en-US" sz="2400" dirty="0"/>
              <a:t>Purpose is NOT to understand the client or their ‘problem’ but to keep the client present in the supervision session  as a person rather than a problem or a task.</a:t>
            </a:r>
          </a:p>
          <a:p>
            <a:pPr lvl="1">
              <a:lnSpc>
                <a:spcPct val="90000"/>
              </a:lnSpc>
            </a:pPr>
            <a:endParaRPr lang="en-US" sz="1200" dirty="0"/>
          </a:p>
        </p:txBody>
      </p:sp>
    </p:spTree>
    <p:extLst>
      <p:ext uri="{BB962C8B-B14F-4D97-AF65-F5344CB8AC3E}">
        <p14:creationId xmlns:p14="http://schemas.microsoft.com/office/powerpoint/2010/main" val="106920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0EC1475-07B7-4406-AA5B-337D8CAE8AEA}"/>
              </a:ext>
            </a:extLst>
          </p:cNvPr>
          <p:cNvSpPr>
            <a:spLocks noGrp="1"/>
          </p:cNvSpPr>
          <p:nvPr>
            <p:ph type="title"/>
          </p:nvPr>
        </p:nvSpPr>
        <p:spPr>
          <a:xfrm>
            <a:off x="209974" y="152400"/>
            <a:ext cx="7064586" cy="802640"/>
          </a:xfrm>
        </p:spPr>
        <p:txBody>
          <a:bodyPr anchor="t">
            <a:normAutofit/>
          </a:bodyPr>
          <a:lstStyle/>
          <a:p>
            <a:r>
              <a:rPr lang="en-GB" dirty="0"/>
              <a:t>Eye 2: Focus on the Intervention</a:t>
            </a:r>
          </a:p>
        </p:txBody>
      </p:sp>
      <p:sp>
        <p:nvSpPr>
          <p:cNvPr id="9" name="Content Placeholder 8"/>
          <p:cNvSpPr>
            <a:spLocks noGrp="1"/>
          </p:cNvSpPr>
          <p:nvPr>
            <p:ph idx="1"/>
          </p:nvPr>
        </p:nvSpPr>
        <p:spPr>
          <a:xfrm>
            <a:off x="6536266" y="1107441"/>
            <a:ext cx="5298441" cy="5496559"/>
          </a:xfrm>
        </p:spPr>
        <p:txBody>
          <a:bodyPr>
            <a:normAutofit/>
          </a:bodyPr>
          <a:lstStyle/>
          <a:p>
            <a:pPr marL="0" indent="0">
              <a:buNone/>
            </a:pPr>
            <a:r>
              <a:rPr lang="en-US" sz="2800" dirty="0"/>
              <a:t>What interventions have you used?</a:t>
            </a:r>
          </a:p>
          <a:p>
            <a:pPr lvl="1"/>
            <a:r>
              <a:rPr lang="en-US" sz="2800" dirty="0"/>
              <a:t>What were your reasons for choosing them?</a:t>
            </a:r>
          </a:p>
          <a:p>
            <a:pPr lvl="1"/>
            <a:r>
              <a:rPr lang="en-US" sz="2800" dirty="0"/>
              <a:t>Where are your interventions leading you?</a:t>
            </a:r>
          </a:p>
          <a:p>
            <a:pPr lvl="1"/>
            <a:r>
              <a:rPr lang="en-US" sz="2800" dirty="0"/>
              <a:t>Brainstorm different options without evaluating them (go wild!)</a:t>
            </a:r>
          </a:p>
          <a:p>
            <a:pPr lvl="1"/>
            <a:r>
              <a:rPr lang="en-US" sz="2800" dirty="0"/>
              <a:t>Don’t necessarily OFFER an intervention</a:t>
            </a:r>
          </a:p>
          <a:p>
            <a:pPr lvl="2"/>
            <a:endParaRPr lang="en-US" sz="2000" dirty="0"/>
          </a:p>
        </p:txBody>
      </p:sp>
      <p:pic>
        <p:nvPicPr>
          <p:cNvPr id="10" name="Picture 9">
            <a:extLst>
              <a:ext uri="{FF2B5EF4-FFF2-40B4-BE49-F238E27FC236}">
                <a16:creationId xmlns:a16="http://schemas.microsoft.com/office/drawing/2014/main" xmlns="" id="{4994F17F-A241-4818-BA1A-F24C6A973F34}"/>
              </a:ext>
            </a:extLst>
          </p:cNvPr>
          <p:cNvPicPr/>
          <p:nvPr/>
        </p:nvPicPr>
        <p:blipFill rotWithShape="1">
          <a:blip r:embed="rId2"/>
          <a:srcRect l="25925" t="32499" r="47883" b="20228"/>
          <a:stretch/>
        </p:blipFill>
        <p:spPr bwMode="auto">
          <a:xfrm>
            <a:off x="1330960" y="1414780"/>
            <a:ext cx="4114800" cy="44983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3558744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671BFC7-4C75-49C0-86B7-501BF6553FCF}"/>
              </a:ext>
            </a:extLst>
          </p:cNvPr>
          <p:cNvSpPr>
            <a:spLocks noGrp="1"/>
          </p:cNvSpPr>
          <p:nvPr>
            <p:ph type="title"/>
          </p:nvPr>
        </p:nvSpPr>
        <p:spPr>
          <a:xfrm>
            <a:off x="98214" y="155907"/>
            <a:ext cx="6140026" cy="1320800"/>
          </a:xfrm>
        </p:spPr>
        <p:txBody>
          <a:bodyPr anchor="t">
            <a:normAutofit/>
          </a:bodyPr>
          <a:lstStyle/>
          <a:p>
            <a:r>
              <a:rPr lang="en-GB" dirty="0"/>
              <a:t>Eye 3: Focus on the client-</a:t>
            </a:r>
            <a:br>
              <a:rPr lang="en-GB" dirty="0"/>
            </a:br>
            <a:r>
              <a:rPr lang="en-GB" dirty="0"/>
              <a:t>supervisee relationship</a:t>
            </a:r>
          </a:p>
        </p:txBody>
      </p:sp>
      <p:sp>
        <p:nvSpPr>
          <p:cNvPr id="9" name="Content Placeholder 8"/>
          <p:cNvSpPr>
            <a:spLocks noGrp="1"/>
          </p:cNvSpPr>
          <p:nvPr>
            <p:ph idx="1"/>
          </p:nvPr>
        </p:nvSpPr>
        <p:spPr>
          <a:xfrm>
            <a:off x="6319521" y="408153"/>
            <a:ext cx="5774265" cy="6041693"/>
          </a:xfrm>
        </p:spPr>
        <p:txBody>
          <a:bodyPr>
            <a:normAutofit lnSpcReduction="10000"/>
          </a:bodyPr>
          <a:lstStyle/>
          <a:p>
            <a:pPr marL="0" indent="0">
              <a:buNone/>
            </a:pPr>
            <a:r>
              <a:rPr lang="en-US" sz="2400" dirty="0"/>
              <a:t>The supervisor focuses on the perspectives of BOTH people:</a:t>
            </a:r>
          </a:p>
          <a:p>
            <a:pPr lvl="1"/>
            <a:r>
              <a:rPr lang="en-US" sz="2200" dirty="0"/>
              <a:t>What is the system that the supervisee and the client create together?</a:t>
            </a:r>
          </a:p>
          <a:p>
            <a:pPr lvl="1"/>
            <a:r>
              <a:rPr lang="en-US" sz="2200" dirty="0"/>
              <a:t>Find an image or metaphor to represent the relationship.</a:t>
            </a:r>
          </a:p>
          <a:p>
            <a:pPr lvl="1"/>
            <a:r>
              <a:rPr lang="en-US" sz="2200" dirty="0"/>
              <a:t>Imagine the sort of relationship you would have in different circumstances.</a:t>
            </a:r>
          </a:p>
          <a:p>
            <a:pPr lvl="1"/>
            <a:r>
              <a:rPr lang="en-US" sz="2200" dirty="0"/>
              <a:t>If you were a fly on the wall looking at your last appointment, what would you notice?</a:t>
            </a:r>
          </a:p>
          <a:p>
            <a:pPr lvl="1"/>
            <a:r>
              <a:rPr lang="en-US" sz="2200" dirty="0"/>
              <a:t>Client transference on to the supervisee.</a:t>
            </a:r>
          </a:p>
          <a:p>
            <a:pPr lvl="1"/>
            <a:r>
              <a:rPr lang="en-US" sz="2200" dirty="0"/>
              <a:t>Supervisee counter transference onto the client.</a:t>
            </a:r>
          </a:p>
          <a:p>
            <a:pPr lvl="1"/>
            <a:endParaRPr lang="en-US" sz="2200" dirty="0"/>
          </a:p>
        </p:txBody>
      </p:sp>
      <p:pic>
        <p:nvPicPr>
          <p:cNvPr id="8" name="Picture 7">
            <a:extLst>
              <a:ext uri="{FF2B5EF4-FFF2-40B4-BE49-F238E27FC236}">
                <a16:creationId xmlns:a16="http://schemas.microsoft.com/office/drawing/2014/main" xmlns="" id="{9DC8AFCC-6499-421B-A648-A9C3CC64D192}"/>
              </a:ext>
            </a:extLst>
          </p:cNvPr>
          <p:cNvPicPr/>
          <p:nvPr/>
        </p:nvPicPr>
        <p:blipFill rotWithShape="1">
          <a:blip r:embed="rId2"/>
          <a:srcRect l="25814" t="34666" r="45159" b="17865"/>
          <a:stretch/>
        </p:blipFill>
        <p:spPr bwMode="auto">
          <a:xfrm>
            <a:off x="985520" y="1781507"/>
            <a:ext cx="4358640" cy="421289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618927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5DDD06-E661-4248-B660-88A495753CDA}"/>
              </a:ext>
            </a:extLst>
          </p:cNvPr>
          <p:cNvSpPr>
            <a:spLocks noGrp="1"/>
          </p:cNvSpPr>
          <p:nvPr>
            <p:ph type="title"/>
          </p:nvPr>
        </p:nvSpPr>
        <p:spPr>
          <a:xfrm>
            <a:off x="179494" y="172720"/>
            <a:ext cx="6780106" cy="985520"/>
          </a:xfrm>
        </p:spPr>
        <p:txBody>
          <a:bodyPr anchor="t">
            <a:normAutofit/>
          </a:bodyPr>
          <a:lstStyle/>
          <a:p>
            <a:r>
              <a:rPr lang="en-GB" dirty="0"/>
              <a:t>Eye 4: Focus on the supervisee</a:t>
            </a:r>
          </a:p>
        </p:txBody>
      </p:sp>
      <p:sp>
        <p:nvSpPr>
          <p:cNvPr id="9" name="Content Placeholder 8"/>
          <p:cNvSpPr>
            <a:spLocks noGrp="1"/>
          </p:cNvSpPr>
          <p:nvPr>
            <p:ph idx="1"/>
          </p:nvPr>
        </p:nvSpPr>
        <p:spPr>
          <a:xfrm>
            <a:off x="6777420" y="834709"/>
            <a:ext cx="5016326" cy="5779451"/>
          </a:xfrm>
        </p:spPr>
        <p:txBody>
          <a:bodyPr>
            <a:noAutofit/>
          </a:bodyPr>
          <a:lstStyle/>
          <a:p>
            <a:pPr marL="0" indent="0">
              <a:buNone/>
            </a:pPr>
            <a:r>
              <a:rPr lang="en-US" sz="2400" dirty="0"/>
              <a:t>How is the supervisee affected, internally (especially </a:t>
            </a:r>
            <a:r>
              <a:rPr lang="en-US" sz="2400" b="1" dirty="0"/>
              <a:t>emotionally)</a:t>
            </a:r>
            <a:r>
              <a:rPr lang="en-US" sz="2400" dirty="0"/>
              <a:t> by the client?</a:t>
            </a:r>
          </a:p>
          <a:p>
            <a:pPr lvl="1"/>
            <a:r>
              <a:rPr lang="en-US" sz="2400" dirty="0"/>
              <a:t>Does the relationship with the client remind the supervisee of </a:t>
            </a:r>
            <a:r>
              <a:rPr lang="en-US" sz="2400" b="1" dirty="0"/>
              <a:t>another </a:t>
            </a:r>
            <a:r>
              <a:rPr lang="en-US" sz="2400" dirty="0"/>
              <a:t>relationship?</a:t>
            </a:r>
          </a:p>
          <a:p>
            <a:pPr lvl="1"/>
            <a:r>
              <a:rPr lang="en-US" sz="2400" dirty="0"/>
              <a:t>How does the supervisee respond to the ‘role’ imposed by the client on them?</a:t>
            </a:r>
          </a:p>
          <a:p>
            <a:pPr lvl="1"/>
            <a:r>
              <a:rPr lang="en-US" sz="2400" dirty="0"/>
              <a:t>Does the supervisee want the client to change for their own sake rather than the client’s</a:t>
            </a:r>
            <a:r>
              <a:rPr lang="en-US" sz="2800" dirty="0"/>
              <a:t>?</a:t>
            </a:r>
          </a:p>
        </p:txBody>
      </p:sp>
      <p:pic>
        <p:nvPicPr>
          <p:cNvPr id="8" name="Picture 7">
            <a:extLst>
              <a:ext uri="{FF2B5EF4-FFF2-40B4-BE49-F238E27FC236}">
                <a16:creationId xmlns:a16="http://schemas.microsoft.com/office/drawing/2014/main" xmlns="" id="{70A688EF-310C-42F8-ABB1-BA317461286C}"/>
              </a:ext>
            </a:extLst>
          </p:cNvPr>
          <p:cNvPicPr/>
          <p:nvPr/>
        </p:nvPicPr>
        <p:blipFill rotWithShape="1">
          <a:blip r:embed="rId2"/>
          <a:srcRect l="26035" t="35257" r="45048" b="13729"/>
          <a:stretch/>
        </p:blipFill>
        <p:spPr bwMode="auto">
          <a:xfrm>
            <a:off x="1495425" y="1571306"/>
            <a:ext cx="4352925" cy="437229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55022629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65BA28A-E8D7-418A-AAEA-1BA338994D2B}"/>
              </a:ext>
            </a:extLst>
          </p:cNvPr>
          <p:cNvSpPr>
            <a:spLocks noGrp="1"/>
          </p:cNvSpPr>
          <p:nvPr>
            <p:ph type="title"/>
          </p:nvPr>
        </p:nvSpPr>
        <p:spPr>
          <a:xfrm>
            <a:off x="149014" y="233680"/>
            <a:ext cx="6962986" cy="1320800"/>
          </a:xfrm>
        </p:spPr>
        <p:txBody>
          <a:bodyPr anchor="t">
            <a:normAutofit/>
          </a:bodyPr>
          <a:lstStyle/>
          <a:p>
            <a:r>
              <a:rPr lang="en-GB" dirty="0"/>
              <a:t>Eye 5: Focus on the supervisor-supervisee relationship</a:t>
            </a:r>
          </a:p>
        </p:txBody>
      </p:sp>
      <p:sp>
        <p:nvSpPr>
          <p:cNvPr id="9" name="Content Placeholder 8"/>
          <p:cNvSpPr>
            <a:spLocks noGrp="1"/>
          </p:cNvSpPr>
          <p:nvPr>
            <p:ph idx="1"/>
          </p:nvPr>
        </p:nvSpPr>
        <p:spPr>
          <a:xfrm>
            <a:off x="6847217" y="416560"/>
            <a:ext cx="5344783" cy="6441440"/>
          </a:xfrm>
        </p:spPr>
        <p:txBody>
          <a:bodyPr>
            <a:normAutofit lnSpcReduction="10000"/>
          </a:bodyPr>
          <a:lstStyle/>
          <a:p>
            <a:pPr marL="0" indent="0">
              <a:buNone/>
            </a:pPr>
            <a:r>
              <a:rPr lang="en-US" sz="2400" dirty="0"/>
              <a:t>Parallel Processes:</a:t>
            </a:r>
          </a:p>
          <a:p>
            <a:pPr marL="0" indent="0">
              <a:buNone/>
            </a:pPr>
            <a:r>
              <a:rPr lang="en-US" sz="2400" dirty="0"/>
              <a:t>Looking for ways in which the supervisor-supervisee relationship resembles the client-supervisee relationship.</a:t>
            </a:r>
          </a:p>
          <a:p>
            <a:pPr lvl="1"/>
            <a:r>
              <a:rPr lang="en-US" sz="2200" dirty="0"/>
              <a:t>In a parallel process, the supervisee acts like the client and the supervisor acts like the supervisee.</a:t>
            </a:r>
          </a:p>
          <a:p>
            <a:pPr lvl="1"/>
            <a:r>
              <a:rPr lang="en-US" sz="2200" dirty="0"/>
              <a:t>E.g. the supervisee withholds feelings from the supervisor like the client does or responds negatively to support or interventions like the client does.</a:t>
            </a:r>
          </a:p>
          <a:p>
            <a:pPr lvl="1"/>
            <a:r>
              <a:rPr lang="en-US" sz="2200" dirty="0"/>
              <a:t>Supervisor-supervisee relationships may also be played out between the supervisee and the client!</a:t>
            </a:r>
          </a:p>
        </p:txBody>
      </p:sp>
      <p:pic>
        <p:nvPicPr>
          <p:cNvPr id="8" name="Picture 7">
            <a:extLst>
              <a:ext uri="{FF2B5EF4-FFF2-40B4-BE49-F238E27FC236}">
                <a16:creationId xmlns:a16="http://schemas.microsoft.com/office/drawing/2014/main" xmlns="" id="{8270ED49-3D3D-4BC8-BF39-520971A04421}"/>
              </a:ext>
            </a:extLst>
          </p:cNvPr>
          <p:cNvPicPr/>
          <p:nvPr/>
        </p:nvPicPr>
        <p:blipFill rotWithShape="1">
          <a:blip r:embed="rId2"/>
          <a:srcRect l="26812" t="36832" r="43829" b="9593"/>
          <a:stretch/>
        </p:blipFill>
        <p:spPr bwMode="auto">
          <a:xfrm>
            <a:off x="995680" y="1787525"/>
            <a:ext cx="4349104" cy="453199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33468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9E3A5AC-5122-4C3E-BA8A-729C479E3C83}"/>
              </a:ext>
            </a:extLst>
          </p:cNvPr>
          <p:cNvSpPr>
            <a:spLocks noGrp="1"/>
          </p:cNvSpPr>
          <p:nvPr>
            <p:ph type="title"/>
          </p:nvPr>
        </p:nvSpPr>
        <p:spPr>
          <a:xfrm>
            <a:off x="88054" y="155907"/>
            <a:ext cx="7237306" cy="1296973"/>
          </a:xfrm>
        </p:spPr>
        <p:txBody>
          <a:bodyPr anchor="t">
            <a:normAutofit/>
          </a:bodyPr>
          <a:lstStyle/>
          <a:p>
            <a:r>
              <a:rPr lang="en-GB" dirty="0"/>
              <a:t>Eye 6: Focus on the supervisor’s</a:t>
            </a:r>
            <a:br>
              <a:rPr lang="en-GB" dirty="0"/>
            </a:br>
            <a:r>
              <a:rPr lang="en-GB" dirty="0"/>
              <a:t>processes</a:t>
            </a:r>
          </a:p>
        </p:txBody>
      </p:sp>
      <p:sp>
        <p:nvSpPr>
          <p:cNvPr id="9" name="Content Placeholder 8"/>
          <p:cNvSpPr>
            <a:spLocks noGrp="1"/>
          </p:cNvSpPr>
          <p:nvPr>
            <p:ph idx="1"/>
          </p:nvPr>
        </p:nvSpPr>
        <p:spPr>
          <a:xfrm>
            <a:off x="6802119" y="846787"/>
            <a:ext cx="5041155" cy="6011213"/>
          </a:xfrm>
        </p:spPr>
        <p:txBody>
          <a:bodyPr>
            <a:normAutofit/>
          </a:bodyPr>
          <a:lstStyle/>
          <a:p>
            <a:pPr marL="0" indent="0">
              <a:buNone/>
            </a:pPr>
            <a:r>
              <a:rPr lang="en-US" sz="2400" dirty="0"/>
              <a:t>Noticing sudden changes that ‘come over us’, such as fatigue, interest, annoyance, fear.</a:t>
            </a:r>
          </a:p>
          <a:p>
            <a:pPr lvl="1"/>
            <a:r>
              <a:rPr lang="en-US" sz="2200" dirty="0"/>
              <a:t>Images that spring to mind.</a:t>
            </a:r>
          </a:p>
          <a:p>
            <a:pPr lvl="1"/>
            <a:r>
              <a:rPr lang="en-US" sz="2200" dirty="0"/>
              <a:t>Reflectiveness – knowing one’s internal states well enough to know whether this feeling is coming from this experience or another one outside the supervisor-supervisee relationship.</a:t>
            </a:r>
          </a:p>
          <a:p>
            <a:pPr lvl="1"/>
            <a:r>
              <a:rPr lang="en-US" sz="2200" dirty="0"/>
              <a:t>Does the response reflect basic feelings about the supervisee, or about the material they are discussing?</a:t>
            </a:r>
          </a:p>
        </p:txBody>
      </p:sp>
      <p:pic>
        <p:nvPicPr>
          <p:cNvPr id="8" name="Picture 7">
            <a:extLst>
              <a:ext uri="{FF2B5EF4-FFF2-40B4-BE49-F238E27FC236}">
                <a16:creationId xmlns:a16="http://schemas.microsoft.com/office/drawing/2014/main" xmlns="" id="{01541C06-08CD-4807-8AC7-5B29A55F3FEA}"/>
              </a:ext>
            </a:extLst>
          </p:cNvPr>
          <p:cNvPicPr/>
          <p:nvPr/>
        </p:nvPicPr>
        <p:blipFill rotWithShape="1">
          <a:blip r:embed="rId2"/>
          <a:srcRect l="26369" t="45893" r="45491" b="9395"/>
          <a:stretch/>
        </p:blipFill>
        <p:spPr bwMode="auto">
          <a:xfrm>
            <a:off x="1026160" y="1747520"/>
            <a:ext cx="4632960" cy="398653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8823327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6C26AF1-6908-4415-8F06-01D85167AB43}"/>
              </a:ext>
            </a:extLst>
          </p:cNvPr>
          <p:cNvSpPr>
            <a:spLocks noGrp="1"/>
          </p:cNvSpPr>
          <p:nvPr>
            <p:ph type="title"/>
          </p:nvPr>
        </p:nvSpPr>
        <p:spPr>
          <a:xfrm>
            <a:off x="0" y="0"/>
            <a:ext cx="8596668" cy="1320800"/>
          </a:xfrm>
        </p:spPr>
        <p:txBody>
          <a:bodyPr anchor="t">
            <a:normAutofit/>
          </a:bodyPr>
          <a:lstStyle/>
          <a:p>
            <a:r>
              <a:rPr lang="en-GB" dirty="0"/>
              <a:t>Eye 6a: Focus on the supervisor’s ‘fantasy relationship’ with the client</a:t>
            </a:r>
          </a:p>
        </p:txBody>
      </p:sp>
      <p:sp>
        <p:nvSpPr>
          <p:cNvPr id="9" name="Content Placeholder 8"/>
          <p:cNvSpPr>
            <a:spLocks noGrp="1"/>
          </p:cNvSpPr>
          <p:nvPr>
            <p:ph idx="1"/>
          </p:nvPr>
        </p:nvSpPr>
        <p:spPr>
          <a:xfrm>
            <a:off x="5760720" y="1696720"/>
            <a:ext cx="6268720" cy="4714240"/>
          </a:xfrm>
        </p:spPr>
        <p:txBody>
          <a:bodyPr>
            <a:normAutofit/>
          </a:bodyPr>
          <a:lstStyle/>
          <a:p>
            <a:pPr marL="0" indent="0">
              <a:buNone/>
            </a:pPr>
            <a:r>
              <a:rPr lang="en-US" sz="2400" dirty="0"/>
              <a:t>Noticing feelings about the client – especially ones that are at odds with the ones of the supervise (e.g. supervisor is sympathetic, supervisee is irritated).</a:t>
            </a:r>
          </a:p>
          <a:p>
            <a:pPr lvl="1"/>
            <a:r>
              <a:rPr lang="en-US" sz="2200" dirty="0"/>
              <a:t>Any relationship ‘triangle’ tends to oust one of the three – i.e. there may be rivalry.</a:t>
            </a:r>
          </a:p>
          <a:p>
            <a:pPr lvl="1"/>
            <a:r>
              <a:rPr lang="en-US" sz="2200" dirty="0"/>
              <a:t>Explore whether some aspect of the client-supervisee relationship is being denied and experienced by the supervisor.</a:t>
            </a:r>
          </a:p>
        </p:txBody>
      </p:sp>
      <p:pic>
        <p:nvPicPr>
          <p:cNvPr id="8" name="Picture 7">
            <a:extLst>
              <a:ext uri="{FF2B5EF4-FFF2-40B4-BE49-F238E27FC236}">
                <a16:creationId xmlns:a16="http://schemas.microsoft.com/office/drawing/2014/main" xmlns="" id="{72C8A6CC-435B-4F26-BCE3-B0566177861B}"/>
              </a:ext>
            </a:extLst>
          </p:cNvPr>
          <p:cNvPicPr/>
          <p:nvPr/>
        </p:nvPicPr>
        <p:blipFill rotWithShape="1">
          <a:blip r:embed="rId2"/>
          <a:srcRect l="26036" t="41166" r="45380" b="13138"/>
          <a:stretch/>
        </p:blipFill>
        <p:spPr bwMode="auto">
          <a:xfrm>
            <a:off x="640080" y="1696720"/>
            <a:ext cx="4318000" cy="41960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540713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3642661-DDD2-48B2-BA3E-E9054DA90766}"/>
              </a:ext>
            </a:extLst>
          </p:cNvPr>
          <p:cNvSpPr>
            <a:spLocks noGrp="1"/>
          </p:cNvSpPr>
          <p:nvPr>
            <p:ph type="title"/>
          </p:nvPr>
        </p:nvSpPr>
        <p:spPr>
          <a:xfrm>
            <a:off x="118534" y="193040"/>
            <a:ext cx="7633546" cy="711200"/>
          </a:xfrm>
        </p:spPr>
        <p:txBody>
          <a:bodyPr anchor="t">
            <a:normAutofit/>
          </a:bodyPr>
          <a:lstStyle/>
          <a:p>
            <a:r>
              <a:rPr lang="en-GB" dirty="0"/>
              <a:t>Eye 7: Focus on the wider context</a:t>
            </a:r>
          </a:p>
        </p:txBody>
      </p:sp>
      <p:sp>
        <p:nvSpPr>
          <p:cNvPr id="9" name="Content Placeholder 8"/>
          <p:cNvSpPr>
            <a:spLocks noGrp="1"/>
          </p:cNvSpPr>
          <p:nvPr>
            <p:ph idx="1"/>
          </p:nvPr>
        </p:nvSpPr>
        <p:spPr>
          <a:xfrm>
            <a:off x="6386406" y="904240"/>
            <a:ext cx="5684521" cy="5868035"/>
          </a:xfrm>
        </p:spPr>
        <p:txBody>
          <a:bodyPr>
            <a:normAutofit fontScale="92500" lnSpcReduction="10000"/>
          </a:bodyPr>
          <a:lstStyle/>
          <a:p>
            <a:r>
              <a:rPr lang="en-US" sz="2400"/>
              <a:t>Client context – their background, family, reasons for seeking help now.</a:t>
            </a:r>
          </a:p>
          <a:p>
            <a:r>
              <a:rPr lang="en-US" sz="2400"/>
              <a:t>Professional and organisational context of the supervisee, e.g. professional traditions and standards, current thinking.</a:t>
            </a:r>
          </a:p>
          <a:p>
            <a:r>
              <a:rPr lang="en-US" sz="2400"/>
              <a:t>Context of supervisee-client relationship – how did they come to see the client? On whose advice?</a:t>
            </a:r>
          </a:p>
          <a:p>
            <a:r>
              <a:rPr lang="en-US" sz="2400"/>
              <a:t>Context of the supervisory relationship – previous experiences of supervision, professional differences, demographic differences, power differences.</a:t>
            </a:r>
          </a:p>
          <a:p>
            <a:r>
              <a:rPr lang="en-US" sz="2400"/>
              <a:t>Supervisor context, supervisor’s recognition of biases, stereotypes, personality style and how this might affect the relationship.</a:t>
            </a:r>
            <a:endParaRPr lang="en-US" sz="2400" dirty="0"/>
          </a:p>
        </p:txBody>
      </p:sp>
      <p:pic>
        <p:nvPicPr>
          <p:cNvPr id="10" name="Picture 9">
            <a:extLst>
              <a:ext uri="{FF2B5EF4-FFF2-40B4-BE49-F238E27FC236}">
                <a16:creationId xmlns:a16="http://schemas.microsoft.com/office/drawing/2014/main" xmlns="" id="{CD084CB1-29E5-4959-92C7-9A2221C4C11A}"/>
              </a:ext>
            </a:extLst>
          </p:cNvPr>
          <p:cNvPicPr/>
          <p:nvPr/>
        </p:nvPicPr>
        <p:blipFill rotWithShape="1">
          <a:blip r:embed="rId2"/>
          <a:srcRect l="26036" t="37030" r="44341" b="15698"/>
          <a:stretch/>
        </p:blipFill>
        <p:spPr bwMode="auto">
          <a:xfrm>
            <a:off x="1418590" y="1542415"/>
            <a:ext cx="4267200" cy="434594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732203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13DA324-9AFA-4C7A-B138-8C18ACC5D3C1}"/>
              </a:ext>
            </a:extLst>
          </p:cNvPr>
          <p:cNvSpPr>
            <a:spLocks noGrp="1"/>
          </p:cNvSpPr>
          <p:nvPr>
            <p:ph type="title"/>
          </p:nvPr>
        </p:nvSpPr>
        <p:spPr>
          <a:xfrm>
            <a:off x="601134" y="333375"/>
            <a:ext cx="8596668" cy="857250"/>
          </a:xfrm>
        </p:spPr>
        <p:txBody>
          <a:bodyPr>
            <a:normAutofit/>
          </a:bodyPr>
          <a:lstStyle/>
          <a:p>
            <a:r>
              <a:rPr lang="en-GB" sz="4000" dirty="0"/>
              <a:t>Structure </a:t>
            </a:r>
            <a:r>
              <a:rPr lang="en-GB" sz="4000" i="1" dirty="0"/>
              <a:t>and</a:t>
            </a:r>
            <a:r>
              <a:rPr lang="en-GB" sz="4000" dirty="0"/>
              <a:t> Process Models</a:t>
            </a:r>
          </a:p>
        </p:txBody>
      </p:sp>
      <p:sp>
        <p:nvSpPr>
          <p:cNvPr id="3" name="Content Placeholder 2">
            <a:extLst>
              <a:ext uri="{FF2B5EF4-FFF2-40B4-BE49-F238E27FC236}">
                <a16:creationId xmlns:a16="http://schemas.microsoft.com/office/drawing/2014/main" xmlns="" id="{CDCE0797-CD0C-4979-A86F-00068EB52F1F}"/>
              </a:ext>
            </a:extLst>
          </p:cNvPr>
          <p:cNvSpPr>
            <a:spLocks noGrp="1"/>
          </p:cNvSpPr>
          <p:nvPr>
            <p:ph idx="1"/>
          </p:nvPr>
        </p:nvSpPr>
        <p:spPr>
          <a:xfrm>
            <a:off x="601134" y="1276350"/>
            <a:ext cx="9571566" cy="5248275"/>
          </a:xfrm>
        </p:spPr>
        <p:txBody>
          <a:bodyPr>
            <a:normAutofit/>
          </a:bodyPr>
          <a:lstStyle/>
          <a:p>
            <a:pPr marL="0" indent="0">
              <a:buNone/>
            </a:pPr>
            <a:r>
              <a:rPr lang="en-GB" sz="2800" dirty="0"/>
              <a:t>An example of this ‘combination’ model is the Cyclical Model (Page and </a:t>
            </a:r>
            <a:r>
              <a:rPr lang="en-GB" sz="2800" dirty="0" err="1"/>
              <a:t>Wosket</a:t>
            </a:r>
            <a:r>
              <a:rPr lang="en-GB" sz="2800" dirty="0"/>
              <a:t>, </a:t>
            </a:r>
            <a:r>
              <a:rPr lang="en-GB" sz="2800" dirty="0" smtClean="0"/>
              <a:t>2001). </a:t>
            </a:r>
            <a:endParaRPr lang="en-GB" sz="2800" dirty="0"/>
          </a:p>
          <a:p>
            <a:pPr marL="0" indent="0">
              <a:buNone/>
            </a:pPr>
            <a:r>
              <a:rPr lang="en-GB" sz="2800" dirty="0"/>
              <a:t>Main concepts:</a:t>
            </a:r>
          </a:p>
          <a:p>
            <a:pPr lvl="1"/>
            <a:r>
              <a:rPr lang="en-GB" sz="2800" dirty="0"/>
              <a:t>Contracting</a:t>
            </a:r>
          </a:p>
          <a:p>
            <a:pPr lvl="1"/>
            <a:r>
              <a:rPr lang="en-GB" sz="2800" dirty="0"/>
              <a:t>Focus</a:t>
            </a:r>
          </a:p>
          <a:p>
            <a:pPr lvl="1"/>
            <a:r>
              <a:rPr lang="en-GB" sz="2800" dirty="0"/>
              <a:t>Space</a:t>
            </a:r>
          </a:p>
          <a:p>
            <a:pPr lvl="1"/>
            <a:r>
              <a:rPr lang="en-GB" sz="2800" dirty="0"/>
              <a:t>Bridge</a:t>
            </a:r>
          </a:p>
          <a:p>
            <a:pPr lvl="1"/>
            <a:r>
              <a:rPr lang="en-GB" sz="2800" dirty="0"/>
              <a:t>Review </a:t>
            </a:r>
          </a:p>
          <a:p>
            <a:pPr marL="0" indent="0">
              <a:buNone/>
            </a:pPr>
            <a:r>
              <a:rPr lang="en-GB" sz="2800" dirty="0"/>
              <a:t>Each concept contains 5 further elements, all of which need to be addressed for the supervision to be effective </a:t>
            </a:r>
          </a:p>
          <a:p>
            <a:pPr lvl="1"/>
            <a:endParaRPr lang="en-GB" sz="2200" dirty="0"/>
          </a:p>
          <a:p>
            <a:endParaRPr lang="en-GB" sz="2400" dirty="0"/>
          </a:p>
        </p:txBody>
      </p:sp>
    </p:spTree>
    <p:extLst>
      <p:ext uri="{BB962C8B-B14F-4D97-AF65-F5344CB8AC3E}">
        <p14:creationId xmlns:p14="http://schemas.microsoft.com/office/powerpoint/2010/main" val="149361114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12" name="Content Placeholder 8">
            <a:extLst>
              <a:ext uri="{FF2B5EF4-FFF2-40B4-BE49-F238E27FC236}">
                <a16:creationId xmlns:a16="http://schemas.microsoft.com/office/drawing/2014/main" xmlns="" id="{B1790644-1864-4CD2-852C-70C6BB437E9A}"/>
              </a:ext>
            </a:extLst>
          </p:cNvPr>
          <p:cNvPicPr>
            <a:picLocks noChangeAspect="1"/>
          </p:cNvPicPr>
          <p:nvPr/>
        </p:nvPicPr>
        <p:blipFill rotWithShape="1">
          <a:blip r:embed="rId2"/>
          <a:srcRect r="3" b="4556"/>
          <a:stretch/>
        </p:blipFill>
        <p:spPr>
          <a:xfrm>
            <a:off x="281654" y="1361441"/>
            <a:ext cx="4868161" cy="3484880"/>
          </a:xfrm>
          <a:prstGeom prst="rect">
            <a:avLst/>
          </a:prstGeom>
        </p:spPr>
      </p:pic>
      <p:sp>
        <p:nvSpPr>
          <p:cNvPr id="14" name="Content Placeholder 13"/>
          <p:cNvSpPr>
            <a:spLocks noGrp="1"/>
          </p:cNvSpPr>
          <p:nvPr>
            <p:ph idx="1"/>
          </p:nvPr>
        </p:nvSpPr>
        <p:spPr>
          <a:xfrm>
            <a:off x="5506720" y="243840"/>
            <a:ext cx="6614160" cy="6441439"/>
          </a:xfrm>
        </p:spPr>
        <p:txBody>
          <a:bodyPr>
            <a:normAutofit lnSpcReduction="10000"/>
          </a:bodyPr>
          <a:lstStyle/>
          <a:p>
            <a:pPr marL="0" indent="0">
              <a:buNone/>
            </a:pPr>
            <a:r>
              <a:rPr lang="en-US" sz="2400" b="1" dirty="0"/>
              <a:t>Contract</a:t>
            </a:r>
            <a:r>
              <a:rPr lang="en-US" sz="2400" dirty="0"/>
              <a:t> :</a:t>
            </a:r>
          </a:p>
          <a:p>
            <a:pPr marL="0" indent="0">
              <a:buNone/>
            </a:pPr>
            <a:r>
              <a:rPr lang="en-US" sz="2400" dirty="0"/>
              <a:t>ground rules, boundaries, accountability, expectations, relationship.</a:t>
            </a:r>
          </a:p>
          <a:p>
            <a:pPr marL="0" indent="0">
              <a:buNone/>
            </a:pPr>
            <a:r>
              <a:rPr lang="en-US" sz="2400" b="1" dirty="0"/>
              <a:t>Focus:</a:t>
            </a:r>
          </a:p>
          <a:p>
            <a:pPr marL="0" indent="0">
              <a:buNone/>
            </a:pPr>
            <a:r>
              <a:rPr lang="en-US" sz="2400" dirty="0"/>
              <a:t>Issues, objectives, presentation, approach, priorities.</a:t>
            </a:r>
          </a:p>
          <a:p>
            <a:pPr marL="0" indent="0">
              <a:buNone/>
            </a:pPr>
            <a:r>
              <a:rPr lang="en-US" sz="2400" b="1" dirty="0"/>
              <a:t>Space:</a:t>
            </a:r>
            <a:endParaRPr lang="en-US" sz="2400" dirty="0"/>
          </a:p>
          <a:p>
            <a:pPr marL="0" indent="0">
              <a:buNone/>
            </a:pPr>
            <a:r>
              <a:rPr lang="en-US" sz="2400" dirty="0"/>
              <a:t>Collaboration, investigation, challenge, containment, affirmation.</a:t>
            </a:r>
          </a:p>
          <a:p>
            <a:pPr marL="0" indent="0">
              <a:buNone/>
            </a:pPr>
            <a:r>
              <a:rPr lang="en-US" sz="2400" b="1" dirty="0"/>
              <a:t>Bridge:</a:t>
            </a:r>
            <a:endParaRPr lang="en-US" sz="2400" dirty="0"/>
          </a:p>
          <a:p>
            <a:pPr marL="0" indent="0">
              <a:buNone/>
            </a:pPr>
            <a:r>
              <a:rPr lang="en-US" sz="2400" dirty="0"/>
              <a:t>Consolidation, information giving, goal setting, action planning, client’s perspective.</a:t>
            </a:r>
          </a:p>
          <a:p>
            <a:pPr marL="0" indent="0">
              <a:buNone/>
            </a:pPr>
            <a:r>
              <a:rPr lang="en-US" sz="2400" b="1" dirty="0"/>
              <a:t>Review:</a:t>
            </a:r>
            <a:endParaRPr lang="en-US" sz="2400" dirty="0"/>
          </a:p>
          <a:p>
            <a:pPr marL="0" indent="0">
              <a:buNone/>
            </a:pPr>
            <a:r>
              <a:rPr lang="en-US" sz="2400" dirty="0"/>
              <a:t>Feedback, grounding, evaluation, assessment, re-contracting.</a:t>
            </a:r>
          </a:p>
          <a:p>
            <a:pPr marL="0" indent="0">
              <a:buNone/>
            </a:pPr>
            <a:endParaRPr lang="en-US" sz="2400" b="1" dirty="0"/>
          </a:p>
        </p:txBody>
      </p:sp>
    </p:spTree>
    <p:extLst>
      <p:ext uri="{BB962C8B-B14F-4D97-AF65-F5344CB8AC3E}">
        <p14:creationId xmlns:p14="http://schemas.microsoft.com/office/powerpoint/2010/main" val="31852148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16D1AAA-3AD8-45BB-B430-60F3BE9B150A}"/>
              </a:ext>
            </a:extLst>
          </p:cNvPr>
          <p:cNvSpPr>
            <a:spLocks noGrp="1"/>
          </p:cNvSpPr>
          <p:nvPr>
            <p:ph type="title"/>
          </p:nvPr>
        </p:nvSpPr>
        <p:spPr>
          <a:xfrm>
            <a:off x="677334" y="609600"/>
            <a:ext cx="8596668" cy="1320800"/>
          </a:xfrm>
        </p:spPr>
        <p:txBody>
          <a:bodyPr>
            <a:normAutofit/>
          </a:bodyPr>
          <a:lstStyle/>
          <a:p>
            <a:r>
              <a:rPr lang="en-GB"/>
              <a:t>3 Step Method </a:t>
            </a:r>
            <a:br>
              <a:rPr lang="en-GB"/>
            </a:br>
            <a:r>
              <a:rPr lang="en-GB"/>
              <a:t>Structuring the supervision session</a:t>
            </a:r>
          </a:p>
        </p:txBody>
      </p:sp>
      <p:graphicFrame>
        <p:nvGraphicFramePr>
          <p:cNvPr id="5" name="Content Placeholder 2"/>
          <p:cNvGraphicFramePr>
            <a:graphicFrameLocks noGrp="1"/>
          </p:cNvGraphicFramePr>
          <p:nvPr>
            <p:ph idx="1"/>
            <p:extLst>
              <p:ext uri="{D42A27DB-BD31-4B8C-83A1-F6EECF244321}">
                <p14:modId xmlns:p14="http://schemas.microsoft.com/office/powerpoint/2010/main" val="3464432601"/>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6429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76C33C-2A37-4F11-8E18-C504A7C059EB}"/>
              </a:ext>
            </a:extLst>
          </p:cNvPr>
          <p:cNvSpPr>
            <a:spLocks noGrp="1"/>
          </p:cNvSpPr>
          <p:nvPr>
            <p:ph type="title"/>
          </p:nvPr>
        </p:nvSpPr>
        <p:spPr/>
        <p:txBody>
          <a:bodyPr/>
          <a:lstStyle/>
          <a:p>
            <a:r>
              <a:rPr lang="en-GB" dirty="0"/>
              <a:t>Exercise </a:t>
            </a:r>
          </a:p>
        </p:txBody>
      </p:sp>
      <p:sp>
        <p:nvSpPr>
          <p:cNvPr id="3" name="Content Placeholder 2">
            <a:extLst>
              <a:ext uri="{FF2B5EF4-FFF2-40B4-BE49-F238E27FC236}">
                <a16:creationId xmlns:a16="http://schemas.microsoft.com/office/drawing/2014/main" xmlns="" id="{3CF2CA24-BFC5-4D9F-BB92-C7A4DEAA296F}"/>
              </a:ext>
            </a:extLst>
          </p:cNvPr>
          <p:cNvSpPr>
            <a:spLocks noGrp="1"/>
          </p:cNvSpPr>
          <p:nvPr>
            <p:ph idx="1"/>
          </p:nvPr>
        </p:nvSpPr>
        <p:spPr>
          <a:xfrm>
            <a:off x="677334" y="1781175"/>
            <a:ext cx="8596668" cy="4260187"/>
          </a:xfrm>
        </p:spPr>
        <p:txBody>
          <a:bodyPr>
            <a:noAutofit/>
          </a:bodyPr>
          <a:lstStyle/>
          <a:p>
            <a:r>
              <a:rPr lang="en-GB" sz="2800" dirty="0"/>
              <a:t>Choose a client you currently (or recently) are working with.</a:t>
            </a:r>
          </a:p>
          <a:p>
            <a:r>
              <a:rPr lang="en-GB" sz="2800" dirty="0"/>
              <a:t>Now shut your eyes and wait for an image of the client and the work to emerge.</a:t>
            </a:r>
          </a:p>
          <a:p>
            <a:r>
              <a:rPr lang="en-GB" sz="2800" dirty="0"/>
              <a:t>Notice texture, colour, shape, sound.</a:t>
            </a:r>
          </a:p>
          <a:p>
            <a:r>
              <a:rPr lang="en-GB" sz="2800" dirty="0"/>
              <a:t>Draw or write about the image.</a:t>
            </a:r>
          </a:p>
          <a:p>
            <a:r>
              <a:rPr lang="en-GB" sz="2800" dirty="0"/>
              <a:t>In dyads, share your </a:t>
            </a:r>
            <a:r>
              <a:rPr lang="en-GB" sz="2800" dirty="0" err="1"/>
              <a:t>noticings</a:t>
            </a:r>
            <a:r>
              <a:rPr lang="en-GB" sz="2800" dirty="0"/>
              <a:t>.</a:t>
            </a:r>
          </a:p>
          <a:p>
            <a:r>
              <a:rPr lang="en-GB" sz="2800" dirty="0"/>
              <a:t>What have your learned about that client/work?</a:t>
            </a:r>
          </a:p>
        </p:txBody>
      </p:sp>
    </p:spTree>
    <p:extLst>
      <p:ext uri="{BB962C8B-B14F-4D97-AF65-F5344CB8AC3E}">
        <p14:creationId xmlns:p14="http://schemas.microsoft.com/office/powerpoint/2010/main" val="384747949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371A5FA-B343-491B-8657-6A5E6637A7F4}"/>
              </a:ext>
            </a:extLst>
          </p:cNvPr>
          <p:cNvSpPr>
            <a:spLocks noGrp="1"/>
          </p:cNvSpPr>
          <p:nvPr>
            <p:ph idx="1"/>
          </p:nvPr>
        </p:nvSpPr>
        <p:spPr>
          <a:xfrm>
            <a:off x="381529" y="1314450"/>
            <a:ext cx="10914591" cy="5381626"/>
          </a:xfrm>
        </p:spPr>
        <p:txBody>
          <a:bodyPr>
            <a:normAutofit lnSpcReduction="10000"/>
          </a:bodyPr>
          <a:lstStyle/>
          <a:p>
            <a:pPr lvl="0"/>
            <a:r>
              <a:rPr lang="en-GB" sz="2400" dirty="0"/>
              <a:t>What would I least like my supervisor to know about work with this client?</a:t>
            </a:r>
          </a:p>
          <a:p>
            <a:pPr lvl="0"/>
            <a:r>
              <a:rPr lang="en-GB" sz="2400" dirty="0"/>
              <a:t>Am I frightened of being judged and assessed?  Have I tried checking out whether these fears are justified or not?</a:t>
            </a:r>
          </a:p>
          <a:p>
            <a:pPr lvl="0"/>
            <a:r>
              <a:rPr lang="en-GB" sz="2400" dirty="0"/>
              <a:t>Can I confront my supervisor and give them feedback?  If not, are the constraints internal or external?</a:t>
            </a:r>
          </a:p>
          <a:p>
            <a:pPr lvl="0"/>
            <a:r>
              <a:rPr lang="en-GB" sz="2400" dirty="0"/>
              <a:t>Do I tend to blame others for what I myself can change? Supervisees can depower themselves by having an investment in believing that they cannot change what their supervisor or organisation does to support them.  Many supervisees discover that more changes are possible than they previously believed.</a:t>
            </a:r>
          </a:p>
          <a:p>
            <a:pPr lvl="0"/>
            <a:r>
              <a:rPr lang="en-GB" sz="2400" dirty="0"/>
              <a:t>Do I carry some of my supervisor’s anxieties and feel I have to look after them?</a:t>
            </a:r>
          </a:p>
          <a:p>
            <a:pPr lvl="0"/>
            <a:r>
              <a:rPr lang="en-GB" sz="2400" dirty="0"/>
              <a:t>Is it feasible to have a more equal relationship?  How is it appropriate and is it what I want, given that more equality means more responsibility?</a:t>
            </a:r>
          </a:p>
          <a:p>
            <a:pPr marL="0" indent="0">
              <a:buNone/>
            </a:pPr>
            <a:endParaRPr lang="en-GB" sz="2400" dirty="0"/>
          </a:p>
          <a:p>
            <a:endParaRPr lang="en-GB" dirty="0"/>
          </a:p>
        </p:txBody>
      </p:sp>
      <p:sp>
        <p:nvSpPr>
          <p:cNvPr id="4" name="Title 1">
            <a:extLst>
              <a:ext uri="{FF2B5EF4-FFF2-40B4-BE49-F238E27FC236}">
                <a16:creationId xmlns:a16="http://schemas.microsoft.com/office/drawing/2014/main" xmlns="" id="{7C94E3D2-E94F-4B4A-ACC4-CA9DCC288027}"/>
              </a:ext>
            </a:extLst>
          </p:cNvPr>
          <p:cNvSpPr>
            <a:spLocks noGrp="1"/>
          </p:cNvSpPr>
          <p:nvPr>
            <p:ph type="title"/>
          </p:nvPr>
        </p:nvSpPr>
        <p:spPr>
          <a:xfrm>
            <a:off x="677333" y="609600"/>
            <a:ext cx="9962091" cy="790575"/>
          </a:xfrm>
        </p:spPr>
        <p:txBody>
          <a:bodyPr>
            <a:normAutofit fontScale="90000"/>
          </a:bodyPr>
          <a:lstStyle/>
          <a:p>
            <a:r>
              <a:rPr lang="en-GB" dirty="0"/>
              <a:t>Points for reflection (Hawkins &amp; </a:t>
            </a:r>
            <a:r>
              <a:rPr lang="en-GB" dirty="0" err="1"/>
              <a:t>Shohet</a:t>
            </a:r>
            <a:r>
              <a:rPr lang="en-GB" dirty="0"/>
              <a:t>, 2012)</a:t>
            </a:r>
            <a:br>
              <a:rPr lang="en-GB" dirty="0"/>
            </a:br>
            <a:endParaRPr lang="en-GB" dirty="0"/>
          </a:p>
        </p:txBody>
      </p:sp>
    </p:spTree>
    <p:extLst>
      <p:ext uri="{BB962C8B-B14F-4D97-AF65-F5344CB8AC3E}">
        <p14:creationId xmlns:p14="http://schemas.microsoft.com/office/powerpoint/2010/main" val="251467268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C235D9-73C5-44B4-9608-4E522DA03D90}"/>
              </a:ext>
            </a:extLst>
          </p:cNvPr>
          <p:cNvSpPr>
            <a:spLocks noGrp="1"/>
          </p:cNvSpPr>
          <p:nvPr>
            <p:ph type="title"/>
          </p:nvPr>
        </p:nvSpPr>
        <p:spPr>
          <a:xfrm>
            <a:off x="677334" y="609600"/>
            <a:ext cx="10562166" cy="1320800"/>
          </a:xfrm>
        </p:spPr>
        <p:txBody>
          <a:bodyPr>
            <a:normAutofit/>
          </a:bodyPr>
          <a:lstStyle/>
          <a:p>
            <a:r>
              <a:rPr lang="en-GB" dirty="0"/>
              <a:t>Trainee non-disclosure in supervision: what are they not telling you?  (</a:t>
            </a:r>
            <a:r>
              <a:rPr lang="en-GB" dirty="0" err="1"/>
              <a:t>Mehr</a:t>
            </a:r>
            <a:r>
              <a:rPr lang="en-GB" dirty="0"/>
              <a:t> et al, 2010)</a:t>
            </a:r>
          </a:p>
        </p:txBody>
      </p:sp>
      <p:sp>
        <p:nvSpPr>
          <p:cNvPr id="3" name="Content Placeholder 2">
            <a:extLst>
              <a:ext uri="{FF2B5EF4-FFF2-40B4-BE49-F238E27FC236}">
                <a16:creationId xmlns:a16="http://schemas.microsoft.com/office/drawing/2014/main" xmlns="" id="{99F3EC39-F964-4E6A-8318-7308F63C466D}"/>
              </a:ext>
            </a:extLst>
          </p:cNvPr>
          <p:cNvSpPr>
            <a:spLocks noGrp="1"/>
          </p:cNvSpPr>
          <p:nvPr>
            <p:ph idx="1"/>
          </p:nvPr>
        </p:nvSpPr>
        <p:spPr>
          <a:xfrm>
            <a:off x="677334" y="2160589"/>
            <a:ext cx="8596668" cy="4249736"/>
          </a:xfrm>
        </p:spPr>
        <p:txBody>
          <a:bodyPr>
            <a:noAutofit/>
          </a:bodyPr>
          <a:lstStyle/>
          <a:p>
            <a:r>
              <a:rPr lang="en-GB" sz="2400" dirty="0"/>
              <a:t>Negative experience of supervision</a:t>
            </a:r>
          </a:p>
          <a:p>
            <a:r>
              <a:rPr lang="en-GB" sz="2400" dirty="0"/>
              <a:t>Personal life concerns</a:t>
            </a:r>
          </a:p>
          <a:p>
            <a:r>
              <a:rPr lang="en-GB" sz="2400" dirty="0"/>
              <a:t>Negative perception of supervisor</a:t>
            </a:r>
          </a:p>
          <a:p>
            <a:r>
              <a:rPr lang="en-GB" sz="2400" dirty="0"/>
              <a:t>Reaction to evaluation</a:t>
            </a:r>
          </a:p>
          <a:p>
            <a:r>
              <a:rPr lang="en-GB" sz="2400" dirty="0"/>
              <a:t>Theoretic differences</a:t>
            </a:r>
          </a:p>
          <a:p>
            <a:r>
              <a:rPr lang="en-GB" sz="2400" dirty="0"/>
              <a:t>Concerns about professional inadequacy</a:t>
            </a:r>
          </a:p>
          <a:p>
            <a:r>
              <a:rPr lang="en-GB" sz="2400" dirty="0"/>
              <a:t>Perceived mistakes make</a:t>
            </a:r>
          </a:p>
          <a:p>
            <a:r>
              <a:rPr lang="en-GB" sz="2400" dirty="0"/>
              <a:t>Sexual attraction issues</a:t>
            </a:r>
          </a:p>
        </p:txBody>
      </p:sp>
    </p:spTree>
    <p:extLst>
      <p:ext uri="{BB962C8B-B14F-4D97-AF65-F5344CB8AC3E}">
        <p14:creationId xmlns:p14="http://schemas.microsoft.com/office/powerpoint/2010/main" val="39942952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xmlns="" id="{00800833-5F54-4FA8-9DA7-05A956D2EE23}"/>
              </a:ext>
            </a:extLst>
          </p:cNvPr>
          <p:cNvSpPr>
            <a:spLocks noGrp="1"/>
          </p:cNvSpPr>
          <p:nvPr>
            <p:ph idx="1"/>
          </p:nvPr>
        </p:nvSpPr>
        <p:spPr>
          <a:xfrm>
            <a:off x="677333" y="923925"/>
            <a:ext cx="9314391" cy="5600700"/>
          </a:xfrm>
        </p:spPr>
        <p:txBody>
          <a:bodyPr>
            <a:normAutofit/>
          </a:bodyPr>
          <a:lstStyle/>
          <a:p>
            <a:r>
              <a:rPr lang="en-GB" sz="2800" dirty="0"/>
              <a:t>The results of this study indicate that within a single supervision session, 84.3% of trainees withheld information from their supervisors. </a:t>
            </a:r>
          </a:p>
          <a:p>
            <a:endParaRPr lang="en-GB" sz="2800" dirty="0"/>
          </a:p>
          <a:p>
            <a:r>
              <a:rPr lang="en-GB" sz="2800" dirty="0"/>
              <a:t>reasons for nondisclosure (i.e. fears of being viewed negatively; power imbalance)</a:t>
            </a:r>
          </a:p>
          <a:p>
            <a:endParaRPr lang="en-GB" sz="2800" dirty="0"/>
          </a:p>
          <a:p>
            <a:r>
              <a:rPr lang="en-GB" sz="2800" dirty="0"/>
              <a:t>the greater the anxiety experienced by the trainee, the greater amount of trainee nondisclosure and a lower overall willingness to disclose in the supervision session. </a:t>
            </a:r>
          </a:p>
          <a:p>
            <a:endParaRPr lang="en-GB" dirty="0"/>
          </a:p>
        </p:txBody>
      </p:sp>
    </p:spTree>
    <p:extLst>
      <p:ext uri="{BB962C8B-B14F-4D97-AF65-F5344CB8AC3E}">
        <p14:creationId xmlns:p14="http://schemas.microsoft.com/office/powerpoint/2010/main" val="35857288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9EA8F2-B48B-477E-A352-39CE3D025465}"/>
              </a:ext>
            </a:extLst>
          </p:cNvPr>
          <p:cNvSpPr>
            <a:spLocks noGrp="1"/>
          </p:cNvSpPr>
          <p:nvPr>
            <p:ph type="title"/>
          </p:nvPr>
        </p:nvSpPr>
        <p:spPr>
          <a:xfrm>
            <a:off x="213360" y="609600"/>
            <a:ext cx="11311890" cy="1005840"/>
          </a:xfrm>
        </p:spPr>
        <p:txBody>
          <a:bodyPr>
            <a:noAutofit/>
          </a:bodyPr>
          <a:lstStyle/>
          <a:p>
            <a:r>
              <a:rPr lang="en-GB" sz="4000" dirty="0"/>
              <a:t>Implications and recommendations of this study</a:t>
            </a:r>
          </a:p>
        </p:txBody>
      </p:sp>
      <p:sp>
        <p:nvSpPr>
          <p:cNvPr id="3" name="Content Placeholder 2">
            <a:extLst>
              <a:ext uri="{FF2B5EF4-FFF2-40B4-BE49-F238E27FC236}">
                <a16:creationId xmlns:a16="http://schemas.microsoft.com/office/drawing/2014/main" xmlns="" id="{E4DF1952-7CC7-4086-8132-1BA500A04334}"/>
              </a:ext>
            </a:extLst>
          </p:cNvPr>
          <p:cNvSpPr>
            <a:spLocks noGrp="1"/>
          </p:cNvSpPr>
          <p:nvPr>
            <p:ph idx="1"/>
          </p:nvPr>
        </p:nvSpPr>
        <p:spPr>
          <a:xfrm>
            <a:off x="445347" y="1712914"/>
            <a:ext cx="10847916" cy="4535486"/>
          </a:xfrm>
        </p:spPr>
        <p:txBody>
          <a:bodyPr>
            <a:normAutofit/>
          </a:bodyPr>
          <a:lstStyle/>
          <a:p>
            <a:r>
              <a:rPr lang="en-GB" sz="2800" i="1" dirty="0"/>
              <a:t>Supervisors need to be open to feedback from supervisees and demonstrate a willingness to change</a:t>
            </a:r>
          </a:p>
          <a:p>
            <a:r>
              <a:rPr lang="en-GB" sz="2800" i="1" dirty="0"/>
              <a:t>Supervisors need to acknowledge the inherent power difference in the relationship</a:t>
            </a:r>
          </a:p>
          <a:p>
            <a:r>
              <a:rPr lang="en-GB" sz="2800" i="1" dirty="0"/>
              <a:t>Supervisors need to give evaluative feedback to supervisees</a:t>
            </a:r>
          </a:p>
          <a:p>
            <a:r>
              <a:rPr lang="en-GB" sz="2800" i="1" dirty="0"/>
              <a:t>Supervisors need to nurture supervisee’s development of self-confidence</a:t>
            </a:r>
          </a:p>
          <a:p>
            <a:r>
              <a:rPr lang="en-GB" sz="2800" i="1" dirty="0"/>
              <a:t>Sometimes silence actually is golden – some non-disclosures are appropriate</a:t>
            </a:r>
            <a:endParaRPr lang="en-GB" sz="2800" dirty="0"/>
          </a:p>
          <a:p>
            <a:endParaRPr lang="en-GB" dirty="0"/>
          </a:p>
        </p:txBody>
      </p:sp>
    </p:spTree>
    <p:extLst>
      <p:ext uri="{BB962C8B-B14F-4D97-AF65-F5344CB8AC3E}">
        <p14:creationId xmlns:p14="http://schemas.microsoft.com/office/powerpoint/2010/main" val="319844550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12FFA26-BA9C-4F45-AF57-CE0FC307D4C8}"/>
              </a:ext>
            </a:extLst>
          </p:cNvPr>
          <p:cNvSpPr>
            <a:spLocks noGrp="1"/>
          </p:cNvSpPr>
          <p:nvPr>
            <p:ph type="title"/>
          </p:nvPr>
        </p:nvSpPr>
        <p:spPr/>
        <p:txBody>
          <a:bodyPr/>
          <a:lstStyle/>
          <a:p>
            <a:r>
              <a:rPr lang="en-GB" dirty="0"/>
              <a:t>Exercise – Balancing Awareness</a:t>
            </a:r>
          </a:p>
        </p:txBody>
      </p:sp>
      <p:sp>
        <p:nvSpPr>
          <p:cNvPr id="3" name="Content Placeholder 2">
            <a:extLst>
              <a:ext uri="{FF2B5EF4-FFF2-40B4-BE49-F238E27FC236}">
                <a16:creationId xmlns:a16="http://schemas.microsoft.com/office/drawing/2014/main" xmlns="" id="{392DE51C-7598-4918-9324-56FAA1B4DD0D}"/>
              </a:ext>
            </a:extLst>
          </p:cNvPr>
          <p:cNvSpPr>
            <a:spLocks noGrp="1"/>
          </p:cNvSpPr>
          <p:nvPr>
            <p:ph idx="1"/>
          </p:nvPr>
        </p:nvSpPr>
        <p:spPr>
          <a:xfrm>
            <a:off x="677334" y="1922464"/>
            <a:ext cx="10800291" cy="4325936"/>
          </a:xfrm>
        </p:spPr>
        <p:txBody>
          <a:bodyPr>
            <a:normAutofit/>
          </a:bodyPr>
          <a:lstStyle/>
          <a:p>
            <a:pPr marL="0" indent="0">
              <a:buNone/>
            </a:pPr>
            <a:r>
              <a:rPr lang="en-GB" sz="2400" dirty="0"/>
              <a:t>10 minutes. In dyads, A and B.</a:t>
            </a:r>
          </a:p>
          <a:p>
            <a:r>
              <a:rPr lang="en-GB" sz="2400" dirty="0"/>
              <a:t>A talks for 2 minutes</a:t>
            </a:r>
          </a:p>
          <a:p>
            <a:r>
              <a:rPr lang="en-GB" sz="2400" dirty="0"/>
              <a:t>B focuses all their attention on A, what they say and how they say it</a:t>
            </a:r>
          </a:p>
          <a:p>
            <a:r>
              <a:rPr lang="en-GB" sz="2400" dirty="0"/>
              <a:t>A stops talking. B focuses back on self – ask yourself:</a:t>
            </a:r>
          </a:p>
          <a:p>
            <a:pPr lvl="2"/>
            <a:r>
              <a:rPr lang="en-GB" sz="2400" dirty="0"/>
              <a:t>How am I experiencing this? What is going on for me?</a:t>
            </a:r>
          </a:p>
          <a:p>
            <a:r>
              <a:rPr lang="en-GB" sz="2400" dirty="0"/>
              <a:t>B reflects this back to A</a:t>
            </a:r>
          </a:p>
          <a:p>
            <a:endParaRPr lang="en-GB" sz="2400" dirty="0"/>
          </a:p>
          <a:p>
            <a:r>
              <a:rPr lang="en-GB" sz="2400" dirty="0"/>
              <a:t>Swop roles</a:t>
            </a:r>
          </a:p>
          <a:p>
            <a:endParaRPr lang="en-GB" dirty="0"/>
          </a:p>
        </p:txBody>
      </p:sp>
    </p:spTree>
    <p:extLst>
      <p:ext uri="{BB962C8B-B14F-4D97-AF65-F5344CB8AC3E}">
        <p14:creationId xmlns:p14="http://schemas.microsoft.com/office/powerpoint/2010/main" val="248456651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xfrm>
            <a:off x="677333" y="1392195"/>
            <a:ext cx="11045110" cy="5255740"/>
          </a:xfrm>
        </p:spPr>
        <p:txBody>
          <a:bodyPr>
            <a:normAutofit fontScale="92500"/>
          </a:bodyPr>
          <a:lstStyle/>
          <a:p>
            <a:r>
              <a:rPr lang="en-GB" dirty="0"/>
              <a:t>Bernard, J. M. and Goodyear, R. K. (2014). Fundamentals of Clinical Supervision.  Cambridge. Pearson. </a:t>
            </a:r>
          </a:p>
          <a:p>
            <a:r>
              <a:rPr lang="en-GB" dirty="0" smtClean="0"/>
              <a:t>Borders, L. D. and Brown, L. L. (2005). The New Handbook of </a:t>
            </a:r>
            <a:r>
              <a:rPr lang="en-GB" dirty="0" err="1" smtClean="0"/>
              <a:t>Counseling</a:t>
            </a:r>
            <a:r>
              <a:rPr lang="en-GB" dirty="0" smtClean="0"/>
              <a:t> Supervision.  New Jersey.  Laurence Erlbaum Associates, Inc.</a:t>
            </a:r>
          </a:p>
          <a:p>
            <a:r>
              <a:rPr lang="en-GB" dirty="0" smtClean="0"/>
              <a:t>Carroll</a:t>
            </a:r>
            <a:r>
              <a:rPr lang="en-GB" dirty="0"/>
              <a:t>, M. (1996). Counselling supervision. Theory, skills and practice. London: </a:t>
            </a:r>
            <a:r>
              <a:rPr lang="en-GB" dirty="0" err="1"/>
              <a:t>Cassell</a:t>
            </a:r>
            <a:r>
              <a:rPr lang="en-GB" dirty="0"/>
              <a:t>.</a:t>
            </a:r>
          </a:p>
          <a:p>
            <a:r>
              <a:rPr lang="en-GB" dirty="0" err="1" smtClean="0"/>
              <a:t>Falender</a:t>
            </a:r>
            <a:r>
              <a:rPr lang="en-GB" dirty="0" smtClean="0"/>
              <a:t>, C. A. and </a:t>
            </a:r>
            <a:r>
              <a:rPr lang="en-GB" dirty="0" err="1" smtClean="0"/>
              <a:t>Shaftranske</a:t>
            </a:r>
            <a:r>
              <a:rPr lang="en-GB" dirty="0" smtClean="0"/>
              <a:t>, E. P.  (2004). Clinical </a:t>
            </a:r>
            <a:r>
              <a:rPr lang="en-GB" dirty="0"/>
              <a:t>Supervision: A Competency-based </a:t>
            </a:r>
            <a:r>
              <a:rPr lang="en-GB" dirty="0" smtClean="0"/>
              <a:t>Approach. Washington DC. American </a:t>
            </a:r>
            <a:r>
              <a:rPr lang="en-GB" dirty="0"/>
              <a:t>Psychological </a:t>
            </a:r>
            <a:r>
              <a:rPr lang="en-GB" dirty="0" smtClean="0"/>
              <a:t>Association.</a:t>
            </a:r>
          </a:p>
          <a:p>
            <a:r>
              <a:rPr lang="en-GB" dirty="0" smtClean="0"/>
              <a:t>Hawkins, P. and </a:t>
            </a:r>
            <a:r>
              <a:rPr lang="en-GB" dirty="0" err="1" smtClean="0"/>
              <a:t>Shohet</a:t>
            </a:r>
            <a:r>
              <a:rPr lang="en-GB" dirty="0" smtClean="0"/>
              <a:t>, R. (2012). Supervision in the Helping Professions. (4</a:t>
            </a:r>
            <a:r>
              <a:rPr lang="en-GB" baseline="30000" dirty="0" smtClean="0"/>
              <a:t>th</a:t>
            </a:r>
            <a:r>
              <a:rPr lang="en-GB" dirty="0" smtClean="0"/>
              <a:t> </a:t>
            </a:r>
            <a:r>
              <a:rPr lang="en-GB" dirty="0" err="1" smtClean="0"/>
              <a:t>edn</a:t>
            </a:r>
            <a:r>
              <a:rPr lang="en-GB" dirty="0" smtClean="0"/>
              <a:t>.)  Buckingham. Open University Press. </a:t>
            </a:r>
          </a:p>
          <a:p>
            <a:r>
              <a:rPr lang="en-GB" dirty="0" err="1" smtClean="0"/>
              <a:t>Inskipp</a:t>
            </a:r>
            <a:r>
              <a:rPr lang="en-GB" dirty="0" smtClean="0"/>
              <a:t>, F. and Proctor, B. (2001). The Art, Craft and Tasks of Counselling Supervision, Part 1: Making the Most of Supervision. (2</a:t>
            </a:r>
            <a:r>
              <a:rPr lang="en-GB" baseline="30000" dirty="0" smtClean="0"/>
              <a:t>nd</a:t>
            </a:r>
            <a:r>
              <a:rPr lang="en-GB" dirty="0" smtClean="0"/>
              <a:t> </a:t>
            </a:r>
            <a:r>
              <a:rPr lang="en-GB" dirty="0" err="1"/>
              <a:t>e</a:t>
            </a:r>
            <a:r>
              <a:rPr lang="en-GB" dirty="0" err="1" smtClean="0"/>
              <a:t>dn</a:t>
            </a:r>
            <a:r>
              <a:rPr lang="en-GB" dirty="0" smtClean="0"/>
              <a:t>). Twickenham. Cascade.</a:t>
            </a:r>
          </a:p>
          <a:p>
            <a:r>
              <a:rPr lang="en-GB" dirty="0" err="1" smtClean="0"/>
              <a:t>Mehr</a:t>
            </a:r>
            <a:r>
              <a:rPr lang="en-GB" dirty="0" smtClean="0"/>
              <a:t>, et al (2010</a:t>
            </a:r>
            <a:r>
              <a:rPr lang="en-GB" dirty="0"/>
              <a:t>) Trainee nondisclosure in supervision: What are they not telling </a:t>
            </a:r>
            <a:r>
              <a:rPr lang="en-GB" err="1"/>
              <a:t>you</a:t>
            </a:r>
            <a:r>
              <a:rPr lang="en-GB" smtClean="0"/>
              <a:t>? Counselling </a:t>
            </a:r>
            <a:r>
              <a:rPr lang="en-GB" dirty="0"/>
              <a:t>and Psychotherapy Research, June 2010; 10(2): </a:t>
            </a:r>
            <a:r>
              <a:rPr lang="en-GB" dirty="0" smtClean="0"/>
              <a:t>103113</a:t>
            </a:r>
            <a:r>
              <a:rPr lang="en-GB" dirty="0" smtClean="0"/>
              <a:t>; </a:t>
            </a:r>
            <a:r>
              <a:rPr lang="en-GB" dirty="0" smtClean="0"/>
              <a:t>cited </a:t>
            </a:r>
            <a:r>
              <a:rPr lang="en-GB" dirty="0" err="1" smtClean="0"/>
              <a:t>Wosket</a:t>
            </a:r>
            <a:r>
              <a:rPr lang="en-GB" dirty="0" smtClean="0"/>
              <a:t>, V. (2014). Supervising the Counsellor and Psychotherapist: A Cyclical Model. Abingdon, </a:t>
            </a:r>
            <a:r>
              <a:rPr lang="en-GB" dirty="0" err="1" smtClean="0"/>
              <a:t>Oxfon</a:t>
            </a:r>
            <a:r>
              <a:rPr lang="en-GB" dirty="0" smtClean="0"/>
              <a:t>. Routledge</a:t>
            </a:r>
            <a:r>
              <a:rPr lang="en-GB" dirty="0" smtClean="0"/>
              <a:t>.</a:t>
            </a:r>
          </a:p>
          <a:p>
            <a:r>
              <a:rPr lang="en-GB" dirty="0" smtClean="0"/>
              <a:t>Page</a:t>
            </a:r>
            <a:r>
              <a:rPr lang="en-GB" dirty="0" smtClean="0"/>
              <a:t>, S. and </a:t>
            </a:r>
            <a:r>
              <a:rPr lang="en-GB" dirty="0" err="1" smtClean="0"/>
              <a:t>Wosket</a:t>
            </a:r>
            <a:r>
              <a:rPr lang="en-GB" dirty="0" smtClean="0"/>
              <a:t>, V.  (2001).  Supervising the Counsellor: A Cyclical Model. (2</a:t>
            </a:r>
            <a:r>
              <a:rPr lang="en-GB" baseline="30000" dirty="0" smtClean="0"/>
              <a:t>nd</a:t>
            </a:r>
            <a:r>
              <a:rPr lang="en-GB" dirty="0" smtClean="0"/>
              <a:t> </a:t>
            </a:r>
            <a:r>
              <a:rPr lang="en-GB" dirty="0" err="1" smtClean="0"/>
              <a:t>edn</a:t>
            </a:r>
            <a:r>
              <a:rPr lang="en-GB" dirty="0" smtClean="0"/>
              <a:t>). Hove. Brunner-Routledge).</a:t>
            </a:r>
          </a:p>
          <a:p>
            <a:r>
              <a:rPr lang="en-GB" dirty="0" smtClean="0"/>
              <a:t>Proctor, B. (2008).  Group Supervision: A Guide to Creative Practice. (2</a:t>
            </a:r>
            <a:r>
              <a:rPr lang="en-GB" baseline="30000" dirty="0" smtClean="0"/>
              <a:t>nd</a:t>
            </a:r>
            <a:r>
              <a:rPr lang="en-GB" dirty="0" smtClean="0"/>
              <a:t> </a:t>
            </a:r>
            <a:r>
              <a:rPr lang="en-GB" dirty="0" err="1" smtClean="0"/>
              <a:t>edn</a:t>
            </a:r>
            <a:r>
              <a:rPr lang="en-GB" dirty="0" smtClean="0"/>
              <a:t>.) London. Sage Publications.</a:t>
            </a:r>
          </a:p>
        </p:txBody>
      </p:sp>
    </p:spTree>
    <p:extLst>
      <p:ext uri="{BB962C8B-B14F-4D97-AF65-F5344CB8AC3E}">
        <p14:creationId xmlns:p14="http://schemas.microsoft.com/office/powerpoint/2010/main" val="1265009859"/>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Facet</Template>
  <TotalTime>707</TotalTime>
  <Words>2308</Words>
  <Application>Microsoft Office PowerPoint</Application>
  <PresentationFormat>Widescreen</PresentationFormat>
  <Paragraphs>205</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Tahoma</vt:lpstr>
      <vt:lpstr>Trebuchet MS</vt:lpstr>
      <vt:lpstr>Wingdings 3</vt:lpstr>
      <vt:lpstr>Facet</vt:lpstr>
      <vt:lpstr>Ethical Dilemma </vt:lpstr>
      <vt:lpstr>Supervision in Counselling and Psychotherapy</vt:lpstr>
      <vt:lpstr>Origins of Clinical Supervision In C &amp; P</vt:lpstr>
      <vt:lpstr>The  3 ‘Pillars’ of Supervision (Falender &amp; Shaftranske, 2004)</vt:lpstr>
      <vt:lpstr>Place and Purpose of Supervision in C &amp; P (E.g. Bernard and Goodyear 2014)</vt:lpstr>
      <vt:lpstr>Definition:</vt:lpstr>
      <vt:lpstr>Supervision Models</vt:lpstr>
      <vt:lpstr>Conceptual Models</vt:lpstr>
      <vt:lpstr>Task and function models.  E.g. Supervisory Alliance Model (Proctor, 2008)</vt:lpstr>
      <vt:lpstr>Seven Tasks Model (Carroll, 1996)</vt:lpstr>
      <vt:lpstr>Process Models:   E.g. The Seven Eyed Model </vt:lpstr>
      <vt:lpstr>The 7 Eyed Model  (Inskipp and Proctor 2001) </vt:lpstr>
      <vt:lpstr>The ‘Seven Eyed’ Supervision Model  (Taken from Dudley and Walsall, Mental Health Partnership, NHS Trust)</vt:lpstr>
      <vt:lpstr>Meet the players …</vt:lpstr>
      <vt:lpstr>Eye 1: Focus on the client</vt:lpstr>
      <vt:lpstr>Eye 2: Focus on the Intervention</vt:lpstr>
      <vt:lpstr>Eye 3: Focus on the client- supervisee relationship</vt:lpstr>
      <vt:lpstr>Eye 4: Focus on the supervisee</vt:lpstr>
      <vt:lpstr>Eye 5: Focus on the supervisor-supervisee relationship</vt:lpstr>
      <vt:lpstr>Eye 6: Focus on the supervisor’s processes</vt:lpstr>
      <vt:lpstr>Eye 6a: Focus on the supervisor’s ‘fantasy relationship’ with the client</vt:lpstr>
      <vt:lpstr>Eye 7: Focus on the wider context</vt:lpstr>
      <vt:lpstr>Structure and Process Models</vt:lpstr>
      <vt:lpstr>PowerPoint Presentation</vt:lpstr>
      <vt:lpstr>3 Step Method  Structuring the supervision session</vt:lpstr>
      <vt:lpstr>Exercise </vt:lpstr>
      <vt:lpstr>Points for reflection (Hawkins &amp; Shohet, 2012) </vt:lpstr>
      <vt:lpstr>Trainee non-disclosure in supervision: what are they not telling you?  (Mehr et al, 2010)</vt:lpstr>
      <vt:lpstr>PowerPoint Presentation</vt:lpstr>
      <vt:lpstr>Implications and recommendations of this study</vt:lpstr>
      <vt:lpstr>Exercise – Balancing Awareness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Supervision in Counselling and Psychotherapy</dc:title>
  <dc:creator>Catherine Hancox</dc:creator>
  <cp:lastModifiedBy>Catherine Hancox</cp:lastModifiedBy>
  <cp:revision>98</cp:revision>
  <dcterms:created xsi:type="dcterms:W3CDTF">2017-12-19T13:38:22Z</dcterms:created>
  <dcterms:modified xsi:type="dcterms:W3CDTF">2018-02-21T15:11:02Z</dcterms:modified>
</cp:coreProperties>
</file>