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726" autoAdjust="0"/>
  </p:normalViewPr>
  <p:slideViewPr>
    <p:cSldViewPr snapToGrid="0" snapToObjects="1">
      <p:cViewPr varScale="1">
        <p:scale>
          <a:sx n="76" d="100"/>
          <a:sy n="76" d="100"/>
        </p:scale>
        <p:origin x="917"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L="914400" marR="0" lvl="1"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L="1371600" marR="0" lvl="2"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L="1828800" marR="0" lvl="3"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L="2286000" marR="0" lvl="4"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L="2743200" marR="0" lvl="5"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L="3200400" marR="0" lvl="6"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L="3657600" marR="0" lvl="7"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L="4114800" marR="0" lvl="8"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panose="020F0502020204030204"/>
                <a:ea typeface="Calibri" panose="020F0502020204030204"/>
                <a:cs typeface="Calibri" panose="020F0502020204030204"/>
                <a:sym typeface="Calibri" panose="020F0502020204030204"/>
              </a:rPr>
              <a:t>‹#›</a:t>
            </a:fld>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3" name="Google Shape;103;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The world of business is increasingly relying on information systems in order to do business effectively and make quality decisions as well as offer capabilities to the customers to compete in the market. The visibility is lost, decision-making is slowed down, operation is becoming risky, and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organisations</a:t>
            </a:r>
            <a:r>
              <a:rPr lang="en-US" sz="1200" dirty="0">
                <a:solidFill>
                  <a:schemeClr val="dk1"/>
                </a:solidFill>
                <a:latin typeface="Calibri" panose="020F0502020204030204"/>
                <a:ea typeface="Calibri" panose="020F0502020204030204"/>
                <a:cs typeface="Calibri" panose="020F0502020204030204"/>
                <a:sym typeface="Calibri" panose="020F0502020204030204"/>
              </a:rPr>
              <a:t> grow due to manual processing and dis-aggregation of data since information systems can be helpful in these aspects with respect to consolidations of data, facilitation of workflow platform, and provision of strategic planning of the functions of the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organisationkeeping.The</a:t>
            </a:r>
            <a:r>
              <a:rPr lang="en-US" sz="1200" dirty="0">
                <a:solidFill>
                  <a:schemeClr val="dk1"/>
                </a:solidFill>
                <a:latin typeface="Calibri" panose="020F0502020204030204"/>
                <a:ea typeface="Calibri" panose="020F0502020204030204"/>
                <a:cs typeface="Calibri" panose="020F0502020204030204"/>
                <a:sym typeface="Calibri" panose="020F0502020204030204"/>
              </a:rPr>
              <a:t> presentation lists the main categories of business information systems, describes how they facilitate the everyday business activity and long-term performance, and contrasts their weaknesses and shortcomings. It also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emphasises</a:t>
            </a:r>
            <a:r>
              <a:rPr lang="en-US" sz="1200" dirty="0">
                <a:solidFill>
                  <a:schemeClr val="dk1"/>
                </a:solidFill>
                <a:latin typeface="Calibri" panose="020F0502020204030204"/>
                <a:ea typeface="Calibri" panose="020F0502020204030204"/>
                <a:cs typeface="Calibri" panose="020F0502020204030204"/>
                <a:sym typeface="Calibri" panose="020F0502020204030204"/>
              </a:rPr>
              <a:t> ethical concerns and practical implementation, providing practical evidence on how to make informed choice of the system and responsible transformation of the world of digitality.</a:t>
            </a: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10" name="Google Shape;11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7" name="Google Shape;117;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The information systems are very fundamental in the working efficiency of the business since they automate routine business procedures and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harmonise</a:t>
            </a:r>
            <a:r>
              <a:rPr lang="en-US" sz="1200" dirty="0">
                <a:solidFill>
                  <a:schemeClr val="dk1"/>
                </a:solidFill>
                <a:latin typeface="Calibri" panose="020F0502020204030204"/>
                <a:ea typeface="Calibri" panose="020F0502020204030204"/>
                <a:cs typeface="Calibri" panose="020F0502020204030204"/>
                <a:sym typeface="Calibri" panose="020F0502020204030204"/>
              </a:rPr>
              <a:t> information across departments. Transaction Processing Systems (TPS) offer large volumes of sales, billing and inventory activities that improves on the minimal errors committed and conserve time taken to process. Tesco has million of daily transactions that it manages in real time by using TPS advanced system to monitor stock movement of its stores and online systems using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Splunk.This</a:t>
            </a:r>
            <a:r>
              <a:rPr lang="en-US" sz="1200" dirty="0">
                <a:solidFill>
                  <a:schemeClr val="dk1"/>
                </a:solidFill>
                <a:latin typeface="Calibri" panose="020F0502020204030204"/>
                <a:ea typeface="Calibri" panose="020F0502020204030204"/>
                <a:cs typeface="Calibri" panose="020F0502020204030204"/>
                <a:sym typeface="Calibri" panose="020F0502020204030204"/>
              </a:rPr>
              <a:t> has assisted Tesco in lowering waste and enhancing efficiency of its supply chain impacting cost savings in the logistics operation. Enterprise Resource Planning (ERP) systems add these advantages through finance and procurement. </a:t>
            </a: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18" name="Google Shape;118;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6" name="Google Shape;126;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rgbClr val="FF0000"/>
                </a:solidFill>
                <a:latin typeface="Calibri" panose="020F0502020204030204"/>
                <a:ea typeface="Calibri" panose="020F0502020204030204"/>
                <a:cs typeface="Calibri" panose="020F0502020204030204"/>
                <a:sym typeface="Calibri" panose="020F0502020204030204"/>
              </a:rPr>
              <a:t>The performance reporting, dashboards and trend analysis also utilise the influence of information systems that convert the operational data into valuable suggestions to plan the activities and control them at a managerial level. British Airways has the BI and analytics system to track the performance of flights, fuel efficiency, customer feedback, and decision-based on the data provided by the system to make the operations more reliable and reduce flight delays.Organisations that are data-driven nearly three times report to have made faster decisions compared to those who make decisions based on intuition alone. These systems not only increase the quality of the forecasts, but also enable the firms operating in the UK to react promptly when the market and their operations are disturbed.</a:t>
            </a:r>
            <a:endParaRPr sz="1200">
              <a:solidFill>
                <a:srgbClr val="FF0000"/>
              </a:solidFill>
              <a:latin typeface="Calibri" panose="020F0502020204030204"/>
              <a:ea typeface="Calibri" panose="020F0502020204030204"/>
              <a:cs typeface="Calibri" panose="020F0502020204030204"/>
              <a:sym typeface="Calibri" panose="020F0502020204030204"/>
            </a:endParaRPr>
          </a:p>
        </p:txBody>
      </p:sp>
      <p:sp>
        <p:nvSpPr>
          <p:cNvPr id="127" name="Google Shape;127;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5" name="Google Shape;135;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The information systems also create competitive advantage by customer engagement as well as creating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personalisation</a:t>
            </a:r>
            <a:r>
              <a:rPr lang="en-US" sz="1200" dirty="0">
                <a:solidFill>
                  <a:schemeClr val="dk1"/>
                </a:solidFill>
                <a:latin typeface="Calibri" panose="020F0502020204030204"/>
                <a:ea typeface="Calibri" panose="020F0502020204030204"/>
                <a:cs typeface="Calibri" panose="020F0502020204030204"/>
                <a:sym typeface="Calibri" panose="020F0502020204030204"/>
              </a:rPr>
              <a:t>. An example of an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a:t>
            </a:r>
            <a:r>
              <a:rPr lang="en-US" sz="1200" dirty="0">
                <a:solidFill>
                  <a:schemeClr val="dk1"/>
                </a:solidFill>
                <a:latin typeface="Calibri" panose="020F0502020204030204"/>
                <a:ea typeface="Calibri" panose="020F0502020204030204"/>
                <a:cs typeface="Calibri" panose="020F0502020204030204"/>
                <a:sym typeface="Calibri" panose="020F0502020204030204"/>
              </a:rPr>
              <a:t> that tailors the digital banking services and offers based on CRM and analytics that operate to improve customer satisfaction and performance on cross-selling is the Lloyds Banking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Group.Retention</a:t>
            </a:r>
            <a:r>
              <a:rPr lang="en-US" sz="1200" dirty="0">
                <a:solidFill>
                  <a:schemeClr val="dk1"/>
                </a:solidFill>
                <a:latin typeface="Calibri" panose="020F0502020204030204"/>
                <a:ea typeface="Calibri" panose="020F0502020204030204"/>
                <a:cs typeface="Calibri" panose="020F0502020204030204"/>
                <a:sym typeface="Calibri" panose="020F0502020204030204"/>
              </a:rPr>
              <a:t> of customers has been postulated to increase with adoption of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CRM.Customer</a:t>
            </a:r>
            <a:r>
              <a:rPr lang="en-US" sz="1200" dirty="0">
                <a:solidFill>
                  <a:schemeClr val="dk1"/>
                </a:solidFill>
                <a:latin typeface="Calibri" panose="020F0502020204030204"/>
                <a:ea typeface="Calibri" panose="020F0502020204030204"/>
                <a:cs typeface="Calibri" panose="020F0502020204030204"/>
                <a:sym typeface="Calibri" panose="020F0502020204030204"/>
              </a:rPr>
              <a:t> Relationship Management (CRM) systems consolidate the customer data so as to facilitate the targeted marketing, improved quality of service and increased customer retention. Equally, information systems enhance competitiveness in data-based environment through the use of analytics systems by UK media companies, including BBC, to comprehend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behaviour</a:t>
            </a:r>
            <a:r>
              <a:rPr lang="en-US" sz="1200" dirty="0">
                <a:solidFill>
                  <a:schemeClr val="dk1"/>
                </a:solidFill>
                <a:latin typeface="Calibri" panose="020F0502020204030204"/>
                <a:ea typeface="Calibri" panose="020F0502020204030204"/>
                <a:cs typeface="Calibri" panose="020F0502020204030204"/>
                <a:sym typeface="Calibri" panose="020F0502020204030204"/>
              </a:rPr>
              <a:t> of the audiences and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optimise</a:t>
            </a:r>
            <a:r>
              <a:rPr lang="en-US" sz="1200" dirty="0">
                <a:solidFill>
                  <a:schemeClr val="dk1"/>
                </a:solidFill>
                <a:latin typeface="Calibri" panose="020F0502020204030204"/>
                <a:ea typeface="Calibri" panose="020F0502020204030204"/>
                <a:cs typeface="Calibri" panose="020F0502020204030204"/>
                <a:sym typeface="Calibri" panose="020F0502020204030204"/>
              </a:rPr>
              <a:t> content delivery to them.</a:t>
            </a: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36" name="Google Shape;136;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4" name="Google Shape;14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Transaction Processing Systems (TPS) are those that are used to process huge volumes of routine and daily business transactions such as sales, payments and inventory transactions. According to the industry research, automation through the assistance of TPS can lower cost of the transactions under execution. The TPS at Tesco enables stocking visibility and replenishment, which is automated and real-time to reduce the amount of food wastage and increase on shelf.TPS systems, however, are not very strategic, since they only write information, but not analyse it, and they are therefore needed to be complemented by more sophisticated systems to spur decision-making.</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5" name="Google Shape;145;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The Enterprise resource Planning (ERP) systems entail integration of various business processes such as finance, procurement, manufacturing and human resource in one system. The key benefit of them is the enterprise visibility and process standardisation. CRM implementation has the potential to increase customer retention, sales productivity improvement, research indicates.Although these are the advantages, ERP systems are costly, take time to implement and fail to work in case they are not well correlated with the organisational processes or change management practise.</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2" name="Google Shape;16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Customer Relationship Management (CRM) applications are supposed to deal with customer information and contact in all the sales and marketing service areas. It is so because they foster the competitive advantage by creation of personalisation and customer retention. Marks and Spencer uses CRM analytics by personalising promotions in Sparks loyalty programme which has led to reduction in customer disengagement and customer purchase returns.Nevertheless, the quality of data and its employee adoption is a critical success factor of CRM and the overall effects on the business may be constrained by the inadequate integration with other systems.</a:t>
            </a: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70" name="Google Shape;170;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6" name="Google Shape;186;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Strong cybersecurity control, frequent penetration testing, encryption, training of employees, strict data governance, and access controls are some of the measures organisations should invest in to reduce such risks. The ethical concern of confidentiality and privacy of information is highly a priority since organisations are increasingly relying on data storage and data processing systems to hold much personal information. The UK GDPR streamlines that data breaches and misuse of customer information cannot lead to significant financial and reputational damage in the UK. An attack on ransomware exposed patient records of an NHS software provider who was fined due to the lack of proper security measures.</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87" name="Google Shape;187;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The responsible use must involve the routine bias audit, multiple training datasets, and concrete records elaborating how AI systems come to their decisions, which should also be in line with ethical and legal expectations.Surveillance can also raise additional ethical issues of employee surveillance, trust, and welfare in employee monitoring systems. Other ethical issues that emerge in the relationship of the ethical issues in relation to the AI-based systems of decision making are bias, transparency, and accountability. Known as banking use of AI is also increasingly utilised by UK banks to score credit, detect fraud and risk, as well as to assess them. As HSBC have said, they believe that decisions with a high impact require AI models and human oversight to ensure that they do not yield unfair outcomes. </a:t>
            </a: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96" name="Google Shape;196;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4" name="Google Shape;204;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Some of the ethical mitigation strategies are proportional monitoring, employee consent and anonymisation where possible; simple policies, which represent a dignified, fair and accountable approach in both system design and use. The UK organisations also have been increasingly using digital monitoring tools with the advent of remote and hybrid work.The polls reveal that one out of five adults in the UK workforce believe extreme surveillance is an enemy of morale and productivity.Balancing between performance tracking and reporting and the open communication on how the data will be used is one of the ways that Tesco has addressed the risk, another one being simple policies, which is a dignified, fair, and accountable measure of system designing and usage.</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05" name="Google Shape;205;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3" name="Google Shape;213;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This revolution included that there was a necessity to exercise more authority over the data to be in compliance with the needs of the UK regarding data protection, and the training of the personnel on how to utilise the ethical AI has been most crucial. Sainsbury has eliminated instances of out-of-stock, and even reduced the time checkout by the application of Mobile SmartShop, which has been implemented in half time transactions, allowing greater coverage and customer satisfaction.Sainsbury has worked with Microsoft implementing its offerings on its platforms as it ensures its customer data and supply chain platforms are given AI and machine learning functionalities, and in a digitisation strategy with an overall cost of multi-million.</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4" name="Google Shape;214;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2" name="Google Shape;222;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This has however been accompanied with large-scale layoffs and brought the issue of displacement and discrimination in the tasks allocation. Ocado has countered these risks through reskilling and AI ethical audits of its AI systems. It has BT Group Enterprise analytics that allows it to maintain a response of network performance of millions of customer visits. Seemingly, as the data of annual BT reports show, the situation ameliorated to the overall network uptime and reduced latency in case the performance systems were centralised. However, there were also certain problems of worker spyware cameras with regard to employee privacy, and BT established clear use policy, anonymisation of unwarranted data and opt-in disclosure conditions which guaranteed the morale without damaging business insight.</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3" name="Google Shape;223;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1" name="Google Shape;231;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In conclusion, it is important to state that information systems are important to make efficient, informed decisions and competitive advantage in present day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organisations</a:t>
            </a:r>
            <a:r>
              <a:rPr lang="en-US" sz="1200" dirty="0">
                <a:solidFill>
                  <a:schemeClr val="dk1"/>
                </a:solidFill>
                <a:latin typeface="Calibri" panose="020F0502020204030204"/>
                <a:ea typeface="Calibri" panose="020F0502020204030204"/>
                <a:cs typeface="Calibri" panose="020F0502020204030204"/>
                <a:sym typeface="Calibri" panose="020F0502020204030204"/>
              </a:rPr>
              <a:t>. The systems include TPS, ERP, CRM, and analytics platform that help businesses to streamline their processes, to merge to get a better picture of their customers. However, they can never be effective unless they are also endowed with the power of technology and when they are ethically and responsibly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applied.The</a:t>
            </a:r>
            <a:r>
              <a:rPr lang="en-US" sz="1200" dirty="0">
                <a:solidFill>
                  <a:schemeClr val="dk1"/>
                </a:solidFill>
                <a:latin typeface="Calibri" panose="020F0502020204030204"/>
                <a:ea typeface="Calibri" panose="020F0502020204030204"/>
                <a:cs typeface="Calibri" panose="020F0502020204030204"/>
                <a:sym typeface="Calibri" panose="020F0502020204030204"/>
              </a:rPr>
              <a:t> case studies conducted in the UK have demonstrated that these systems can be employed to dramatically enhance performance, yet have a side effect of posing threats to data privacy and security, bias, and trust within the employees. It is only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organisations</a:t>
            </a:r>
            <a:r>
              <a:rPr lang="en-US" sz="1200" dirty="0">
                <a:solidFill>
                  <a:schemeClr val="dk1"/>
                </a:solidFill>
                <a:latin typeface="Calibri" panose="020F0502020204030204"/>
                <a:ea typeface="Calibri" panose="020F0502020204030204"/>
                <a:cs typeface="Calibri" panose="020F0502020204030204"/>
                <a:sym typeface="Calibri" panose="020F0502020204030204"/>
              </a:rPr>
              <a:t> which have a combination of sound governance, transparency, and human oversight with enhanced information systems that will experience sustainable growth as well as a long-term business success.</a:t>
            </a:r>
            <a:endParaRPr sz="1200" dirty="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br>
              <a:rPr lang="en-US" sz="1200" dirty="0">
                <a:solidFill>
                  <a:schemeClr val="dk1"/>
                </a:solidFill>
                <a:latin typeface="Calibri" panose="020F0502020204030204"/>
                <a:ea typeface="Calibri" panose="020F0502020204030204"/>
                <a:cs typeface="Calibri" panose="020F0502020204030204"/>
                <a:sym typeface="Calibri" panose="020F0502020204030204"/>
              </a:rPr>
            </a:br>
            <a:endParaRPr lang="en-US" sz="1200" dirty="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 </a:t>
            </a:r>
            <a:endParaRPr sz="1200" dirty="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32" name="Google Shape;232;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9" name="Google Shape;239;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8"/>
        <p:cNvGrpSpPr/>
        <p:nvPr/>
      </p:nvGrpSpPr>
      <p:grpSpPr>
        <a:xfrm>
          <a:off x="0" y="0"/>
          <a:ext cx="0" cy="0"/>
          <a:chOff x="0" y="0"/>
          <a:chExt cx="0" cy="0"/>
        </a:xfrm>
      </p:grpSpPr>
      <p:sp>
        <p:nvSpPr>
          <p:cNvPr id="19" name="Google Shape;19;p17"/>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17"/>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17"/>
          <p:cNvSpPr txBox="1">
            <a:spLocks noGrp="1"/>
          </p:cNvSpPr>
          <p:nvPr>
            <p:ph type="ctrTitle"/>
          </p:nvPr>
        </p:nvSpPr>
        <p:spPr>
          <a:xfrm>
            <a:off x="1097280" y="758952"/>
            <a:ext cx="10058400" cy="356616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8000"/>
              <a:buFont typeface="Times New Roman" panose="02020603050405020304"/>
              <a:buNone/>
              <a:defRPr sz="80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17"/>
          <p:cNvSpPr txBox="1">
            <a:spLocks noGrp="1"/>
          </p:cNvSpPr>
          <p:nvPr>
            <p:ph type="subTitle" idx="1"/>
          </p:nvPr>
        </p:nvSpPr>
        <p:spPr>
          <a:xfrm>
            <a:off x="1100051" y="4455621"/>
            <a:ext cx="10058400" cy="11430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200"/>
              </a:spcBef>
              <a:spcAft>
                <a:spcPts val="0"/>
              </a:spcAft>
              <a:buSzPts val="2400"/>
              <a:buNone/>
              <a:defRPr sz="2400" cap="none">
                <a:solidFill>
                  <a:schemeClr val="dk2"/>
                </a:solidFill>
                <a:latin typeface="Times New Roman" panose="02020603050405020304"/>
                <a:ea typeface="Times New Roman" panose="02020603050405020304"/>
                <a:cs typeface="Times New Roman" panose="02020603050405020304"/>
                <a:sym typeface="Times New Roman" panose="02020603050405020304"/>
              </a:defRPr>
            </a:lvl1pPr>
            <a:lvl2pPr lvl="1" algn="ctr">
              <a:lnSpc>
                <a:spcPct val="90000"/>
              </a:lnSpc>
              <a:spcBef>
                <a:spcPts val="200"/>
              </a:spcBef>
              <a:spcAft>
                <a:spcPts val="0"/>
              </a:spcAft>
              <a:buSzPts val="2400"/>
              <a:buNone/>
              <a:defRPr sz="2400"/>
            </a:lvl2pPr>
            <a:lvl3pPr lvl="2" algn="ctr">
              <a:lnSpc>
                <a:spcPct val="90000"/>
              </a:lnSpc>
              <a:spcBef>
                <a:spcPts val="400"/>
              </a:spcBef>
              <a:spcAft>
                <a:spcPts val="0"/>
              </a:spcAft>
              <a:buSzPts val="2400"/>
              <a:buNone/>
              <a:defRPr sz="2400"/>
            </a:lvl3pPr>
            <a:lvl4pPr lvl="3" algn="ctr">
              <a:lnSpc>
                <a:spcPct val="90000"/>
              </a:lnSpc>
              <a:spcBef>
                <a:spcPts val="400"/>
              </a:spcBef>
              <a:spcAft>
                <a:spcPts val="0"/>
              </a:spcAft>
              <a:buSzPts val="2000"/>
              <a:buNone/>
              <a:defRPr sz="2000"/>
            </a:lvl4pPr>
            <a:lvl5pPr lvl="4" algn="ctr">
              <a:lnSpc>
                <a:spcPct val="90000"/>
              </a:lnSpc>
              <a:spcBef>
                <a:spcPts val="400"/>
              </a:spcBef>
              <a:spcAft>
                <a:spcPts val="0"/>
              </a:spcAft>
              <a:buSzPts val="2000"/>
              <a:buNone/>
              <a:defRPr sz="2000"/>
            </a:lvl5pPr>
            <a:lvl6pPr lvl="5" algn="ctr">
              <a:lnSpc>
                <a:spcPct val="90000"/>
              </a:lnSpc>
              <a:spcBef>
                <a:spcPts val="400"/>
              </a:spcBef>
              <a:spcAft>
                <a:spcPts val="0"/>
              </a:spcAft>
              <a:buSzPts val="2000"/>
              <a:buNone/>
              <a:defRPr sz="2000"/>
            </a:lvl6pPr>
            <a:lvl7pPr lvl="6" algn="ctr">
              <a:lnSpc>
                <a:spcPct val="90000"/>
              </a:lnSpc>
              <a:spcBef>
                <a:spcPts val="400"/>
              </a:spcBef>
              <a:spcAft>
                <a:spcPts val="0"/>
              </a:spcAft>
              <a:buSzPts val="2000"/>
              <a:buNone/>
              <a:defRPr sz="2000"/>
            </a:lvl7pPr>
            <a:lvl8pPr lvl="7" algn="ctr">
              <a:lnSpc>
                <a:spcPct val="90000"/>
              </a:lnSpc>
              <a:spcBef>
                <a:spcPts val="400"/>
              </a:spcBef>
              <a:spcAft>
                <a:spcPts val="0"/>
              </a:spcAft>
              <a:buSzPts val="2000"/>
              <a:buNone/>
              <a:defRPr sz="2000"/>
            </a:lvl8pPr>
            <a:lvl9pPr lvl="8" algn="ctr">
              <a:lnSpc>
                <a:spcPct val="90000"/>
              </a:lnSpc>
              <a:spcBef>
                <a:spcPts val="400"/>
              </a:spcBef>
              <a:spcAft>
                <a:spcPts val="400"/>
              </a:spcAft>
              <a:buSzPts val="2000"/>
              <a:buNone/>
              <a:defRPr sz="2000"/>
            </a:lvl9pPr>
          </a:lstStyle>
          <a:p>
            <a:endParaRPr/>
          </a:p>
        </p:txBody>
      </p:sp>
      <p:sp>
        <p:nvSpPr>
          <p:cNvPr id="23" name="Google Shape;23;p17"/>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7"/>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7"/>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cxnSp>
        <p:nvCxnSpPr>
          <p:cNvPr id="26" name="Google Shape;26;p17"/>
          <p:cNvCxnSpPr/>
          <p:nvPr/>
        </p:nvCxnSpPr>
        <p:spPr>
          <a:xfrm>
            <a:off x="1207658" y="4343400"/>
            <a:ext cx="987552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
        <p:cNvGrpSpPr/>
        <p:nvPr/>
      </p:nvGrpSpPr>
      <p:grpSpPr>
        <a:xfrm>
          <a:off x="0" y="0"/>
          <a:ext cx="0" cy="0"/>
          <a:chOff x="0" y="0"/>
          <a:chExt cx="0" cy="0"/>
        </a:xfrm>
      </p:grpSpPr>
      <p:sp>
        <p:nvSpPr>
          <p:cNvPr id="28" name="Google Shape;28;p18"/>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8"/>
          <p:cNvSpPr txBox="1">
            <a:spLocks noGrp="1"/>
          </p:cNvSpPr>
          <p:nvPr>
            <p:ph type="body" idx="1"/>
          </p:nvPr>
        </p:nvSpPr>
        <p:spPr>
          <a:xfrm>
            <a:off x="1097280" y="1845734"/>
            <a:ext cx="1005840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30" name="Google Shape;30;p18"/>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8"/>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8"/>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33"/>
        <p:cNvGrpSpPr/>
        <p:nvPr/>
      </p:nvGrpSpPr>
      <p:grpSpPr>
        <a:xfrm>
          <a:off x="0" y="0"/>
          <a:ext cx="0" cy="0"/>
          <a:chOff x="0" y="0"/>
          <a:chExt cx="0" cy="0"/>
        </a:xfrm>
      </p:grpSpPr>
      <p:sp>
        <p:nvSpPr>
          <p:cNvPr id="34" name="Google Shape;34;p19"/>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19"/>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19"/>
          <p:cNvSpPr txBox="1">
            <a:spLocks noGrp="1"/>
          </p:cNvSpPr>
          <p:nvPr>
            <p:ph type="title"/>
          </p:nvPr>
        </p:nvSpPr>
        <p:spPr>
          <a:xfrm>
            <a:off x="1097280" y="758952"/>
            <a:ext cx="10058400" cy="356616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8000"/>
              <a:buFont typeface="Times New Roman" panose="02020603050405020304"/>
              <a:buNone/>
              <a:defRPr sz="8000" b="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19"/>
          <p:cNvSpPr txBox="1">
            <a:spLocks noGrp="1"/>
          </p:cNvSpPr>
          <p:nvPr>
            <p:ph type="body" idx="1"/>
          </p:nvPr>
        </p:nvSpPr>
        <p:spPr>
          <a:xfrm>
            <a:off x="1097280" y="4453128"/>
            <a:ext cx="10058400" cy="11430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2400"/>
              <a:buNone/>
              <a:defRPr sz="2400" cap="none">
                <a:solidFill>
                  <a:schemeClr val="dk2"/>
                </a:solidFill>
                <a:latin typeface="Times New Roman" panose="02020603050405020304"/>
                <a:ea typeface="Times New Roman" panose="02020603050405020304"/>
                <a:cs typeface="Times New Roman" panose="02020603050405020304"/>
                <a:sym typeface="Times New Roman" panose="02020603050405020304"/>
              </a:defRPr>
            </a:lvl1pPr>
            <a:lvl2pPr marL="914400" lvl="1" indent="-228600" algn="l">
              <a:lnSpc>
                <a:spcPct val="90000"/>
              </a:lnSpc>
              <a:spcBef>
                <a:spcPts val="200"/>
              </a:spcBef>
              <a:spcAft>
                <a:spcPts val="0"/>
              </a:spcAft>
              <a:buSzPts val="1800"/>
              <a:buNone/>
              <a:defRPr sz="1800">
                <a:solidFill>
                  <a:srgbClr val="888888"/>
                </a:solidFill>
              </a:defRPr>
            </a:lvl2pPr>
            <a:lvl3pPr marL="1371600" lvl="2" indent="-228600" algn="l">
              <a:lnSpc>
                <a:spcPct val="90000"/>
              </a:lnSpc>
              <a:spcBef>
                <a:spcPts val="400"/>
              </a:spcBef>
              <a:spcAft>
                <a:spcPts val="0"/>
              </a:spcAft>
              <a:buSzPts val="1600"/>
              <a:buNone/>
              <a:defRPr sz="1600">
                <a:solidFill>
                  <a:srgbClr val="888888"/>
                </a:solidFill>
              </a:defRPr>
            </a:lvl3pPr>
            <a:lvl4pPr marL="1828800" lvl="3" indent="-228600" algn="l">
              <a:lnSpc>
                <a:spcPct val="90000"/>
              </a:lnSpc>
              <a:spcBef>
                <a:spcPts val="400"/>
              </a:spcBef>
              <a:spcAft>
                <a:spcPts val="0"/>
              </a:spcAft>
              <a:buSzPts val="1400"/>
              <a:buNone/>
              <a:defRPr sz="1400">
                <a:solidFill>
                  <a:srgbClr val="888888"/>
                </a:solidFill>
              </a:defRPr>
            </a:lvl4pPr>
            <a:lvl5pPr marL="2286000" lvl="4" indent="-228600" algn="l">
              <a:lnSpc>
                <a:spcPct val="90000"/>
              </a:lnSpc>
              <a:spcBef>
                <a:spcPts val="400"/>
              </a:spcBef>
              <a:spcAft>
                <a:spcPts val="0"/>
              </a:spcAft>
              <a:buSzPts val="1400"/>
              <a:buNone/>
              <a:defRPr sz="1400">
                <a:solidFill>
                  <a:srgbClr val="888888"/>
                </a:solidFill>
              </a:defRPr>
            </a:lvl5pPr>
            <a:lvl6pPr marL="2743200" lvl="5" indent="-228600" algn="l">
              <a:lnSpc>
                <a:spcPct val="90000"/>
              </a:lnSpc>
              <a:spcBef>
                <a:spcPts val="400"/>
              </a:spcBef>
              <a:spcAft>
                <a:spcPts val="0"/>
              </a:spcAft>
              <a:buSzPts val="1400"/>
              <a:buNone/>
              <a:defRPr sz="1400">
                <a:solidFill>
                  <a:srgbClr val="888888"/>
                </a:solidFill>
              </a:defRPr>
            </a:lvl6pPr>
            <a:lvl7pPr marL="3200400" lvl="6" indent="-228600" algn="l">
              <a:lnSpc>
                <a:spcPct val="90000"/>
              </a:lnSpc>
              <a:spcBef>
                <a:spcPts val="400"/>
              </a:spcBef>
              <a:spcAft>
                <a:spcPts val="0"/>
              </a:spcAft>
              <a:buSzPts val="1400"/>
              <a:buNone/>
              <a:defRPr sz="1400">
                <a:solidFill>
                  <a:srgbClr val="888888"/>
                </a:solidFill>
              </a:defRPr>
            </a:lvl7pPr>
            <a:lvl8pPr marL="3657600" lvl="7" indent="-228600" algn="l">
              <a:lnSpc>
                <a:spcPct val="90000"/>
              </a:lnSpc>
              <a:spcBef>
                <a:spcPts val="400"/>
              </a:spcBef>
              <a:spcAft>
                <a:spcPts val="0"/>
              </a:spcAft>
              <a:buSzPts val="1400"/>
              <a:buNone/>
              <a:defRPr sz="1400">
                <a:solidFill>
                  <a:srgbClr val="888888"/>
                </a:solidFill>
              </a:defRPr>
            </a:lvl8pPr>
            <a:lvl9pPr marL="4114800" lvl="8" indent="-228600" algn="l">
              <a:lnSpc>
                <a:spcPct val="90000"/>
              </a:lnSpc>
              <a:spcBef>
                <a:spcPts val="400"/>
              </a:spcBef>
              <a:spcAft>
                <a:spcPts val="400"/>
              </a:spcAft>
              <a:buSzPts val="1400"/>
              <a:buNone/>
              <a:defRPr sz="1400">
                <a:solidFill>
                  <a:srgbClr val="888888"/>
                </a:solidFill>
              </a:defRPr>
            </a:lvl9pPr>
          </a:lstStyle>
          <a:p>
            <a:endParaRPr/>
          </a:p>
        </p:txBody>
      </p:sp>
      <p:sp>
        <p:nvSpPr>
          <p:cNvPr id="38" name="Google Shape;38;p19"/>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9"/>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19"/>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cxnSp>
        <p:nvCxnSpPr>
          <p:cNvPr id="41" name="Google Shape;41;p19"/>
          <p:cNvCxnSpPr/>
          <p:nvPr/>
        </p:nvCxnSpPr>
        <p:spPr>
          <a:xfrm>
            <a:off x="1207658" y="4343400"/>
            <a:ext cx="987552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2"/>
        <p:cNvGrpSpPr/>
        <p:nvPr/>
      </p:nvGrpSpPr>
      <p:grpSpPr>
        <a:xfrm>
          <a:off x="0" y="0"/>
          <a:ext cx="0" cy="0"/>
          <a:chOff x="0" y="0"/>
          <a:chExt cx="0" cy="0"/>
        </a:xfrm>
      </p:grpSpPr>
      <p:sp>
        <p:nvSpPr>
          <p:cNvPr id="43" name="Google Shape;43;p20"/>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20"/>
          <p:cNvSpPr txBox="1">
            <a:spLocks noGrp="1"/>
          </p:cNvSpPr>
          <p:nvPr>
            <p:ph type="body" idx="1"/>
          </p:nvPr>
        </p:nvSpPr>
        <p:spPr>
          <a:xfrm>
            <a:off x="1097278" y="1845734"/>
            <a:ext cx="493776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45" name="Google Shape;45;p20"/>
          <p:cNvSpPr txBox="1">
            <a:spLocks noGrp="1"/>
          </p:cNvSpPr>
          <p:nvPr>
            <p:ph type="body" idx="2"/>
          </p:nvPr>
        </p:nvSpPr>
        <p:spPr>
          <a:xfrm>
            <a:off x="6217920" y="1845735"/>
            <a:ext cx="493776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46" name="Google Shape;46;p20"/>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0"/>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0"/>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9"/>
        <p:cNvGrpSpPr/>
        <p:nvPr/>
      </p:nvGrpSpPr>
      <p:grpSpPr>
        <a:xfrm>
          <a:off x="0" y="0"/>
          <a:ext cx="0" cy="0"/>
          <a:chOff x="0" y="0"/>
          <a:chExt cx="0" cy="0"/>
        </a:xfrm>
      </p:grpSpPr>
      <p:sp>
        <p:nvSpPr>
          <p:cNvPr id="50" name="Google Shape;50;p21"/>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1"/>
          <p:cNvSpPr txBox="1">
            <a:spLocks noGrp="1"/>
          </p:cNvSpPr>
          <p:nvPr>
            <p:ph type="body" idx="1"/>
          </p:nvPr>
        </p:nvSpPr>
        <p:spPr>
          <a:xfrm>
            <a:off x="1097280" y="1846052"/>
            <a:ext cx="4937760" cy="736282"/>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200"/>
              </a:spcBef>
              <a:spcAft>
                <a:spcPts val="0"/>
              </a:spcAft>
              <a:buSzPts val="2000"/>
              <a:buNone/>
              <a:defRPr sz="2000" b="0" cap="none">
                <a:solidFill>
                  <a:schemeClr val="dk2"/>
                </a:solidFill>
              </a:defRPr>
            </a:lvl1pPr>
            <a:lvl2pPr marL="914400" lvl="1" indent="-228600" algn="l">
              <a:lnSpc>
                <a:spcPct val="90000"/>
              </a:lnSpc>
              <a:spcBef>
                <a:spcPts val="200"/>
              </a:spcBef>
              <a:spcAft>
                <a:spcPts val="0"/>
              </a:spcAft>
              <a:buSzPts val="2000"/>
              <a:buNone/>
              <a:defRPr sz="2000" b="1"/>
            </a:lvl2pPr>
            <a:lvl3pPr marL="1371600" lvl="2" indent="-228600" algn="l">
              <a:lnSpc>
                <a:spcPct val="90000"/>
              </a:lnSpc>
              <a:spcBef>
                <a:spcPts val="400"/>
              </a:spcBef>
              <a:spcAft>
                <a:spcPts val="0"/>
              </a:spcAft>
              <a:buSzPts val="1800"/>
              <a:buNone/>
              <a:defRPr sz="1800" b="1"/>
            </a:lvl3pPr>
            <a:lvl4pPr marL="1828800" lvl="3" indent="-228600" algn="l">
              <a:lnSpc>
                <a:spcPct val="90000"/>
              </a:lnSpc>
              <a:spcBef>
                <a:spcPts val="400"/>
              </a:spcBef>
              <a:spcAft>
                <a:spcPts val="0"/>
              </a:spcAft>
              <a:buSzPts val="1600"/>
              <a:buNone/>
              <a:defRPr sz="1600" b="1"/>
            </a:lvl4pPr>
            <a:lvl5pPr marL="2286000" lvl="4" indent="-228600" algn="l">
              <a:lnSpc>
                <a:spcPct val="90000"/>
              </a:lnSpc>
              <a:spcBef>
                <a:spcPts val="400"/>
              </a:spcBef>
              <a:spcAft>
                <a:spcPts val="0"/>
              </a:spcAft>
              <a:buSzPts val="1600"/>
              <a:buNone/>
              <a:defRPr sz="1600" b="1"/>
            </a:lvl5pPr>
            <a:lvl6pPr marL="2743200" lvl="5" indent="-228600" algn="l">
              <a:lnSpc>
                <a:spcPct val="90000"/>
              </a:lnSpc>
              <a:spcBef>
                <a:spcPts val="400"/>
              </a:spcBef>
              <a:spcAft>
                <a:spcPts val="0"/>
              </a:spcAft>
              <a:buSzPts val="1600"/>
              <a:buNone/>
              <a:defRPr sz="1600" b="1"/>
            </a:lvl6pPr>
            <a:lvl7pPr marL="3200400" lvl="6" indent="-228600" algn="l">
              <a:lnSpc>
                <a:spcPct val="90000"/>
              </a:lnSpc>
              <a:spcBef>
                <a:spcPts val="400"/>
              </a:spcBef>
              <a:spcAft>
                <a:spcPts val="0"/>
              </a:spcAft>
              <a:buSzPts val="1600"/>
              <a:buNone/>
              <a:defRPr sz="1600" b="1"/>
            </a:lvl7pPr>
            <a:lvl8pPr marL="3657600" lvl="7" indent="-228600" algn="l">
              <a:lnSpc>
                <a:spcPct val="90000"/>
              </a:lnSpc>
              <a:spcBef>
                <a:spcPts val="400"/>
              </a:spcBef>
              <a:spcAft>
                <a:spcPts val="0"/>
              </a:spcAft>
              <a:buSzPts val="1600"/>
              <a:buNone/>
              <a:defRPr sz="1600" b="1"/>
            </a:lvl8pPr>
            <a:lvl9pPr marL="4114800" lvl="8" indent="-228600" algn="l">
              <a:lnSpc>
                <a:spcPct val="90000"/>
              </a:lnSpc>
              <a:spcBef>
                <a:spcPts val="400"/>
              </a:spcBef>
              <a:spcAft>
                <a:spcPts val="400"/>
              </a:spcAft>
              <a:buSzPts val="1600"/>
              <a:buNone/>
              <a:defRPr sz="1600" b="1"/>
            </a:lvl9pPr>
          </a:lstStyle>
          <a:p>
            <a:endParaRPr/>
          </a:p>
        </p:txBody>
      </p:sp>
      <p:sp>
        <p:nvSpPr>
          <p:cNvPr id="52" name="Google Shape;52;p21"/>
          <p:cNvSpPr txBox="1">
            <a:spLocks noGrp="1"/>
          </p:cNvSpPr>
          <p:nvPr>
            <p:ph type="body" idx="2"/>
          </p:nvPr>
        </p:nvSpPr>
        <p:spPr>
          <a:xfrm>
            <a:off x="1097280" y="2582334"/>
            <a:ext cx="4937760" cy="33782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53" name="Google Shape;53;p21"/>
          <p:cNvSpPr txBox="1">
            <a:spLocks noGrp="1"/>
          </p:cNvSpPr>
          <p:nvPr>
            <p:ph type="body" idx="3"/>
          </p:nvPr>
        </p:nvSpPr>
        <p:spPr>
          <a:xfrm>
            <a:off x="6217920" y="1846052"/>
            <a:ext cx="4937760" cy="736282"/>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200"/>
              </a:spcBef>
              <a:spcAft>
                <a:spcPts val="0"/>
              </a:spcAft>
              <a:buSzPts val="2000"/>
              <a:buNone/>
              <a:defRPr sz="2000" b="0" cap="none">
                <a:solidFill>
                  <a:schemeClr val="dk2"/>
                </a:solidFill>
              </a:defRPr>
            </a:lvl1pPr>
            <a:lvl2pPr marL="914400" lvl="1" indent="-228600" algn="l">
              <a:lnSpc>
                <a:spcPct val="90000"/>
              </a:lnSpc>
              <a:spcBef>
                <a:spcPts val="200"/>
              </a:spcBef>
              <a:spcAft>
                <a:spcPts val="0"/>
              </a:spcAft>
              <a:buSzPts val="2000"/>
              <a:buNone/>
              <a:defRPr sz="2000" b="1"/>
            </a:lvl2pPr>
            <a:lvl3pPr marL="1371600" lvl="2" indent="-228600" algn="l">
              <a:lnSpc>
                <a:spcPct val="90000"/>
              </a:lnSpc>
              <a:spcBef>
                <a:spcPts val="400"/>
              </a:spcBef>
              <a:spcAft>
                <a:spcPts val="0"/>
              </a:spcAft>
              <a:buSzPts val="1800"/>
              <a:buNone/>
              <a:defRPr sz="1800" b="1"/>
            </a:lvl3pPr>
            <a:lvl4pPr marL="1828800" lvl="3" indent="-228600" algn="l">
              <a:lnSpc>
                <a:spcPct val="90000"/>
              </a:lnSpc>
              <a:spcBef>
                <a:spcPts val="400"/>
              </a:spcBef>
              <a:spcAft>
                <a:spcPts val="0"/>
              </a:spcAft>
              <a:buSzPts val="1600"/>
              <a:buNone/>
              <a:defRPr sz="1600" b="1"/>
            </a:lvl4pPr>
            <a:lvl5pPr marL="2286000" lvl="4" indent="-228600" algn="l">
              <a:lnSpc>
                <a:spcPct val="90000"/>
              </a:lnSpc>
              <a:spcBef>
                <a:spcPts val="400"/>
              </a:spcBef>
              <a:spcAft>
                <a:spcPts val="0"/>
              </a:spcAft>
              <a:buSzPts val="1600"/>
              <a:buNone/>
              <a:defRPr sz="1600" b="1"/>
            </a:lvl5pPr>
            <a:lvl6pPr marL="2743200" lvl="5" indent="-228600" algn="l">
              <a:lnSpc>
                <a:spcPct val="90000"/>
              </a:lnSpc>
              <a:spcBef>
                <a:spcPts val="400"/>
              </a:spcBef>
              <a:spcAft>
                <a:spcPts val="0"/>
              </a:spcAft>
              <a:buSzPts val="1600"/>
              <a:buNone/>
              <a:defRPr sz="1600" b="1"/>
            </a:lvl6pPr>
            <a:lvl7pPr marL="3200400" lvl="6" indent="-228600" algn="l">
              <a:lnSpc>
                <a:spcPct val="90000"/>
              </a:lnSpc>
              <a:spcBef>
                <a:spcPts val="400"/>
              </a:spcBef>
              <a:spcAft>
                <a:spcPts val="0"/>
              </a:spcAft>
              <a:buSzPts val="1600"/>
              <a:buNone/>
              <a:defRPr sz="1600" b="1"/>
            </a:lvl7pPr>
            <a:lvl8pPr marL="3657600" lvl="7" indent="-228600" algn="l">
              <a:lnSpc>
                <a:spcPct val="90000"/>
              </a:lnSpc>
              <a:spcBef>
                <a:spcPts val="400"/>
              </a:spcBef>
              <a:spcAft>
                <a:spcPts val="0"/>
              </a:spcAft>
              <a:buSzPts val="1600"/>
              <a:buNone/>
              <a:defRPr sz="1600" b="1"/>
            </a:lvl8pPr>
            <a:lvl9pPr marL="4114800" lvl="8" indent="-228600" algn="l">
              <a:lnSpc>
                <a:spcPct val="90000"/>
              </a:lnSpc>
              <a:spcBef>
                <a:spcPts val="400"/>
              </a:spcBef>
              <a:spcAft>
                <a:spcPts val="400"/>
              </a:spcAft>
              <a:buSzPts val="1600"/>
              <a:buNone/>
              <a:defRPr sz="1600" b="1"/>
            </a:lvl9pPr>
          </a:lstStyle>
          <a:p>
            <a:endParaRPr/>
          </a:p>
        </p:txBody>
      </p:sp>
      <p:sp>
        <p:nvSpPr>
          <p:cNvPr id="54" name="Google Shape;54;p21"/>
          <p:cNvSpPr txBox="1">
            <a:spLocks noGrp="1"/>
          </p:cNvSpPr>
          <p:nvPr>
            <p:ph type="body" idx="4"/>
          </p:nvPr>
        </p:nvSpPr>
        <p:spPr>
          <a:xfrm>
            <a:off x="6217920" y="2582334"/>
            <a:ext cx="4937760" cy="33782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55" name="Google Shape;55;p21"/>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1"/>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1"/>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8"/>
        <p:cNvGrpSpPr/>
        <p:nvPr/>
      </p:nvGrpSpPr>
      <p:grpSpPr>
        <a:xfrm>
          <a:off x="0" y="0"/>
          <a:ext cx="0" cy="0"/>
          <a:chOff x="0" y="0"/>
          <a:chExt cx="0" cy="0"/>
        </a:xfrm>
      </p:grpSpPr>
      <p:sp>
        <p:nvSpPr>
          <p:cNvPr id="59" name="Google Shape;59;p2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2"/>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2"/>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2"/>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63"/>
        <p:cNvGrpSpPr/>
        <p:nvPr/>
      </p:nvGrpSpPr>
      <p:grpSpPr>
        <a:xfrm>
          <a:off x="0" y="0"/>
          <a:ext cx="0" cy="0"/>
          <a:chOff x="0" y="0"/>
          <a:chExt cx="0" cy="0"/>
        </a:xfrm>
      </p:grpSpPr>
      <p:sp>
        <p:nvSpPr>
          <p:cNvPr id="64" name="Google Shape;64;p23"/>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3"/>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3"/>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3"/>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3"/>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69"/>
        <p:cNvGrpSpPr/>
        <p:nvPr/>
      </p:nvGrpSpPr>
      <p:grpSpPr>
        <a:xfrm>
          <a:off x="0" y="0"/>
          <a:ext cx="0" cy="0"/>
          <a:chOff x="0" y="0"/>
          <a:chExt cx="0" cy="0"/>
        </a:xfrm>
      </p:grpSpPr>
      <p:sp>
        <p:nvSpPr>
          <p:cNvPr id="70" name="Google Shape;70;p24"/>
          <p:cNvSpPr/>
          <p:nvPr/>
        </p:nvSpPr>
        <p:spPr>
          <a:xfrm>
            <a:off x="16" y="0"/>
            <a:ext cx="4050791" cy="68580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4"/>
          <p:cNvSpPr/>
          <p:nvPr/>
        </p:nvSpPr>
        <p:spPr>
          <a:xfrm>
            <a:off x="4040071" y="0"/>
            <a:ext cx="64008" cy="68580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4"/>
          <p:cNvSpPr txBox="1">
            <a:spLocks noGrp="1"/>
          </p:cNvSpPr>
          <p:nvPr>
            <p:ph type="title"/>
          </p:nvPr>
        </p:nvSpPr>
        <p:spPr>
          <a:xfrm>
            <a:off x="457200" y="594359"/>
            <a:ext cx="3200400" cy="228600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FFFFFF"/>
              </a:buClr>
              <a:buSzPts val="3600"/>
              <a:buFont typeface="Times New Roman" panose="02020603050405020304"/>
              <a:buNone/>
              <a:defRPr sz="36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24"/>
          <p:cNvSpPr txBox="1">
            <a:spLocks noGrp="1"/>
          </p:cNvSpPr>
          <p:nvPr>
            <p:ph type="body" idx="1"/>
          </p:nvPr>
        </p:nvSpPr>
        <p:spPr>
          <a:xfrm>
            <a:off x="4800600" y="731520"/>
            <a:ext cx="6492240" cy="52578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74" name="Google Shape;74;p24"/>
          <p:cNvSpPr txBox="1">
            <a:spLocks noGrp="1"/>
          </p:cNvSpPr>
          <p:nvPr>
            <p:ph type="body" idx="2"/>
          </p:nvPr>
        </p:nvSpPr>
        <p:spPr>
          <a:xfrm>
            <a:off x="457200" y="2926080"/>
            <a:ext cx="3200400" cy="3379124"/>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1500"/>
              <a:buNone/>
              <a:defRPr sz="1500">
                <a:solidFill>
                  <a:srgbClr val="FFFFFF"/>
                </a:solidFill>
              </a:defRPr>
            </a:lvl1pPr>
            <a:lvl2pPr marL="914400" lvl="1" indent="-228600" algn="l">
              <a:lnSpc>
                <a:spcPct val="90000"/>
              </a:lnSpc>
              <a:spcBef>
                <a:spcPts val="200"/>
              </a:spcBef>
              <a:spcAft>
                <a:spcPts val="0"/>
              </a:spcAft>
              <a:buSzPts val="1200"/>
              <a:buNone/>
              <a:defRPr sz="1200"/>
            </a:lvl2pPr>
            <a:lvl3pPr marL="1371600" lvl="2" indent="-228600" algn="l">
              <a:lnSpc>
                <a:spcPct val="90000"/>
              </a:lnSpc>
              <a:spcBef>
                <a:spcPts val="400"/>
              </a:spcBef>
              <a:spcAft>
                <a:spcPts val="0"/>
              </a:spcAft>
              <a:buSzPts val="1000"/>
              <a:buNone/>
              <a:defRPr sz="1000"/>
            </a:lvl3pPr>
            <a:lvl4pPr marL="1828800" lvl="3" indent="-228600" algn="l">
              <a:lnSpc>
                <a:spcPct val="90000"/>
              </a:lnSpc>
              <a:spcBef>
                <a:spcPts val="400"/>
              </a:spcBef>
              <a:spcAft>
                <a:spcPts val="0"/>
              </a:spcAft>
              <a:buSzPts val="900"/>
              <a:buNone/>
              <a:defRPr sz="900"/>
            </a:lvl4pPr>
            <a:lvl5pPr marL="2286000" lvl="4" indent="-228600" algn="l">
              <a:lnSpc>
                <a:spcPct val="90000"/>
              </a:lnSpc>
              <a:spcBef>
                <a:spcPts val="400"/>
              </a:spcBef>
              <a:spcAft>
                <a:spcPts val="0"/>
              </a:spcAft>
              <a:buSzPts val="900"/>
              <a:buNone/>
              <a:defRPr sz="900"/>
            </a:lvl5pPr>
            <a:lvl6pPr marL="2743200" lvl="5" indent="-228600" algn="l">
              <a:lnSpc>
                <a:spcPct val="90000"/>
              </a:lnSpc>
              <a:spcBef>
                <a:spcPts val="400"/>
              </a:spcBef>
              <a:spcAft>
                <a:spcPts val="0"/>
              </a:spcAft>
              <a:buSzPts val="900"/>
              <a:buNone/>
              <a:defRPr sz="900"/>
            </a:lvl6pPr>
            <a:lvl7pPr marL="3200400" lvl="6" indent="-228600" algn="l">
              <a:lnSpc>
                <a:spcPct val="90000"/>
              </a:lnSpc>
              <a:spcBef>
                <a:spcPts val="400"/>
              </a:spcBef>
              <a:spcAft>
                <a:spcPts val="0"/>
              </a:spcAft>
              <a:buSzPts val="900"/>
              <a:buNone/>
              <a:defRPr sz="900"/>
            </a:lvl7pPr>
            <a:lvl8pPr marL="3657600" lvl="7" indent="-228600" algn="l">
              <a:lnSpc>
                <a:spcPct val="90000"/>
              </a:lnSpc>
              <a:spcBef>
                <a:spcPts val="400"/>
              </a:spcBef>
              <a:spcAft>
                <a:spcPts val="0"/>
              </a:spcAft>
              <a:buSzPts val="900"/>
              <a:buNone/>
              <a:defRPr sz="900"/>
            </a:lvl8pPr>
            <a:lvl9pPr marL="4114800" lvl="8" indent="-228600" algn="l">
              <a:lnSpc>
                <a:spcPct val="90000"/>
              </a:lnSpc>
              <a:spcBef>
                <a:spcPts val="400"/>
              </a:spcBef>
              <a:spcAft>
                <a:spcPts val="400"/>
              </a:spcAft>
              <a:buSzPts val="900"/>
              <a:buNone/>
              <a:defRPr sz="900"/>
            </a:lvl9pPr>
          </a:lstStyle>
          <a:p>
            <a:endParaRPr/>
          </a:p>
        </p:txBody>
      </p:sp>
      <p:sp>
        <p:nvSpPr>
          <p:cNvPr id="75" name="Google Shape;75;p24"/>
          <p:cNvSpPr txBox="1">
            <a:spLocks noGrp="1"/>
          </p:cNvSpPr>
          <p:nvPr>
            <p:ph type="dt" idx="10"/>
          </p:nvPr>
        </p:nvSpPr>
        <p:spPr>
          <a:xfrm>
            <a:off x="465512" y="6459785"/>
            <a:ext cx="26185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4"/>
          <p:cNvSpPr txBox="1">
            <a:spLocks noGrp="1"/>
          </p:cNvSpPr>
          <p:nvPr>
            <p:ph type="ftr" idx="11"/>
          </p:nvPr>
        </p:nvSpPr>
        <p:spPr>
          <a:xfrm>
            <a:off x="4800600" y="6459785"/>
            <a:ext cx="4648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4"/>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1pPr>
            <a:lvl2pPr marL="0" lvl="1"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2pPr>
            <a:lvl3pPr marL="0" lvl="2"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3pPr>
            <a:lvl4pPr marL="0" lvl="3"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4pPr>
            <a:lvl5pPr marL="0" lvl="4"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5pPr>
            <a:lvl6pPr marL="0" lvl="5"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6pPr>
            <a:lvl7pPr marL="0" lvl="6"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7pPr>
            <a:lvl8pPr marL="0" lvl="7"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8pPr>
            <a:lvl9pPr marL="0" lvl="8"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78"/>
        <p:cNvGrpSpPr/>
        <p:nvPr/>
      </p:nvGrpSpPr>
      <p:grpSpPr>
        <a:xfrm>
          <a:off x="0" y="0"/>
          <a:ext cx="0" cy="0"/>
          <a:chOff x="0" y="0"/>
          <a:chExt cx="0" cy="0"/>
        </a:xfrm>
      </p:grpSpPr>
      <p:sp>
        <p:nvSpPr>
          <p:cNvPr id="79" name="Google Shape;79;p25"/>
          <p:cNvSpPr/>
          <p:nvPr/>
        </p:nvSpPr>
        <p:spPr>
          <a:xfrm>
            <a:off x="0" y="4953000"/>
            <a:ext cx="12188825" cy="19050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5"/>
          <p:cNvSpPr/>
          <p:nvPr/>
        </p:nvSpPr>
        <p:spPr>
          <a:xfrm>
            <a:off x="15" y="491507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5"/>
          <p:cNvSpPr txBox="1">
            <a:spLocks noGrp="1"/>
          </p:cNvSpPr>
          <p:nvPr>
            <p:ph type="title"/>
          </p:nvPr>
        </p:nvSpPr>
        <p:spPr>
          <a:xfrm>
            <a:off x="1097280" y="5074920"/>
            <a:ext cx="10113645" cy="822960"/>
          </a:xfrm>
          <a:prstGeom prst="rect">
            <a:avLst/>
          </a:prstGeom>
          <a:noFill/>
          <a:ln>
            <a:noFill/>
          </a:ln>
        </p:spPr>
        <p:txBody>
          <a:bodyPr spcFirstLastPara="1" wrap="square" lIns="91425" tIns="0" rIns="91425" bIns="0" anchor="b" anchorCtr="0">
            <a:noAutofit/>
          </a:bodyPr>
          <a:lstStyle>
            <a:lvl1pPr lvl="0" algn="l">
              <a:lnSpc>
                <a:spcPct val="85000"/>
              </a:lnSpc>
              <a:spcBef>
                <a:spcPts val="0"/>
              </a:spcBef>
              <a:spcAft>
                <a:spcPts val="0"/>
              </a:spcAft>
              <a:buClr>
                <a:srgbClr val="FFFFFF"/>
              </a:buClr>
              <a:buSzPts val="3600"/>
              <a:buFont typeface="Times New Roman" panose="02020603050405020304"/>
              <a:buNone/>
              <a:defRPr sz="36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25"/>
          <p:cNvSpPr>
            <a:spLocks noGrp="1"/>
          </p:cNvSpPr>
          <p:nvPr>
            <p:ph type="pic" idx="2"/>
          </p:nvPr>
        </p:nvSpPr>
        <p:spPr>
          <a:xfrm>
            <a:off x="15" y="0"/>
            <a:ext cx="12191985" cy="4915076"/>
          </a:xfrm>
          <a:prstGeom prst="rect">
            <a:avLst/>
          </a:prstGeom>
          <a:solidFill>
            <a:srgbClr val="CCCCC2"/>
          </a:solidFill>
          <a:ln>
            <a:noFill/>
          </a:ln>
        </p:spPr>
      </p:sp>
      <p:sp>
        <p:nvSpPr>
          <p:cNvPr id="83" name="Google Shape;83;p25"/>
          <p:cNvSpPr txBox="1">
            <a:spLocks noGrp="1"/>
          </p:cNvSpPr>
          <p:nvPr>
            <p:ph type="body" idx="1"/>
          </p:nvPr>
        </p:nvSpPr>
        <p:spPr>
          <a:xfrm>
            <a:off x="1097280" y="5907024"/>
            <a:ext cx="10113264" cy="594360"/>
          </a:xfrm>
          <a:prstGeom prst="rect">
            <a:avLst/>
          </a:prstGeom>
          <a:noFill/>
          <a:ln>
            <a:noFill/>
          </a:ln>
        </p:spPr>
        <p:txBody>
          <a:bodyPr spcFirstLastPara="1" wrap="square" lIns="91425" tIns="0" rIns="91425" bIns="0" anchor="t" anchorCtr="0">
            <a:normAutofit/>
          </a:bodyPr>
          <a:lstStyle>
            <a:lvl1pPr marL="457200" lvl="0" indent="-228600" algn="l">
              <a:lnSpc>
                <a:spcPct val="90000"/>
              </a:lnSpc>
              <a:spcBef>
                <a:spcPts val="0"/>
              </a:spcBef>
              <a:spcAft>
                <a:spcPts val="0"/>
              </a:spcAft>
              <a:buSzPts val="1500"/>
              <a:buNone/>
              <a:defRPr sz="1500">
                <a:solidFill>
                  <a:srgbClr val="FFFFFF"/>
                </a:solidFill>
              </a:defRPr>
            </a:lvl1pPr>
            <a:lvl2pPr marL="914400" lvl="1" indent="-228600" algn="l">
              <a:lnSpc>
                <a:spcPct val="90000"/>
              </a:lnSpc>
              <a:spcBef>
                <a:spcPts val="600"/>
              </a:spcBef>
              <a:spcAft>
                <a:spcPts val="0"/>
              </a:spcAft>
              <a:buSzPts val="1200"/>
              <a:buNone/>
              <a:defRPr sz="1200"/>
            </a:lvl2pPr>
            <a:lvl3pPr marL="1371600" lvl="2" indent="-228600" algn="l">
              <a:lnSpc>
                <a:spcPct val="90000"/>
              </a:lnSpc>
              <a:spcBef>
                <a:spcPts val="400"/>
              </a:spcBef>
              <a:spcAft>
                <a:spcPts val="0"/>
              </a:spcAft>
              <a:buSzPts val="1000"/>
              <a:buNone/>
              <a:defRPr sz="1000"/>
            </a:lvl3pPr>
            <a:lvl4pPr marL="1828800" lvl="3" indent="-228600" algn="l">
              <a:lnSpc>
                <a:spcPct val="90000"/>
              </a:lnSpc>
              <a:spcBef>
                <a:spcPts val="400"/>
              </a:spcBef>
              <a:spcAft>
                <a:spcPts val="0"/>
              </a:spcAft>
              <a:buSzPts val="900"/>
              <a:buNone/>
              <a:defRPr sz="900"/>
            </a:lvl4pPr>
            <a:lvl5pPr marL="2286000" lvl="4" indent="-228600" algn="l">
              <a:lnSpc>
                <a:spcPct val="90000"/>
              </a:lnSpc>
              <a:spcBef>
                <a:spcPts val="400"/>
              </a:spcBef>
              <a:spcAft>
                <a:spcPts val="0"/>
              </a:spcAft>
              <a:buSzPts val="900"/>
              <a:buNone/>
              <a:defRPr sz="900"/>
            </a:lvl5pPr>
            <a:lvl6pPr marL="2743200" lvl="5" indent="-228600" algn="l">
              <a:lnSpc>
                <a:spcPct val="90000"/>
              </a:lnSpc>
              <a:spcBef>
                <a:spcPts val="400"/>
              </a:spcBef>
              <a:spcAft>
                <a:spcPts val="0"/>
              </a:spcAft>
              <a:buSzPts val="900"/>
              <a:buNone/>
              <a:defRPr sz="900"/>
            </a:lvl6pPr>
            <a:lvl7pPr marL="3200400" lvl="6" indent="-228600" algn="l">
              <a:lnSpc>
                <a:spcPct val="90000"/>
              </a:lnSpc>
              <a:spcBef>
                <a:spcPts val="400"/>
              </a:spcBef>
              <a:spcAft>
                <a:spcPts val="0"/>
              </a:spcAft>
              <a:buSzPts val="900"/>
              <a:buNone/>
              <a:defRPr sz="900"/>
            </a:lvl7pPr>
            <a:lvl8pPr marL="3657600" lvl="7" indent="-228600" algn="l">
              <a:lnSpc>
                <a:spcPct val="90000"/>
              </a:lnSpc>
              <a:spcBef>
                <a:spcPts val="400"/>
              </a:spcBef>
              <a:spcAft>
                <a:spcPts val="0"/>
              </a:spcAft>
              <a:buSzPts val="900"/>
              <a:buNone/>
              <a:defRPr sz="900"/>
            </a:lvl8pPr>
            <a:lvl9pPr marL="4114800" lvl="8" indent="-228600" algn="l">
              <a:lnSpc>
                <a:spcPct val="90000"/>
              </a:lnSpc>
              <a:spcBef>
                <a:spcPts val="400"/>
              </a:spcBef>
              <a:spcAft>
                <a:spcPts val="400"/>
              </a:spcAft>
              <a:buSzPts val="900"/>
              <a:buNone/>
              <a:defRPr sz="900"/>
            </a:lvl9pPr>
          </a:lstStyle>
          <a:p>
            <a:endParaRPr/>
          </a:p>
        </p:txBody>
      </p:sp>
      <p:sp>
        <p:nvSpPr>
          <p:cNvPr id="84" name="Google Shape;84;p25"/>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5"/>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5"/>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7"/>
        <p:cNvGrpSpPr/>
        <p:nvPr/>
      </p:nvGrpSpPr>
      <p:grpSpPr>
        <a:xfrm>
          <a:off x="0" y="0"/>
          <a:ext cx="0" cy="0"/>
          <a:chOff x="0" y="0"/>
          <a:chExt cx="0" cy="0"/>
        </a:xfrm>
      </p:grpSpPr>
      <p:sp>
        <p:nvSpPr>
          <p:cNvPr id="88" name="Google Shape;88;p2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 name="Google Shape;89;p26"/>
          <p:cNvSpPr txBox="1">
            <a:spLocks noGrp="1"/>
          </p:cNvSpPr>
          <p:nvPr>
            <p:ph type="body" idx="1"/>
          </p:nvPr>
        </p:nvSpPr>
        <p:spPr>
          <a:xfrm rot="5400000">
            <a:off x="4114800" y="-1171786"/>
            <a:ext cx="4023360" cy="10058400"/>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90" name="Google Shape;90;p26"/>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6"/>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6"/>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93"/>
        <p:cNvGrpSpPr/>
        <p:nvPr/>
      </p:nvGrpSpPr>
      <p:grpSpPr>
        <a:xfrm>
          <a:off x="0" y="0"/>
          <a:ext cx="0" cy="0"/>
          <a:chOff x="0" y="0"/>
          <a:chExt cx="0" cy="0"/>
        </a:xfrm>
      </p:grpSpPr>
      <p:sp>
        <p:nvSpPr>
          <p:cNvPr id="94" name="Google Shape;94;p27"/>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7"/>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7"/>
          <p:cNvSpPr txBox="1">
            <a:spLocks noGrp="1"/>
          </p:cNvSpPr>
          <p:nvPr>
            <p:ph type="title"/>
          </p:nvPr>
        </p:nvSpPr>
        <p:spPr>
          <a:xfrm rot="5400000">
            <a:off x="7159401" y="1977801"/>
            <a:ext cx="5759898" cy="262890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7" name="Google Shape;97;p27"/>
          <p:cNvSpPr txBox="1">
            <a:spLocks noGrp="1"/>
          </p:cNvSpPr>
          <p:nvPr>
            <p:ph type="body" idx="1"/>
          </p:nvPr>
        </p:nvSpPr>
        <p:spPr>
          <a:xfrm rot="5400000">
            <a:off x="1825401" y="-574899"/>
            <a:ext cx="5759898" cy="7734300"/>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98" name="Google Shape;98;p27"/>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27"/>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27"/>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9"/>
        <p:cNvGrpSpPr/>
        <p:nvPr/>
      </p:nvGrpSpPr>
      <p:grpSpPr>
        <a:xfrm>
          <a:off x="0" y="0"/>
          <a:ext cx="0" cy="0"/>
          <a:chOff x="0" y="0"/>
          <a:chExt cx="0" cy="0"/>
        </a:xfrm>
      </p:grpSpPr>
      <p:sp>
        <p:nvSpPr>
          <p:cNvPr id="10" name="Google Shape;10;p16"/>
          <p:cNvSpPr/>
          <p:nvPr/>
        </p:nvSpPr>
        <p:spPr>
          <a:xfrm>
            <a:off x="1" y="6400800"/>
            <a:ext cx="12192000"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16"/>
          <p:cNvSpPr/>
          <p:nvPr/>
        </p:nvSpPr>
        <p:spPr>
          <a:xfrm>
            <a:off x="15" y="6334316"/>
            <a:ext cx="12191985" cy="66484"/>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marR="0" lvl="0" algn="l" rtl="0">
              <a:lnSpc>
                <a:spcPct val="85000"/>
              </a:lnSpc>
              <a:spcBef>
                <a:spcPts val="0"/>
              </a:spcBef>
              <a:spcAft>
                <a:spcPts val="0"/>
              </a:spcAft>
              <a:buClr>
                <a:srgbClr val="3F3F3F"/>
              </a:buClr>
              <a:buSzPts val="4800"/>
              <a:buFont typeface="Times New Roman" panose="02020603050405020304"/>
              <a:buNone/>
              <a:defRPr sz="48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3" name="Google Shape;13;p16"/>
          <p:cNvSpPr txBox="1">
            <a:spLocks noGrp="1"/>
          </p:cNvSpPr>
          <p:nvPr>
            <p:ph type="body" idx="1"/>
          </p:nvPr>
        </p:nvSpPr>
        <p:spPr>
          <a:xfrm>
            <a:off x="1097280" y="1845734"/>
            <a:ext cx="10058400" cy="4023360"/>
          </a:xfrm>
          <a:prstGeom prst="rect">
            <a:avLst/>
          </a:prstGeom>
          <a:noFill/>
          <a:ln>
            <a:noFill/>
          </a:ln>
        </p:spPr>
        <p:txBody>
          <a:bodyPr spcFirstLastPara="1" wrap="square" lIns="0" tIns="45700" rIns="0" bIns="45700" anchor="t" anchorCtr="0">
            <a:normAutofit/>
          </a:bodyPr>
          <a:lstStyle>
            <a:lvl1pPr marL="457200" marR="0" lvl="0" indent="-355600" algn="l" rtl="0">
              <a:lnSpc>
                <a:spcPct val="90000"/>
              </a:lnSpc>
              <a:spcBef>
                <a:spcPts val="1200"/>
              </a:spcBef>
              <a:spcAft>
                <a:spcPts val="0"/>
              </a:spcAft>
              <a:buClr>
                <a:schemeClr val="accent1"/>
              </a:buClr>
              <a:buSzPts val="2000"/>
              <a:buFont typeface="Calibri" panose="020F0502020204030204"/>
              <a:buChar char=" "/>
              <a:defRPr sz="20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1pPr>
            <a:lvl2pPr marL="914400" marR="0" lvl="1" indent="-342900" algn="l" rtl="0">
              <a:lnSpc>
                <a:spcPct val="90000"/>
              </a:lnSpc>
              <a:spcBef>
                <a:spcPts val="200"/>
              </a:spcBef>
              <a:spcAft>
                <a:spcPts val="0"/>
              </a:spcAft>
              <a:buClr>
                <a:schemeClr val="accent1"/>
              </a:buClr>
              <a:buSzPts val="1800"/>
              <a:buFont typeface="Calibri" panose="020F0502020204030204"/>
              <a:buChar char="◦"/>
              <a:defRPr sz="18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2pPr>
            <a:lvl3pPr marL="1371600" marR="0" lvl="2"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3pPr>
            <a:lvl4pPr marL="1828800" marR="0" lvl="3"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4pPr>
            <a:lvl5pPr marL="2286000" marR="0" lvl="4"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5pPr>
            <a:lvl6pPr marL="2743200" marR="0" lvl="5"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6pPr>
            <a:lvl7pPr marL="3200400" marR="0" lvl="6"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7pPr>
            <a:lvl8pPr marL="3657600" marR="0" lvl="7"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8pPr>
            <a:lvl9pPr marL="4114800" marR="0" lvl="8" indent="-317500" algn="l" rtl="0">
              <a:lnSpc>
                <a:spcPct val="90000"/>
              </a:lnSpc>
              <a:spcBef>
                <a:spcPts val="400"/>
              </a:spcBef>
              <a:spcAft>
                <a:spcPts val="40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9pPr>
          </a:lstStyle>
          <a:p>
            <a:endParaRPr/>
          </a:p>
        </p:txBody>
      </p:sp>
      <p:sp>
        <p:nvSpPr>
          <p:cNvPr id="14" name="Google Shape;14;p16"/>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1pPr>
            <a:lvl2pPr marR="0" lvl="1"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2pPr>
            <a:lvl3pPr marR="0" lvl="2"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3pPr>
            <a:lvl4pPr marR="0" lvl="3"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4pPr>
            <a:lvl5pPr marR="0" lvl="4"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5pPr>
            <a:lvl6pPr marR="0" lvl="5"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6pPr>
            <a:lvl7pPr marR="0" lvl="6"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7pPr>
            <a:lvl8pPr marR="0" lvl="7"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8pPr>
            <a:lvl9pPr marR="0" lvl="8"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9pPr>
          </a:lstStyle>
          <a:p>
            <a:endParaRPr/>
          </a:p>
        </p:txBody>
      </p:sp>
      <p:sp>
        <p:nvSpPr>
          <p:cNvPr id="15" name="Google Shape;15;p16"/>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90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1pPr>
            <a:lvl2pPr marR="0" lvl="1"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2pPr>
            <a:lvl3pPr marR="0" lvl="2"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3pPr>
            <a:lvl4pPr marR="0" lvl="3"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4pPr>
            <a:lvl5pPr marR="0" lvl="4"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5pPr>
            <a:lvl6pPr marR="0" lvl="5"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6pPr>
            <a:lvl7pPr marR="0" lvl="6"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7pPr>
            <a:lvl8pPr marR="0" lvl="7"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8pPr>
            <a:lvl9pPr marR="0" lvl="8"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9pPr>
          </a:lstStyle>
          <a:p>
            <a:endParaRPr/>
          </a:p>
        </p:txBody>
      </p:sp>
      <p:sp>
        <p:nvSpPr>
          <p:cNvPr id="16" name="Google Shape;16;p16"/>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1pPr>
            <a:lvl2pPr marL="0" marR="0" lvl="1"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2pPr>
            <a:lvl3pPr marL="0" marR="0" lvl="2"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3pPr>
            <a:lvl4pPr marL="0" marR="0" lvl="3"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4pPr>
            <a:lvl5pPr marL="0" marR="0" lvl="4"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5pPr>
            <a:lvl6pPr marL="0" marR="0" lvl="5"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6pPr>
            <a:lvl7pPr marL="0" marR="0" lvl="6"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7pPr>
            <a:lvl8pPr marL="0" marR="0" lvl="7"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8pPr>
            <a:lvl9pPr marL="0" marR="0" lvl="8"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9pPr>
          </a:lstStyle>
          <a:p>
            <a:pPr marL="0" lvl="0" indent="0" algn="r" rtl="0">
              <a:spcBef>
                <a:spcPts val="0"/>
              </a:spcBef>
              <a:spcAft>
                <a:spcPts val="0"/>
              </a:spcAft>
              <a:buNone/>
            </a:pPr>
            <a:fld id="{00000000-1234-1234-1234-123412341234}" type="slidenum">
              <a:rPr lang="en-US"/>
              <a:t>‹#›</a:t>
            </a:fld>
            <a:endParaRPr lang="en-US"/>
          </a:p>
        </p:txBody>
      </p:sp>
      <p:cxnSp>
        <p:nvCxnSpPr>
          <p:cNvPr id="17" name="Google Shape;17;p16"/>
          <p:cNvCxnSpPr/>
          <p:nvPr/>
        </p:nvCxnSpPr>
        <p:spPr>
          <a:xfrm>
            <a:off x="1193532" y="1737845"/>
            <a:ext cx="9966960" cy="0"/>
          </a:xfrm>
          <a:prstGeom prst="straightConnector1">
            <a:avLst/>
          </a:prstGeom>
          <a:noFill/>
          <a:ln w="9525" cap="flat" cmpd="sng">
            <a:solidFill>
              <a:srgbClr val="7F7F7F"/>
            </a:solidFill>
            <a:prstDash val="solid"/>
            <a:round/>
            <a:headEnd type="none" w="sm" len="sm"/>
            <a:tailEnd type="none" w="sm" len="sm"/>
          </a:ln>
        </p:spPr>
      </p:cxn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mediacentre.britishairways.com/news/14052025/british-airways-improves-on-time-performance-as-world-leading-technology-boosts-flight-punctuality"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
          <p:cNvSpPr txBox="1">
            <a:spLocks noGrp="1"/>
          </p:cNvSpPr>
          <p:nvPr>
            <p:ph type="ctrTitle"/>
          </p:nvPr>
        </p:nvSpPr>
        <p:spPr>
          <a:xfrm>
            <a:off x="1097280" y="471932"/>
            <a:ext cx="10058400" cy="3464256"/>
          </a:xfrm>
          <a:prstGeom prst="rect">
            <a:avLst/>
          </a:prstGeom>
          <a:noFill/>
          <a:ln>
            <a:noFill/>
          </a:ln>
        </p:spPr>
        <p:txBody>
          <a:bodyPr spcFirstLastPara="1" wrap="square" lIns="91425" tIns="45700" rIns="91425" bIns="45700" anchor="b" anchorCtr="0">
            <a:normAutofit/>
          </a:bodyPr>
          <a:lstStyle/>
          <a:p>
            <a:pPr marL="0" lvl="0" indent="0" algn="ctr" rtl="0">
              <a:lnSpc>
                <a:spcPct val="85000"/>
              </a:lnSpc>
              <a:spcBef>
                <a:spcPts val="0"/>
              </a:spcBef>
              <a:spcAft>
                <a:spcPts val="0"/>
              </a:spcAft>
              <a:buClr>
                <a:schemeClr val="dk1"/>
              </a:buClr>
              <a:buSzPts val="2800"/>
              <a:buFont typeface="Times New Roman" panose="02020603050405020304"/>
              <a:buNone/>
            </a:pPr>
            <a:r>
              <a:rPr lang="en-US" sz="2800" b="1" dirty="0">
                <a:solidFill>
                  <a:schemeClr val="dk1"/>
                </a:solidFill>
              </a:rPr>
              <a:t>Module: Managing Business Information</a:t>
            </a:r>
            <a:br>
              <a:rPr lang="en-US" sz="2800" dirty="0">
                <a:solidFill>
                  <a:schemeClr val="dk1"/>
                </a:solidFill>
              </a:rPr>
            </a:br>
            <a:r>
              <a:rPr lang="en-US" sz="2800" b="1" dirty="0">
                <a:solidFill>
                  <a:schemeClr val="dk1"/>
                </a:solidFill>
              </a:rPr>
              <a:t>Module code: LCLM 5004</a:t>
            </a:r>
            <a:br>
              <a:rPr lang="en-US" sz="2800" dirty="0">
                <a:solidFill>
                  <a:schemeClr val="dk1"/>
                </a:solidFill>
              </a:rPr>
            </a:br>
            <a:r>
              <a:rPr lang="en-US" sz="2800" b="1" dirty="0">
                <a:solidFill>
                  <a:schemeClr val="dk1"/>
                </a:solidFill>
              </a:rPr>
              <a:t>Lecturer: Dr. Amer Kareem</a:t>
            </a:r>
            <a:br>
              <a:rPr lang="en-US" sz="2800" dirty="0">
                <a:solidFill>
                  <a:schemeClr val="dk1"/>
                </a:solidFill>
              </a:rPr>
            </a:br>
            <a:r>
              <a:rPr lang="en-US" sz="2800" b="1" dirty="0">
                <a:solidFill>
                  <a:schemeClr val="dk1"/>
                </a:solidFill>
              </a:rPr>
              <a:t>Dr Oluwaseun Adegbite</a:t>
            </a:r>
            <a:br>
              <a:rPr lang="en-US" sz="2800" dirty="0">
                <a:solidFill>
                  <a:schemeClr val="dk1"/>
                </a:solidFill>
              </a:rPr>
            </a:br>
            <a:r>
              <a:rPr lang="en-US" sz="2800" b="1" dirty="0">
                <a:solidFill>
                  <a:schemeClr val="dk1"/>
                </a:solidFill>
              </a:rPr>
              <a:t>Internal Verifier: Md Kalam</a:t>
            </a:r>
            <a:br>
              <a:rPr lang="en-US" sz="2800" dirty="0">
                <a:solidFill>
                  <a:schemeClr val="dk1"/>
                </a:solidFill>
              </a:rPr>
            </a:br>
            <a:r>
              <a:rPr lang="en-US" sz="2800" b="1" dirty="0">
                <a:solidFill>
                  <a:schemeClr val="dk1"/>
                </a:solidFill>
              </a:rPr>
              <a:t>Samuel Ofori</a:t>
            </a:r>
            <a:br>
              <a:rPr lang="en-US" sz="2800" dirty="0">
                <a:solidFill>
                  <a:schemeClr val="dk1"/>
                </a:solidFill>
              </a:rPr>
            </a:br>
            <a:endParaRPr sz="2800" dirty="0">
              <a:solidFill>
                <a:schemeClr val="dk1"/>
              </a:solidFill>
            </a:endParaRPr>
          </a:p>
        </p:txBody>
      </p:sp>
      <p:sp>
        <p:nvSpPr>
          <p:cNvPr id="106" name="Google Shape;106;p1"/>
          <p:cNvSpPr txBox="1">
            <a:spLocks noGrp="1"/>
          </p:cNvSpPr>
          <p:nvPr>
            <p:ph type="subTitle" idx="1"/>
          </p:nvPr>
        </p:nvSpPr>
        <p:spPr>
          <a:xfrm>
            <a:off x="1166495" y="4487545"/>
            <a:ext cx="10053320" cy="1161415"/>
          </a:xfrm>
          <a:prstGeom prst="rect">
            <a:avLst/>
          </a:prstGeom>
          <a:noFill/>
          <a:ln>
            <a:noFill/>
          </a:ln>
        </p:spPr>
        <p:txBody>
          <a:bodyPr spcFirstLastPara="1" wrap="square" lIns="91425" tIns="45700" rIns="91425" bIns="45700" anchor="t" anchorCtr="0">
            <a:normAutofit fontScale="25000" lnSpcReduction="20000"/>
          </a:bodyPr>
          <a:lstStyle/>
          <a:p>
            <a:pPr marL="0" lvl="0" indent="0" algn="l" rtl="0">
              <a:lnSpc>
                <a:spcPct val="90000"/>
              </a:lnSpc>
              <a:spcBef>
                <a:spcPts val="0"/>
              </a:spcBef>
              <a:spcAft>
                <a:spcPts val="0"/>
              </a:spcAft>
              <a:buSzPts val="2000"/>
              <a:buNone/>
            </a:pPr>
            <a:r>
              <a:rPr lang="en-US" sz="4000" b="1" dirty="0">
                <a:solidFill>
                  <a:schemeClr val="tx1"/>
                </a:solidFill>
              </a:rPr>
              <a:t>STUDENT</a:t>
            </a:r>
            <a:r>
              <a:rPr lang="en-GB" altLang="en-US" sz="4000" b="1" dirty="0">
                <a:solidFill>
                  <a:schemeClr val="tx1"/>
                </a:solidFill>
              </a:rPr>
              <a:t> 1 </a:t>
            </a:r>
            <a:r>
              <a:rPr lang="en-US" sz="4000" b="1" dirty="0">
                <a:solidFill>
                  <a:schemeClr val="tx1"/>
                </a:solidFill>
              </a:rPr>
              <a:t> NAME: </a:t>
            </a:r>
            <a:r>
              <a:rPr lang="en-GB" altLang="en-US" sz="4000" b="1" dirty="0">
                <a:solidFill>
                  <a:schemeClr val="tx1"/>
                </a:solidFill>
              </a:rPr>
              <a:t>Ana Capatina</a:t>
            </a:r>
            <a:r>
              <a:rPr lang="en-US" sz="4000" b="1" dirty="0">
                <a:solidFill>
                  <a:schemeClr val="tx1"/>
                </a:solidFill>
              </a:rPr>
              <a:t>                            STUDENT 4 NAME :  Loredana Mocanu</a:t>
            </a:r>
          </a:p>
          <a:p>
            <a:pPr marL="0" lvl="0" indent="0" algn="l" rtl="0">
              <a:lnSpc>
                <a:spcPct val="90000"/>
              </a:lnSpc>
              <a:spcBef>
                <a:spcPts val="1400"/>
              </a:spcBef>
              <a:spcAft>
                <a:spcPts val="0"/>
              </a:spcAft>
              <a:buSzPts val="2000"/>
              <a:buNone/>
            </a:pPr>
            <a:r>
              <a:rPr lang="en-US" sz="4000" b="1" dirty="0">
                <a:solidFill>
                  <a:schemeClr val="tx1"/>
                </a:solidFill>
              </a:rPr>
              <a:t>STUDENT ID NUMBER:</a:t>
            </a:r>
            <a:r>
              <a:rPr lang="en-GB" altLang="en-US" sz="4000" b="1" dirty="0">
                <a:solidFill>
                  <a:schemeClr val="tx1"/>
                </a:solidFill>
              </a:rPr>
              <a:t>2408124                                    STUDENT ID NUMBER : 2412744</a:t>
            </a:r>
            <a:endParaRPr sz="4000" b="1" dirty="0">
              <a:solidFill>
                <a:schemeClr val="tx1"/>
              </a:solidFill>
            </a:endParaRPr>
          </a:p>
          <a:p>
            <a:pPr marL="0" lvl="0" indent="0" algn="l" rtl="0">
              <a:lnSpc>
                <a:spcPct val="90000"/>
              </a:lnSpc>
              <a:spcBef>
                <a:spcPts val="1400"/>
              </a:spcBef>
              <a:spcAft>
                <a:spcPts val="0"/>
              </a:spcAft>
              <a:buSzPts val="2400"/>
              <a:buNone/>
            </a:pPr>
            <a:r>
              <a:rPr lang="en-GB" sz="4000" b="1" dirty="0">
                <a:solidFill>
                  <a:schemeClr val="tx1"/>
                </a:solidFill>
              </a:rPr>
              <a:t>STUDENT 2 NAME : George Burlui                               STUDENT 5 NAME :  Laurentiu Vaduva </a:t>
            </a:r>
          </a:p>
          <a:p>
            <a:pPr marL="0" lvl="0" indent="0" algn="l" rtl="0">
              <a:lnSpc>
                <a:spcPct val="90000"/>
              </a:lnSpc>
              <a:spcBef>
                <a:spcPts val="1400"/>
              </a:spcBef>
              <a:spcAft>
                <a:spcPts val="0"/>
              </a:spcAft>
              <a:buSzPts val="2400"/>
              <a:buNone/>
            </a:pPr>
            <a:r>
              <a:rPr lang="en-GB" sz="4000" b="1" dirty="0">
                <a:solidFill>
                  <a:schemeClr val="tx1"/>
                </a:solidFill>
              </a:rPr>
              <a:t>STUDENT ID : </a:t>
            </a:r>
            <a:r>
              <a:rPr lang="en-GB" sz="4000" b="1">
                <a:solidFill>
                  <a:schemeClr val="tx1"/>
                </a:solidFill>
              </a:rPr>
              <a:t>1907641                                                     STUDENT </a:t>
            </a:r>
            <a:r>
              <a:rPr lang="en-GB" sz="4000" b="1" dirty="0">
                <a:solidFill>
                  <a:schemeClr val="tx1"/>
                </a:solidFill>
              </a:rPr>
              <a:t>ID : 222646</a:t>
            </a:r>
          </a:p>
          <a:p>
            <a:pPr marL="0" lvl="0" indent="0" algn="l" rtl="0">
              <a:lnSpc>
                <a:spcPct val="90000"/>
              </a:lnSpc>
              <a:spcBef>
                <a:spcPts val="1400"/>
              </a:spcBef>
              <a:spcAft>
                <a:spcPts val="0"/>
              </a:spcAft>
              <a:buSzPts val="2400"/>
              <a:buNone/>
            </a:pPr>
            <a:r>
              <a:rPr lang="en-GB" sz="4000" b="1" dirty="0">
                <a:solidFill>
                  <a:schemeClr val="tx1"/>
                </a:solidFill>
              </a:rPr>
              <a:t>STUDENT 3 NAME : Florin Alin Nacu</a:t>
            </a:r>
          </a:p>
          <a:p>
            <a:pPr marL="0" lvl="0" indent="0" algn="l" rtl="0">
              <a:lnSpc>
                <a:spcPct val="90000"/>
              </a:lnSpc>
              <a:spcBef>
                <a:spcPts val="1400"/>
              </a:spcBef>
              <a:spcAft>
                <a:spcPts val="0"/>
              </a:spcAft>
              <a:buSzPts val="2400"/>
              <a:buNone/>
            </a:pPr>
            <a:r>
              <a:rPr lang="en-GB" sz="4000" b="1" dirty="0">
                <a:solidFill>
                  <a:schemeClr val="tx1"/>
                </a:solidFill>
              </a:rPr>
              <a:t>STUDENT ID : 2309515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Introduction</a:t>
            </a:r>
            <a:endParaRPr sz="3200"/>
          </a:p>
        </p:txBody>
      </p:sp>
      <p:sp>
        <p:nvSpPr>
          <p:cNvPr id="113" name="Google Shape;113;p2"/>
          <p:cNvSpPr txBox="1">
            <a:spLocks noGrp="1"/>
          </p:cNvSpPr>
          <p:nvPr>
            <p:ph type="body" idx="1"/>
          </p:nvPr>
        </p:nvSpPr>
        <p:spPr>
          <a:xfrm>
            <a:off x="1097280" y="2130869"/>
            <a:ext cx="6236774" cy="4023360"/>
          </a:xfrm>
          <a:prstGeom prst="rect">
            <a:avLst/>
          </a:prstGeom>
          <a:noFill/>
          <a:ln>
            <a:noFill/>
          </a:ln>
        </p:spPr>
        <p:txBody>
          <a:bodyPr spcFirstLastPara="1" wrap="square" lIns="0" tIns="45700" rIns="0" bIns="45700" anchor="t" anchorCtr="0">
            <a:normAutofit/>
          </a:bodyPr>
          <a:lstStyle/>
          <a:p>
            <a:pPr marL="91440" lvl="0" indent="-127000" algn="l" rtl="0">
              <a:lnSpc>
                <a:spcPct val="90000"/>
              </a:lnSpc>
              <a:spcBef>
                <a:spcPts val="0"/>
              </a:spcBef>
              <a:spcAft>
                <a:spcPts val="0"/>
              </a:spcAft>
              <a:buSzPts val="2000"/>
              <a:buFont typeface="Noto Sans Symbols"/>
              <a:buChar char="▪"/>
            </a:pPr>
            <a:r>
              <a:rPr lang="en-US">
                <a:solidFill>
                  <a:schemeClr val="dk1"/>
                </a:solidFill>
              </a:rPr>
              <a:t>Companies are relying more on information systems.</a:t>
            </a:r>
            <a:endParaRPr>
              <a:solidFill>
                <a:schemeClr val="dk1"/>
              </a:solidFill>
            </a:endParaRPr>
          </a:p>
          <a:p>
            <a:pPr marL="91440" lvl="0" indent="-127000" algn="l" rtl="0">
              <a:lnSpc>
                <a:spcPct val="90000"/>
              </a:lnSpc>
              <a:spcBef>
                <a:spcPts val="1400"/>
              </a:spcBef>
              <a:spcAft>
                <a:spcPts val="0"/>
              </a:spcAft>
              <a:buSzPts val="2000"/>
              <a:buFont typeface="Noto Sans Symbols"/>
              <a:buChar char="▪"/>
            </a:pPr>
            <a:r>
              <a:rPr lang="en-US">
                <a:solidFill>
                  <a:schemeClr val="dk1"/>
                </a:solidFill>
              </a:rPr>
              <a:t>The use of manual processes leads to slow risky decisions.</a:t>
            </a:r>
            <a:endParaRPr>
              <a:solidFill>
                <a:schemeClr val="dk1"/>
              </a:solidFill>
            </a:endParaRPr>
          </a:p>
          <a:p>
            <a:pPr marL="91440" lvl="0" indent="-127000" algn="l" rtl="0">
              <a:lnSpc>
                <a:spcPct val="90000"/>
              </a:lnSpc>
              <a:spcBef>
                <a:spcPts val="1400"/>
              </a:spcBef>
              <a:spcAft>
                <a:spcPts val="0"/>
              </a:spcAft>
              <a:buSzPts val="2000"/>
              <a:buFont typeface="Noto Sans Symbols"/>
              <a:buChar char="▪"/>
            </a:pPr>
            <a:r>
              <a:rPr lang="en-US">
                <a:solidFill>
                  <a:schemeClr val="dk1"/>
                </a:solidFill>
              </a:rPr>
              <a:t>Information systems consolidate work and data.</a:t>
            </a:r>
            <a:endParaRPr>
              <a:solidFill>
                <a:schemeClr val="dk1"/>
              </a:solidFill>
            </a:endParaRPr>
          </a:p>
          <a:p>
            <a:pPr marL="91440" lvl="0" indent="0" algn="l" rtl="0">
              <a:lnSpc>
                <a:spcPct val="90000"/>
              </a:lnSpc>
              <a:spcBef>
                <a:spcPts val="1400"/>
              </a:spcBef>
              <a:spcAft>
                <a:spcPts val="0"/>
              </a:spcAft>
              <a:buSzPts val="2000"/>
              <a:buNone/>
            </a:pPr>
            <a:endParaRPr>
              <a:solidFill>
                <a:schemeClr val="dk1"/>
              </a:solidFill>
            </a:endParaRPr>
          </a:p>
        </p:txBody>
      </p:sp>
      <p:pic>
        <p:nvPicPr>
          <p:cNvPr id="114" name="Google Shape;114;p2"/>
          <p:cNvPicPr preferRelativeResize="0"/>
          <p:nvPr/>
        </p:nvPicPr>
        <p:blipFill rotWithShape="1">
          <a:blip r:embed="rId3"/>
          <a:srcRect/>
          <a:stretch>
            <a:fillRect/>
          </a:stretch>
        </p:blipFill>
        <p:spPr>
          <a:xfrm>
            <a:off x="7334054" y="2175646"/>
            <a:ext cx="4620058" cy="3091885"/>
          </a:xfrm>
          <a:prstGeom prst="ellipse">
            <a:avLst/>
          </a:prstGeom>
          <a:noFill/>
          <a:ln w="63500" cap="rnd" cmpd="sng">
            <a:solidFill>
              <a:srgbClr val="333333"/>
            </a:solidFill>
            <a:prstDash val="solid"/>
            <a:round/>
            <a:headEnd type="none" w="sm" len="sm"/>
            <a:tailEnd type="none" w="sm" len="sm"/>
          </a:ln>
          <a:effectLst>
            <a:outerShdw blurRad="381000" dist="292100" dir="5400000" sx="-80000" sy="-18000" rotWithShape="0">
              <a:srgbClr val="000000">
                <a:alpha val="2196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3"/>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Introduce different Information Systems </a:t>
            </a:r>
            <a:endParaRPr sz="3200"/>
          </a:p>
        </p:txBody>
      </p:sp>
      <p:sp>
        <p:nvSpPr>
          <p:cNvPr id="121" name="Google Shape;121;p3"/>
          <p:cNvSpPr txBox="1">
            <a:spLocks noGrp="1"/>
          </p:cNvSpPr>
          <p:nvPr>
            <p:ph type="body" idx="1"/>
          </p:nvPr>
        </p:nvSpPr>
        <p:spPr>
          <a:xfrm>
            <a:off x="4420386" y="2127340"/>
            <a:ext cx="7469800"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rgbClr val="FF0000"/>
                </a:solidFill>
              </a:rPr>
              <a:t>•</a:t>
            </a:r>
            <a:r>
              <a:rPr lang="en-US" sz="1800">
                <a:solidFill>
                  <a:schemeClr val="dk1"/>
                </a:solidFill>
              </a:rPr>
              <a:t>Information systems also enhance efficiency by automating (Atieh et al., 2025).</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•TPS underlines high volume transaction operation (Schneider and Smalley, 2024).</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•Tesco has 42 million to process daily through TPS (Splunk, 2020).</a:t>
            </a:r>
          </a:p>
        </p:txBody>
      </p:sp>
      <p:pic>
        <p:nvPicPr>
          <p:cNvPr id="122" name="Google Shape;122;p3"/>
          <p:cNvPicPr preferRelativeResize="0"/>
          <p:nvPr/>
        </p:nvPicPr>
        <p:blipFill rotWithShape="1">
          <a:blip r:embed="rId3"/>
          <a:srcRect/>
          <a:stretch>
            <a:fillRect/>
          </a:stretch>
        </p:blipFill>
        <p:spPr>
          <a:xfrm>
            <a:off x="296158" y="2053907"/>
            <a:ext cx="3870489" cy="3517334"/>
          </a:xfrm>
          <a:prstGeom prst="rect">
            <a:avLst/>
          </a:prstGeom>
          <a:noFill/>
          <a:ln w="88900" cap="sq" cmpd="thickThin">
            <a:solidFill>
              <a:srgbClr val="000000"/>
            </a:solidFill>
            <a:prstDash val="solid"/>
            <a:miter lim="800000"/>
            <a:headEnd type="none" w="sm" len="sm"/>
            <a:tailEnd type="none" w="sm" len="sm"/>
          </a:ln>
        </p:spPr>
      </p:pic>
      <p:sp>
        <p:nvSpPr>
          <p:cNvPr id="123" name="Google Shape;123;p3"/>
          <p:cNvSpPr txBox="1"/>
          <p:nvPr/>
        </p:nvSpPr>
        <p:spPr>
          <a:xfrm>
            <a:off x="1097280" y="5781368"/>
            <a:ext cx="2520991"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rPr>
              <a:t>(Source: Splunk, 2025)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4"/>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dirty="0"/>
              <a:t>Introduce different Information Systems</a:t>
            </a:r>
            <a:endParaRPr sz="3200" dirty="0"/>
          </a:p>
        </p:txBody>
      </p:sp>
      <p:sp>
        <p:nvSpPr>
          <p:cNvPr id="130" name="Google Shape;130;p4"/>
          <p:cNvSpPr txBox="1">
            <a:spLocks noGrp="1"/>
          </p:cNvSpPr>
          <p:nvPr>
            <p:ph type="body" idx="1"/>
          </p:nvPr>
        </p:nvSpPr>
        <p:spPr>
          <a:xfrm>
            <a:off x="480768" y="2140701"/>
            <a:ext cx="6509967"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Managerial decision-making.</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BI and MIS allow performance analysis (IBM, 2021).</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British Airways applies BI to be efficient (British Airways, 2025).</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31" name="Google Shape;131;p4"/>
          <p:cNvPicPr preferRelativeResize="0"/>
          <p:nvPr/>
        </p:nvPicPr>
        <p:blipFill rotWithShape="1">
          <a:blip r:embed="rId3"/>
          <a:srcRect/>
          <a:stretch>
            <a:fillRect/>
          </a:stretch>
        </p:blipFill>
        <p:spPr>
          <a:xfrm>
            <a:off x="7388852" y="2134130"/>
            <a:ext cx="4595517" cy="2589739"/>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132" name="Google Shape;132;p4"/>
          <p:cNvSpPr txBox="1"/>
          <p:nvPr/>
        </p:nvSpPr>
        <p:spPr>
          <a:xfrm>
            <a:off x="8377084" y="4701966"/>
            <a:ext cx="381491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Splunk,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5"/>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Introduce different Information Systems </a:t>
            </a:r>
            <a:endParaRPr sz="3200">
              <a:solidFill>
                <a:schemeClr val="dk1"/>
              </a:solidFill>
            </a:endParaRPr>
          </a:p>
        </p:txBody>
      </p:sp>
      <p:sp>
        <p:nvSpPr>
          <p:cNvPr id="139" name="Google Shape;139;p5"/>
          <p:cNvSpPr txBox="1">
            <a:spLocks noGrp="1"/>
          </p:cNvSpPr>
          <p:nvPr>
            <p:ph type="body" idx="1"/>
          </p:nvPr>
        </p:nvSpPr>
        <p:spPr>
          <a:xfrm>
            <a:off x="414780" y="2096140"/>
            <a:ext cx="7117236"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CIO processes bring forth competitive advantage.</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Personalisation is done through CRM in Lloyds (Lloyds Banking Group, 2024).</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CRM helps 29% improvement in retention (Tyagi and Singh, 2024).</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40" name="Google Shape;140;p5"/>
          <p:cNvPicPr preferRelativeResize="0"/>
          <p:nvPr/>
        </p:nvPicPr>
        <p:blipFill rotWithShape="1">
          <a:blip r:embed="rId3"/>
          <a:srcRect/>
          <a:stretch>
            <a:fillRect/>
          </a:stretch>
        </p:blipFill>
        <p:spPr>
          <a:xfrm>
            <a:off x="8040962" y="2539608"/>
            <a:ext cx="3736258" cy="1336234"/>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141" name="Google Shape;141;p5"/>
          <p:cNvSpPr txBox="1"/>
          <p:nvPr/>
        </p:nvSpPr>
        <p:spPr>
          <a:xfrm>
            <a:off x="8878530" y="4107820"/>
            <a:ext cx="320531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(Tyagi and Singh, 2024)</a:t>
            </a:r>
            <a:endParaRPr sz="18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Analyse and Compare Systems</a:t>
            </a:r>
            <a:endParaRPr sz="3200"/>
          </a:p>
        </p:txBody>
      </p:sp>
      <p:sp>
        <p:nvSpPr>
          <p:cNvPr id="148" name="Google Shape;148;p6"/>
          <p:cNvSpPr txBox="1">
            <a:spLocks noGrp="1"/>
          </p:cNvSpPr>
          <p:nvPr>
            <p:ph type="body" idx="1"/>
          </p:nvPr>
        </p:nvSpPr>
        <p:spPr>
          <a:xfrm>
            <a:off x="1097280" y="1845734"/>
            <a:ext cx="6076518"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Routine high-volume transactions are processed by TPS.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TPS automation saves the transaction processing costs.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Tesco TPS is better in terms of stock and waste (Chapman, 2024).</a:t>
            </a:r>
          </a:p>
          <a:p>
            <a:pPr marL="91440" lvl="0" indent="0" algn="l" rtl="0">
              <a:lnSpc>
                <a:spcPct val="90000"/>
              </a:lnSpc>
              <a:spcBef>
                <a:spcPts val="1400"/>
              </a:spcBef>
              <a:spcAft>
                <a:spcPts val="0"/>
              </a:spcAft>
              <a:buSzPts val="2000"/>
              <a:buNone/>
            </a:pPr>
            <a:endParaRPr lang="en-US" sz="1800">
              <a:solidFill>
                <a:schemeClr val="dk1"/>
              </a:solidFill>
            </a:endParaRPr>
          </a:p>
        </p:txBody>
      </p:sp>
      <p:grpSp>
        <p:nvGrpSpPr>
          <p:cNvPr id="149" name="Google Shape;149;p6"/>
          <p:cNvGrpSpPr/>
          <p:nvPr/>
        </p:nvGrpSpPr>
        <p:grpSpPr>
          <a:xfrm>
            <a:off x="7173798" y="2957927"/>
            <a:ext cx="4531150" cy="2482921"/>
            <a:chOff x="0" y="7338"/>
            <a:chExt cx="4531150" cy="2482921"/>
          </a:xfrm>
        </p:grpSpPr>
        <p:sp>
          <p:nvSpPr>
            <p:cNvPr id="150" name="Google Shape;150;p6"/>
            <p:cNvSpPr/>
            <p:nvPr/>
          </p:nvSpPr>
          <p:spPr>
            <a:xfrm>
              <a:off x="0" y="287778"/>
              <a:ext cx="4531150" cy="478800"/>
            </a:xfrm>
            <a:prstGeom prst="rect">
              <a:avLst/>
            </a:prstGeom>
            <a:solidFill>
              <a:schemeClr val="lt1">
                <a:alpha val="89803"/>
              </a:schemeClr>
            </a:solidFill>
            <a:ln w="12700" cap="flat" cmpd="sng">
              <a:solidFill>
                <a:srgbClr val="927A5E"/>
              </a:solidFill>
              <a:prstDash val="solid"/>
              <a:round/>
              <a:headEnd type="none" w="sm" len="sm"/>
              <a:tailEnd type="none" w="sm" len="sm"/>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6"/>
            <p:cNvSpPr/>
            <p:nvPr/>
          </p:nvSpPr>
          <p:spPr>
            <a:xfrm>
              <a:off x="226557" y="7338"/>
              <a:ext cx="3171805" cy="560880"/>
            </a:xfrm>
            <a:prstGeom prst="roundRect">
              <a:avLst>
                <a:gd name="adj" fmla="val 16667"/>
              </a:avLst>
            </a:prstGeom>
            <a:gradFill>
              <a:gsLst>
                <a:gs pos="0">
                  <a:srgbClr val="8E714F"/>
                </a:gs>
                <a:gs pos="34000">
                  <a:srgbClr val="8F7251"/>
                </a:gs>
                <a:gs pos="70000">
                  <a:srgbClr val="927451"/>
                </a:gs>
                <a:gs pos="100000">
                  <a:srgbClr val="947A5B"/>
                </a:gs>
              </a:gsLst>
              <a:path path="circle">
                <a:fillToRect l="50000" t="50000" r="50000" b="50000"/>
              </a:path>
              <a:tileRect/>
            </a:gra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6"/>
            <p:cNvSpPr txBox="1"/>
            <p:nvPr/>
          </p:nvSpPr>
          <p:spPr>
            <a:xfrm>
              <a:off x="253937" y="34718"/>
              <a:ext cx="3117045" cy="506120"/>
            </a:xfrm>
            <a:prstGeom prst="rect">
              <a:avLst/>
            </a:prstGeom>
            <a:noFill/>
            <a:ln>
              <a:noFill/>
            </a:ln>
          </p:spPr>
          <p:txBody>
            <a:bodyPr spcFirstLastPara="1" wrap="square" lIns="119875" tIns="0" rIns="119875" bIns="0" anchor="ctr" anchorCtr="0">
              <a:noAutofit/>
            </a:bodyPr>
            <a:lstStyle/>
            <a:p>
              <a:pPr marL="0" marR="0" lvl="0" indent="0" algn="l" rtl="0">
                <a:lnSpc>
                  <a:spcPct val="90000"/>
                </a:lnSpc>
                <a:spcBef>
                  <a:spcPts val="0"/>
                </a:spcBef>
                <a:spcAft>
                  <a:spcPts val="0"/>
                </a:spcAft>
                <a:buClr>
                  <a:schemeClr val="lt1"/>
                </a:buClr>
                <a:buSzPts val="1900"/>
                <a:buFont typeface="Times New Roman" panose="02020603050405020304"/>
                <a:buNone/>
              </a:pPr>
              <a:r>
                <a:rPr lang="en-US" sz="1900">
                  <a:solidFill>
                    <a:schemeClr val="lt1"/>
                  </a:solidFill>
                  <a:latin typeface="Times New Roman" panose="02020603050405020304"/>
                  <a:ea typeface="Times New Roman" panose="02020603050405020304"/>
                  <a:cs typeface="Times New Roman" panose="02020603050405020304"/>
                  <a:sym typeface="Times New Roman" panose="02020603050405020304"/>
                </a:rPr>
                <a:t>enhance efficiency by automating </a:t>
              </a:r>
              <a:endParaRPr sz="190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53" name="Google Shape;153;p6"/>
            <p:cNvSpPr/>
            <p:nvPr/>
          </p:nvSpPr>
          <p:spPr>
            <a:xfrm>
              <a:off x="0" y="1149618"/>
              <a:ext cx="4531150" cy="478800"/>
            </a:xfrm>
            <a:prstGeom prst="rect">
              <a:avLst/>
            </a:prstGeom>
            <a:gradFill>
              <a:gsLst>
                <a:gs pos="0">
                  <a:srgbClr val="E5C93F"/>
                </a:gs>
                <a:gs pos="34000">
                  <a:srgbClr val="E5C943"/>
                </a:gs>
                <a:gs pos="70000">
                  <a:srgbClr val="EBCF41"/>
                </a:gs>
                <a:gs pos="100000">
                  <a:srgbClr val="E9D053"/>
                </a:gs>
              </a:gsLst>
              <a:path path="circle">
                <a:fillToRect l="50000" t="50000" r="50000" b="50000"/>
              </a:path>
              <a:tileRect/>
            </a:gradFill>
            <a:ln w="12700" cap="flat" cmpd="sng">
              <a:solidFill>
                <a:schemeClr val="accent3"/>
              </a:solidFill>
              <a:prstDash val="solid"/>
              <a:round/>
              <a:headEnd type="none" w="sm" len="sm"/>
              <a:tailEnd type="none" w="sm" len="sm"/>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6"/>
            <p:cNvSpPr/>
            <p:nvPr/>
          </p:nvSpPr>
          <p:spPr>
            <a:xfrm>
              <a:off x="226557" y="869178"/>
              <a:ext cx="3171805" cy="560880"/>
            </a:xfrm>
            <a:prstGeom prst="roundRect">
              <a:avLst>
                <a:gd name="adj" fmla="val 16667"/>
              </a:avLst>
            </a:prstGeom>
            <a:gradFill>
              <a:gsLst>
                <a:gs pos="0">
                  <a:srgbClr val="A28936"/>
                </a:gs>
                <a:gs pos="34000">
                  <a:srgbClr val="A28A39"/>
                </a:gs>
                <a:gs pos="70000">
                  <a:srgbClr val="A68E38"/>
                </a:gs>
                <a:gs pos="100000">
                  <a:srgbClr val="A69044"/>
                </a:gs>
              </a:gsLst>
              <a:path path="circle">
                <a:fillToRect l="50000" t="50000" r="50000" b="50000"/>
              </a:path>
              <a:tileRect/>
            </a:gra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6"/>
            <p:cNvSpPr txBox="1"/>
            <p:nvPr/>
          </p:nvSpPr>
          <p:spPr>
            <a:xfrm>
              <a:off x="253937" y="896558"/>
              <a:ext cx="3117045" cy="506120"/>
            </a:xfrm>
            <a:prstGeom prst="rect">
              <a:avLst/>
            </a:prstGeom>
            <a:noFill/>
            <a:ln>
              <a:noFill/>
            </a:ln>
          </p:spPr>
          <p:txBody>
            <a:bodyPr spcFirstLastPara="1" wrap="square" lIns="119875" tIns="0" rIns="119875" bIns="0" anchor="ctr" anchorCtr="0">
              <a:noAutofit/>
            </a:bodyPr>
            <a:lstStyle/>
            <a:p>
              <a:pPr marL="0" marR="0" lvl="0" indent="0" algn="l" rtl="0">
                <a:lnSpc>
                  <a:spcPct val="90000"/>
                </a:lnSpc>
                <a:spcBef>
                  <a:spcPts val="0"/>
                </a:spcBef>
                <a:spcAft>
                  <a:spcPts val="0"/>
                </a:spcAft>
                <a:buClr>
                  <a:schemeClr val="lt1"/>
                </a:buClr>
                <a:buSzPts val="1900"/>
                <a:buFont typeface="Times New Roman" panose="02020603050405020304"/>
                <a:buNone/>
              </a:pPr>
              <a:r>
                <a:rPr lang="en-US" sz="1900">
                  <a:solidFill>
                    <a:schemeClr val="lt1"/>
                  </a:solidFill>
                  <a:latin typeface="Times New Roman" panose="02020603050405020304"/>
                  <a:ea typeface="Times New Roman" panose="02020603050405020304"/>
                  <a:cs typeface="Times New Roman" panose="02020603050405020304"/>
                  <a:sym typeface="Times New Roman" panose="02020603050405020304"/>
                </a:rPr>
                <a:t>high volume transaction operation </a:t>
              </a:r>
              <a:endParaRPr sz="190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56" name="Google Shape;156;p6"/>
            <p:cNvSpPr/>
            <p:nvPr/>
          </p:nvSpPr>
          <p:spPr>
            <a:xfrm>
              <a:off x="0" y="2011459"/>
              <a:ext cx="4531150" cy="478800"/>
            </a:xfrm>
            <a:prstGeom prst="rect">
              <a:avLst/>
            </a:prstGeom>
            <a:solidFill>
              <a:schemeClr val="lt1">
                <a:alpha val="89803"/>
              </a:schemeClr>
            </a:solidFill>
            <a:ln w="12700" cap="flat" cmpd="sng">
              <a:solidFill>
                <a:srgbClr val="B0B333"/>
              </a:solidFill>
              <a:prstDash val="solid"/>
              <a:round/>
              <a:headEnd type="none" w="sm" len="sm"/>
              <a:tailEnd type="none" w="sm" len="sm"/>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6"/>
            <p:cNvSpPr/>
            <p:nvPr/>
          </p:nvSpPr>
          <p:spPr>
            <a:xfrm>
              <a:off x="226557" y="1731019"/>
              <a:ext cx="3171805" cy="560880"/>
            </a:xfrm>
            <a:prstGeom prst="roundRect">
              <a:avLst>
                <a:gd name="adj" fmla="val 16667"/>
              </a:avLst>
            </a:prstGeom>
            <a:gradFill>
              <a:gsLst>
                <a:gs pos="0">
                  <a:srgbClr val="B3B71D"/>
                </a:gs>
                <a:gs pos="34000">
                  <a:srgbClr val="B3B71F"/>
                </a:gs>
                <a:gs pos="70000">
                  <a:srgbClr val="B8BC1D"/>
                </a:gs>
                <a:gs pos="100000">
                  <a:srgbClr val="B6B92C"/>
                </a:gs>
              </a:gsLst>
              <a:path path="circle">
                <a:fillToRect l="50000" t="50000" r="50000" b="50000"/>
              </a:path>
              <a:tileRect/>
            </a:gra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6"/>
            <p:cNvSpPr txBox="1"/>
            <p:nvPr/>
          </p:nvSpPr>
          <p:spPr>
            <a:xfrm>
              <a:off x="253937" y="1758399"/>
              <a:ext cx="3117045" cy="506120"/>
            </a:xfrm>
            <a:prstGeom prst="rect">
              <a:avLst/>
            </a:prstGeom>
            <a:noFill/>
            <a:ln>
              <a:noFill/>
            </a:ln>
          </p:spPr>
          <p:txBody>
            <a:bodyPr spcFirstLastPara="1" wrap="square" lIns="119875" tIns="0" rIns="119875" bIns="0" anchor="ctr" anchorCtr="0">
              <a:noAutofit/>
            </a:bodyPr>
            <a:lstStyle/>
            <a:p>
              <a:pPr marL="0" marR="0" lvl="0" indent="0" algn="l" rtl="0">
                <a:lnSpc>
                  <a:spcPct val="90000"/>
                </a:lnSpc>
                <a:spcBef>
                  <a:spcPts val="0"/>
                </a:spcBef>
                <a:spcAft>
                  <a:spcPts val="0"/>
                </a:spcAft>
                <a:buClr>
                  <a:schemeClr val="lt1"/>
                </a:buClr>
                <a:buSzPts val="1900"/>
                <a:buFont typeface="Times New Roman" panose="02020603050405020304"/>
                <a:buNone/>
              </a:pPr>
              <a:r>
                <a:rPr lang="en-US" sz="1900">
                  <a:solidFill>
                    <a:schemeClr val="lt1"/>
                  </a:solidFill>
                  <a:latin typeface="Times New Roman" panose="02020603050405020304"/>
                  <a:ea typeface="Times New Roman" panose="02020603050405020304"/>
                  <a:cs typeface="Times New Roman" panose="02020603050405020304"/>
                  <a:sym typeface="Times New Roman" panose="02020603050405020304"/>
                </a:rPr>
                <a:t>million to process daily through TPS </a:t>
              </a:r>
              <a:endParaRPr sz="190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7"/>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2800"/>
              <a:buFont typeface="Times New Roman" panose="02020603050405020304"/>
              <a:buNone/>
            </a:pPr>
            <a:r>
              <a:rPr lang="en-US" sz="2800" b="1"/>
              <a:t>Analyse and Compare Systems </a:t>
            </a:r>
            <a:endParaRPr sz="2800"/>
          </a:p>
        </p:txBody>
      </p:sp>
      <p:sp>
        <p:nvSpPr>
          <p:cNvPr id="165" name="Google Shape;165;p7"/>
          <p:cNvSpPr txBox="1">
            <a:spLocks noGrp="1"/>
          </p:cNvSpPr>
          <p:nvPr>
            <p:ph type="body" idx="1"/>
          </p:nvPr>
        </p:nvSpPr>
        <p:spPr>
          <a:xfrm>
            <a:off x="490194" y="1845734"/>
            <a:ext cx="7447175"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ERP connects to the central business operations (IBM, 2024).</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ERP enhances standardisation and visibility.</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CRM enhances a retention and sales by 25to30% (Luzuko Matlombe et al., 2024).</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66" name="Google Shape;166;p7"/>
          <p:cNvPicPr preferRelativeResize="0"/>
          <p:nvPr/>
        </p:nvPicPr>
        <p:blipFill rotWithShape="1">
          <a:blip r:embed="rId3"/>
          <a:srcRect/>
          <a:stretch>
            <a:fillRect/>
          </a:stretch>
        </p:blipFill>
        <p:spPr>
          <a:xfrm>
            <a:off x="7937369" y="2240752"/>
            <a:ext cx="4166647" cy="2879889"/>
          </a:xfrm>
          <a:prstGeom prst="rect">
            <a:avLst/>
          </a:prstGeom>
          <a:noFill/>
          <a:ln w="127000" cap="sq" cmpd="sng">
            <a:solidFill>
              <a:srgbClr val="000000"/>
            </a:solidFill>
            <a:prstDash val="solid"/>
            <a:miter lim="800000"/>
            <a:headEnd type="none" w="sm" len="sm"/>
            <a:tailEnd type="none" w="sm" len="sm"/>
          </a:ln>
          <a:effectLst>
            <a:outerShdw blurRad="57150" dist="50800" dir="2700000" algn="tl" rotWithShape="0">
              <a:srgbClr val="000000">
                <a:alpha val="40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8"/>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Analyse and Compare Systems </a:t>
            </a:r>
            <a:endParaRPr sz="3200"/>
          </a:p>
        </p:txBody>
      </p:sp>
      <p:sp>
        <p:nvSpPr>
          <p:cNvPr id="173" name="Google Shape;173;p8"/>
          <p:cNvSpPr txBox="1">
            <a:spLocks noGrp="1"/>
          </p:cNvSpPr>
          <p:nvPr>
            <p:ph type="body" idx="1"/>
          </p:nvPr>
        </p:nvSpPr>
        <p:spPr>
          <a:xfrm>
            <a:off x="1097280" y="1845734"/>
            <a:ext cx="5859701"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Customer data and Customer interactions are handled by CRM (IBM, 2021b).</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CRM facilitates retention and personalisation benefits.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M&amp;S uses CRM in Sparks (TCS, 2024).</a:t>
            </a:r>
          </a:p>
          <a:p>
            <a:pPr marL="91440" lvl="0" indent="0" algn="l" rtl="0">
              <a:lnSpc>
                <a:spcPct val="90000"/>
              </a:lnSpc>
              <a:spcBef>
                <a:spcPts val="1400"/>
              </a:spcBef>
              <a:spcAft>
                <a:spcPts val="0"/>
              </a:spcAft>
              <a:buSzPts val="2000"/>
              <a:buNone/>
            </a:pPr>
            <a:endParaRPr lang="en-US" sz="1800">
              <a:solidFill>
                <a:schemeClr val="dk1"/>
              </a:solidFill>
            </a:endParaRPr>
          </a:p>
        </p:txBody>
      </p:sp>
      <p:grpSp>
        <p:nvGrpSpPr>
          <p:cNvPr id="174" name="Google Shape;174;p8"/>
          <p:cNvGrpSpPr/>
          <p:nvPr/>
        </p:nvGrpSpPr>
        <p:grpSpPr>
          <a:xfrm>
            <a:off x="8928746" y="1439333"/>
            <a:ext cx="2724363" cy="4429760"/>
            <a:chOff x="2701818" y="0"/>
            <a:chExt cx="2724363" cy="4429760"/>
          </a:xfrm>
        </p:grpSpPr>
        <p:sp>
          <p:nvSpPr>
            <p:cNvPr id="175" name="Google Shape;175;p8"/>
            <p:cNvSpPr/>
            <p:nvPr/>
          </p:nvSpPr>
          <p:spPr>
            <a:xfrm>
              <a:off x="3294019" y="0"/>
              <a:ext cx="2132162" cy="2132486"/>
            </a:xfrm>
            <a:custGeom>
              <a:avLst/>
              <a:gdLst/>
              <a:ahLst/>
              <a:cxnLst/>
              <a:rect l="l" t="t" r="r" b="b"/>
              <a:pathLst>
                <a:path w="120000" h="120000" extrusionOk="0">
                  <a:moveTo>
                    <a:pt x="8412" y="60000"/>
                  </a:moveTo>
                  <a:lnTo>
                    <a:pt x="8412" y="60000"/>
                  </a:lnTo>
                  <a:cubicBezTo>
                    <a:pt x="8412" y="32962"/>
                    <a:pt x="29287" y="10511"/>
                    <a:pt x="56253" y="8547"/>
                  </a:cubicBezTo>
                  <a:cubicBezTo>
                    <a:pt x="83219" y="6583"/>
                    <a:pt x="107126" y="25773"/>
                    <a:pt x="111044" y="52526"/>
                  </a:cubicBezTo>
                  <a:cubicBezTo>
                    <a:pt x="114961" y="79279"/>
                    <a:pt x="97559" y="104517"/>
                    <a:pt x="71162" y="110367"/>
                  </a:cubicBezTo>
                  <a:lnTo>
                    <a:pt x="70593" y="118429"/>
                  </a:lnTo>
                  <a:lnTo>
                    <a:pt x="56830" y="104890"/>
                  </a:lnTo>
                  <a:lnTo>
                    <a:pt x="72706" y="88508"/>
                  </a:lnTo>
                  <a:lnTo>
                    <a:pt x="72145" y="96445"/>
                  </a:lnTo>
                  <a:cubicBezTo>
                    <a:pt x="90761" y="90240"/>
                    <a:pt x="101708" y="70999"/>
                    <a:pt x="97532" y="51824"/>
                  </a:cubicBezTo>
                  <a:cubicBezTo>
                    <a:pt x="93356" y="32649"/>
                    <a:pt x="75399" y="19705"/>
                    <a:pt x="55889" y="21805"/>
                  </a:cubicBezTo>
                  <a:cubicBezTo>
                    <a:pt x="36379" y="23906"/>
                    <a:pt x="21588" y="40375"/>
                    <a:pt x="21588" y="60000"/>
                  </a:cubicBezTo>
                  <a:close/>
                </a:path>
              </a:pathLst>
            </a:custGeom>
            <a:solidFill>
              <a:schemeClr val="accent1"/>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8"/>
            <p:cNvSpPr/>
            <p:nvPr/>
          </p:nvSpPr>
          <p:spPr>
            <a:xfrm>
              <a:off x="3765297" y="769892"/>
              <a:ext cx="1184801" cy="592259"/>
            </a:xfrm>
            <a:prstGeom prst="rect">
              <a:avLst/>
            </a:prstGeom>
            <a:noFill/>
            <a:ln w="12700" cap="flat" cmpd="sng">
              <a:solidFill>
                <a:schemeClr val="dk1">
                  <a:alpha val="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8"/>
            <p:cNvSpPr txBox="1"/>
            <p:nvPr/>
          </p:nvSpPr>
          <p:spPr>
            <a:xfrm>
              <a:off x="3765297" y="769892"/>
              <a:ext cx="1184801" cy="592259"/>
            </a:xfrm>
            <a:prstGeom prst="rect">
              <a:avLst/>
            </a:prstGeom>
            <a:noFill/>
            <a:ln>
              <a:noFill/>
            </a:ln>
          </p:spPr>
          <p:txBody>
            <a:bodyPr spcFirstLastPara="1" wrap="square" lIns="9525" tIns="9525" rIns="9525" bIns="9525" anchor="ctr" anchorCtr="0">
              <a:noAutofit/>
            </a:bodyPr>
            <a:lstStyle/>
            <a:p>
              <a:pPr marL="0" marR="0" lvl="0" indent="0" algn="ctr" rtl="0">
                <a:lnSpc>
                  <a:spcPct val="90000"/>
                </a:lnSpc>
                <a:spcBef>
                  <a:spcPts val="0"/>
                </a:spcBef>
                <a:spcAft>
                  <a:spcPts val="0"/>
                </a:spcAft>
                <a:buClr>
                  <a:schemeClr val="dk1"/>
                </a:buClr>
                <a:buSzPts val="1500"/>
                <a:buFont typeface="Times New Roman" panose="02020603050405020304"/>
                <a:buNone/>
              </a:pPr>
              <a:r>
                <a:rPr lang="en-US" sz="1500">
                  <a:solidFill>
                    <a:schemeClr val="dk1"/>
                  </a:solidFill>
                  <a:latin typeface="Times New Roman" panose="02020603050405020304"/>
                  <a:ea typeface="Times New Roman" panose="02020603050405020304"/>
                  <a:cs typeface="Times New Roman" panose="02020603050405020304"/>
                  <a:sym typeface="Times New Roman" panose="02020603050405020304"/>
                </a:rPr>
                <a:t>Customer data </a:t>
              </a: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78" name="Google Shape;178;p8"/>
            <p:cNvSpPr/>
            <p:nvPr/>
          </p:nvSpPr>
          <p:spPr>
            <a:xfrm>
              <a:off x="2701818" y="1225271"/>
              <a:ext cx="2132162" cy="2132486"/>
            </a:xfrm>
            <a:custGeom>
              <a:avLst/>
              <a:gdLst/>
              <a:ahLst/>
              <a:cxnLst/>
              <a:rect l="l" t="t" r="r" b="b"/>
              <a:pathLst>
                <a:path w="120000" h="120000" extrusionOk="0">
                  <a:moveTo>
                    <a:pt x="96481" y="23524"/>
                  </a:moveTo>
                  <a:lnTo>
                    <a:pt x="87165" y="32840"/>
                  </a:lnTo>
                  <a:cubicBezTo>
                    <a:pt x="75945" y="21617"/>
                    <a:pt x="58981" y="18448"/>
                    <a:pt x="44467" y="24866"/>
                  </a:cubicBezTo>
                  <a:cubicBezTo>
                    <a:pt x="29954" y="31283"/>
                    <a:pt x="20881" y="45964"/>
                    <a:pt x="21631" y="61816"/>
                  </a:cubicBezTo>
                  <a:cubicBezTo>
                    <a:pt x="22381" y="77668"/>
                    <a:pt x="32801" y="91427"/>
                    <a:pt x="47855" y="96445"/>
                  </a:cubicBezTo>
                  <a:lnTo>
                    <a:pt x="47294" y="88508"/>
                  </a:lnTo>
                  <a:lnTo>
                    <a:pt x="63170" y="104890"/>
                  </a:lnTo>
                  <a:lnTo>
                    <a:pt x="49407" y="118429"/>
                  </a:lnTo>
                  <a:lnTo>
                    <a:pt x="48838" y="110367"/>
                  </a:lnTo>
                  <a:cubicBezTo>
                    <a:pt x="27395" y="105615"/>
                    <a:pt x="11311" y="87806"/>
                    <a:pt x="8761" y="65990"/>
                  </a:cubicBezTo>
                  <a:cubicBezTo>
                    <a:pt x="6211" y="44174"/>
                    <a:pt x="17753" y="23136"/>
                    <a:pt x="37522" y="13566"/>
                  </a:cubicBezTo>
                  <a:cubicBezTo>
                    <a:pt x="57291" y="3995"/>
                    <a:pt x="80952" y="7992"/>
                    <a:pt x="96481" y="23524"/>
                  </a:cubicBezTo>
                  <a:close/>
                </a:path>
              </a:pathLst>
            </a:custGeom>
            <a:solidFill>
              <a:schemeClr val="accent1"/>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8"/>
            <p:cNvSpPr/>
            <p:nvPr/>
          </p:nvSpPr>
          <p:spPr>
            <a:xfrm>
              <a:off x="3175498" y="2002251"/>
              <a:ext cx="1184801" cy="592259"/>
            </a:xfrm>
            <a:prstGeom prst="rect">
              <a:avLst/>
            </a:prstGeom>
            <a:noFill/>
            <a:ln w="12700" cap="flat" cmpd="sng">
              <a:solidFill>
                <a:schemeClr val="dk1">
                  <a:alpha val="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8"/>
            <p:cNvSpPr txBox="1"/>
            <p:nvPr/>
          </p:nvSpPr>
          <p:spPr>
            <a:xfrm>
              <a:off x="3175498" y="2002251"/>
              <a:ext cx="1184801" cy="592259"/>
            </a:xfrm>
            <a:prstGeom prst="rect">
              <a:avLst/>
            </a:prstGeom>
            <a:noFill/>
            <a:ln>
              <a:noFill/>
            </a:ln>
          </p:spPr>
          <p:txBody>
            <a:bodyPr spcFirstLastPara="1" wrap="square" lIns="9525" tIns="9525" rIns="9525" bIns="9525" anchor="ctr" anchorCtr="0">
              <a:noAutofit/>
            </a:bodyPr>
            <a:lstStyle/>
            <a:p>
              <a:pPr marL="0" marR="0" lvl="0" indent="0" algn="ctr" rtl="0">
                <a:lnSpc>
                  <a:spcPct val="90000"/>
                </a:lnSpc>
                <a:spcBef>
                  <a:spcPts val="0"/>
                </a:spcBef>
                <a:spcAft>
                  <a:spcPts val="0"/>
                </a:spcAft>
                <a:buClr>
                  <a:schemeClr val="dk1"/>
                </a:buClr>
                <a:buSzPts val="1500"/>
                <a:buFont typeface="Times New Roman" panose="02020603050405020304"/>
                <a:buNone/>
              </a:pPr>
              <a:r>
                <a:rPr lang="en-US" sz="1500">
                  <a:solidFill>
                    <a:schemeClr val="dk1"/>
                  </a:solidFill>
                  <a:latin typeface="Times New Roman" panose="02020603050405020304"/>
                  <a:ea typeface="Times New Roman" panose="02020603050405020304"/>
                  <a:cs typeface="Times New Roman" panose="02020603050405020304"/>
                  <a:sym typeface="Times New Roman" panose="02020603050405020304"/>
                </a:rPr>
                <a:t>Customer interactions </a:t>
              </a: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81" name="Google Shape;181;p8"/>
            <p:cNvSpPr/>
            <p:nvPr/>
          </p:nvSpPr>
          <p:spPr>
            <a:xfrm>
              <a:off x="3445772" y="2597168"/>
              <a:ext cx="1831857" cy="1832592"/>
            </a:xfrm>
            <a:prstGeom prst="blockArc">
              <a:avLst>
                <a:gd name="adj1" fmla="val 13500000"/>
                <a:gd name="adj2" fmla="val 10800000"/>
                <a:gd name="adj3" fmla="val 12740"/>
              </a:avLst>
            </a:prstGeom>
            <a:solidFill>
              <a:schemeClr val="accent1"/>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8"/>
            <p:cNvSpPr/>
            <p:nvPr/>
          </p:nvSpPr>
          <p:spPr>
            <a:xfrm>
              <a:off x="3768099" y="3236383"/>
              <a:ext cx="1184801" cy="592259"/>
            </a:xfrm>
            <a:prstGeom prst="rect">
              <a:avLst/>
            </a:prstGeom>
            <a:noFill/>
            <a:ln w="12700" cap="flat" cmpd="sng">
              <a:solidFill>
                <a:schemeClr val="dk1">
                  <a:alpha val="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8"/>
            <p:cNvSpPr txBox="1"/>
            <p:nvPr/>
          </p:nvSpPr>
          <p:spPr>
            <a:xfrm>
              <a:off x="3768099" y="3236383"/>
              <a:ext cx="1184801" cy="592259"/>
            </a:xfrm>
            <a:prstGeom prst="rect">
              <a:avLst/>
            </a:prstGeom>
            <a:noFill/>
            <a:ln>
              <a:noFill/>
            </a:ln>
          </p:spPr>
          <p:txBody>
            <a:bodyPr spcFirstLastPara="1" wrap="square" lIns="9525" tIns="9525" rIns="9525" bIns="9525" anchor="ctr" anchorCtr="0">
              <a:noAutofit/>
            </a:bodyPr>
            <a:lstStyle/>
            <a:p>
              <a:pPr marL="0" marR="0" lvl="0" indent="0" algn="ctr" rtl="0">
                <a:lnSpc>
                  <a:spcPct val="90000"/>
                </a:lnSpc>
                <a:spcBef>
                  <a:spcPts val="0"/>
                </a:spcBef>
                <a:spcAft>
                  <a:spcPts val="0"/>
                </a:spcAft>
                <a:buClr>
                  <a:schemeClr val="dk1"/>
                </a:buClr>
                <a:buSzPts val="1500"/>
                <a:buFont typeface="Times New Roman" panose="02020603050405020304"/>
                <a:buNone/>
              </a:pPr>
              <a:r>
                <a:rPr lang="en-US" sz="1500">
                  <a:solidFill>
                    <a:schemeClr val="dk1"/>
                  </a:solidFill>
                  <a:latin typeface="Times New Roman" panose="02020603050405020304"/>
                  <a:ea typeface="Times New Roman" panose="02020603050405020304"/>
                  <a:cs typeface="Times New Roman" panose="02020603050405020304"/>
                  <a:sym typeface="Times New Roman" panose="02020603050405020304"/>
                </a:rPr>
                <a:t>personalisation benefits</a:t>
              </a: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9"/>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Ethical Considerations</a:t>
            </a:r>
            <a:endParaRPr sz="3200"/>
          </a:p>
        </p:txBody>
      </p:sp>
      <p:sp>
        <p:nvSpPr>
          <p:cNvPr id="190" name="Google Shape;190;p9"/>
          <p:cNvSpPr txBox="1">
            <a:spLocks noGrp="1"/>
          </p:cNvSpPr>
          <p:nvPr>
            <p:ph type="body" idx="1"/>
          </p:nvPr>
        </p:nvSpPr>
        <p:spPr>
          <a:xfrm>
            <a:off x="443060" y="1845734"/>
            <a:ext cx="6240544"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Data confidentiality and security is paramount.</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The UK GDPR punishes breaches of data severely (GDPR Advisor, 2023).</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NHS breach exposing 79,000 records with £3m fine  (Lamche, 2025).</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91" name="Google Shape;191;p9"/>
          <p:cNvPicPr preferRelativeResize="0"/>
          <p:nvPr/>
        </p:nvPicPr>
        <p:blipFill rotWithShape="1">
          <a:blip r:embed="rId3"/>
          <a:srcRect/>
          <a:stretch>
            <a:fillRect/>
          </a:stretch>
        </p:blipFill>
        <p:spPr>
          <a:xfrm>
            <a:off x="7129889" y="2350272"/>
            <a:ext cx="4270888" cy="3014284"/>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192" name="Google Shape;192;p9"/>
          <p:cNvSpPr/>
          <p:nvPr/>
        </p:nvSpPr>
        <p:spPr>
          <a:xfrm>
            <a:off x="8371002" y="5590095"/>
            <a:ext cx="1687398" cy="278999"/>
          </a:xfrm>
          <a:prstGeom prst="rect">
            <a:avLst/>
          </a:prstGeom>
          <a:solidFill>
            <a:schemeClr val="lt1"/>
          </a:solidFill>
          <a:ln w="15875"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2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Lamche, 2025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10"/>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Ethical Considerations </a:t>
            </a:r>
            <a:endParaRPr sz="3200"/>
          </a:p>
        </p:txBody>
      </p:sp>
      <p:sp>
        <p:nvSpPr>
          <p:cNvPr id="199" name="Google Shape;199;p10"/>
          <p:cNvSpPr txBox="1">
            <a:spLocks noGrp="1"/>
          </p:cNvSpPr>
          <p:nvPr>
            <p:ph type="body" idx="1"/>
          </p:nvPr>
        </p:nvSpPr>
        <p:spPr>
          <a:xfrm>
            <a:off x="1097280" y="1845734"/>
            <a:ext cx="5727725"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AI increases issues of bias, transparency, accountability.</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Artificial intelligence decision systems are implemented in UK banks.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HSBC facilitates human control in AI (HSBC, 2025).</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00" name="Google Shape;200;p10" descr="HSBC Deploys Wealth Intelligence for Its Wealth Management Staff to Enhance  Client Experience"/>
          <p:cNvPicPr preferRelativeResize="0"/>
          <p:nvPr/>
        </p:nvPicPr>
        <p:blipFill rotWithShape="1">
          <a:blip r:embed="rId3"/>
          <a:srcRect/>
          <a:stretch>
            <a:fillRect/>
          </a:stretch>
        </p:blipFill>
        <p:spPr>
          <a:xfrm>
            <a:off x="7181239" y="1956923"/>
            <a:ext cx="4460863" cy="2140982"/>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01" name="Google Shape;201;p10"/>
          <p:cNvSpPr txBox="1"/>
          <p:nvPr/>
        </p:nvSpPr>
        <p:spPr>
          <a:xfrm>
            <a:off x="8521585" y="4307636"/>
            <a:ext cx="3687097"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HSBC, 2025)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11"/>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Ethical Considerations </a:t>
            </a:r>
            <a:endParaRPr sz="3200">
              <a:solidFill>
                <a:schemeClr val="dk1"/>
              </a:solidFill>
            </a:endParaRPr>
          </a:p>
        </p:txBody>
      </p:sp>
      <p:sp>
        <p:nvSpPr>
          <p:cNvPr id="208" name="Google Shape;208;p11"/>
          <p:cNvSpPr txBox="1">
            <a:spLocks noGrp="1"/>
          </p:cNvSpPr>
          <p:nvPr>
            <p:ph type="body" idx="1"/>
          </p:nvPr>
        </p:nvSpPr>
        <p:spPr>
          <a:xfrm>
            <a:off x="1097280" y="1845734"/>
            <a:ext cx="6057664"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Telecommuting enhances surveillance of workers online.</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1/5 of the workers in the UK are against monitoring (Skopeliti, 2023).</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Tesco balances monitoring against transparency.</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09" name="Google Shape;209;p11"/>
          <p:cNvPicPr preferRelativeResize="0"/>
          <p:nvPr/>
        </p:nvPicPr>
        <p:blipFill rotWithShape="1">
          <a:blip r:embed="rId3"/>
          <a:srcRect/>
          <a:stretch>
            <a:fillRect/>
          </a:stretch>
        </p:blipFill>
        <p:spPr>
          <a:xfrm>
            <a:off x="7286724" y="2191883"/>
            <a:ext cx="4163828" cy="3331062"/>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10" name="Google Shape;210;p11"/>
          <p:cNvSpPr/>
          <p:nvPr/>
        </p:nvSpPr>
        <p:spPr>
          <a:xfrm>
            <a:off x="8465270" y="5712643"/>
            <a:ext cx="1687398" cy="386499"/>
          </a:xfrm>
          <a:prstGeom prst="rect">
            <a:avLst/>
          </a:prstGeom>
          <a:solidFill>
            <a:schemeClr val="accent1"/>
          </a:solidFill>
          <a:ln w="15875" cap="flat" cmpd="sng">
            <a:solidFill>
              <a:srgbClr val="42505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200">
                <a:solidFill>
                  <a:schemeClr val="lt1"/>
                </a:solidFill>
                <a:latin typeface="Times New Roman" panose="02020603050405020304"/>
                <a:ea typeface="Times New Roman" panose="02020603050405020304"/>
                <a:cs typeface="Times New Roman" panose="02020603050405020304"/>
                <a:sym typeface="Times New Roman" panose="02020603050405020304"/>
              </a:rPr>
              <a:t>Source: Skopeliti, 2023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p1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3200"/>
              <a:buFont typeface="Times New Roman" panose="02020603050405020304"/>
              <a:buNone/>
            </a:pPr>
            <a:r>
              <a:rPr lang="en-US" sz="3200" b="1">
                <a:solidFill>
                  <a:schemeClr val="dk1"/>
                </a:solidFill>
              </a:rPr>
              <a:t>Real-World Case Studies</a:t>
            </a:r>
          </a:p>
        </p:txBody>
      </p:sp>
      <p:sp>
        <p:nvSpPr>
          <p:cNvPr id="217" name="Google Shape;217;p12"/>
          <p:cNvSpPr txBox="1">
            <a:spLocks noGrp="1"/>
          </p:cNvSpPr>
          <p:nvPr>
            <p:ph type="body" idx="1"/>
          </p:nvPr>
        </p:nvSpPr>
        <p:spPr>
          <a:xfrm>
            <a:off x="1097280" y="1845734"/>
            <a:ext cx="5444922"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Sainsbury reduces inventory outages through SmartShop ( Week, 2025).</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Sainsbury collaborates with Microsoft to invest in AI (Sainsbury’s, 2025). </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Better prediction minimised overstocking mistakes.</a:t>
            </a:r>
          </a:p>
        </p:txBody>
      </p:sp>
      <p:pic>
        <p:nvPicPr>
          <p:cNvPr id="218" name="Google Shape;218;p12" descr="Be a smart cookie with Sainsbury's SmartShop | Sainsbury's"/>
          <p:cNvPicPr preferRelativeResize="0"/>
          <p:nvPr/>
        </p:nvPicPr>
        <p:blipFill rotWithShape="1">
          <a:blip r:embed="rId3"/>
          <a:srcRect/>
          <a:stretch>
            <a:fillRect/>
          </a:stretch>
        </p:blipFill>
        <p:spPr>
          <a:xfrm>
            <a:off x="7617905" y="2158739"/>
            <a:ext cx="3980206" cy="2238866"/>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19" name="Google Shape;219;p12"/>
          <p:cNvSpPr/>
          <p:nvPr/>
        </p:nvSpPr>
        <p:spPr>
          <a:xfrm>
            <a:off x="9012025" y="4930219"/>
            <a:ext cx="1875934" cy="367645"/>
          </a:xfrm>
          <a:prstGeom prst="rect">
            <a:avLst/>
          </a:prstGeom>
          <a:solidFill>
            <a:schemeClr val="accent1"/>
          </a:solidFill>
          <a:ln w="15875" cap="flat" cmpd="sng">
            <a:solidFill>
              <a:srgbClr val="42505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200">
                <a:solidFill>
                  <a:schemeClr val="lt1"/>
                </a:solidFill>
                <a:latin typeface="Times New Roman" panose="02020603050405020304"/>
                <a:ea typeface="Times New Roman" panose="02020603050405020304"/>
                <a:cs typeface="Times New Roman" panose="02020603050405020304"/>
                <a:sym typeface="Times New Roman" panose="02020603050405020304"/>
              </a:rPr>
              <a:t>Source:Sainsbury’s, 2025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13"/>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3200"/>
              <a:buFont typeface="Times New Roman" panose="02020603050405020304"/>
              <a:buNone/>
            </a:pPr>
            <a:r>
              <a:rPr lang="en-US" sz="3200" b="1">
                <a:solidFill>
                  <a:schemeClr val="dk1"/>
                </a:solidFill>
              </a:rPr>
              <a:t>Real-World Case Studies </a:t>
            </a:r>
            <a:endParaRPr sz="3200">
              <a:solidFill>
                <a:schemeClr val="dk1"/>
              </a:solidFill>
            </a:endParaRPr>
          </a:p>
        </p:txBody>
      </p:sp>
      <p:sp>
        <p:nvSpPr>
          <p:cNvPr id="226" name="Google Shape;226;p13"/>
          <p:cNvSpPr txBox="1">
            <a:spLocks noGrp="1"/>
          </p:cNvSpPr>
          <p:nvPr>
            <p:ph type="body" idx="1"/>
          </p:nvPr>
        </p:nvSpPr>
        <p:spPr>
          <a:xfrm>
            <a:off x="1097280" y="1845734"/>
            <a:ext cx="6227347"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BT analytics are used to track the performance of a large network (BT, 2023).</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The uptime and latency were enhanced through centralised systems.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BT covered privacy through open policies.</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27" name="Google Shape;227;p13" descr="BT Business | IBM"/>
          <p:cNvPicPr preferRelativeResize="0"/>
          <p:nvPr/>
        </p:nvPicPr>
        <p:blipFill rotWithShape="1">
          <a:blip r:embed="rId3"/>
          <a:srcRect/>
          <a:stretch>
            <a:fillRect/>
          </a:stretch>
        </p:blipFill>
        <p:spPr>
          <a:xfrm>
            <a:off x="7507926" y="2196445"/>
            <a:ext cx="4382416" cy="2465109"/>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28" name="Google Shape;228;p13"/>
          <p:cNvSpPr/>
          <p:nvPr/>
        </p:nvSpPr>
        <p:spPr>
          <a:xfrm>
            <a:off x="8795208" y="5015060"/>
            <a:ext cx="1809947" cy="386499"/>
          </a:xfrm>
          <a:prstGeom prst="rect">
            <a:avLst/>
          </a:prstGeom>
          <a:solidFill>
            <a:schemeClr val="lt1"/>
          </a:solidFill>
          <a:ln w="15875"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BT, 2023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14"/>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3200"/>
              <a:buFont typeface="Times New Roman" panose="02020603050405020304"/>
              <a:buNone/>
            </a:pPr>
            <a:r>
              <a:rPr lang="en-US" sz="3200" b="1">
                <a:solidFill>
                  <a:schemeClr val="dk1"/>
                </a:solidFill>
              </a:rPr>
              <a:t>Conclusion </a:t>
            </a:r>
            <a:endParaRPr sz="3200">
              <a:solidFill>
                <a:schemeClr val="dk1"/>
              </a:solidFill>
            </a:endParaRPr>
          </a:p>
        </p:txBody>
      </p:sp>
      <p:sp>
        <p:nvSpPr>
          <p:cNvPr id="235" name="Google Shape;235;p14"/>
          <p:cNvSpPr txBox="1">
            <a:spLocks noGrp="1"/>
          </p:cNvSpPr>
          <p:nvPr>
            <p:ph type="body" idx="1"/>
          </p:nvPr>
        </p:nvSpPr>
        <p:spPr>
          <a:xfrm>
            <a:off x="1097280" y="1845734"/>
            <a:ext cx="5407215"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The information systems enhance efficiency and benefit.</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TPS, ERP, CRM enable insights.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Responsibility and ethics of the use is paramount.</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36" name="Google Shape;236;p14" descr="How to Craft a Compelling Conclusion: Tips and Techniques - MES"/>
          <p:cNvPicPr preferRelativeResize="0"/>
          <p:nvPr/>
        </p:nvPicPr>
        <p:blipFill rotWithShape="1">
          <a:blip r:embed="rId3"/>
          <a:srcRect/>
          <a:stretch>
            <a:fillRect/>
          </a:stretch>
        </p:blipFill>
        <p:spPr>
          <a:xfrm>
            <a:off x="7353029" y="2278460"/>
            <a:ext cx="4261956" cy="2842181"/>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p15"/>
          <p:cNvSpPr txBox="1">
            <a:spLocks noGrp="1"/>
          </p:cNvSpPr>
          <p:nvPr>
            <p:ph type="title"/>
          </p:nvPr>
        </p:nvSpPr>
        <p:spPr>
          <a:xfrm>
            <a:off x="902145" y="-582709"/>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4800"/>
              <a:buFont typeface="Times New Roman" panose="02020603050405020304"/>
              <a:buNone/>
            </a:pPr>
            <a:r>
              <a:rPr lang="en-US" b="1">
                <a:solidFill>
                  <a:schemeClr val="dk1"/>
                </a:solidFill>
              </a:rPr>
              <a:t>References</a:t>
            </a:r>
          </a:p>
        </p:txBody>
      </p:sp>
      <p:sp>
        <p:nvSpPr>
          <p:cNvPr id="242" name="Google Shape;242;p15"/>
          <p:cNvSpPr txBox="1">
            <a:spLocks noGrp="1"/>
          </p:cNvSpPr>
          <p:nvPr>
            <p:ph type="body" idx="1"/>
          </p:nvPr>
        </p:nvSpPr>
        <p:spPr>
          <a:xfrm>
            <a:off x="707010" y="868048"/>
            <a:ext cx="11406332" cy="4765734"/>
          </a:xfrm>
          <a:prstGeom prst="rect">
            <a:avLst/>
          </a:prstGeom>
          <a:noFill/>
          <a:ln>
            <a:noFill/>
          </a:ln>
        </p:spPr>
        <p:txBody>
          <a:bodyPr spcFirstLastPara="1" wrap="square" lIns="0" tIns="45700" rIns="0" bIns="45700" anchor="t" anchorCtr="0">
            <a:normAutofit fontScale="25000" lnSpcReduction="20000"/>
          </a:bodyPr>
          <a:lstStyle/>
          <a:p>
            <a:pPr marL="91440" lvl="0" indent="-91440" algn="l" rtl="0">
              <a:lnSpc>
                <a:spcPct val="120000"/>
              </a:lnSpc>
              <a:spcBef>
                <a:spcPts val="0"/>
              </a:spcBef>
              <a:spcAft>
                <a:spcPts val="0"/>
              </a:spcAft>
              <a:buSzPct val="100000"/>
              <a:buChar char=" "/>
            </a:pPr>
            <a:r>
              <a:rPr lang="en-US" sz="2400"/>
              <a:t>Atieh, A.A., Hussein, A.A., Al-Jaghoub, S., Alheet, A.F. and Attiany, M. (2025). The Impact of Digital Technology, Automation, and Data Integration on Supply Chain Performance: Exploring the Moderating Role of Digital Transformation. </a:t>
            </a:r>
            <a:r>
              <a:rPr lang="en-US" sz="2400" i="1"/>
              <a:t>Logistics</a:t>
            </a:r>
            <a:r>
              <a:rPr lang="en-US" sz="2400"/>
              <a:t>, 9(1), p.11. </a:t>
            </a:r>
          </a:p>
          <a:p>
            <a:pPr marL="91440" lvl="0" indent="-91440" algn="l" rtl="0">
              <a:lnSpc>
                <a:spcPct val="120000"/>
              </a:lnSpc>
              <a:spcBef>
                <a:spcPts val="1400"/>
              </a:spcBef>
              <a:spcAft>
                <a:spcPts val="0"/>
              </a:spcAft>
              <a:buSzPct val="100000"/>
              <a:buChar char=" "/>
            </a:pPr>
            <a:r>
              <a:rPr lang="en-US" sz="2400"/>
              <a:t>British Airways (2025). </a:t>
            </a:r>
            <a:r>
              <a:rPr lang="en-US" sz="2400" i="1"/>
              <a:t>British Airways improves on-time performance as world-leading technology boosts flight punctuality</a:t>
            </a:r>
            <a:r>
              <a:rPr lang="en-US" sz="2400"/>
              <a:t>. Britishairways.com. Available at: </a:t>
            </a:r>
            <a:r>
              <a:rPr lang="en-US" sz="2400" u="sng">
                <a:solidFill>
                  <a:schemeClr val="hlink"/>
                </a:solidFill>
                <a:hlinkClick r:id="rId3"/>
              </a:rPr>
              <a:t>https://mediacentre.britishairways.com/news/14052025/british-airways-improves-on-time-performance-as-world-leading-technology-boosts-flight-punctuality</a:t>
            </a:r>
            <a:r>
              <a:rPr lang="en-US" sz="2400"/>
              <a:t>.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BT (2023). </a:t>
            </a:r>
            <a:r>
              <a:rPr lang="en-US" sz="2400" i="1"/>
              <a:t>Harnessing the power of AI and analytics to create a smart store</a:t>
            </a:r>
            <a:r>
              <a:rPr lang="en-US" sz="2400"/>
              <a:t>. BT Business. Available at: https://business.bt.com/insights/ai-analytics-smart-store/.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Chapman, T. (2024). </a:t>
            </a:r>
            <a:r>
              <a:rPr lang="en-US" sz="2400" i="1"/>
              <a:t>How Tesco Enhanced Supply Chain Visibility Using AI</a:t>
            </a:r>
            <a:r>
              <a:rPr lang="en-US" sz="2400"/>
              <a:t>. Supplychaindigital.com. Available at: https://supplychaindigital.com/digital-supply-chain/tesco-enhanced-supply-chain-visibility-using-ai.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GDPR Advisor (2023). </a:t>
            </a:r>
            <a:r>
              <a:rPr lang="en-US" sz="2400" i="1"/>
              <a:t>GDPR Fines and Penalties: What You Need to Know to Avoid Costly Mistakes | GDPR Advisor</a:t>
            </a:r>
            <a:r>
              <a:rPr lang="en-US" sz="2400"/>
              <a:t>. GDPR Advisor. Available at: https://www.gdpradvisor.co.uk/gdpr-fines-and-penalties.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HSBC (2025). </a:t>
            </a:r>
            <a:r>
              <a:rPr lang="en-US" sz="2400" i="1"/>
              <a:t>Transforming HSBC with AI | HSBC and Digital</a:t>
            </a:r>
            <a:r>
              <a:rPr lang="en-US" sz="2400"/>
              <a:t>. HSBC. Available at: https://www.hsbc.com/who-we-are/hsbc-and-digital/hsbc-and-ai/transforming-hsbc-with-ai.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IBM (2021a). </a:t>
            </a:r>
            <a:r>
              <a:rPr lang="en-US" sz="2400" i="1"/>
              <a:t>Business intelligence</a:t>
            </a:r>
            <a:r>
              <a:rPr lang="en-US" sz="2400"/>
              <a:t>. Ibm.com. Available at: https://www.ibm.com/think/topics/business-intelligence.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IBM (2021b). </a:t>
            </a:r>
            <a:r>
              <a:rPr lang="en-US" sz="2400" i="1"/>
              <a:t>CRM</a:t>
            </a:r>
            <a:r>
              <a:rPr lang="en-US" sz="2400"/>
              <a:t>. [online] Ibm.com. Available at: https://www.ibm.com/think/topics/crm.</a:t>
            </a:r>
          </a:p>
          <a:p>
            <a:pPr marL="91440" lvl="0" indent="-91440" algn="l" rtl="0">
              <a:lnSpc>
                <a:spcPct val="120000"/>
              </a:lnSpc>
              <a:spcBef>
                <a:spcPts val="1400"/>
              </a:spcBef>
              <a:spcAft>
                <a:spcPts val="0"/>
              </a:spcAft>
              <a:buSzPct val="100000"/>
              <a:buChar char=" "/>
            </a:pPr>
            <a:r>
              <a:rPr lang="en-US" sz="2400"/>
              <a:t>IBM (2024). </a:t>
            </a:r>
            <a:r>
              <a:rPr lang="en-US" sz="2400" i="1"/>
              <a:t>Types of Enterprise Resource Planning (ERP) | IBM</a:t>
            </a:r>
            <a:r>
              <a:rPr lang="en-US" sz="2400"/>
              <a:t>. Ibm.com. Available at: https://www.ibm.com/think/topics/enterprise-resource-planning-types.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Lamche, A. (2025). NHS software provider fined £3m over data breach. </a:t>
            </a:r>
            <a:r>
              <a:rPr lang="en-US" sz="2400" i="1"/>
              <a:t>BBC News</a:t>
            </a:r>
            <a:r>
              <a:rPr lang="en-US" sz="2400"/>
              <a:t>. 27 Mar. Available at: https://www.bbc.co.uk/news/articles/cp3yv1zxn94o.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Lloyds Banking Group (2024). </a:t>
            </a:r>
            <a:r>
              <a:rPr lang="en-US" sz="2400" i="1"/>
              <a:t>Tech and transformation</a:t>
            </a:r>
            <a:r>
              <a:rPr lang="en-US" sz="2400"/>
              <a:t>. Lloydsbankinggroup.com. Available at: https://www.lloydsbankinggroup.com/who-we-are/group-overview/tech-and-transformation.html.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luzuko matlombe, Siphethuxolo Vuko, Bonginkosi Thango and Ronewa Nethanani (2024). Customer Relationship Management (CRM) Systems and their Impact on SMEs Performance: A Systematic Review. 15(15). </a:t>
            </a:r>
          </a:p>
          <a:p>
            <a:pPr marL="91440" lvl="0" indent="-91440" algn="l" rtl="0">
              <a:lnSpc>
                <a:spcPct val="120000"/>
              </a:lnSpc>
              <a:spcBef>
                <a:spcPts val="1400"/>
              </a:spcBef>
              <a:spcAft>
                <a:spcPts val="0"/>
              </a:spcAft>
              <a:buSzPct val="100000"/>
              <a:buChar char=" "/>
            </a:pPr>
            <a:r>
              <a:rPr lang="en-US" sz="2400"/>
              <a:t>Sainsbury's (2025). </a:t>
            </a:r>
            <a:r>
              <a:rPr lang="en-US" sz="2400" i="1"/>
              <a:t>Sainsbury’s and Microsoft collaborate to power up customer and colleague experience with AI</a:t>
            </a:r>
            <a:r>
              <a:rPr lang="en-US" sz="2400"/>
              <a:t>. https://corporate.sainsburys.co.uk/news/press-releases/sainsbury-s-and-microsoft-collaborate-to-power-up-customer-and-colleague-experience-with-ai/.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Schneider, J. and Smalley, I. (2024). </a:t>
            </a:r>
            <a:r>
              <a:rPr lang="en-US" sz="2400" i="1"/>
              <a:t>Transaction processing system</a:t>
            </a:r>
            <a:r>
              <a:rPr lang="en-US" sz="2400"/>
              <a:t>. Ibm.com. Available at: https://www.ibm.com/think/topics/transaction-processing-system.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Skopeliti, C. (2023). One in five UK adults believe they have been monitored by an employer. </a:t>
            </a:r>
            <a:r>
              <a:rPr lang="en-US" sz="2400" i="1"/>
              <a:t>The Guardian</a:t>
            </a:r>
            <a:r>
              <a:rPr lang="en-US" sz="2400"/>
              <a:t>. 2 Oct. Available at: https://www.theguardian.com/world/2023/oct/02/uk-adults-monitored-by-employer-workplace-surveillance.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Splunk (2020). </a:t>
            </a:r>
            <a:r>
              <a:rPr lang="en-US" sz="2400" i="1"/>
              <a:t>Splunk at Tesco</a:t>
            </a:r>
            <a:r>
              <a:rPr lang="en-US" sz="2400"/>
              <a:t>. Splunk. Available at: https://www.splunk.com/en_us/customers/success-stories/splunk-at-tesco.html.</a:t>
            </a:r>
          </a:p>
          <a:p>
            <a:pPr marL="91440" lvl="0" indent="-91440" algn="l" rtl="0">
              <a:lnSpc>
                <a:spcPct val="120000"/>
              </a:lnSpc>
              <a:spcBef>
                <a:spcPts val="1400"/>
              </a:spcBef>
              <a:spcAft>
                <a:spcPts val="0"/>
              </a:spcAft>
              <a:buSzPct val="100000"/>
              <a:buChar char=" "/>
            </a:pPr>
            <a:r>
              <a:rPr lang="en-US" sz="2400"/>
              <a:t>TCS (2024). </a:t>
            </a:r>
            <a:r>
              <a:rPr lang="en-US" sz="2400" i="1"/>
              <a:t>M&amp;S Improves Customer Experience with Digital Loyalty Program</a:t>
            </a:r>
            <a:r>
              <a:rPr lang="en-US" sz="2400"/>
              <a:t>. www.tcs.com. Available at: https://www.tcs.com/what-we-do/industries/retail/video/marks-spencer-digital-loyalty-program.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Tyagi, S. and Singh, S. (2024). </a:t>
            </a:r>
            <a:r>
              <a:rPr lang="en-US" sz="2400" i="1"/>
              <a:t>Impact of CRM Systems on Sales Performance -An Exploratory Study</a:t>
            </a:r>
            <a:r>
              <a:rPr lang="en-US" sz="2400"/>
              <a:t>. Available at: https://www.jisem-journal.com/download/27_AK-Paper2.pdf.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Week, R. (2025). </a:t>
            </a:r>
            <a:r>
              <a:rPr lang="en-US" sz="2400" i="1"/>
              <a:t>Innovation of the Week: Sainsbury’s trials checkout-free SmartShop payments in-store</a:t>
            </a:r>
            <a:r>
              <a:rPr lang="en-US" sz="2400"/>
              <a:t>. Retail Week. Available at: https://www.retail-week.com/grocery/sainsburys-trials-checkout-free-smartshop-payments-in-store/7048672.article.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Splunk, (2025). Delivering When It Mattered Most.Available at: https://www.splunk.com/en_us/customers/success-stories/splunk-at-tesco.html  (Accessed on: 1</a:t>
            </a:r>
            <a:r>
              <a:rPr lang="en-US" sz="2400" baseline="30000"/>
              <a:t>st</a:t>
            </a:r>
            <a:r>
              <a:rPr lang="en-US" sz="2400"/>
              <a:t> February, 2026)</a:t>
            </a:r>
          </a:p>
          <a:p>
            <a:pPr marL="91440" lvl="0" indent="-53340" algn="l" rtl="0">
              <a:lnSpc>
                <a:spcPct val="120000"/>
              </a:lnSpc>
              <a:spcBef>
                <a:spcPts val="1400"/>
              </a:spcBef>
              <a:spcAft>
                <a:spcPts val="0"/>
              </a:spcAft>
              <a:buSzPct val="100000"/>
              <a:buNone/>
            </a:pPr>
            <a:endParaRPr sz="2400"/>
          </a:p>
          <a:p>
            <a:pPr marL="91440" lvl="0" indent="-91440" algn="l" rtl="0">
              <a:lnSpc>
                <a:spcPct val="120000"/>
              </a:lnSpc>
              <a:spcBef>
                <a:spcPts val="1400"/>
              </a:spcBef>
              <a:spcAft>
                <a:spcPts val="0"/>
              </a:spcAft>
              <a:buSzPct val="100000"/>
              <a:buChar char=" "/>
            </a:pPr>
            <a:r>
              <a:rPr lang="en-US" sz="2400"/>
              <a:t> </a:t>
            </a:r>
            <a:endParaRPr sz="2400"/>
          </a:p>
          <a:p>
            <a:pPr marL="91440" lvl="0" indent="-59690" algn="l" rtl="0">
              <a:lnSpc>
                <a:spcPct val="90000"/>
              </a:lnSpc>
              <a:spcBef>
                <a:spcPts val="1400"/>
              </a:spcBef>
              <a:spcAft>
                <a:spcPts val="0"/>
              </a:spcAft>
              <a:buSzPct val="100000"/>
              <a:buNone/>
            </a:pPr>
            <a:endParaRPr sz="2400"/>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3172</Words>
  <Application>Microsoft Office PowerPoint</Application>
  <PresentationFormat>Widescreen</PresentationFormat>
  <Paragraphs>124</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Noto Sans Symbols</vt:lpstr>
      <vt:lpstr>Times New Roman</vt:lpstr>
      <vt:lpstr>Retrospect</vt:lpstr>
      <vt:lpstr>Module: Managing Business Information Module code: LCLM 5004 Lecturer: Dr. Amer Kareem Dr Oluwaseun Adegbite Internal Verifier: Md Kalam Samuel Ofori </vt:lpstr>
      <vt:lpstr>Introduction</vt:lpstr>
      <vt:lpstr>Introduce different Information Systems </vt:lpstr>
      <vt:lpstr>Introduce different Information Systems</vt:lpstr>
      <vt:lpstr>Introduce different Information Systems </vt:lpstr>
      <vt:lpstr>Analyse and Compare Systems</vt:lpstr>
      <vt:lpstr>Analyse and Compare Systems </vt:lpstr>
      <vt:lpstr>Analyse and Compare Systems </vt:lpstr>
      <vt:lpstr>Ethical Considerations</vt:lpstr>
      <vt:lpstr>Ethical Considerations </vt:lpstr>
      <vt:lpstr>Ethical Considerations </vt:lpstr>
      <vt:lpstr>Real-World Case Studies</vt:lpstr>
      <vt:lpstr>Real-World Case Studies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2026-02-06T11:22:00Z</dcterms:created>
  <dcterms:modified xsi:type="dcterms:W3CDTF">2026-02-13T15:41:13Z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9650AD8ED28B41449CDCCC3018A53AF8_12</vt:lpwstr>
  </property>
  <property fmtid="{D5CDD505-2E9C-101B-9397-08002B2CF9AE}" pid="3" name="KSOProductBuildVer">
    <vt:lpwstr>2057-12.2.0.23196</vt:lpwstr>
  </property>
</Properties>
</file>